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8" r:id="rId1"/>
  </p:sldMasterIdLst>
  <p:notesMasterIdLst>
    <p:notesMasterId r:id="rId29"/>
  </p:notesMasterIdLst>
  <p:handoutMasterIdLst>
    <p:handoutMasterId r:id="rId30"/>
  </p:handoutMasterIdLst>
  <p:sldIdLst>
    <p:sldId id="312" r:id="rId2"/>
    <p:sldId id="313" r:id="rId3"/>
    <p:sldId id="314" r:id="rId4"/>
    <p:sldId id="315" r:id="rId5"/>
    <p:sldId id="316" r:id="rId6"/>
    <p:sldId id="317" r:id="rId7"/>
    <p:sldId id="350"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51" r:id="rId21"/>
    <p:sldId id="336" r:id="rId22"/>
    <p:sldId id="345" r:id="rId23"/>
    <p:sldId id="352" r:id="rId24"/>
    <p:sldId id="353" r:id="rId25"/>
    <p:sldId id="346" r:id="rId26"/>
    <p:sldId id="347" r:id="rId27"/>
    <p:sldId id="348" r:id="rId28"/>
  </p:sldIdLst>
  <p:sldSz cx="9906000" cy="6858000" type="A4"/>
  <p:notesSz cx="10234613" cy="7102475"/>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52" autoAdjust="0"/>
  </p:normalViewPr>
  <p:slideViewPr>
    <p:cSldViewPr snapToGrid="0">
      <p:cViewPr varScale="1">
        <p:scale>
          <a:sx n="61" d="100"/>
          <a:sy n="61" d="100"/>
        </p:scale>
        <p:origin x="-1170" y="-72"/>
      </p:cViewPr>
      <p:guideLst>
        <p:guide orient="horz" pos="2160"/>
        <p:guide pos="312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eaLnBrk="0" hangingPunct="0">
              <a:defRPr sz="1300">
                <a:latin typeface="Times" charset="0"/>
              </a:defRPr>
            </a:lvl1pPr>
          </a:lstStyle>
          <a:p>
            <a:pPr>
              <a:defRPr/>
            </a:pPr>
            <a:endParaRPr lang="en-US"/>
          </a:p>
        </p:txBody>
      </p:sp>
      <p:sp>
        <p:nvSpPr>
          <p:cNvPr id="77827" name="Rectangle 3"/>
          <p:cNvSpPr>
            <a:spLocks noGrp="1" noChangeArrowheads="1"/>
          </p:cNvSpPr>
          <p:nvPr>
            <p:ph type="dt" sz="quarter" idx="1"/>
          </p:nvPr>
        </p:nvSpPr>
        <p:spPr bwMode="auto">
          <a:xfrm>
            <a:off x="5797467"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algn="r" eaLnBrk="0" hangingPunct="0">
              <a:defRPr sz="1300">
                <a:latin typeface="Times" charset="0"/>
              </a:defRPr>
            </a:lvl1pPr>
          </a:lstStyle>
          <a:p>
            <a:pPr>
              <a:defRPr/>
            </a:pPr>
            <a:endParaRPr lang="en-US"/>
          </a:p>
        </p:txBody>
      </p:sp>
      <p:sp>
        <p:nvSpPr>
          <p:cNvPr id="77828" name="Rectangle 4"/>
          <p:cNvSpPr>
            <a:spLocks noGrp="1" noChangeArrowheads="1"/>
          </p:cNvSpPr>
          <p:nvPr>
            <p:ph type="ftr" sz="quarter" idx="2"/>
          </p:nvPr>
        </p:nvSpPr>
        <p:spPr bwMode="auto">
          <a:xfrm>
            <a:off x="1"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eaLnBrk="0" hangingPunct="0">
              <a:defRPr sz="1300">
                <a:latin typeface="Times" charset="0"/>
              </a:defRPr>
            </a:lvl1pPr>
          </a:lstStyle>
          <a:p>
            <a:pPr>
              <a:defRPr/>
            </a:pPr>
            <a:endParaRPr lang="en-US"/>
          </a:p>
        </p:txBody>
      </p:sp>
      <p:sp>
        <p:nvSpPr>
          <p:cNvPr id="77829" name="Rectangle 5"/>
          <p:cNvSpPr>
            <a:spLocks noGrp="1" noChangeArrowheads="1"/>
          </p:cNvSpPr>
          <p:nvPr>
            <p:ph type="sldNum" sz="quarter" idx="3"/>
          </p:nvPr>
        </p:nvSpPr>
        <p:spPr bwMode="auto">
          <a:xfrm>
            <a:off x="5797467"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algn="r" eaLnBrk="0" hangingPunct="0">
              <a:defRPr sz="1300">
                <a:latin typeface="Times" charset="0"/>
              </a:defRPr>
            </a:lvl1pPr>
          </a:lstStyle>
          <a:p>
            <a:pPr>
              <a:defRPr/>
            </a:pPr>
            <a:fld id="{DABB4F8C-77B2-4B22-B1F0-E933E4F79704}" type="slidenum">
              <a:rPr lang="ar-SA"/>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1"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eaLnBrk="0" hangingPunct="0">
              <a:defRPr sz="1300">
                <a:latin typeface="Times" charset="0"/>
              </a:defRPr>
            </a:lvl1pPr>
          </a:lstStyle>
          <a:p>
            <a:pPr>
              <a:defRPr/>
            </a:pPr>
            <a:endParaRPr lang="en-US"/>
          </a:p>
        </p:txBody>
      </p:sp>
      <p:sp>
        <p:nvSpPr>
          <p:cNvPr id="68611" name="Rectangle 3"/>
          <p:cNvSpPr>
            <a:spLocks noGrp="1" noChangeArrowheads="1"/>
          </p:cNvSpPr>
          <p:nvPr>
            <p:ph type="dt" idx="1"/>
          </p:nvPr>
        </p:nvSpPr>
        <p:spPr bwMode="auto">
          <a:xfrm>
            <a:off x="5797467"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algn="r" eaLnBrk="0" hangingPunct="0">
              <a:defRPr sz="1300">
                <a:latin typeface="Times" charset="0"/>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3195638" y="533400"/>
            <a:ext cx="3843337" cy="2662238"/>
          </a:xfrm>
          <a:prstGeom prst="rect">
            <a:avLst/>
          </a:prstGeom>
          <a:noFill/>
          <a:ln w="9525">
            <a:solidFill>
              <a:srgbClr val="000000"/>
            </a:solidFill>
            <a:miter lim="800000"/>
            <a:headEnd/>
            <a:tailEnd/>
          </a:ln>
        </p:spPr>
      </p:sp>
      <p:sp>
        <p:nvSpPr>
          <p:cNvPr id="68613" name="Rectangle 5"/>
          <p:cNvSpPr>
            <a:spLocks noGrp="1" noChangeArrowheads="1"/>
          </p:cNvSpPr>
          <p:nvPr>
            <p:ph type="body" sz="quarter" idx="3"/>
          </p:nvPr>
        </p:nvSpPr>
        <p:spPr bwMode="auto">
          <a:xfrm>
            <a:off x="1023820" y="3373676"/>
            <a:ext cx="8186974" cy="319611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14" name="Rectangle 6"/>
          <p:cNvSpPr>
            <a:spLocks noGrp="1" noChangeArrowheads="1"/>
          </p:cNvSpPr>
          <p:nvPr>
            <p:ph type="ftr" sz="quarter" idx="4"/>
          </p:nvPr>
        </p:nvSpPr>
        <p:spPr bwMode="auto">
          <a:xfrm>
            <a:off x="1"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eaLnBrk="0" hangingPunct="0">
              <a:defRPr sz="1300">
                <a:latin typeface="Times" charset="0"/>
              </a:defRPr>
            </a:lvl1pPr>
          </a:lstStyle>
          <a:p>
            <a:pPr>
              <a:defRPr/>
            </a:pPr>
            <a:endParaRPr lang="en-US"/>
          </a:p>
        </p:txBody>
      </p:sp>
      <p:sp>
        <p:nvSpPr>
          <p:cNvPr id="68615" name="Rectangle 7"/>
          <p:cNvSpPr>
            <a:spLocks noGrp="1" noChangeArrowheads="1"/>
          </p:cNvSpPr>
          <p:nvPr>
            <p:ph type="sldNum" sz="quarter" idx="5"/>
          </p:nvPr>
        </p:nvSpPr>
        <p:spPr bwMode="auto">
          <a:xfrm>
            <a:off x="5797467"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algn="r" eaLnBrk="0" hangingPunct="0">
              <a:defRPr sz="1300">
                <a:latin typeface="Times" charset="0"/>
              </a:defRPr>
            </a:lvl1pPr>
          </a:lstStyle>
          <a:p>
            <a:pPr>
              <a:defRPr/>
            </a:pPr>
            <a:fld id="{D6AF07AD-CF8B-4933-98FC-ECC987391AC9}" type="slidenum">
              <a:rPr lang="ar-SA"/>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3195638" y="533400"/>
            <a:ext cx="3843337" cy="2662238"/>
          </a:xfrm>
          <a:ln/>
        </p:spPr>
      </p:sp>
      <p:sp>
        <p:nvSpPr>
          <p:cNvPr id="62467"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2468" name="Slide Number Placeholder 3"/>
          <p:cNvSpPr>
            <a:spLocks noGrp="1"/>
          </p:cNvSpPr>
          <p:nvPr>
            <p:ph type="sldNum" sz="quarter" idx="5"/>
          </p:nvPr>
        </p:nvSpPr>
        <p:spPr>
          <a:noFill/>
        </p:spPr>
        <p:txBody>
          <a:bodyPr/>
          <a:lstStyle/>
          <a:p>
            <a:fld id="{02DABBC6-B856-4103-8C54-AF7EA21310D0}" type="slidenum">
              <a:rPr lang="en-GB" smtClean="0"/>
              <a:pPr/>
              <a:t>1</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D3A2CB-24FF-4205-BF6C-F3C851E244BE}" type="slidenum">
              <a:rPr lang="en-US" smtClean="0">
                <a:latin typeface="Arial" charset="0"/>
                <a:ea typeface="ＭＳ Ｐゴシック" pitchFamily="34" charset="-128"/>
              </a:rPr>
              <a:pPr fontAlgn="base">
                <a:spcBef>
                  <a:spcPct val="0"/>
                </a:spcBef>
                <a:spcAft>
                  <a:spcPct val="0"/>
                </a:spcAft>
                <a:defRPr/>
              </a:pPr>
              <a:t>12</a:t>
            </a:fld>
            <a:endParaRPr lang="en-US" smtClean="0">
              <a:latin typeface="Arial" charset="0"/>
              <a:ea typeface="ＭＳ Ｐゴシック" pitchFamily="34" charset="-128"/>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IP provides an unreliable service (i.e., best effort delivery). This means that the network makes no guarantees about the packet and none, some, or all of the following may apply:</a:t>
            </a:r>
          </a:p>
          <a:p>
            <a:pPr lvl="1" eaLnBrk="1" hangingPunct="1">
              <a:spcBef>
                <a:spcPct val="0"/>
              </a:spcBef>
              <a:buFontTx/>
              <a:buChar char="•"/>
            </a:pPr>
            <a:r>
              <a:rPr lang="en-US" dirty="0" smtClean="0"/>
              <a:t>data corruption</a:t>
            </a:r>
          </a:p>
          <a:p>
            <a:pPr lvl="1" eaLnBrk="1" hangingPunct="1">
              <a:spcBef>
                <a:spcPct val="0"/>
              </a:spcBef>
              <a:buFontTx/>
              <a:buChar char="•"/>
            </a:pPr>
            <a:r>
              <a:rPr lang="en-US" dirty="0" smtClean="0"/>
              <a:t>out-of-order delivery (Given packet A is sent before packet B, packet B can arrive before packet A.)</a:t>
            </a:r>
          </a:p>
          <a:p>
            <a:pPr lvl="1" eaLnBrk="1" hangingPunct="1">
              <a:spcBef>
                <a:spcPct val="0"/>
              </a:spcBef>
              <a:buFontTx/>
              <a:buChar char="•"/>
            </a:pPr>
            <a:r>
              <a:rPr lang="en-US" dirty="0" smtClean="0"/>
              <a:t>duplicate arrival</a:t>
            </a:r>
          </a:p>
          <a:p>
            <a:pPr lvl="1" eaLnBrk="1" hangingPunct="1">
              <a:spcBef>
                <a:spcPct val="0"/>
              </a:spcBef>
              <a:buFontTx/>
              <a:buChar char="•"/>
            </a:pPr>
            <a:r>
              <a:rPr lang="en-US" dirty="0" smtClean="0"/>
              <a:t>lost or dropped/discarded packages</a:t>
            </a:r>
          </a:p>
          <a:p>
            <a:pPr lvl="1" eaLnBrk="1" hangingPunct="1">
              <a:spcBef>
                <a:spcPct val="0"/>
              </a:spcBef>
              <a:buFontTx/>
              <a:buChar char="•"/>
            </a:pPr>
            <a:endParaRPr lang="en-US" dirty="0" smtClean="0"/>
          </a:p>
          <a:p>
            <a:pPr eaLnBrk="1" hangingPunct="1">
              <a:spcBef>
                <a:spcPct val="0"/>
              </a:spcBef>
            </a:pPr>
            <a:r>
              <a:rPr lang="en-US" dirty="0" smtClean="0"/>
              <a:t>Data from an upper layer protocol is encapsulated inside one or more packets/datagrams (the terms are basically synonymous in IP). No circuit setup is needed before a host tries to send packets to a host it has previously not communicated with (this is the point of a packet-switched network), thus IP (Internet protocol) is a connectionless protocol. This is quite unlike Public Switched Telephone Networks that require the setup of a circuit before a phone call may go through (a connection-oriented protocol).</a:t>
            </a:r>
          </a:p>
          <a:p>
            <a:pPr eaLnBrk="1" hangingPunct="1">
              <a:spcBef>
                <a:spcPct val="0"/>
              </a:spcBef>
            </a:pPr>
            <a:endParaRPr lang="en-US" dirty="0" smtClean="0"/>
          </a:p>
          <a:p>
            <a:pPr eaLnBrk="1" hangingPunct="1">
              <a:spcBef>
                <a:spcPct val="0"/>
              </a:spcBef>
              <a:buFontTx/>
              <a:buChar char="•"/>
            </a:pPr>
            <a:r>
              <a:rPr lang="en-US" dirty="0" smtClean="0"/>
              <a:t>Host-to-host delivery means that IP takes packets from one host to another host.</a:t>
            </a:r>
          </a:p>
          <a:p>
            <a:pPr eaLnBrk="1" hangingPunct="1">
              <a:spcBef>
                <a:spcPct val="0"/>
              </a:spcBef>
              <a:buFontTx/>
              <a:buChar char="•"/>
            </a:pPr>
            <a:r>
              <a:rPr lang="en-US" dirty="0" smtClean="0"/>
              <a:t>Datagram service analogy to the post office.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55C1AA-A6BA-4232-9FEE-EB9982DDF546}" type="slidenum">
              <a:rPr lang="en-US" smtClean="0">
                <a:latin typeface="Arial" charset="0"/>
                <a:ea typeface="ＭＳ Ｐゴシック" pitchFamily="34" charset="-128"/>
              </a:rPr>
              <a:pPr fontAlgn="base">
                <a:spcBef>
                  <a:spcPct val="0"/>
                </a:spcBef>
                <a:spcAft>
                  <a:spcPct val="0"/>
                </a:spcAft>
                <a:defRPr/>
              </a:pPr>
              <a:t>13</a:t>
            </a:fld>
            <a:endParaRPr lang="en-US" smtClean="0">
              <a:latin typeface="Arial" charset="0"/>
              <a:ea typeface="ＭＳ Ｐゴシック" pitchFamily="34" charset="-128"/>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t>The Internet Protocol (IP) is the method or protocol by which data is sent from one computer to another on the Internet. </a:t>
            </a:r>
          </a:p>
          <a:p>
            <a:pPr eaLnBrk="1" hangingPunct="1">
              <a:spcBef>
                <a:spcPct val="0"/>
              </a:spcBef>
              <a:buFontTx/>
              <a:buChar char="•"/>
            </a:pPr>
            <a:r>
              <a:rPr lang="en-US" smtClean="0"/>
              <a:t>Each computer (known as a host) on the Internet has at least one IP address that uniquely identifies it from all other computers on the Internet. </a:t>
            </a:r>
          </a:p>
          <a:p>
            <a:pPr eaLnBrk="1" hangingPunct="1">
              <a:spcBef>
                <a:spcPct val="0"/>
              </a:spcBef>
              <a:buFontTx/>
              <a:buChar char="•"/>
            </a:pPr>
            <a:r>
              <a:rPr lang="en-US" b="1" smtClean="0"/>
              <a:t>Packets: </a:t>
            </a:r>
            <a:r>
              <a:rPr lang="en-US" smtClean="0"/>
              <a:t>When you send or receive data (for example, an e-mail note or a Web page), the message gets divided into little chunks called packets. Each of these packets contains both the sender's Internet address and the receiver's address. Any packet is sent first to a gateway computer that understands a small part of the Internet. The gateway computer reads the destination address and forwards the packet to an adjacent gateway that in turn reads the destination address and so forth across the Internet until one gateway recognizes the packet as belonging to a computer within its immediate neighborhood or domain. That gateway then forwards the packet directly to the computer whose address is specified. </a:t>
            </a:r>
          </a:p>
          <a:p>
            <a:pPr eaLnBrk="1" hangingPunct="1">
              <a:spcBef>
                <a:spcPct val="0"/>
              </a:spcBef>
              <a:buFontTx/>
              <a:buChar char="•"/>
            </a:pPr>
            <a:endParaRPr lang="en-US" smtClean="0"/>
          </a:p>
          <a:p>
            <a:pPr eaLnBrk="1" hangingPunct="1">
              <a:spcBef>
                <a:spcPct val="0"/>
              </a:spcBef>
              <a:buFontTx/>
              <a:buChar char="•"/>
            </a:pPr>
            <a:r>
              <a:rPr lang="en-US" smtClean="0"/>
              <a:t>Because a message is divided into a number of packets, each packet can, if necessary, be sent by a different route across the Internet. Packets can arrive in a different order than the order back in the right order they were sent in. The Internet Protocol just delivers them. It's up to another protocol, the Transmission Control Protocol (TCP) to put them in order.</a:t>
            </a:r>
          </a:p>
          <a:p>
            <a:pPr eaLnBrk="1" hangingPunct="1">
              <a:spcBef>
                <a:spcPct val="0"/>
              </a:spcBef>
              <a:buFontTx/>
              <a:buChar char="•"/>
            </a:pPr>
            <a:r>
              <a:rPr lang="en-US" smtClean="0"/>
              <a:t>IP is a </a:t>
            </a:r>
            <a:r>
              <a:rPr lang="en-US" b="1" smtClean="0"/>
              <a:t>connectionless protocol</a:t>
            </a:r>
            <a:r>
              <a:rPr lang="en-US" smtClean="0"/>
              <a:t>, which means that there is no continuing connection between the end points that are communicating. Each packet that travels through the Internet is treated as an </a:t>
            </a:r>
            <a:r>
              <a:rPr lang="en-US" u="sng" smtClean="0"/>
              <a:t>independent unit of data without any relation to any other unit of data</a:t>
            </a:r>
            <a:r>
              <a:rPr lang="en-US" smtClean="0"/>
              <a:t>. (The reason the packets do get put in the right order is because of </a:t>
            </a:r>
            <a:r>
              <a:rPr lang="en-US" u="sng" smtClean="0"/>
              <a:t>TCP, the connection-oriented protocol that keeps track of the packet sequence</a:t>
            </a:r>
            <a:r>
              <a:rPr lang="en-US" smtClean="0"/>
              <a:t> in a message.) In the Open Systems Interconnection (OSI) communication model, IP is in layer 3, the Networking Layer. </a:t>
            </a:r>
          </a:p>
          <a:p>
            <a:pPr eaLnBrk="1" hangingPunct="1">
              <a:spcBef>
                <a:spcPct val="0"/>
              </a:spcBef>
              <a:buFontTx/>
              <a:buChar char="•"/>
            </a:pPr>
            <a:endParaRPr lang="en-US" smtClean="0"/>
          </a:p>
          <a:p>
            <a:pPr eaLnBrk="1" hangingPunct="1">
              <a:spcBef>
                <a:spcPct val="0"/>
              </a:spcBef>
              <a:buFontTx/>
              <a:buChar char="•"/>
            </a:pPr>
            <a:r>
              <a:rPr lang="en-US" smtClean="0"/>
              <a:t>The most widely used version of IP today is Internet Protocol Version 4 (IPv4). However, IP Version 6 (IPv6) is also beginning to be supported. IPv6 provides for much longer addresses and therefore for the possibility of many more Internet users. IPv6 includes the capabilities of IPv4 and any server that can support IPv6 packets can also support IPv4 packets.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43B439-E205-45BA-8680-78BBADB1D66F}" type="slidenum">
              <a:rPr lang="en-US" smtClean="0">
                <a:latin typeface="Arial" charset="0"/>
                <a:ea typeface="ＭＳ Ｐゴシック" pitchFamily="34" charset="-128"/>
              </a:rPr>
              <a:pPr fontAlgn="base">
                <a:spcBef>
                  <a:spcPct val="0"/>
                </a:spcBef>
                <a:spcAft>
                  <a:spcPct val="0"/>
                </a:spcAft>
                <a:defRPr/>
              </a:pPr>
              <a:t>14</a:t>
            </a:fld>
            <a:endParaRPr lang="en-US" smtClean="0">
              <a:latin typeface="Arial" charset="0"/>
              <a:ea typeface="ＭＳ Ｐゴシック" pitchFamily="34" charset="-128"/>
            </a:endParaRPr>
          </a:p>
        </p:txBody>
      </p:sp>
      <p:sp>
        <p:nvSpPr>
          <p:cNvPr id="4915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9156" name="Rectangle 3"/>
          <p:cNvSpPr>
            <a:spLocks noGrp="1" noChangeArrowheads="1"/>
          </p:cNvSpPr>
          <p:nvPr>
            <p:ph type="body" idx="1"/>
          </p:nvPr>
        </p:nvSpPr>
        <p:spPr bwMode="auto">
          <a:xfrm>
            <a:off x="1365683" y="3373317"/>
            <a:ext cx="7503248" cy="3195949"/>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buFontTx/>
              <a:buChar char="•"/>
            </a:pPr>
            <a:r>
              <a:rPr lang="en-US" smtClean="0"/>
              <a:t>Ports are analogous to phone extensions from main switchboard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5840C7-C382-47D0-A302-00DF20D0EFA4}" type="slidenum">
              <a:rPr lang="en-US" smtClean="0">
                <a:latin typeface="Arial" charset="0"/>
                <a:ea typeface="ＭＳ Ｐゴシック" pitchFamily="34" charset="-128"/>
              </a:rPr>
              <a:pPr fontAlgn="base">
                <a:spcBef>
                  <a:spcPct val="0"/>
                </a:spcBef>
                <a:spcAft>
                  <a:spcPct val="0"/>
                </a:spcAft>
                <a:defRPr/>
              </a:pPr>
              <a:t>19</a:t>
            </a:fld>
            <a:endParaRPr lang="en-US" smtClean="0">
              <a:latin typeface="Arial" charset="0"/>
              <a:ea typeface="ＭＳ Ｐゴシック" pitchFamily="34" charset="-128"/>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b="1" dirty="0" smtClean="0"/>
              <a:t>The User Datagram Protocol (UDP)</a:t>
            </a:r>
          </a:p>
          <a:p>
            <a:pPr eaLnBrk="1" hangingPunct="1">
              <a:spcBef>
                <a:spcPct val="0"/>
              </a:spcBef>
              <a:buFontTx/>
              <a:buChar char="•"/>
            </a:pPr>
            <a:r>
              <a:rPr lang="en-US" dirty="0" smtClean="0"/>
              <a:t>The User Datagram Protocol (UDP) is a transport layer protocol defined for use with the IP network layer protocol. It is defined by RFC 768 written by John </a:t>
            </a:r>
            <a:r>
              <a:rPr lang="en-US" dirty="0" err="1" smtClean="0"/>
              <a:t>Postel</a:t>
            </a:r>
            <a:r>
              <a:rPr lang="en-US" dirty="0" smtClean="0"/>
              <a:t>. It provides a best-effort datagram service to an End System (IP host).</a:t>
            </a:r>
          </a:p>
          <a:p>
            <a:pPr eaLnBrk="1" hangingPunct="1">
              <a:spcBef>
                <a:spcPct val="0"/>
              </a:spcBef>
              <a:buFontTx/>
              <a:buChar char="•"/>
            </a:pPr>
            <a:endParaRPr lang="en-US" dirty="0" smtClean="0"/>
          </a:p>
          <a:p>
            <a:pPr eaLnBrk="1" hangingPunct="1">
              <a:spcBef>
                <a:spcPct val="0"/>
              </a:spcBef>
              <a:buFontTx/>
              <a:buChar char="•"/>
            </a:pPr>
            <a:r>
              <a:rPr lang="en-US" dirty="0" smtClean="0"/>
              <a:t>The service provided by UDP is an </a:t>
            </a:r>
            <a:r>
              <a:rPr lang="en-US" u="sng" dirty="0" smtClean="0"/>
              <a:t>unreliable service</a:t>
            </a:r>
            <a:r>
              <a:rPr lang="en-US" dirty="0" smtClean="0"/>
              <a:t> that provides </a:t>
            </a:r>
            <a:r>
              <a:rPr lang="en-US" u="sng" dirty="0" smtClean="0"/>
              <a:t>no guarantees for delivery</a:t>
            </a:r>
            <a:r>
              <a:rPr lang="en-US" dirty="0" smtClean="0"/>
              <a:t> and </a:t>
            </a:r>
            <a:r>
              <a:rPr lang="en-US" u="sng" dirty="0" smtClean="0"/>
              <a:t>no protection from duplication</a:t>
            </a:r>
            <a:r>
              <a:rPr lang="en-US" dirty="0" smtClean="0"/>
              <a:t> (e.g. if this arises due to software errors within an Intermediate System (IS)). The simplicity of UDP reduces the overhead from using the protocol and the services may be adequate in many cases.</a:t>
            </a:r>
          </a:p>
          <a:p>
            <a:pPr eaLnBrk="1" hangingPunct="1">
              <a:spcBef>
                <a:spcPct val="0"/>
              </a:spcBef>
              <a:buFontTx/>
              <a:buChar char="•"/>
            </a:pPr>
            <a:endParaRPr lang="en-US" dirty="0" smtClean="0"/>
          </a:p>
          <a:p>
            <a:pPr eaLnBrk="1" hangingPunct="1">
              <a:spcBef>
                <a:spcPct val="0"/>
              </a:spcBef>
              <a:buFontTx/>
              <a:buChar char="•"/>
            </a:pPr>
            <a:r>
              <a:rPr lang="en-US" dirty="0" smtClean="0"/>
              <a:t>A computer may send UDP packets </a:t>
            </a:r>
            <a:r>
              <a:rPr lang="en-US" u="sng" dirty="0" smtClean="0"/>
              <a:t>without first establishing a connection</a:t>
            </a:r>
            <a:r>
              <a:rPr lang="en-US" dirty="0" smtClean="0"/>
              <a:t> to the recipient. The computer completes the appropriate fields in the UDP header (PCI) and forwards the data together with the header for transmission by the IP network layer.</a:t>
            </a:r>
          </a:p>
          <a:p>
            <a:pPr eaLnBrk="1" hangingPunct="1">
              <a:spcBef>
                <a:spcPct val="0"/>
              </a:spcBef>
              <a:buFontTx/>
              <a:buChar char="•"/>
            </a:pPr>
            <a:endParaRPr lang="en-US" dirty="0" smtClean="0"/>
          </a:p>
          <a:p>
            <a:pPr eaLnBrk="1" hangingPunct="1">
              <a:spcBef>
                <a:spcPct val="0"/>
              </a:spcBef>
              <a:buFontTx/>
              <a:buChar char="•"/>
            </a:pPr>
            <a:r>
              <a:rPr lang="en-US" dirty="0" smtClean="0"/>
              <a:t>User Datagram Protocol (UDP) is one of the core protocols of the Internet protocol suite. Using UDP, programs on networked computers can send </a:t>
            </a:r>
            <a:r>
              <a:rPr lang="en-US" u="sng" dirty="0" smtClean="0"/>
              <a:t>short messages</a:t>
            </a:r>
            <a:r>
              <a:rPr lang="en-US" dirty="0" smtClean="0"/>
              <a:t> sometimes known as datagrams (using Datagram Sockets) to one another. UDP is sometimes called the Universal Datagram Protocol. The protocol was designed by David P. Reed in 1980.</a:t>
            </a:r>
          </a:p>
          <a:p>
            <a:pPr eaLnBrk="1" hangingPunct="1">
              <a:spcBef>
                <a:spcPct val="0"/>
              </a:spcBef>
              <a:buFontTx/>
              <a:buChar char="•"/>
            </a:pPr>
            <a:endParaRPr lang="en-US" dirty="0" smtClean="0"/>
          </a:p>
          <a:p>
            <a:pPr eaLnBrk="1" hangingPunct="1">
              <a:spcBef>
                <a:spcPct val="0"/>
              </a:spcBef>
              <a:buFontTx/>
              <a:buChar char="•"/>
            </a:pPr>
            <a:r>
              <a:rPr lang="en-US" dirty="0" smtClean="0"/>
              <a:t>UDP </a:t>
            </a:r>
            <a:r>
              <a:rPr lang="en-US" b="1" dirty="0" smtClean="0"/>
              <a:t>does not guarantee reliability or ordering</a:t>
            </a:r>
            <a:r>
              <a:rPr lang="en-US" dirty="0" smtClean="0"/>
              <a:t> in the way that TCP does. Datagrams may arrive out of order, appear duplicated, or go missing without notice. Avoiding the overhead of checking whether every packet actually arrived makes UDP faster and more efficient, for applications that do not need guaranteed delivery. </a:t>
            </a:r>
          </a:p>
          <a:p>
            <a:pPr eaLnBrk="1" hangingPunct="1">
              <a:spcBef>
                <a:spcPct val="0"/>
              </a:spcBef>
              <a:buFontTx/>
              <a:buChar char="•"/>
            </a:pPr>
            <a:endParaRPr lang="en-US" dirty="0" smtClean="0"/>
          </a:p>
          <a:p>
            <a:pPr eaLnBrk="1" hangingPunct="1">
              <a:spcBef>
                <a:spcPct val="0"/>
              </a:spcBef>
              <a:buFontTx/>
              <a:buChar char="•"/>
            </a:pPr>
            <a:r>
              <a:rPr lang="en-US" b="1" dirty="0" smtClean="0"/>
              <a:t>Time-sensitive applications</a:t>
            </a:r>
            <a:r>
              <a:rPr lang="en-US" dirty="0" smtClean="0"/>
              <a:t> often use UDP because dropped packets are preferable to delayed packets. UDP's stateless nature is also useful for servers that answer small queries from huge numbers of clients. Unlike TCP, UDP is compatible with packet broadcast (sending to all on local network) and multicasting (send to all subscribers).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81FA2F-D544-44AF-A5CB-69ADB6B1D026}" type="slidenum">
              <a:rPr lang="en-US" smtClean="0">
                <a:latin typeface="Arial" charset="0"/>
                <a:ea typeface="ＭＳ Ｐゴシック" pitchFamily="34" charset="-128"/>
              </a:rPr>
              <a:pPr fontAlgn="base">
                <a:spcBef>
                  <a:spcPct val="0"/>
                </a:spcBef>
                <a:spcAft>
                  <a:spcPct val="0"/>
                </a:spcAft>
                <a:defRPr/>
              </a:pPr>
              <a:t>20</a:t>
            </a:fld>
            <a:endParaRPr lang="en-US" smtClean="0">
              <a:latin typeface="Arial" charset="0"/>
              <a:ea typeface="ＭＳ Ｐゴシック" pitchFamily="34" charset="-128"/>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lgn="just" eaLnBrk="1" fontAlgn="auto" hangingPunct="1">
              <a:lnSpc>
                <a:spcPct val="90000"/>
              </a:lnSpc>
              <a:spcBef>
                <a:spcPts val="0"/>
              </a:spcBef>
              <a:spcAft>
                <a:spcPts val="0"/>
              </a:spcAft>
              <a:defRPr/>
            </a:pPr>
            <a:r>
              <a:rPr lang="en-US" sz="2200" dirty="0" smtClean="0"/>
              <a:t>Some issues regarding to the UDP communication are as follows:</a:t>
            </a:r>
          </a:p>
          <a:p>
            <a:pPr algn="just" eaLnBrk="1" fontAlgn="auto" hangingPunct="1">
              <a:lnSpc>
                <a:spcPct val="90000"/>
              </a:lnSpc>
              <a:spcBef>
                <a:spcPts val="0"/>
              </a:spcBef>
              <a:spcAft>
                <a:spcPts val="0"/>
              </a:spcAft>
              <a:defRPr/>
            </a:pPr>
            <a:r>
              <a:rPr lang="en-US" sz="2200" b="1" i="1" dirty="0" smtClean="0"/>
              <a:t>Message Size:</a:t>
            </a:r>
            <a:r>
              <a:rPr lang="en-US" sz="2200" dirty="0" smtClean="0"/>
              <a:t> receiving process specify an array of bytes for </a:t>
            </a:r>
            <a:r>
              <a:rPr lang="en-US" sz="2200" dirty="0" err="1" smtClean="0"/>
              <a:t>msg</a:t>
            </a:r>
            <a:r>
              <a:rPr lang="en-US" sz="2200" dirty="0" smtClean="0"/>
              <a:t> size</a:t>
            </a:r>
          </a:p>
          <a:p>
            <a:pPr lvl="1" algn="just" eaLnBrk="1" fontAlgn="auto" hangingPunct="1">
              <a:lnSpc>
                <a:spcPct val="90000"/>
              </a:lnSpc>
              <a:spcBef>
                <a:spcPts val="0"/>
              </a:spcBef>
              <a:spcAft>
                <a:spcPts val="0"/>
              </a:spcAft>
              <a:defRPr/>
            </a:pPr>
            <a:r>
              <a:rPr lang="en-US" sz="2000" dirty="0" smtClean="0"/>
              <a:t>underlying IP protocol allows packet lengths of up to 2</a:t>
            </a:r>
            <a:r>
              <a:rPr lang="en-US" sz="2000" baseline="30000" dirty="0" smtClean="0"/>
              <a:t>16 </a:t>
            </a:r>
            <a:r>
              <a:rPr lang="en-US" sz="2000" dirty="0" smtClean="0"/>
              <a:t>bytes</a:t>
            </a:r>
          </a:p>
          <a:p>
            <a:pPr lvl="1" algn="just" eaLnBrk="1" fontAlgn="auto" hangingPunct="1">
              <a:lnSpc>
                <a:spcPct val="90000"/>
              </a:lnSpc>
              <a:spcBef>
                <a:spcPts val="0"/>
              </a:spcBef>
              <a:spcAft>
                <a:spcPts val="0"/>
              </a:spcAft>
              <a:defRPr/>
            </a:pPr>
            <a:r>
              <a:rPr lang="en-US" sz="2000" dirty="0" smtClean="0"/>
              <a:t>An app requiring msgs larger than this must fragment them into chunks of that size</a:t>
            </a:r>
          </a:p>
          <a:p>
            <a:pPr algn="just" eaLnBrk="1" fontAlgn="auto" hangingPunct="1">
              <a:lnSpc>
                <a:spcPct val="90000"/>
              </a:lnSpc>
              <a:spcBef>
                <a:spcPts val="0"/>
              </a:spcBef>
              <a:spcAft>
                <a:spcPts val="0"/>
              </a:spcAft>
              <a:defRPr/>
            </a:pPr>
            <a:r>
              <a:rPr lang="en-US" sz="2200" b="1" i="1" dirty="0" smtClean="0"/>
              <a:t>Blocking:</a:t>
            </a:r>
            <a:r>
              <a:rPr lang="en-US" sz="2200" dirty="0" smtClean="0"/>
              <a:t> sockets normally provide non-blocking sends &amp; blocking receives for datagram communication. Send operation returns when it has handed the message to the underlying protocol. On arrival </a:t>
            </a:r>
            <a:r>
              <a:rPr lang="en-US" sz="2200" dirty="0" err="1" smtClean="0"/>
              <a:t>msg</a:t>
            </a:r>
            <a:r>
              <a:rPr lang="en-US" sz="2200" dirty="0" smtClean="0"/>
              <a:t> is placed at the queue at the </a:t>
            </a:r>
            <a:r>
              <a:rPr lang="en-US" sz="2200" dirty="0" err="1" smtClean="0"/>
              <a:t>dest</a:t>
            </a:r>
            <a:r>
              <a:rPr lang="en-US" sz="2200" dirty="0" smtClean="0"/>
              <a:t> socket that is bound to the desired port. </a:t>
            </a:r>
            <a:r>
              <a:rPr lang="en-US" sz="2200" dirty="0" err="1" smtClean="0"/>
              <a:t>Msg</a:t>
            </a:r>
            <a:r>
              <a:rPr lang="en-US" sz="2200" dirty="0" smtClean="0"/>
              <a:t> is collected from there by the receive operation.</a:t>
            </a:r>
          </a:p>
          <a:p>
            <a:pPr lvl="1" algn="just" eaLnBrk="1" fontAlgn="auto" hangingPunct="1">
              <a:lnSpc>
                <a:spcPct val="90000"/>
              </a:lnSpc>
              <a:spcBef>
                <a:spcPts val="0"/>
              </a:spcBef>
              <a:spcAft>
                <a:spcPts val="0"/>
              </a:spcAft>
              <a:defRPr/>
            </a:pPr>
            <a:r>
              <a:rPr lang="en-US" sz="2000" dirty="0" smtClean="0"/>
              <a:t>Msgs are discarded at </a:t>
            </a:r>
            <a:r>
              <a:rPr lang="en-US" sz="2000" dirty="0" err="1" smtClean="0"/>
              <a:t>dest</a:t>
            </a:r>
            <a:r>
              <a:rPr lang="en-US" sz="2000" dirty="0" smtClean="0"/>
              <a:t>. If no process already has a socket bound to </a:t>
            </a:r>
            <a:r>
              <a:rPr lang="en-US" sz="2000" dirty="0" err="1" smtClean="0"/>
              <a:t>dest</a:t>
            </a:r>
            <a:r>
              <a:rPr lang="en-US" sz="2000" dirty="0" smtClean="0"/>
              <a:t>. </a:t>
            </a:r>
            <a:endParaRPr lang="en-GB" dirty="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28DE51-7A56-495E-B96B-241F68075D3B}"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lgn="just" eaLnBrk="1" fontAlgn="auto" hangingPunct="1">
              <a:lnSpc>
                <a:spcPct val="90000"/>
              </a:lnSpc>
              <a:spcBef>
                <a:spcPts val="0"/>
              </a:spcBef>
              <a:spcAft>
                <a:spcPts val="0"/>
              </a:spcAft>
              <a:defRPr/>
            </a:pPr>
            <a:r>
              <a:rPr lang="en-US" sz="2200" dirty="0" smtClean="0"/>
              <a:t>Some issues regarding to the UDP communication are as follows:</a:t>
            </a:r>
          </a:p>
          <a:p>
            <a:pPr algn="just" eaLnBrk="1" fontAlgn="auto" hangingPunct="1">
              <a:lnSpc>
                <a:spcPct val="90000"/>
              </a:lnSpc>
              <a:spcBef>
                <a:spcPts val="0"/>
              </a:spcBef>
              <a:spcAft>
                <a:spcPts val="0"/>
              </a:spcAft>
              <a:defRPr/>
            </a:pPr>
            <a:r>
              <a:rPr lang="en-US" sz="2200" b="1" i="1" dirty="0" smtClean="0"/>
              <a:t>Message Size:</a:t>
            </a:r>
            <a:r>
              <a:rPr lang="en-US" sz="2200" dirty="0" smtClean="0"/>
              <a:t> receiving process specify an array of bytes for </a:t>
            </a:r>
            <a:r>
              <a:rPr lang="en-US" sz="2200" dirty="0" err="1" smtClean="0"/>
              <a:t>msg</a:t>
            </a:r>
            <a:r>
              <a:rPr lang="en-US" sz="2200" dirty="0" smtClean="0"/>
              <a:t> size</a:t>
            </a:r>
          </a:p>
          <a:p>
            <a:pPr lvl="1" algn="just" eaLnBrk="1" fontAlgn="auto" hangingPunct="1">
              <a:lnSpc>
                <a:spcPct val="90000"/>
              </a:lnSpc>
              <a:spcBef>
                <a:spcPts val="0"/>
              </a:spcBef>
              <a:spcAft>
                <a:spcPts val="0"/>
              </a:spcAft>
              <a:defRPr/>
            </a:pPr>
            <a:r>
              <a:rPr lang="en-US" sz="2000" dirty="0" smtClean="0"/>
              <a:t>underlying IP protocol allows packet lengths of up to 2</a:t>
            </a:r>
            <a:r>
              <a:rPr lang="en-US" sz="2000" baseline="30000" dirty="0" smtClean="0"/>
              <a:t>16 </a:t>
            </a:r>
            <a:r>
              <a:rPr lang="en-US" sz="2000" dirty="0" smtClean="0"/>
              <a:t>bytes</a:t>
            </a:r>
          </a:p>
          <a:p>
            <a:pPr lvl="1" algn="just" eaLnBrk="1" fontAlgn="auto" hangingPunct="1">
              <a:lnSpc>
                <a:spcPct val="90000"/>
              </a:lnSpc>
              <a:spcBef>
                <a:spcPts val="0"/>
              </a:spcBef>
              <a:spcAft>
                <a:spcPts val="0"/>
              </a:spcAft>
              <a:defRPr/>
            </a:pPr>
            <a:r>
              <a:rPr lang="en-US" sz="2000" dirty="0" smtClean="0"/>
              <a:t>An app requiring msgs larger than this must fragment them into chunks of that size</a:t>
            </a:r>
          </a:p>
          <a:p>
            <a:pPr algn="just" eaLnBrk="1" fontAlgn="auto" hangingPunct="1">
              <a:lnSpc>
                <a:spcPct val="90000"/>
              </a:lnSpc>
              <a:spcBef>
                <a:spcPts val="0"/>
              </a:spcBef>
              <a:spcAft>
                <a:spcPts val="0"/>
              </a:spcAft>
              <a:defRPr/>
            </a:pPr>
            <a:r>
              <a:rPr lang="en-US" sz="2200" b="1" i="1" dirty="0" smtClean="0"/>
              <a:t>Blocking:</a:t>
            </a:r>
            <a:r>
              <a:rPr lang="en-US" sz="2200" dirty="0" smtClean="0"/>
              <a:t> sockets normally provide non-blocking sends &amp; blocking receives for datagram communication. Send operation returns when it has handed the message to the underlying protocol. On arrival </a:t>
            </a:r>
            <a:r>
              <a:rPr lang="en-US" sz="2200" dirty="0" err="1" smtClean="0"/>
              <a:t>msg</a:t>
            </a:r>
            <a:r>
              <a:rPr lang="en-US" sz="2200" dirty="0" smtClean="0"/>
              <a:t> is placed at the queue at the </a:t>
            </a:r>
            <a:r>
              <a:rPr lang="en-US" sz="2200" dirty="0" err="1" smtClean="0"/>
              <a:t>dest</a:t>
            </a:r>
            <a:r>
              <a:rPr lang="en-US" sz="2200" dirty="0" smtClean="0"/>
              <a:t> socket that is bound to the desired port. </a:t>
            </a:r>
            <a:r>
              <a:rPr lang="en-US" sz="2200" dirty="0" err="1" smtClean="0"/>
              <a:t>Msg</a:t>
            </a:r>
            <a:r>
              <a:rPr lang="en-US" sz="2200" dirty="0" smtClean="0"/>
              <a:t> is collected from there by the receive operation.</a:t>
            </a:r>
          </a:p>
          <a:p>
            <a:pPr lvl="1" algn="just" eaLnBrk="1" fontAlgn="auto" hangingPunct="1">
              <a:lnSpc>
                <a:spcPct val="90000"/>
              </a:lnSpc>
              <a:spcBef>
                <a:spcPts val="0"/>
              </a:spcBef>
              <a:spcAft>
                <a:spcPts val="0"/>
              </a:spcAft>
              <a:defRPr/>
            </a:pPr>
            <a:r>
              <a:rPr lang="en-US" sz="2000" dirty="0" smtClean="0"/>
              <a:t>Msgs are discarded at </a:t>
            </a:r>
            <a:r>
              <a:rPr lang="en-US" sz="2000" dirty="0" err="1" smtClean="0"/>
              <a:t>dest</a:t>
            </a:r>
            <a:r>
              <a:rPr lang="en-US" sz="2000" dirty="0" smtClean="0"/>
              <a:t>. If no process already has a socket bound to </a:t>
            </a:r>
            <a:r>
              <a:rPr lang="en-US" sz="2000" dirty="0" err="1" smtClean="0"/>
              <a:t>dest</a:t>
            </a:r>
            <a:r>
              <a:rPr lang="en-US" sz="2000" dirty="0" smtClean="0"/>
              <a:t>. </a:t>
            </a:r>
            <a:endParaRPr lang="en-GB" dirty="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28DE51-7A56-495E-B96B-241F68075D3B}"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lgn="just" eaLnBrk="1" fontAlgn="auto" hangingPunct="1">
              <a:lnSpc>
                <a:spcPct val="90000"/>
              </a:lnSpc>
              <a:spcBef>
                <a:spcPts val="0"/>
              </a:spcBef>
              <a:spcAft>
                <a:spcPts val="0"/>
              </a:spcAft>
              <a:defRPr/>
            </a:pPr>
            <a:r>
              <a:rPr lang="en-US" sz="2200" dirty="0" smtClean="0"/>
              <a:t>Some issues regarding to the UDP communication are as follows:</a:t>
            </a:r>
          </a:p>
          <a:p>
            <a:pPr algn="just" eaLnBrk="1" fontAlgn="auto" hangingPunct="1">
              <a:lnSpc>
                <a:spcPct val="90000"/>
              </a:lnSpc>
              <a:spcBef>
                <a:spcPts val="0"/>
              </a:spcBef>
              <a:spcAft>
                <a:spcPts val="0"/>
              </a:spcAft>
              <a:defRPr/>
            </a:pPr>
            <a:r>
              <a:rPr lang="en-US" sz="2200" b="1" i="1" dirty="0" smtClean="0"/>
              <a:t>Message Size:</a:t>
            </a:r>
            <a:r>
              <a:rPr lang="en-US" sz="2200" dirty="0" smtClean="0"/>
              <a:t> receiving process specify an array of bytes for </a:t>
            </a:r>
            <a:r>
              <a:rPr lang="en-US" sz="2200" dirty="0" err="1" smtClean="0"/>
              <a:t>msg</a:t>
            </a:r>
            <a:r>
              <a:rPr lang="en-US" sz="2200" dirty="0" smtClean="0"/>
              <a:t> size</a:t>
            </a:r>
          </a:p>
          <a:p>
            <a:pPr lvl="1" algn="just" eaLnBrk="1" fontAlgn="auto" hangingPunct="1">
              <a:lnSpc>
                <a:spcPct val="90000"/>
              </a:lnSpc>
              <a:spcBef>
                <a:spcPts val="0"/>
              </a:spcBef>
              <a:spcAft>
                <a:spcPts val="0"/>
              </a:spcAft>
              <a:defRPr/>
            </a:pPr>
            <a:r>
              <a:rPr lang="en-US" sz="2000" dirty="0" smtClean="0"/>
              <a:t>underlying IP protocol allows packet lengths of up to 2</a:t>
            </a:r>
            <a:r>
              <a:rPr lang="en-US" sz="2000" baseline="30000" dirty="0" smtClean="0"/>
              <a:t>16 </a:t>
            </a:r>
            <a:r>
              <a:rPr lang="en-US" sz="2000" dirty="0" smtClean="0"/>
              <a:t>bytes</a:t>
            </a:r>
          </a:p>
          <a:p>
            <a:pPr lvl="1" algn="just" eaLnBrk="1" fontAlgn="auto" hangingPunct="1">
              <a:lnSpc>
                <a:spcPct val="90000"/>
              </a:lnSpc>
              <a:spcBef>
                <a:spcPts val="0"/>
              </a:spcBef>
              <a:spcAft>
                <a:spcPts val="0"/>
              </a:spcAft>
              <a:defRPr/>
            </a:pPr>
            <a:r>
              <a:rPr lang="en-US" sz="2000" dirty="0" smtClean="0"/>
              <a:t>An app requiring msgs larger than this must fragment them into chunks of that size</a:t>
            </a:r>
          </a:p>
          <a:p>
            <a:pPr algn="just" eaLnBrk="1" fontAlgn="auto" hangingPunct="1">
              <a:lnSpc>
                <a:spcPct val="90000"/>
              </a:lnSpc>
              <a:spcBef>
                <a:spcPts val="0"/>
              </a:spcBef>
              <a:spcAft>
                <a:spcPts val="0"/>
              </a:spcAft>
              <a:defRPr/>
            </a:pPr>
            <a:r>
              <a:rPr lang="en-US" sz="2200" b="1" i="1" dirty="0" smtClean="0"/>
              <a:t>Blocking:</a:t>
            </a:r>
            <a:r>
              <a:rPr lang="en-US" sz="2200" dirty="0" smtClean="0"/>
              <a:t> sockets normally provide non-blocking sends &amp; blocking receives for datagram communication. Send operation returns when it has handed the message to the underlying protocol. On arrival </a:t>
            </a:r>
            <a:r>
              <a:rPr lang="en-US" sz="2200" dirty="0" err="1" smtClean="0"/>
              <a:t>msg</a:t>
            </a:r>
            <a:r>
              <a:rPr lang="en-US" sz="2200" dirty="0" smtClean="0"/>
              <a:t> is placed at the queue at the </a:t>
            </a:r>
            <a:r>
              <a:rPr lang="en-US" sz="2200" dirty="0" err="1" smtClean="0"/>
              <a:t>dest</a:t>
            </a:r>
            <a:r>
              <a:rPr lang="en-US" sz="2200" dirty="0" smtClean="0"/>
              <a:t> socket that is bound to the desired port. </a:t>
            </a:r>
            <a:r>
              <a:rPr lang="en-US" sz="2200" dirty="0" err="1" smtClean="0"/>
              <a:t>Msg</a:t>
            </a:r>
            <a:r>
              <a:rPr lang="en-US" sz="2200" dirty="0" smtClean="0"/>
              <a:t> is collected from there by the receive operation.</a:t>
            </a:r>
          </a:p>
          <a:p>
            <a:pPr lvl="1" algn="just" eaLnBrk="1" fontAlgn="auto" hangingPunct="1">
              <a:lnSpc>
                <a:spcPct val="90000"/>
              </a:lnSpc>
              <a:spcBef>
                <a:spcPts val="0"/>
              </a:spcBef>
              <a:spcAft>
                <a:spcPts val="0"/>
              </a:spcAft>
              <a:defRPr/>
            </a:pPr>
            <a:r>
              <a:rPr lang="en-US" sz="2000" dirty="0" smtClean="0"/>
              <a:t>Msgs are discarded at </a:t>
            </a:r>
            <a:r>
              <a:rPr lang="en-US" sz="2000" dirty="0" err="1" smtClean="0"/>
              <a:t>dest</a:t>
            </a:r>
            <a:r>
              <a:rPr lang="en-US" sz="2000" dirty="0" smtClean="0"/>
              <a:t>. If no process already has a socket bound to </a:t>
            </a:r>
            <a:r>
              <a:rPr lang="en-US" sz="2000" dirty="0" err="1" smtClean="0"/>
              <a:t>dest</a:t>
            </a:r>
            <a:r>
              <a:rPr lang="en-US" sz="2000" dirty="0" smtClean="0"/>
              <a:t>. </a:t>
            </a:r>
            <a:endParaRPr lang="en-GB" dirty="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28DE51-7A56-495E-B96B-241F68075D3B}" type="slidenum">
              <a:rPr lang="en-US" smtClean="0"/>
              <a:pPr fontAlgn="base">
                <a:spcBef>
                  <a:spcPct val="0"/>
                </a:spcBef>
                <a:spcAft>
                  <a:spcPct val="0"/>
                </a:spcAft>
                <a:defRPr/>
              </a:pPr>
              <a:t>24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551940" y="359898"/>
            <a:ext cx="802386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551940" y="1850064"/>
            <a:ext cx="802386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fld id="{376E2DCB-D133-4676-8955-A513185137BD}" type="datetime1">
              <a:rPr lang="ar-SA" smtClean="0"/>
              <a:pPr>
                <a:defRPr/>
              </a:pPr>
              <a:t>04/04/1432</a:t>
            </a:fld>
            <a:endParaRPr lang="en-US"/>
          </a:p>
        </p:txBody>
      </p:sp>
      <p:sp>
        <p:nvSpPr>
          <p:cNvPr id="20" name="Footer Placeholder 19"/>
          <p:cNvSpPr>
            <a:spLocks noGrp="1"/>
          </p:cNvSpPr>
          <p:nvPr>
            <p:ph type="ftr" sz="quarter" idx="11"/>
          </p:nvPr>
        </p:nvSpPr>
        <p:spPr/>
        <p:txBody>
          <a:bodyPr/>
          <a:lstStyle>
            <a:extLst/>
          </a:lstStyle>
          <a:p>
            <a:pPr>
              <a:defRPr/>
            </a:pPr>
            <a:endParaRPr lang="en-US"/>
          </a:p>
        </p:txBody>
      </p:sp>
      <p:sp>
        <p:nvSpPr>
          <p:cNvPr id="10" name="Slide Number Placeholder 9"/>
          <p:cNvSpPr>
            <a:spLocks noGrp="1"/>
          </p:cNvSpPr>
          <p:nvPr>
            <p:ph type="sldNum" sz="quarter" idx="12"/>
          </p:nvPr>
        </p:nvSpPr>
        <p:spPr/>
        <p:txBody>
          <a:bodyPr/>
          <a:lstStyle>
            <a:extLst/>
          </a:lstStyle>
          <a:p>
            <a:pPr>
              <a:defRPr/>
            </a:pPr>
            <a:fld id="{B1796FE4-D54E-4228-8290-1A2E48FF6774}" type="slidenum">
              <a:rPr lang="ar-SA" smtClean="0"/>
              <a:pPr>
                <a:defRPr/>
              </a:pPr>
              <a:t>‹#›</a:t>
            </a:fld>
            <a:endParaRPr lang="en-US"/>
          </a:p>
        </p:txBody>
      </p:sp>
      <p:sp>
        <p:nvSpPr>
          <p:cNvPr id="8" name="Oval 7"/>
          <p:cNvSpPr/>
          <p:nvPr/>
        </p:nvSpPr>
        <p:spPr>
          <a:xfrm>
            <a:off x="998219" y="1413802"/>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253607" y="1345016"/>
            <a:ext cx="6934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41B9BC73-5938-459F-99D6-8ADB280A8A70}" type="datetime1">
              <a:rPr lang="ar-SA" smtClean="0"/>
              <a:pPr>
                <a:defRPr/>
              </a:pPr>
              <a:t>04/04/1432</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0D0F4925-5379-4E2E-9844-F046C8BC1FC0}" type="slidenum">
              <a:rPr lang="ar-SA"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274640"/>
            <a:ext cx="19812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38250" y="274641"/>
            <a:ext cx="602615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5EAFD3F-BAC6-431D-919D-EFB079C46006}" type="datetime1">
              <a:rPr lang="ar-SA" smtClean="0"/>
              <a:pPr>
                <a:defRPr/>
              </a:pPr>
              <a:t>04/04/1432</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A6EC39A-4949-442A-950B-625F2FBFB4F1}" type="slidenum">
              <a:rPr lang="ar-SA"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666C18E-90B3-4861-8669-C93AE69D528C}" type="datetime1">
              <a:rPr lang="ar-SA" smtClean="0"/>
              <a:pPr>
                <a:defRPr/>
              </a:pPr>
              <a:t>04/04/1432</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80CD0D0E-834B-45C5-B7BA-3CB42A70640D}" type="slidenum">
              <a:rPr lang="ar-SA"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473131" y="-54"/>
            <a:ext cx="74295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793258" y="2600325"/>
            <a:ext cx="69342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793258" y="1066800"/>
            <a:ext cx="69342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DDA6F2BA-938F-4965-8D33-88FC7BDEEAE5}" type="datetime1">
              <a:rPr lang="ar-SA" smtClean="0"/>
              <a:pPr>
                <a:defRPr/>
              </a:pPr>
              <a:t>04/04/1432</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19FFE6A-964A-4C13-BBB6-DDDBE24FEB66}" type="slidenum">
              <a:rPr lang="ar-SA" smtClean="0"/>
              <a:pPr>
                <a:defRPr/>
              </a:pPr>
              <a:t>‹#›</a:t>
            </a:fld>
            <a:endParaRPr lang="en-US"/>
          </a:p>
        </p:txBody>
      </p:sp>
      <p:sp>
        <p:nvSpPr>
          <p:cNvPr id="10" name="Rectangle 9"/>
          <p:cNvSpPr/>
          <p:nvPr/>
        </p:nvSpPr>
        <p:spPr bwMode="invGray">
          <a:xfrm>
            <a:off x="2476500" y="0"/>
            <a:ext cx="8255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353348" y="2814656"/>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608736" y="2745870"/>
            <a:ext cx="6934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555242" y="1524000"/>
            <a:ext cx="39624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715762" y="1524000"/>
            <a:ext cx="39624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734C588B-D9F3-4920-A1BE-3A2DA301A232}" type="datetime1">
              <a:rPr lang="ar-SA" smtClean="0"/>
              <a:pPr>
                <a:defRPr/>
              </a:pPr>
              <a:t>04/04/1432</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4A7C3A21-94D3-46C6-8FC6-6FBC79CA5980}" type="slidenum">
              <a:rPr lang="ar-SA"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5160336"/>
            <a:ext cx="89154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5206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5206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ECE2E182-0163-4AFD-944C-730419049316}" type="datetime1">
              <a:rPr lang="ar-SA" smtClean="0"/>
              <a:pPr>
                <a:defRPr/>
              </a:pPr>
              <a:t>04/04/1432</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A41604D2-3AC0-4530-852F-616C39888F8E}" type="slidenum">
              <a:rPr lang="ar-SA"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C303FF7F-6891-46CE-9378-264F0D3250D2}" type="datetime1">
              <a:rPr lang="ar-SA" smtClean="0"/>
              <a:pPr>
                <a:defRPr/>
              </a:pPr>
              <a:t>04/04/1432</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C42150B3-8023-489D-96FC-B502C6FE065E}" type="slidenum">
              <a:rPr lang="ar-SA"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99566" y="0"/>
            <a:ext cx="8806434"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fld id="{F08F381D-D3E2-4204-9E2E-C83E74E104D0}" type="datetime1">
              <a:rPr lang="ar-SA" smtClean="0"/>
              <a:pPr>
                <a:defRPr/>
              </a:pPr>
              <a:t>04/04/1432</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6CB11EA9-AA9E-4D1F-95C9-10EDBB54F546}" type="slidenum">
              <a:rPr lang="ar-SA" smtClean="0"/>
              <a:pPr>
                <a:defRPr/>
              </a:pPr>
              <a:t>‹#›</a:t>
            </a:fld>
            <a:endParaRPr lang="en-US"/>
          </a:p>
        </p:txBody>
      </p:sp>
      <p:sp>
        <p:nvSpPr>
          <p:cNvPr id="6" name="Rectangle 5"/>
          <p:cNvSpPr/>
          <p:nvPr/>
        </p:nvSpPr>
        <p:spPr bwMode="invGray">
          <a:xfrm>
            <a:off x="1099566" y="-54"/>
            <a:ext cx="7924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16778"/>
            <a:ext cx="41275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1406964"/>
            <a:ext cx="41275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5300" y="2133601"/>
            <a:ext cx="883285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1D545C73-697D-4F90-AF7B-9AD71267EEBE}" type="datetime1">
              <a:rPr lang="ar-SA" smtClean="0"/>
              <a:pPr>
                <a:defRPr/>
              </a:pPr>
              <a:t>04/04/1432</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93063AD0-D181-40C5-B4EB-0B69035C814B}" type="slidenum">
              <a:rPr lang="ar-SA"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77471" y="1066800"/>
            <a:ext cx="29718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fld id="{07E9EC73-931A-4557-87F9-17559EA19E20}" type="datetime1">
              <a:rPr lang="ar-SA" smtClean="0"/>
              <a:pPr>
                <a:defRPr/>
              </a:pPr>
              <a:t>04/04/1432</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ACE69AAD-F3D1-4659-9396-506B95DC3361}" type="slidenum">
              <a:rPr lang="ar-SA" smtClean="0"/>
              <a:pPr>
                <a:defRPr/>
              </a:pPr>
              <a:t>‹#›</a:t>
            </a:fld>
            <a:endParaRPr lang="en-US"/>
          </a:p>
        </p:txBody>
      </p:sp>
      <p:sp>
        <p:nvSpPr>
          <p:cNvPr id="8" name="Rectangle 7"/>
          <p:cNvSpPr/>
          <p:nvPr/>
        </p:nvSpPr>
        <p:spPr>
          <a:xfrm>
            <a:off x="825500" y="1066800"/>
            <a:ext cx="4953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908050" y="1143004"/>
            <a:ext cx="47879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429785" y="954341"/>
            <a:ext cx="74295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420639" y="936786"/>
            <a:ext cx="703326"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908050" y="4800600"/>
            <a:ext cx="47879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83920" y="-815922"/>
            <a:ext cx="1775461"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82885" y="21103"/>
            <a:ext cx="1844040"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98122" y="1055077"/>
            <a:ext cx="121952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97280" y="-54"/>
            <a:ext cx="8808721"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555242" y="274638"/>
            <a:ext cx="812292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555242" y="1447800"/>
            <a:ext cx="812292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879850" y="6305550"/>
            <a:ext cx="23114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0A5FACE3-43AD-42B2-84B8-D70725C7C8B6}" type="datetime1">
              <a:rPr lang="ar-SA" smtClean="0"/>
              <a:pPr>
                <a:defRPr/>
              </a:pPr>
              <a:t>04/04/1432</a:t>
            </a:fld>
            <a:endParaRPr lang="en-US"/>
          </a:p>
        </p:txBody>
      </p:sp>
      <p:sp>
        <p:nvSpPr>
          <p:cNvPr id="10" name="Footer Placeholder 9"/>
          <p:cNvSpPr>
            <a:spLocks noGrp="1"/>
          </p:cNvSpPr>
          <p:nvPr>
            <p:ph type="ftr" sz="quarter" idx="3"/>
          </p:nvPr>
        </p:nvSpPr>
        <p:spPr>
          <a:xfrm>
            <a:off x="6191250" y="6305550"/>
            <a:ext cx="31369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9331452" y="6305550"/>
            <a:ext cx="4953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0D55C26C-3658-4A9B-A184-D5F6FADD03F0}" type="slidenum">
              <a:rPr lang="ar-SA" smtClean="0"/>
              <a:pPr>
                <a:defRPr/>
              </a:pPr>
              <a:t>‹#›</a:t>
            </a:fld>
            <a:endParaRPr lang="en-US"/>
          </a:p>
        </p:txBody>
      </p:sp>
      <p:sp>
        <p:nvSpPr>
          <p:cNvPr id="15" name="Rectangle 14"/>
          <p:cNvSpPr/>
          <p:nvPr/>
        </p:nvSpPr>
        <p:spPr bwMode="invGray">
          <a:xfrm>
            <a:off x="1099566" y="-54"/>
            <a:ext cx="7924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mad.afzal@mcs.edu.p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5350" y="1052513"/>
            <a:ext cx="8420100" cy="990600"/>
          </a:xfrm>
        </p:spPr>
        <p:txBody>
          <a:bodyPr>
            <a:normAutofit fontScale="90000"/>
          </a:bodyPr>
          <a:lstStyle/>
          <a:p>
            <a:pPr algn="ctr" eaLnBrk="1" fontAlgn="auto" hangingPunct="1">
              <a:spcAft>
                <a:spcPts val="0"/>
              </a:spcAft>
              <a:defRPr/>
            </a:pPr>
            <a:r>
              <a:rPr lang="en-GB" sz="4400" dirty="0" smtClean="0">
                <a:solidFill>
                  <a:schemeClr val="tx2">
                    <a:satMod val="130000"/>
                  </a:schemeClr>
                </a:solidFill>
              </a:rPr>
              <a:t>Parallel and Distributed Computing</a:t>
            </a:r>
          </a:p>
        </p:txBody>
      </p:sp>
      <p:sp>
        <p:nvSpPr>
          <p:cNvPr id="57347" name="Rectangle 3"/>
          <p:cNvSpPr>
            <a:spLocks noGrp="1" noChangeArrowheads="1"/>
          </p:cNvSpPr>
          <p:nvPr>
            <p:ph type="body" idx="1"/>
          </p:nvPr>
        </p:nvSpPr>
        <p:spPr>
          <a:xfrm>
            <a:off x="1694229" y="3587877"/>
            <a:ext cx="7523163" cy="2763837"/>
          </a:xfrm>
        </p:spPr>
        <p:txBody>
          <a:bodyPr>
            <a:normAutofit fontScale="85000" lnSpcReduction="20000"/>
          </a:bodyPr>
          <a:lstStyle/>
          <a:p>
            <a:pPr algn="ctr" eaLnBrk="1" fontAlgn="auto" hangingPunct="1">
              <a:lnSpc>
                <a:spcPct val="80000"/>
              </a:lnSpc>
              <a:spcBef>
                <a:spcPts val="580"/>
              </a:spcBef>
              <a:spcAft>
                <a:spcPts val="0"/>
              </a:spcAft>
              <a:buFont typeface="Wingdings"/>
              <a:buNone/>
              <a:defRPr/>
            </a:pPr>
            <a:endParaRPr lang="nl-NL" sz="3900" b="1" dirty="0" smtClean="0"/>
          </a:p>
          <a:p>
            <a:pPr algn="ctr" eaLnBrk="1" fontAlgn="auto" hangingPunct="1">
              <a:lnSpc>
                <a:spcPct val="80000"/>
              </a:lnSpc>
              <a:spcBef>
                <a:spcPts val="580"/>
              </a:spcBef>
              <a:spcAft>
                <a:spcPts val="0"/>
              </a:spcAft>
              <a:buFont typeface="Wingdings"/>
              <a:buNone/>
              <a:defRPr/>
            </a:pPr>
            <a:r>
              <a:rPr lang="nl-NL" sz="3900" b="1" dirty="0" smtClean="0"/>
              <a:t>Dr. Hammad Afzal</a:t>
            </a:r>
          </a:p>
          <a:p>
            <a:pPr eaLnBrk="1" fontAlgn="auto" hangingPunct="1">
              <a:lnSpc>
                <a:spcPct val="80000"/>
              </a:lnSpc>
              <a:spcBef>
                <a:spcPts val="580"/>
              </a:spcBef>
              <a:spcAft>
                <a:spcPts val="0"/>
              </a:spcAft>
              <a:buFont typeface="Wingdings"/>
              <a:buNone/>
              <a:defRPr/>
            </a:pPr>
            <a:endParaRPr lang="en-GB" dirty="0" smtClean="0"/>
          </a:p>
          <a:p>
            <a:pPr algn="ctr" eaLnBrk="1" fontAlgn="auto" hangingPunct="1">
              <a:lnSpc>
                <a:spcPct val="80000"/>
              </a:lnSpc>
              <a:spcBef>
                <a:spcPts val="580"/>
              </a:spcBef>
              <a:spcAft>
                <a:spcPts val="0"/>
              </a:spcAft>
              <a:buFont typeface="Wingdings"/>
              <a:buNone/>
              <a:defRPr/>
            </a:pPr>
            <a:r>
              <a:rPr lang="en-GB" sz="2600" dirty="0" smtClean="0"/>
              <a:t>Military College of Signals</a:t>
            </a:r>
          </a:p>
          <a:p>
            <a:pPr algn="ctr" eaLnBrk="1" fontAlgn="auto" hangingPunct="1">
              <a:lnSpc>
                <a:spcPct val="80000"/>
              </a:lnSpc>
              <a:spcBef>
                <a:spcPts val="580"/>
              </a:spcBef>
              <a:spcAft>
                <a:spcPts val="0"/>
              </a:spcAft>
              <a:buFont typeface="Wingdings"/>
              <a:buNone/>
              <a:defRPr/>
            </a:pPr>
            <a:r>
              <a:rPr lang="en-GB" sz="2600" dirty="0" smtClean="0"/>
              <a:t>National University of Sciences and Technology, Pakistan</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t>Spring, 2011</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hlinkClick r:id="rId3"/>
              </a:rPr>
              <a:t>hammad.afzal@mcs.edu.pk</a:t>
            </a: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p:txBody>
      </p:sp>
      <p:sp>
        <p:nvSpPr>
          <p:cNvPr id="7173" name="Date Placeholder 5"/>
          <p:cNvSpPr>
            <a:spLocks noGrp="1"/>
          </p:cNvSpPr>
          <p:nvPr>
            <p:ph type="dt" sz="half" idx="10"/>
          </p:nvPr>
        </p:nvSpPr>
        <p:spPr bwMode="auto">
          <a:xfrm>
            <a:off x="6715125" y="6265863"/>
            <a:ext cx="2682875" cy="476250"/>
          </a:xfrm>
          <a:ln>
            <a:miter lim="800000"/>
            <a:headEnd/>
            <a:tailEnd/>
          </a:ln>
        </p:spPr>
        <p:txBody>
          <a:bodyPr vert="horz" wrap="square" lIns="91440" tIns="45720" rIns="91440" bIns="45720" numCol="1" compatLnSpc="1">
            <a:prstTxWarp prst="textNoShape">
              <a:avLst/>
            </a:prstTxWarp>
          </a:bodyPr>
          <a:lstStyle/>
          <a:p>
            <a:pPr>
              <a:defRPr/>
            </a:pPr>
            <a:fld id="{08728702-D4EC-4A5C-85AA-B9A90EF4E8F2}" type="datetime1">
              <a:rPr lang="en-GB"/>
              <a:pPr>
                <a:defRPr/>
              </a:pPr>
              <a:t>09/03/2011</a:t>
            </a:fld>
            <a:endParaRPr lang="en-GB"/>
          </a:p>
        </p:txBody>
      </p:sp>
      <p:sp>
        <p:nvSpPr>
          <p:cNvPr id="7" name="Slide Number Placeholder 6"/>
          <p:cNvSpPr>
            <a:spLocks noGrp="1"/>
          </p:cNvSpPr>
          <p:nvPr>
            <p:ph type="sldNum" sz="quarter" idx="12"/>
          </p:nvPr>
        </p:nvSpPr>
        <p:spPr/>
        <p:txBody>
          <a:bodyPr/>
          <a:lstStyle/>
          <a:p>
            <a:pPr>
              <a:defRPr/>
            </a:pPr>
            <a:fld id="{3CD2AC37-156D-476A-87DF-6A89AC56F0EB}" type="slidenum">
              <a:rPr lang="en-GB"/>
              <a:pPr>
                <a:defRPr/>
              </a:pPr>
              <a:t>1</a:t>
            </a:fld>
            <a:endParaRPr lang="en-GB" dirty="0"/>
          </a:p>
        </p:txBody>
      </p:sp>
      <p:sp>
        <p:nvSpPr>
          <p:cNvPr id="8198" name="Line 5"/>
          <p:cNvSpPr>
            <a:spLocks noChangeShapeType="1"/>
          </p:cNvSpPr>
          <p:nvPr/>
        </p:nvSpPr>
        <p:spPr bwMode="auto">
          <a:xfrm>
            <a:off x="0" y="6308725"/>
            <a:ext cx="9906000" cy="0"/>
          </a:xfrm>
          <a:prstGeom prst="line">
            <a:avLst/>
          </a:prstGeom>
          <a:noFill/>
          <a:ln w="28575">
            <a:solidFill>
              <a:srgbClr val="9900CC"/>
            </a:solidFill>
            <a:round/>
            <a:headEnd/>
            <a:tailEnd/>
          </a:ln>
        </p:spPr>
        <p:txBody>
          <a:bodyPr/>
          <a:lstStyle/>
          <a:p>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sz="quarter" idx="1"/>
          </p:nvPr>
        </p:nvSpPr>
        <p:spPr>
          <a:xfrm>
            <a:off x="1107831" y="1424354"/>
            <a:ext cx="8798170" cy="4893897"/>
          </a:xfrm>
        </p:spPr>
        <p:txBody>
          <a:bodyPr>
            <a:normAutofit lnSpcReduction="10000"/>
          </a:bodyPr>
          <a:lstStyle/>
          <a:p>
            <a:pPr algn="just" eaLnBrk="1" hangingPunct="1">
              <a:lnSpc>
                <a:spcPct val="80000"/>
              </a:lnSpc>
            </a:pPr>
            <a:r>
              <a:rPr lang="en-US" sz="2800" b="1" dirty="0" smtClean="0"/>
              <a:t>Reliability</a:t>
            </a:r>
          </a:p>
          <a:p>
            <a:pPr lvl="1" algn="just">
              <a:lnSpc>
                <a:spcPct val="80000"/>
              </a:lnSpc>
            </a:pPr>
            <a:r>
              <a:rPr lang="en-US" sz="2400" b="1" dirty="0" smtClean="0"/>
              <a:t>Is defined in terms of validity and integrity</a:t>
            </a:r>
          </a:p>
          <a:p>
            <a:pPr lvl="1" algn="just" eaLnBrk="1" hangingPunct="1">
              <a:lnSpc>
                <a:spcPct val="80000"/>
              </a:lnSpc>
            </a:pPr>
            <a:endParaRPr lang="en-US" sz="2400" dirty="0" smtClean="0"/>
          </a:p>
          <a:p>
            <a:pPr lvl="1" algn="just" eaLnBrk="1" hangingPunct="1">
              <a:lnSpc>
                <a:spcPct val="80000"/>
              </a:lnSpc>
            </a:pPr>
            <a:r>
              <a:rPr lang="en-US" sz="2400" dirty="0" smtClean="0"/>
              <a:t>Validity</a:t>
            </a:r>
          </a:p>
          <a:p>
            <a:pPr lvl="2" algn="just" eaLnBrk="1" hangingPunct="1">
              <a:lnSpc>
                <a:spcPct val="80000"/>
              </a:lnSpc>
            </a:pPr>
            <a:r>
              <a:rPr lang="en-US" dirty="0" smtClean="0"/>
              <a:t>Reliable if packets are guaranteed to be delivered, despite a reasonable number of packets being dropped or lost</a:t>
            </a:r>
          </a:p>
          <a:p>
            <a:pPr lvl="2" algn="just" eaLnBrk="1" hangingPunct="1">
              <a:lnSpc>
                <a:spcPct val="80000"/>
              </a:lnSpc>
            </a:pPr>
            <a:r>
              <a:rPr lang="en-US" dirty="0" smtClean="0"/>
              <a:t>Unreliable if … </a:t>
            </a:r>
          </a:p>
          <a:p>
            <a:pPr lvl="1" algn="just" eaLnBrk="1" hangingPunct="1">
              <a:lnSpc>
                <a:spcPct val="80000"/>
              </a:lnSpc>
            </a:pPr>
            <a:r>
              <a:rPr lang="en-US" sz="2400" dirty="0" smtClean="0"/>
              <a:t>Integrity</a:t>
            </a:r>
          </a:p>
          <a:p>
            <a:pPr lvl="2" algn="just" eaLnBrk="1" hangingPunct="1">
              <a:lnSpc>
                <a:spcPct val="80000"/>
              </a:lnSpc>
            </a:pPr>
            <a:r>
              <a:rPr lang="en-US" dirty="0" smtClean="0"/>
              <a:t>Messages must arrive uncorrupted and without duplication.</a:t>
            </a:r>
          </a:p>
          <a:p>
            <a:pPr algn="just" eaLnBrk="1" hangingPunct="1">
              <a:lnSpc>
                <a:spcPct val="80000"/>
              </a:lnSpc>
            </a:pPr>
            <a:endParaRPr lang="en-US" sz="2800" b="1" dirty="0" smtClean="0"/>
          </a:p>
          <a:p>
            <a:pPr algn="just" eaLnBrk="1" hangingPunct="1">
              <a:lnSpc>
                <a:spcPct val="80000"/>
              </a:lnSpc>
            </a:pPr>
            <a:r>
              <a:rPr lang="en-US" sz="2800" b="1" dirty="0" smtClean="0"/>
              <a:t>Ordering</a:t>
            </a:r>
          </a:p>
          <a:p>
            <a:pPr lvl="1" algn="just" eaLnBrk="1" hangingPunct="1">
              <a:lnSpc>
                <a:spcPct val="80000"/>
              </a:lnSpc>
            </a:pPr>
            <a:r>
              <a:rPr lang="en-US" sz="2400" dirty="0" smtClean="0"/>
              <a:t>Messages be delivered in sender’s order.</a:t>
            </a:r>
          </a:p>
          <a:p>
            <a:pPr lvl="1" algn="just" eaLnBrk="1" hangingPunct="1">
              <a:lnSpc>
                <a:spcPct val="80000"/>
              </a:lnSpc>
            </a:pPr>
            <a:r>
              <a:rPr lang="en-US" sz="2400" dirty="0" smtClean="0"/>
              <a:t>Regarded as failure by the applications if messages are not in order.</a:t>
            </a:r>
          </a:p>
        </p:txBody>
      </p:sp>
      <p:sp>
        <p:nvSpPr>
          <p:cNvPr id="14339" name="Rectangle 2"/>
          <p:cNvSpPr>
            <a:spLocks noGrp="1" noChangeArrowheads="1"/>
          </p:cNvSpPr>
          <p:nvPr>
            <p:ph type="title"/>
          </p:nvPr>
        </p:nvSpPr>
        <p:spPr>
          <a:xfrm>
            <a:off x="1125415" y="87925"/>
            <a:ext cx="8780585" cy="836613"/>
          </a:xfrm>
        </p:spPr>
        <p:txBody>
          <a:bodyPr>
            <a:noAutofit/>
          </a:bodyPr>
          <a:lstStyle/>
          <a:p>
            <a:pPr algn="ctr" eaLnBrk="1" hangingPunct="1"/>
            <a:r>
              <a:rPr lang="en-US" sz="4000" b="1" dirty="0" smtClean="0">
                <a:solidFill>
                  <a:srgbClr val="FFC000"/>
                </a:solidFill>
              </a:rPr>
              <a:t>Characteristics of Inter-process communication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5700" y="2"/>
            <a:ext cx="8172450" cy="852406"/>
          </a:xfrm>
        </p:spPr>
        <p:txBody>
          <a:bodyPr>
            <a:normAutofit/>
          </a:bodyPr>
          <a:lstStyle/>
          <a:p>
            <a:pPr algn="ctr" eaLnBrk="1" hangingPunct="1"/>
            <a:r>
              <a:rPr lang="en-US" sz="4000" b="1" dirty="0" smtClean="0">
                <a:solidFill>
                  <a:srgbClr val="FFC000"/>
                </a:solidFill>
              </a:rPr>
              <a:t>A review of Internet Model</a:t>
            </a:r>
          </a:p>
        </p:txBody>
      </p:sp>
      <p:sp>
        <p:nvSpPr>
          <p:cNvPr id="15363" name="Rectangle 3"/>
          <p:cNvSpPr>
            <a:spLocks noGrp="1" noChangeArrowheads="1"/>
          </p:cNvSpPr>
          <p:nvPr>
            <p:ph sz="quarter" idx="1"/>
          </p:nvPr>
        </p:nvSpPr>
        <p:spPr>
          <a:xfrm>
            <a:off x="1090246" y="1628775"/>
            <a:ext cx="8308416" cy="3384550"/>
          </a:xfrm>
        </p:spPr>
        <p:txBody>
          <a:bodyPr/>
          <a:lstStyle/>
          <a:p>
            <a:pPr eaLnBrk="1" hangingPunct="1">
              <a:lnSpc>
                <a:spcPct val="90000"/>
              </a:lnSpc>
            </a:pPr>
            <a:r>
              <a:rPr lang="en-US" sz="2800" dirty="0" smtClean="0"/>
              <a:t>Application Layer</a:t>
            </a:r>
          </a:p>
          <a:p>
            <a:pPr eaLnBrk="1" hangingPunct="1">
              <a:lnSpc>
                <a:spcPct val="90000"/>
              </a:lnSpc>
            </a:pPr>
            <a:r>
              <a:rPr lang="en-US" sz="2800" dirty="0" smtClean="0"/>
              <a:t>Transport Layer </a:t>
            </a:r>
          </a:p>
          <a:p>
            <a:pPr eaLnBrk="1" hangingPunct="1">
              <a:lnSpc>
                <a:spcPct val="90000"/>
              </a:lnSpc>
            </a:pPr>
            <a:r>
              <a:rPr lang="en-US" sz="2800" dirty="0" smtClean="0"/>
              <a:t>Network Layer </a:t>
            </a:r>
          </a:p>
          <a:p>
            <a:pPr eaLnBrk="1" hangingPunct="1">
              <a:lnSpc>
                <a:spcPct val="90000"/>
              </a:lnSpc>
            </a:pPr>
            <a:r>
              <a:rPr lang="en-US" sz="2800" dirty="0" smtClean="0"/>
              <a:t>Data Link Layer</a:t>
            </a:r>
          </a:p>
          <a:p>
            <a:pPr eaLnBrk="1" hangingPunct="1">
              <a:lnSpc>
                <a:spcPct val="90000"/>
              </a:lnSpc>
            </a:pPr>
            <a:endParaRPr lang="en-US" sz="2800" dirty="0" smtClean="0"/>
          </a:p>
          <a:p>
            <a:pPr eaLnBrk="1" hangingPunct="1">
              <a:lnSpc>
                <a:spcPct val="90000"/>
              </a:lnSpc>
            </a:pPr>
            <a:endParaRPr lang="en-US" sz="28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52512" y="0"/>
            <a:ext cx="8853487" cy="883403"/>
          </a:xfrm>
        </p:spPr>
        <p:txBody>
          <a:bodyPr>
            <a:normAutofit/>
          </a:bodyPr>
          <a:lstStyle/>
          <a:p>
            <a:pPr algn="ctr" eaLnBrk="1" hangingPunct="1"/>
            <a:r>
              <a:rPr lang="en-US" sz="4000" b="1" dirty="0" smtClean="0">
                <a:solidFill>
                  <a:srgbClr val="FFC000"/>
                </a:solidFill>
              </a:rPr>
              <a:t>Internet Protocol (IP)</a:t>
            </a:r>
          </a:p>
        </p:txBody>
      </p:sp>
      <p:sp>
        <p:nvSpPr>
          <p:cNvPr id="16387" name="Rectangle 3"/>
          <p:cNvSpPr>
            <a:spLocks noGrp="1" noChangeArrowheads="1"/>
          </p:cNvSpPr>
          <p:nvPr>
            <p:ph sz="quarter" idx="1"/>
          </p:nvPr>
        </p:nvSpPr>
        <p:spPr>
          <a:xfrm>
            <a:off x="1090246" y="1125538"/>
            <a:ext cx="8308416" cy="5415939"/>
          </a:xfrm>
        </p:spPr>
        <p:txBody>
          <a:bodyPr/>
          <a:lstStyle/>
          <a:p>
            <a:pPr eaLnBrk="1" hangingPunct="1"/>
            <a:r>
              <a:rPr lang="en-US" sz="3200" dirty="0" smtClean="0"/>
              <a:t>Datagram (packet) protocol</a:t>
            </a:r>
          </a:p>
          <a:p>
            <a:pPr eaLnBrk="1" hangingPunct="1"/>
            <a:r>
              <a:rPr lang="en-US" sz="3200" dirty="0" smtClean="0"/>
              <a:t>Unreliable service</a:t>
            </a:r>
          </a:p>
          <a:p>
            <a:pPr lvl="1" eaLnBrk="1" hangingPunct="1"/>
            <a:r>
              <a:rPr lang="en-US" sz="2800" dirty="0" smtClean="0"/>
              <a:t>Lost of dropped/discarded packages</a:t>
            </a:r>
          </a:p>
          <a:p>
            <a:pPr lvl="1" eaLnBrk="1" hangingPunct="1"/>
            <a:r>
              <a:rPr lang="en-US" sz="2800" dirty="0" smtClean="0"/>
              <a:t>Out of order delivery</a:t>
            </a:r>
          </a:p>
          <a:p>
            <a:pPr lvl="1" eaLnBrk="1" hangingPunct="1"/>
            <a:r>
              <a:rPr lang="en-US" sz="2800" dirty="0" smtClean="0"/>
              <a:t>Duplicate arrival</a:t>
            </a:r>
          </a:p>
          <a:p>
            <a:pPr lvl="1" eaLnBrk="1" hangingPunct="1"/>
            <a:r>
              <a:rPr lang="en-US" sz="2800" dirty="0" smtClean="0"/>
              <a:t>Delay</a:t>
            </a:r>
          </a:p>
          <a:p>
            <a:pPr eaLnBrk="1" hangingPunct="1"/>
            <a:r>
              <a:rPr lang="en-US" sz="3200" dirty="0" smtClean="0"/>
              <a:t>Host-to-host delivery </a:t>
            </a:r>
          </a:p>
          <a:p>
            <a:pPr lvl="1" eaLnBrk="1" hangingPunct="1"/>
            <a:r>
              <a:rPr lang="en-US" sz="2800" dirty="0" smtClean="0"/>
              <a:t>(not application-to-application)</a:t>
            </a:r>
          </a:p>
          <a:p>
            <a:pPr lvl="1" eaLnBrk="1" hangingPunct="1">
              <a:buFontTx/>
              <a:buChar char="•"/>
            </a:pPr>
            <a:r>
              <a:rPr lang="en-US" sz="2800" dirty="0" smtClean="0"/>
              <a:t>IP takes packets from one host to another host.</a:t>
            </a:r>
          </a:p>
          <a:p>
            <a:pPr lvl="1" eaLnBrk="1" hangingPunct="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00380" y="0"/>
            <a:ext cx="8805620" cy="898902"/>
          </a:xfrm>
        </p:spPr>
        <p:txBody>
          <a:bodyPr>
            <a:normAutofit/>
          </a:bodyPr>
          <a:lstStyle/>
          <a:p>
            <a:pPr algn="ctr" eaLnBrk="1" hangingPunct="1"/>
            <a:r>
              <a:rPr lang="en-US" sz="4000" b="1" dirty="0" smtClean="0">
                <a:solidFill>
                  <a:srgbClr val="FFC000"/>
                </a:solidFill>
              </a:rPr>
              <a:t>IP Address</a:t>
            </a:r>
          </a:p>
        </p:txBody>
      </p:sp>
      <p:sp>
        <p:nvSpPr>
          <p:cNvPr id="17411" name="Rectangle 3"/>
          <p:cNvSpPr>
            <a:spLocks noGrp="1" noChangeArrowheads="1"/>
          </p:cNvSpPr>
          <p:nvPr>
            <p:ph sz="quarter" idx="1"/>
          </p:nvPr>
        </p:nvSpPr>
        <p:spPr/>
        <p:txBody>
          <a:bodyPr/>
          <a:lstStyle/>
          <a:p>
            <a:pPr eaLnBrk="1" hangingPunct="1"/>
            <a:r>
              <a:rPr lang="en-US" smtClean="0"/>
              <a:t>32-bit identifier</a:t>
            </a:r>
          </a:p>
          <a:p>
            <a:pPr eaLnBrk="1" hangingPunct="1"/>
            <a:r>
              <a:rPr lang="en-US" smtClean="0"/>
              <a:t>Dotted-quad: 192.118.56.25</a:t>
            </a:r>
          </a:p>
          <a:p>
            <a:pPr eaLnBrk="1" hangingPunct="1"/>
            <a:r>
              <a:rPr lang="en-US" smtClean="0"/>
              <a:t>www.vitalfact.net </a:t>
            </a:r>
            <a:r>
              <a:rPr lang="en-US" b="1" smtClean="0">
                <a:latin typeface="Courier New" pitchFamily="49" charset="0"/>
              </a:rPr>
              <a:t>-&gt; </a:t>
            </a:r>
            <a:r>
              <a:rPr lang="en-US" smtClean="0"/>
              <a:t>167.208.101.28</a:t>
            </a:r>
          </a:p>
        </p:txBody>
      </p:sp>
      <p:grpSp>
        <p:nvGrpSpPr>
          <p:cNvPr id="2" name="Group 14"/>
          <p:cNvGrpSpPr>
            <a:grpSpLocks/>
          </p:cNvGrpSpPr>
          <p:nvPr/>
        </p:nvGrpSpPr>
        <p:grpSpPr bwMode="auto">
          <a:xfrm>
            <a:off x="5943600" y="4419600"/>
            <a:ext cx="1568450" cy="1676400"/>
            <a:chOff x="2496" y="2448"/>
            <a:chExt cx="989" cy="1104"/>
          </a:xfrm>
        </p:grpSpPr>
        <p:pic>
          <p:nvPicPr>
            <p:cNvPr id="17419" name="Picture 4" descr="E:\tmp\modem.gif"/>
            <p:cNvPicPr>
              <a:picLocks noChangeAspect="1" noChangeArrowheads="1"/>
            </p:cNvPicPr>
            <p:nvPr/>
          </p:nvPicPr>
          <p:blipFill>
            <a:blip r:embed="rId3" cstate="print"/>
            <a:srcRect/>
            <a:stretch>
              <a:fillRect/>
            </a:stretch>
          </p:blipFill>
          <p:spPr bwMode="auto">
            <a:xfrm>
              <a:off x="2496" y="3120"/>
              <a:ext cx="432" cy="432"/>
            </a:xfrm>
            <a:prstGeom prst="rect">
              <a:avLst/>
            </a:prstGeom>
            <a:noFill/>
            <a:ln w="9525">
              <a:noFill/>
              <a:miter lim="800000"/>
              <a:headEnd/>
              <a:tailEnd/>
            </a:ln>
          </p:spPr>
        </p:pic>
        <p:pic>
          <p:nvPicPr>
            <p:cNvPr id="17420" name="Picture 6" descr="E:\tmp\phonelines2.gif"/>
            <p:cNvPicPr>
              <a:picLocks noChangeAspect="1" noChangeArrowheads="1"/>
            </p:cNvPicPr>
            <p:nvPr/>
          </p:nvPicPr>
          <p:blipFill>
            <a:blip r:embed="rId4" cstate="print"/>
            <a:srcRect/>
            <a:stretch>
              <a:fillRect/>
            </a:stretch>
          </p:blipFill>
          <p:spPr bwMode="auto">
            <a:xfrm>
              <a:off x="2880" y="2448"/>
              <a:ext cx="605" cy="809"/>
            </a:xfrm>
            <a:prstGeom prst="rect">
              <a:avLst/>
            </a:prstGeom>
            <a:noFill/>
            <a:ln w="9525">
              <a:noFill/>
              <a:miter lim="800000"/>
              <a:headEnd/>
              <a:tailEnd/>
            </a:ln>
          </p:spPr>
        </p:pic>
      </p:grpSp>
      <p:sp>
        <p:nvSpPr>
          <p:cNvPr id="17413" name="Line 15"/>
          <p:cNvSpPr>
            <a:spLocks noChangeShapeType="1"/>
          </p:cNvSpPr>
          <p:nvPr/>
        </p:nvSpPr>
        <p:spPr bwMode="auto">
          <a:xfrm flipV="1">
            <a:off x="5365750" y="5943600"/>
            <a:ext cx="660400" cy="457200"/>
          </a:xfrm>
          <a:prstGeom prst="line">
            <a:avLst/>
          </a:prstGeom>
          <a:noFill/>
          <a:ln w="9525">
            <a:solidFill>
              <a:schemeClr val="tx1"/>
            </a:solidFill>
            <a:miter lim="800000"/>
            <a:headEnd/>
            <a:tailEnd/>
          </a:ln>
        </p:spPr>
        <p:txBody>
          <a:bodyPr wrap="none"/>
          <a:lstStyle/>
          <a:p>
            <a:endParaRPr lang="en-GB"/>
          </a:p>
        </p:txBody>
      </p:sp>
      <p:pic>
        <p:nvPicPr>
          <p:cNvPr id="17414" name="Picture 17" descr="E:\Documents and Settings\donahoo\Application Data\Microsoft\Media Catalog\Downloaded Clips\cl0\bs01749_.wmf"/>
          <p:cNvPicPr>
            <a:picLocks noChangeAspect="1" noChangeArrowheads="1"/>
          </p:cNvPicPr>
          <p:nvPr/>
        </p:nvPicPr>
        <p:blipFill>
          <a:blip r:embed="rId5" cstate="print"/>
          <a:srcRect/>
          <a:stretch>
            <a:fillRect/>
          </a:stretch>
        </p:blipFill>
        <p:spPr bwMode="auto">
          <a:xfrm>
            <a:off x="2476500" y="5029201"/>
            <a:ext cx="1953683" cy="1019175"/>
          </a:xfrm>
          <a:prstGeom prst="rect">
            <a:avLst/>
          </a:prstGeom>
          <a:noFill/>
          <a:ln w="9525">
            <a:noFill/>
            <a:miter lim="800000"/>
            <a:headEnd/>
            <a:tailEnd/>
          </a:ln>
        </p:spPr>
      </p:pic>
      <p:pic>
        <p:nvPicPr>
          <p:cNvPr id="17415" name="Picture 19" descr="E:\tmp\computer.gif"/>
          <p:cNvPicPr>
            <a:picLocks noChangeAspect="1" noChangeArrowheads="1"/>
          </p:cNvPicPr>
          <p:nvPr/>
        </p:nvPicPr>
        <p:blipFill>
          <a:blip r:embed="rId6" cstate="print"/>
          <a:srcRect/>
          <a:stretch>
            <a:fillRect/>
          </a:stretch>
        </p:blipFill>
        <p:spPr bwMode="auto">
          <a:xfrm>
            <a:off x="4787900" y="5867400"/>
            <a:ext cx="595048" cy="674688"/>
          </a:xfrm>
          <a:prstGeom prst="rect">
            <a:avLst/>
          </a:prstGeom>
          <a:noFill/>
          <a:ln w="9525">
            <a:noFill/>
            <a:miter lim="800000"/>
            <a:headEnd/>
            <a:tailEnd/>
          </a:ln>
        </p:spPr>
      </p:pic>
      <p:sp>
        <p:nvSpPr>
          <p:cNvPr id="17416" name="Line 20"/>
          <p:cNvSpPr>
            <a:spLocks noChangeShapeType="1"/>
          </p:cNvSpPr>
          <p:nvPr/>
        </p:nvSpPr>
        <p:spPr bwMode="auto">
          <a:xfrm flipH="1" flipV="1">
            <a:off x="3632200" y="6019800"/>
            <a:ext cx="1155700" cy="381000"/>
          </a:xfrm>
          <a:prstGeom prst="line">
            <a:avLst/>
          </a:prstGeom>
          <a:noFill/>
          <a:ln w="9525">
            <a:solidFill>
              <a:schemeClr val="tx1"/>
            </a:solidFill>
            <a:miter lim="800000"/>
            <a:headEnd/>
            <a:tailEnd/>
          </a:ln>
        </p:spPr>
        <p:txBody>
          <a:bodyPr wrap="none"/>
          <a:lstStyle/>
          <a:p>
            <a:endParaRPr lang="en-GB"/>
          </a:p>
        </p:txBody>
      </p:sp>
      <p:sp>
        <p:nvSpPr>
          <p:cNvPr id="17417" name="Text Box 21"/>
          <p:cNvSpPr txBox="1">
            <a:spLocks noChangeArrowheads="1"/>
          </p:cNvSpPr>
          <p:nvPr/>
        </p:nvSpPr>
        <p:spPr bwMode="auto">
          <a:xfrm>
            <a:off x="2724150" y="6172200"/>
            <a:ext cx="1194558" cy="338554"/>
          </a:xfrm>
          <a:prstGeom prst="rect">
            <a:avLst/>
          </a:prstGeom>
          <a:noFill/>
          <a:ln w="9525">
            <a:noFill/>
            <a:miter lim="800000"/>
            <a:headEnd/>
            <a:tailEnd/>
          </a:ln>
        </p:spPr>
        <p:txBody>
          <a:bodyPr wrap="none">
            <a:spAutoFit/>
          </a:bodyPr>
          <a:lstStyle/>
          <a:p>
            <a:r>
              <a:rPr lang="en-US" sz="1600" b="1">
                <a:latin typeface="Perpetua" pitchFamily="18" charset="0"/>
              </a:rPr>
              <a:t>192.18.22.13</a:t>
            </a:r>
          </a:p>
        </p:txBody>
      </p:sp>
      <p:sp>
        <p:nvSpPr>
          <p:cNvPr id="17418" name="Text Box 22"/>
          <p:cNvSpPr txBox="1">
            <a:spLocks noChangeArrowheads="1"/>
          </p:cNvSpPr>
          <p:nvPr/>
        </p:nvSpPr>
        <p:spPr bwMode="auto">
          <a:xfrm>
            <a:off x="5778501" y="6172200"/>
            <a:ext cx="1383712" cy="338554"/>
          </a:xfrm>
          <a:prstGeom prst="rect">
            <a:avLst/>
          </a:prstGeom>
          <a:noFill/>
          <a:ln w="9525">
            <a:noFill/>
            <a:miter lim="800000"/>
            <a:headEnd/>
            <a:tailEnd/>
          </a:ln>
        </p:spPr>
        <p:txBody>
          <a:bodyPr wrap="none">
            <a:spAutoFit/>
          </a:bodyPr>
          <a:lstStyle/>
          <a:p>
            <a:r>
              <a:rPr lang="en-US" sz="1600" b="1">
                <a:latin typeface="Perpetua" pitchFamily="18" charset="0"/>
              </a:rPr>
              <a:t>209.134.16.123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52512" y="0"/>
            <a:ext cx="8853487" cy="1037492"/>
          </a:xfrm>
        </p:spPr>
        <p:txBody>
          <a:bodyPr>
            <a:normAutofit/>
          </a:bodyPr>
          <a:lstStyle/>
          <a:p>
            <a:pPr algn="ctr" eaLnBrk="1" hangingPunct="1"/>
            <a:r>
              <a:rPr lang="en-US" sz="4000" b="1" dirty="0" smtClean="0">
                <a:solidFill>
                  <a:srgbClr val="FFC000"/>
                </a:solidFill>
              </a:rPr>
              <a:t>Ports</a:t>
            </a:r>
          </a:p>
        </p:txBody>
      </p:sp>
      <p:sp>
        <p:nvSpPr>
          <p:cNvPr id="18435" name="Rectangle 3"/>
          <p:cNvSpPr>
            <a:spLocks noGrp="1" noChangeArrowheads="1"/>
          </p:cNvSpPr>
          <p:nvPr>
            <p:ph sz="quarter" idx="1"/>
          </p:nvPr>
        </p:nvSpPr>
        <p:spPr>
          <a:xfrm>
            <a:off x="1073150" y="1628775"/>
            <a:ext cx="8832850" cy="4114800"/>
          </a:xfrm>
        </p:spPr>
        <p:txBody>
          <a:bodyPr/>
          <a:lstStyle/>
          <a:p>
            <a:pPr eaLnBrk="1" hangingPunct="1">
              <a:buFont typeface="Wingdings" pitchFamily="2" charset="2"/>
              <a:buNone/>
            </a:pPr>
            <a:r>
              <a:rPr lang="en-US" sz="4000" dirty="0" smtClean="0">
                <a:solidFill>
                  <a:schemeClr val="hlink"/>
                </a:solidFill>
              </a:rPr>
              <a:t>Identifying the ultimate destination</a:t>
            </a:r>
            <a:endParaRPr lang="en-US" dirty="0" smtClean="0"/>
          </a:p>
          <a:p>
            <a:pPr eaLnBrk="1" hangingPunct="1"/>
            <a:r>
              <a:rPr lang="en-US" dirty="0" smtClean="0"/>
              <a:t>IP addresses identify hosts</a:t>
            </a:r>
          </a:p>
          <a:p>
            <a:pPr eaLnBrk="1" hangingPunct="1"/>
            <a:r>
              <a:rPr lang="en-US" dirty="0" smtClean="0"/>
              <a:t>Host has many applications</a:t>
            </a:r>
          </a:p>
          <a:p>
            <a:pPr eaLnBrk="1" hangingPunct="1"/>
            <a:r>
              <a:rPr lang="en-US" dirty="0" smtClean="0"/>
              <a:t>Ports (16-bit identifier)</a:t>
            </a:r>
          </a:p>
          <a:p>
            <a:pPr eaLnBrk="1" hangingPunct="1">
              <a:buFont typeface="Wingdings" pitchFamily="2" charset="2"/>
              <a:buNone/>
            </a:pPr>
            <a:endParaRPr lang="en-US" dirty="0" smtClean="0"/>
          </a:p>
        </p:txBody>
      </p:sp>
      <p:pic>
        <p:nvPicPr>
          <p:cNvPr id="18436" name="Picture 5" descr="E:\tmp\computer.gif"/>
          <p:cNvPicPr>
            <a:picLocks noChangeAspect="1" noChangeArrowheads="1"/>
          </p:cNvPicPr>
          <p:nvPr/>
        </p:nvPicPr>
        <p:blipFill>
          <a:blip r:embed="rId3" cstate="print"/>
          <a:srcRect/>
          <a:stretch>
            <a:fillRect/>
          </a:stretch>
        </p:blipFill>
        <p:spPr bwMode="auto">
          <a:xfrm>
            <a:off x="5861051" y="5867400"/>
            <a:ext cx="595048" cy="674688"/>
          </a:xfrm>
          <a:prstGeom prst="rect">
            <a:avLst/>
          </a:prstGeom>
          <a:noFill/>
          <a:ln w="9525">
            <a:noFill/>
            <a:miter lim="800000"/>
            <a:headEnd/>
            <a:tailEnd/>
          </a:ln>
        </p:spPr>
      </p:pic>
      <p:sp>
        <p:nvSpPr>
          <p:cNvPr id="18437" name="Text Box 6"/>
          <p:cNvSpPr txBox="1">
            <a:spLocks noChangeArrowheads="1"/>
          </p:cNvSpPr>
          <p:nvPr/>
        </p:nvSpPr>
        <p:spPr bwMode="auto">
          <a:xfrm>
            <a:off x="6191250" y="6553200"/>
            <a:ext cx="1194558" cy="338554"/>
          </a:xfrm>
          <a:prstGeom prst="rect">
            <a:avLst/>
          </a:prstGeom>
          <a:noFill/>
          <a:ln w="9525">
            <a:noFill/>
            <a:miter lim="800000"/>
            <a:headEnd/>
            <a:tailEnd/>
          </a:ln>
        </p:spPr>
        <p:txBody>
          <a:bodyPr wrap="none">
            <a:spAutoFit/>
          </a:bodyPr>
          <a:lstStyle/>
          <a:p>
            <a:r>
              <a:rPr lang="en-US" sz="1600" b="1">
                <a:latin typeface="Perpetua" pitchFamily="18" charset="0"/>
              </a:rPr>
              <a:t>192.18.22.13</a:t>
            </a:r>
          </a:p>
        </p:txBody>
      </p:sp>
      <p:sp>
        <p:nvSpPr>
          <p:cNvPr id="18438" name="Line 7"/>
          <p:cNvSpPr>
            <a:spLocks noChangeShapeType="1"/>
          </p:cNvSpPr>
          <p:nvPr/>
        </p:nvSpPr>
        <p:spPr bwMode="auto">
          <a:xfrm flipH="1" flipV="1">
            <a:off x="4622800" y="5029200"/>
            <a:ext cx="1238250" cy="838200"/>
          </a:xfrm>
          <a:prstGeom prst="line">
            <a:avLst/>
          </a:prstGeom>
          <a:noFill/>
          <a:ln w="28575">
            <a:solidFill>
              <a:schemeClr val="tx1"/>
            </a:solidFill>
            <a:miter lim="800000"/>
            <a:headEnd/>
            <a:tailEnd type="triangle" w="med" len="med"/>
          </a:ln>
        </p:spPr>
        <p:txBody>
          <a:bodyPr wrap="none"/>
          <a:lstStyle/>
          <a:p>
            <a:endParaRPr lang="en-GB"/>
          </a:p>
        </p:txBody>
      </p:sp>
      <p:sp>
        <p:nvSpPr>
          <p:cNvPr id="18439" name="Line 8"/>
          <p:cNvSpPr>
            <a:spLocks noChangeShapeType="1"/>
          </p:cNvSpPr>
          <p:nvPr/>
        </p:nvSpPr>
        <p:spPr bwMode="auto">
          <a:xfrm flipV="1">
            <a:off x="6438900" y="5029200"/>
            <a:ext cx="1073150" cy="838200"/>
          </a:xfrm>
          <a:prstGeom prst="line">
            <a:avLst/>
          </a:prstGeom>
          <a:noFill/>
          <a:ln w="28575">
            <a:solidFill>
              <a:schemeClr val="tx1"/>
            </a:solidFill>
            <a:miter lim="800000"/>
            <a:headEnd/>
            <a:tailEnd type="triangle" w="med" len="med"/>
          </a:ln>
        </p:spPr>
        <p:txBody>
          <a:bodyPr wrap="none"/>
          <a:lstStyle/>
          <a:p>
            <a:endParaRPr lang="en-GB"/>
          </a:p>
        </p:txBody>
      </p:sp>
      <p:sp>
        <p:nvSpPr>
          <p:cNvPr id="18440" name="Line 9"/>
          <p:cNvSpPr>
            <a:spLocks noChangeShapeType="1"/>
          </p:cNvSpPr>
          <p:nvPr/>
        </p:nvSpPr>
        <p:spPr bwMode="auto">
          <a:xfrm flipH="1" flipV="1">
            <a:off x="6108700" y="4876800"/>
            <a:ext cx="0" cy="990600"/>
          </a:xfrm>
          <a:prstGeom prst="line">
            <a:avLst/>
          </a:prstGeom>
          <a:noFill/>
          <a:ln w="28575">
            <a:solidFill>
              <a:schemeClr val="tx1"/>
            </a:solidFill>
            <a:miter lim="800000"/>
            <a:headEnd/>
            <a:tailEnd type="triangle" w="med" len="med"/>
          </a:ln>
        </p:spPr>
        <p:txBody>
          <a:bodyPr wrap="none"/>
          <a:lstStyle/>
          <a:p>
            <a:endParaRPr lang="en-GB"/>
          </a:p>
        </p:txBody>
      </p:sp>
      <p:sp>
        <p:nvSpPr>
          <p:cNvPr id="18441" name="Text Box 10"/>
          <p:cNvSpPr txBox="1">
            <a:spLocks noChangeArrowheads="1"/>
          </p:cNvSpPr>
          <p:nvPr/>
        </p:nvSpPr>
        <p:spPr bwMode="auto">
          <a:xfrm>
            <a:off x="1651001" y="5214939"/>
            <a:ext cx="6127618" cy="369887"/>
          </a:xfrm>
          <a:prstGeom prst="rect">
            <a:avLst/>
          </a:prstGeom>
          <a:noFill/>
          <a:ln w="9525">
            <a:noFill/>
            <a:miter lim="800000"/>
            <a:headEnd/>
            <a:tailEnd/>
          </a:ln>
        </p:spPr>
        <p:txBody>
          <a:bodyPr>
            <a:spAutoFit/>
          </a:bodyPr>
          <a:lstStyle/>
          <a:p>
            <a:r>
              <a:rPr lang="en-US" b="1">
                <a:latin typeface="Perpetua" pitchFamily="18" charset="0"/>
              </a:rPr>
              <a:t>           Port</a:t>
            </a:r>
            <a:r>
              <a:rPr lang="en-US">
                <a:latin typeface="Perpetua" pitchFamily="18" charset="0"/>
              </a:rPr>
              <a:t>          80       25            23</a:t>
            </a:r>
          </a:p>
        </p:txBody>
      </p:sp>
      <p:sp>
        <p:nvSpPr>
          <p:cNvPr id="18442" name="Text Box 11"/>
          <p:cNvSpPr txBox="1">
            <a:spLocks noChangeArrowheads="1"/>
          </p:cNvSpPr>
          <p:nvPr/>
        </p:nvSpPr>
        <p:spPr bwMode="auto">
          <a:xfrm>
            <a:off x="1568450" y="4495800"/>
            <a:ext cx="3652923" cy="369332"/>
          </a:xfrm>
          <a:prstGeom prst="rect">
            <a:avLst/>
          </a:prstGeom>
          <a:noFill/>
          <a:ln w="9525">
            <a:noFill/>
            <a:miter lim="800000"/>
            <a:headEnd/>
            <a:tailEnd/>
          </a:ln>
        </p:spPr>
        <p:txBody>
          <a:bodyPr wrap="none">
            <a:spAutoFit/>
          </a:bodyPr>
          <a:lstStyle/>
          <a:p>
            <a:r>
              <a:rPr lang="en-US" b="1">
                <a:latin typeface="Perpetua" pitchFamily="18" charset="0"/>
              </a:rPr>
              <a:t>Application </a:t>
            </a:r>
            <a:r>
              <a:rPr lang="en-US">
                <a:latin typeface="Perpetua" pitchFamily="18" charset="0"/>
              </a:rPr>
              <a:t>    http       E-mail      Telnet</a:t>
            </a:r>
          </a:p>
        </p:txBody>
      </p:sp>
      <p:sp>
        <p:nvSpPr>
          <p:cNvPr id="18443" name="Line 12"/>
          <p:cNvSpPr>
            <a:spLocks noChangeShapeType="1"/>
          </p:cNvSpPr>
          <p:nvPr/>
        </p:nvSpPr>
        <p:spPr bwMode="auto">
          <a:xfrm>
            <a:off x="6191250" y="6477000"/>
            <a:ext cx="0" cy="381000"/>
          </a:xfrm>
          <a:prstGeom prst="line">
            <a:avLst/>
          </a:prstGeom>
          <a:noFill/>
          <a:ln w="28575">
            <a:solidFill>
              <a:schemeClr val="tx1"/>
            </a:solidFill>
            <a:miter lim="800000"/>
            <a:headEnd/>
            <a:tailEnd/>
          </a:ln>
        </p:spPr>
        <p:txBody>
          <a:bodyPr wrap="none"/>
          <a:lstStyle/>
          <a:p>
            <a:endParaRPr lang="en-GB"/>
          </a:p>
        </p:txBody>
      </p:sp>
      <p:sp>
        <p:nvSpPr>
          <p:cNvPr id="18444" name="Line 8"/>
          <p:cNvSpPr>
            <a:spLocks noChangeShapeType="1"/>
          </p:cNvSpPr>
          <p:nvPr/>
        </p:nvSpPr>
        <p:spPr bwMode="auto">
          <a:xfrm flipV="1">
            <a:off x="6438900" y="5791200"/>
            <a:ext cx="1568450" cy="152400"/>
          </a:xfrm>
          <a:prstGeom prst="line">
            <a:avLst/>
          </a:prstGeom>
          <a:noFill/>
          <a:ln w="28575">
            <a:solidFill>
              <a:schemeClr val="tx1"/>
            </a:solidFill>
            <a:miter lim="800000"/>
            <a:headEnd/>
            <a:tailEnd type="triangle" w="med" len="med"/>
          </a:ln>
        </p:spPr>
        <p:txBody>
          <a:bodyPr wrap="none"/>
          <a:lstStyle/>
          <a:p>
            <a:endParaRPr lang="en-GB"/>
          </a:p>
        </p:txBody>
      </p:sp>
      <p:sp>
        <p:nvSpPr>
          <p:cNvPr id="18445" name="TextBox 12"/>
          <p:cNvSpPr txBox="1">
            <a:spLocks noChangeArrowheads="1"/>
          </p:cNvSpPr>
          <p:nvPr/>
        </p:nvSpPr>
        <p:spPr bwMode="auto">
          <a:xfrm>
            <a:off x="8007350" y="5486400"/>
            <a:ext cx="908050" cy="369888"/>
          </a:xfrm>
          <a:prstGeom prst="rect">
            <a:avLst/>
          </a:prstGeom>
          <a:noFill/>
          <a:ln w="9525">
            <a:noFill/>
            <a:miter lim="800000"/>
            <a:headEnd/>
            <a:tailEnd/>
          </a:ln>
        </p:spPr>
        <p:txBody>
          <a:bodyPr>
            <a:spAutoFit/>
          </a:bodyPr>
          <a:lstStyle/>
          <a:p>
            <a:r>
              <a:rPr lang="en-US">
                <a:latin typeface="Perpetua" pitchFamily="18" charset="0"/>
              </a:rPr>
              <a:t>FTP</a:t>
            </a:r>
          </a:p>
        </p:txBody>
      </p:sp>
      <p:sp>
        <p:nvSpPr>
          <p:cNvPr id="18446" name="TextBox 13"/>
          <p:cNvSpPr txBox="1">
            <a:spLocks noChangeArrowheads="1"/>
          </p:cNvSpPr>
          <p:nvPr/>
        </p:nvSpPr>
        <p:spPr bwMode="auto">
          <a:xfrm>
            <a:off x="7512050" y="5848350"/>
            <a:ext cx="577850" cy="400050"/>
          </a:xfrm>
          <a:prstGeom prst="rect">
            <a:avLst/>
          </a:prstGeom>
          <a:noFill/>
          <a:ln w="9525">
            <a:noFill/>
            <a:miter lim="800000"/>
            <a:headEnd/>
            <a:tailEnd/>
          </a:ln>
        </p:spPr>
        <p:txBody>
          <a:bodyPr>
            <a:spAutoFit/>
          </a:bodyPr>
          <a:lstStyle/>
          <a:p>
            <a:r>
              <a:rPr lang="en-US" sz="2000">
                <a:latin typeface="Perpetua" pitchFamily="18" charset="0"/>
              </a:rPr>
              <a:t>21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75122" y="0"/>
            <a:ext cx="8930878" cy="1143000"/>
          </a:xfrm>
        </p:spPr>
        <p:txBody>
          <a:bodyPr>
            <a:normAutofit/>
          </a:bodyPr>
          <a:lstStyle/>
          <a:p>
            <a:pPr algn="ctr" eaLnBrk="1" hangingPunct="1"/>
            <a:r>
              <a:rPr lang="en-US" sz="4000" b="1" dirty="0" smtClean="0">
                <a:solidFill>
                  <a:srgbClr val="FFC000"/>
                </a:solidFill>
              </a:rPr>
              <a:t>Connection (-less) Transport Layer</a:t>
            </a:r>
          </a:p>
        </p:txBody>
      </p:sp>
      <p:sp>
        <p:nvSpPr>
          <p:cNvPr id="6" name="Slide Number Placeholder 5"/>
          <p:cNvSpPr>
            <a:spLocks noGrp="1"/>
          </p:cNvSpPr>
          <p:nvPr>
            <p:ph type="sldNum" sz="quarter" idx="12"/>
          </p:nvPr>
        </p:nvSpPr>
        <p:spPr/>
        <p:txBody>
          <a:bodyPr/>
          <a:lstStyle/>
          <a:p>
            <a:pPr>
              <a:defRPr/>
            </a:pPr>
            <a:fld id="{E299698C-3FD6-4146-8052-4EE2F3234273}" type="slidenum">
              <a:rPr lang="en-US"/>
              <a:pPr>
                <a:defRPr/>
              </a:pPr>
              <a:t>15</a:t>
            </a:fld>
            <a:endParaRPr lang="en-US"/>
          </a:p>
        </p:txBody>
      </p:sp>
      <p:sp>
        <p:nvSpPr>
          <p:cNvPr id="19462" name="Rectangle 3"/>
          <p:cNvSpPr>
            <a:spLocks noGrp="1" noChangeArrowheads="1"/>
          </p:cNvSpPr>
          <p:nvPr>
            <p:ph sz="quarter" idx="1"/>
          </p:nvPr>
        </p:nvSpPr>
        <p:spPr>
          <a:xfrm>
            <a:off x="1195754" y="1178169"/>
            <a:ext cx="8710246" cy="5679831"/>
          </a:xfrm>
        </p:spPr>
        <p:txBody>
          <a:bodyPr/>
          <a:lstStyle/>
          <a:p>
            <a:pPr eaLnBrk="1" hangingPunct="1"/>
            <a:r>
              <a:rPr lang="en-US" dirty="0" smtClean="0"/>
              <a:t>Connection-oriented transportation layers</a:t>
            </a:r>
          </a:p>
          <a:p>
            <a:pPr lvl="1" eaLnBrk="1" hangingPunct="1"/>
            <a:r>
              <a:rPr lang="en-US" dirty="0" smtClean="0"/>
              <a:t>Provide operations to:</a:t>
            </a:r>
          </a:p>
          <a:p>
            <a:pPr lvl="2" eaLnBrk="1" hangingPunct="1"/>
            <a:r>
              <a:rPr lang="en-US" dirty="0" smtClean="0"/>
              <a:t>Open a connection</a:t>
            </a:r>
          </a:p>
          <a:p>
            <a:pPr lvl="2" eaLnBrk="1" hangingPunct="1"/>
            <a:r>
              <a:rPr lang="en-US" dirty="0" smtClean="0"/>
              <a:t>Close a connection</a:t>
            </a:r>
          </a:p>
          <a:p>
            <a:pPr lvl="2" eaLnBrk="1" hangingPunct="1"/>
            <a:r>
              <a:rPr lang="en-US" dirty="0" smtClean="0"/>
              <a:t>Write data into such a connection;</a:t>
            </a:r>
          </a:p>
          <a:p>
            <a:pPr lvl="2" eaLnBrk="1" hangingPunct="1"/>
            <a:r>
              <a:rPr lang="en-US" dirty="0" smtClean="0"/>
              <a:t>Read data from such a connection.</a:t>
            </a:r>
          </a:p>
          <a:p>
            <a:pPr lvl="2" eaLnBrk="1" hangingPunct="1"/>
            <a:endParaRPr lang="en-US" dirty="0" smtClean="0"/>
          </a:p>
          <a:p>
            <a:pPr eaLnBrk="1" hangingPunct="1"/>
            <a:r>
              <a:rPr lang="en-US" dirty="0" smtClean="0"/>
              <a:t>Connection-less transportation layers</a:t>
            </a:r>
          </a:p>
          <a:p>
            <a:pPr lvl="1" eaLnBrk="1" hangingPunct="1"/>
            <a:r>
              <a:rPr lang="en-US" dirty="0" smtClean="0"/>
              <a:t>Provide the ability of sending fixed length messages between distributed hosts;</a:t>
            </a:r>
          </a:p>
          <a:p>
            <a:pPr lvl="1" eaLnBrk="1" hangingPunct="1"/>
            <a:r>
              <a:rPr lang="en-US" dirty="0" smtClean="0"/>
              <a:t>These messages are referred as datagrams;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435899B-97B2-4ECA-97C4-B346A5C4D40C}" type="slidenum">
              <a:rPr lang="en-US"/>
              <a:pPr>
                <a:defRPr/>
              </a:pPr>
              <a:t>16</a:t>
            </a:fld>
            <a:endParaRPr lang="en-US"/>
          </a:p>
        </p:txBody>
      </p:sp>
      <p:sp>
        <p:nvSpPr>
          <p:cNvPr id="20485" name="Rectangle 2"/>
          <p:cNvSpPr>
            <a:spLocks noGrp="1" noChangeArrowheads="1"/>
          </p:cNvSpPr>
          <p:nvPr>
            <p:ph type="title"/>
          </p:nvPr>
        </p:nvSpPr>
        <p:spPr>
          <a:xfrm>
            <a:off x="990600" y="274639"/>
            <a:ext cx="8420100" cy="777875"/>
          </a:xfrm>
        </p:spPr>
        <p:txBody>
          <a:bodyPr>
            <a:normAutofit/>
          </a:bodyPr>
          <a:lstStyle/>
          <a:p>
            <a:pPr algn="ctr" eaLnBrk="1" hangingPunct="1"/>
            <a:r>
              <a:rPr lang="en-US" sz="4000" b="1" dirty="0" smtClean="0">
                <a:solidFill>
                  <a:srgbClr val="FFC000"/>
                </a:solidFill>
              </a:rPr>
              <a:t>Transport Protocols</a:t>
            </a:r>
          </a:p>
        </p:txBody>
      </p:sp>
      <p:sp>
        <p:nvSpPr>
          <p:cNvPr id="393219" name="Rectangle 3"/>
          <p:cNvSpPr>
            <a:spLocks noGrp="1" noChangeArrowheads="1"/>
          </p:cNvSpPr>
          <p:nvPr>
            <p:ph type="body" idx="1"/>
          </p:nvPr>
        </p:nvSpPr>
        <p:spPr>
          <a:xfrm>
            <a:off x="1195754" y="1196752"/>
            <a:ext cx="8710246" cy="5661248"/>
          </a:xfrm>
        </p:spPr>
        <p:txBody>
          <a:bodyPr>
            <a:normAutofit fontScale="85000" lnSpcReduction="20000"/>
          </a:bodyPr>
          <a:lstStyle/>
          <a:p>
            <a:pPr marL="274320" indent="-274320" eaLnBrk="1" fontAlgn="auto" hangingPunct="1">
              <a:spcBef>
                <a:spcPts val="580"/>
              </a:spcBef>
              <a:spcAft>
                <a:spcPts val="0"/>
              </a:spcAft>
              <a:buFont typeface="Wingdings 2"/>
              <a:buChar char=""/>
              <a:defRPr/>
            </a:pPr>
            <a:r>
              <a:rPr lang="en-US" dirty="0"/>
              <a:t>Transmission Control Protocol (TCP)</a:t>
            </a:r>
          </a:p>
          <a:p>
            <a:pPr marL="548640" lvl="1" eaLnBrk="1" fontAlgn="auto" hangingPunct="1">
              <a:spcBef>
                <a:spcPts val="370"/>
              </a:spcBef>
              <a:spcAft>
                <a:spcPts val="0"/>
              </a:spcAft>
              <a:buFont typeface="Wingdings 2"/>
              <a:buChar char=""/>
              <a:defRPr/>
            </a:pPr>
            <a:r>
              <a:rPr lang="en-US" dirty="0"/>
              <a:t>Connection-oriented</a:t>
            </a:r>
          </a:p>
          <a:p>
            <a:pPr marL="548640" lvl="1" eaLnBrk="1" fontAlgn="auto" hangingPunct="1">
              <a:spcBef>
                <a:spcPts val="370"/>
              </a:spcBef>
              <a:spcAft>
                <a:spcPts val="0"/>
              </a:spcAft>
              <a:buFont typeface="Wingdings 2"/>
              <a:buChar char=""/>
              <a:defRPr/>
            </a:pPr>
            <a:r>
              <a:rPr lang="en-US" dirty="0"/>
              <a:t>Reliable but </a:t>
            </a:r>
            <a:r>
              <a:rPr lang="en-US" dirty="0" smtClean="0"/>
              <a:t>slow</a:t>
            </a:r>
          </a:p>
          <a:p>
            <a:pPr marL="548640" lvl="1" eaLnBrk="1" fontAlgn="auto" hangingPunct="1">
              <a:lnSpc>
                <a:spcPct val="90000"/>
              </a:lnSpc>
              <a:spcBef>
                <a:spcPts val="370"/>
              </a:spcBef>
              <a:spcAft>
                <a:spcPts val="0"/>
              </a:spcAft>
              <a:buFont typeface="Wingdings 2"/>
              <a:buChar char=""/>
              <a:defRPr/>
            </a:pPr>
            <a:r>
              <a:rPr lang="en-US" i="1" dirty="0" smtClean="0"/>
              <a:t>Data checksum</a:t>
            </a:r>
          </a:p>
          <a:p>
            <a:pPr marL="548640" lvl="1" eaLnBrk="1" fontAlgn="auto" hangingPunct="1">
              <a:lnSpc>
                <a:spcPct val="90000"/>
              </a:lnSpc>
              <a:spcBef>
                <a:spcPts val="370"/>
              </a:spcBef>
              <a:spcAft>
                <a:spcPts val="0"/>
              </a:spcAft>
              <a:buFont typeface="Wingdings 2"/>
              <a:buChar char=""/>
              <a:defRPr/>
            </a:pPr>
            <a:r>
              <a:rPr lang="en-US" i="1" dirty="0" smtClean="0"/>
              <a:t>Reliable byte-stream delivery</a:t>
            </a:r>
          </a:p>
          <a:p>
            <a:pPr marL="548640" lvl="1" eaLnBrk="1" fontAlgn="auto" hangingPunct="1">
              <a:lnSpc>
                <a:spcPct val="90000"/>
              </a:lnSpc>
              <a:spcBef>
                <a:spcPts val="370"/>
              </a:spcBef>
              <a:spcAft>
                <a:spcPts val="0"/>
              </a:spcAft>
              <a:buFont typeface="Wingdings 2"/>
              <a:buChar char=""/>
              <a:defRPr/>
            </a:pPr>
            <a:r>
              <a:rPr lang="en-US" i="1" dirty="0" smtClean="0"/>
              <a:t>Congestion control</a:t>
            </a:r>
          </a:p>
          <a:p>
            <a:pPr marL="548640" lvl="1" eaLnBrk="1" fontAlgn="auto" hangingPunct="1">
              <a:spcBef>
                <a:spcPts val="370"/>
              </a:spcBef>
              <a:spcAft>
                <a:spcPts val="0"/>
              </a:spcAft>
              <a:buFont typeface="Wingdings 2"/>
              <a:buChar char=""/>
              <a:defRPr/>
            </a:pPr>
            <a:endParaRPr lang="en-US" dirty="0"/>
          </a:p>
          <a:p>
            <a:pPr marL="274320" indent="-274320" eaLnBrk="1" fontAlgn="auto" hangingPunct="1">
              <a:spcBef>
                <a:spcPts val="580"/>
              </a:spcBef>
              <a:spcAft>
                <a:spcPts val="0"/>
              </a:spcAft>
              <a:buFont typeface="Wingdings 2"/>
              <a:buChar char=""/>
              <a:defRPr/>
            </a:pPr>
            <a:r>
              <a:rPr lang="en-US" dirty="0"/>
              <a:t>User Datagram Protocol (UDP)</a:t>
            </a:r>
          </a:p>
          <a:p>
            <a:pPr marL="548640" lvl="1" eaLnBrk="1" fontAlgn="auto" hangingPunct="1">
              <a:spcBef>
                <a:spcPts val="370"/>
              </a:spcBef>
              <a:spcAft>
                <a:spcPts val="0"/>
              </a:spcAft>
              <a:buFont typeface="Wingdings 2"/>
              <a:buChar char=""/>
              <a:defRPr/>
            </a:pPr>
            <a:r>
              <a:rPr lang="en-US" dirty="0"/>
              <a:t>Connection-less</a:t>
            </a:r>
          </a:p>
          <a:p>
            <a:pPr marL="548640" lvl="1" eaLnBrk="1" fontAlgn="auto" hangingPunct="1">
              <a:spcBef>
                <a:spcPts val="370"/>
              </a:spcBef>
              <a:spcAft>
                <a:spcPts val="0"/>
              </a:spcAft>
              <a:buFont typeface="Wingdings 2"/>
              <a:buChar char=""/>
              <a:defRPr/>
            </a:pPr>
            <a:r>
              <a:rPr lang="en-US" dirty="0"/>
              <a:t>Very fast but </a:t>
            </a:r>
            <a:r>
              <a:rPr lang="en-US" dirty="0" smtClean="0"/>
              <a:t>unreliable</a:t>
            </a:r>
          </a:p>
          <a:p>
            <a:pPr marL="548640" lvl="1" eaLnBrk="1" fontAlgn="auto" hangingPunct="1">
              <a:lnSpc>
                <a:spcPct val="90000"/>
              </a:lnSpc>
              <a:spcBef>
                <a:spcPts val="370"/>
              </a:spcBef>
              <a:spcAft>
                <a:spcPts val="0"/>
              </a:spcAft>
              <a:buFont typeface="Wingdings 2"/>
              <a:buChar char=""/>
              <a:defRPr/>
            </a:pPr>
            <a:r>
              <a:rPr lang="en-US" sz="3100" i="1" dirty="0" smtClean="0"/>
              <a:t>Data checksum</a:t>
            </a:r>
          </a:p>
          <a:p>
            <a:pPr marL="548640" lvl="1" eaLnBrk="1" fontAlgn="auto" hangingPunct="1">
              <a:spcBef>
                <a:spcPts val="370"/>
              </a:spcBef>
              <a:spcAft>
                <a:spcPts val="0"/>
              </a:spcAft>
              <a:buFont typeface="Wingdings 2"/>
              <a:buChar char=""/>
              <a:defRPr/>
            </a:pPr>
            <a:endParaRPr lang="en-US" dirty="0"/>
          </a:p>
          <a:p>
            <a:pPr marL="274320" indent="-274320" eaLnBrk="1" fontAlgn="auto" hangingPunct="1">
              <a:spcBef>
                <a:spcPts val="580"/>
              </a:spcBef>
              <a:spcAft>
                <a:spcPts val="0"/>
              </a:spcAft>
              <a:buFont typeface="Wingdings 2"/>
              <a:buChar char=""/>
              <a:defRPr/>
            </a:pPr>
            <a:r>
              <a:rPr lang="en-US" dirty="0"/>
              <a:t>Choice of protocol depends on whether or not the application needs to retain the connection for long periods of time.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defRPr/>
            </a:pPr>
            <a:fld id="{04CA1EB7-8309-45CF-A99B-2D01BB853676}" type="slidenum">
              <a:rPr lang="en-US"/>
              <a:pPr>
                <a:defRPr/>
              </a:pPr>
              <a:t>17</a:t>
            </a:fld>
            <a:endParaRPr lang="en-US"/>
          </a:p>
        </p:txBody>
      </p:sp>
      <p:sp>
        <p:nvSpPr>
          <p:cNvPr id="21509" name="Rectangle 2"/>
          <p:cNvSpPr>
            <a:spLocks noGrp="1" noChangeArrowheads="1"/>
          </p:cNvSpPr>
          <p:nvPr>
            <p:ph type="title"/>
          </p:nvPr>
        </p:nvSpPr>
        <p:spPr>
          <a:xfrm>
            <a:off x="1062862" y="-7040"/>
            <a:ext cx="8843138" cy="868686"/>
          </a:xfrm>
        </p:spPr>
        <p:txBody>
          <a:bodyPr>
            <a:normAutofit/>
          </a:bodyPr>
          <a:lstStyle/>
          <a:p>
            <a:pPr algn="ctr" eaLnBrk="1" hangingPunct="1"/>
            <a:r>
              <a:rPr lang="en-US" sz="4000" b="1" dirty="0" smtClean="0">
                <a:solidFill>
                  <a:srgbClr val="FFC000"/>
                </a:solidFill>
              </a:rPr>
              <a:t>TCP – Graphical Representation</a:t>
            </a:r>
          </a:p>
        </p:txBody>
      </p:sp>
      <p:pic>
        <p:nvPicPr>
          <p:cNvPr id="21510" name="Picture 4"/>
          <p:cNvPicPr>
            <a:picLocks noChangeAspect="1" noChangeArrowheads="1"/>
          </p:cNvPicPr>
          <p:nvPr/>
        </p:nvPicPr>
        <p:blipFill>
          <a:blip r:embed="rId2" cstate="print"/>
          <a:srcRect/>
          <a:stretch>
            <a:fillRect/>
          </a:stretch>
        </p:blipFill>
        <p:spPr bwMode="auto">
          <a:xfrm>
            <a:off x="1160584" y="1798026"/>
            <a:ext cx="8745416" cy="43214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GB" smtClean="0"/>
              <a:t>Fall 2007</a:t>
            </a:r>
            <a:endParaRPr lang="en-US" smtClean="0"/>
          </a:p>
        </p:txBody>
      </p:sp>
      <p:sp>
        <p:nvSpPr>
          <p:cNvPr id="22531" name="Footer Placeholder 3"/>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cs425</a:t>
            </a:r>
          </a:p>
        </p:txBody>
      </p:sp>
      <p:sp>
        <p:nvSpPr>
          <p:cNvPr id="6" name="Slide Number Placeholder 4"/>
          <p:cNvSpPr>
            <a:spLocks noGrp="1"/>
          </p:cNvSpPr>
          <p:nvPr>
            <p:ph type="sldNum" sz="quarter" idx="12"/>
          </p:nvPr>
        </p:nvSpPr>
        <p:spPr/>
        <p:txBody>
          <a:bodyPr/>
          <a:lstStyle/>
          <a:p>
            <a:pPr>
              <a:defRPr/>
            </a:pPr>
            <a:fld id="{AA829FB0-4C67-40B6-85AB-5DE1BBCFDC7F}" type="slidenum">
              <a:rPr lang="en-US"/>
              <a:pPr>
                <a:defRPr/>
              </a:pPr>
              <a:t>18</a:t>
            </a:fld>
            <a:endParaRPr lang="en-US"/>
          </a:p>
        </p:txBody>
      </p:sp>
      <p:sp>
        <p:nvSpPr>
          <p:cNvPr id="22533" name="Rectangle 2"/>
          <p:cNvSpPr>
            <a:spLocks noGrp="1" noChangeArrowheads="1"/>
          </p:cNvSpPr>
          <p:nvPr>
            <p:ph type="title"/>
          </p:nvPr>
        </p:nvSpPr>
        <p:spPr>
          <a:xfrm>
            <a:off x="1062872" y="0"/>
            <a:ext cx="8843128" cy="949569"/>
          </a:xfrm>
        </p:spPr>
        <p:txBody>
          <a:bodyPr>
            <a:normAutofit/>
          </a:bodyPr>
          <a:lstStyle/>
          <a:p>
            <a:pPr algn="ctr" eaLnBrk="1" hangingPunct="1"/>
            <a:r>
              <a:rPr lang="en-US" sz="4000" b="1" dirty="0" smtClean="0">
                <a:solidFill>
                  <a:srgbClr val="FFC000"/>
                </a:solidFill>
              </a:rPr>
              <a:t>UDP Graphical Representation</a:t>
            </a:r>
          </a:p>
        </p:txBody>
      </p:sp>
      <p:pic>
        <p:nvPicPr>
          <p:cNvPr id="22534" name="Picture 4"/>
          <p:cNvPicPr>
            <a:picLocks noChangeAspect="1" noChangeArrowheads="1"/>
          </p:cNvPicPr>
          <p:nvPr/>
        </p:nvPicPr>
        <p:blipFill>
          <a:blip r:embed="rId2" cstate="print"/>
          <a:srcRect/>
          <a:stretch>
            <a:fillRect/>
          </a:stretch>
        </p:blipFill>
        <p:spPr bwMode="auto">
          <a:xfrm>
            <a:off x="1288123" y="1436078"/>
            <a:ext cx="8617877" cy="416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07831" y="0"/>
            <a:ext cx="8798169" cy="1143000"/>
          </a:xfrm>
        </p:spPr>
        <p:txBody>
          <a:bodyPr>
            <a:normAutofit/>
          </a:bodyPr>
          <a:lstStyle/>
          <a:p>
            <a:pPr algn="ctr" eaLnBrk="1" hangingPunct="1"/>
            <a:r>
              <a:rPr lang="en-US" sz="4000" b="1" dirty="0" smtClean="0">
                <a:solidFill>
                  <a:srgbClr val="FFC000"/>
                </a:solidFill>
              </a:rPr>
              <a:t>TCP/IP Byte Transport</a:t>
            </a:r>
          </a:p>
        </p:txBody>
      </p:sp>
      <p:sp>
        <p:nvSpPr>
          <p:cNvPr id="23555" name="Rectangle 3"/>
          <p:cNvSpPr>
            <a:spLocks noGrp="1" noChangeArrowheads="1"/>
          </p:cNvSpPr>
          <p:nvPr>
            <p:ph sz="quarter" idx="1"/>
          </p:nvPr>
        </p:nvSpPr>
        <p:spPr>
          <a:xfrm>
            <a:off x="1059474" y="1078524"/>
            <a:ext cx="8612064" cy="5779476"/>
          </a:xfrm>
        </p:spPr>
        <p:txBody>
          <a:bodyPr/>
          <a:lstStyle/>
          <a:p>
            <a:pPr eaLnBrk="1" hangingPunct="1"/>
            <a:r>
              <a:rPr lang="en-US" dirty="0" smtClean="0"/>
              <a:t>TCP/IP protocols transports </a:t>
            </a:r>
            <a:r>
              <a:rPr lang="en-US" dirty="0" smtClean="0">
                <a:solidFill>
                  <a:schemeClr val="hlink"/>
                </a:solidFill>
              </a:rPr>
              <a:t>bytes</a:t>
            </a:r>
          </a:p>
          <a:p>
            <a:pPr eaLnBrk="1" hangingPunct="1"/>
            <a:endParaRPr lang="en-US" dirty="0" smtClean="0">
              <a:solidFill>
                <a:schemeClr val="hlink"/>
              </a:solidFill>
            </a:endParaRPr>
          </a:p>
          <a:p>
            <a:pPr eaLnBrk="1" hangingPunct="1"/>
            <a:endParaRPr lang="en-US" dirty="0" smtClean="0">
              <a:solidFill>
                <a:schemeClr val="hlink"/>
              </a:solidFill>
            </a:endParaRPr>
          </a:p>
          <a:p>
            <a:pPr eaLnBrk="1" hangingPunct="1"/>
            <a:endParaRPr lang="en-US" dirty="0" smtClean="0">
              <a:solidFill>
                <a:schemeClr val="hlink"/>
              </a:solidFill>
            </a:endParaRPr>
          </a:p>
          <a:p>
            <a:pPr eaLnBrk="1" hangingPunct="1"/>
            <a:endParaRPr lang="en-US" dirty="0" smtClean="0">
              <a:solidFill>
                <a:schemeClr val="hlink"/>
              </a:solidFill>
            </a:endParaRPr>
          </a:p>
          <a:p>
            <a:pPr eaLnBrk="1" hangingPunct="1"/>
            <a:endParaRPr lang="en-US" dirty="0" smtClean="0">
              <a:solidFill>
                <a:schemeClr val="hlink"/>
              </a:solidFill>
            </a:endParaRPr>
          </a:p>
          <a:p>
            <a:pPr eaLnBrk="1" hangingPunct="1"/>
            <a:endParaRPr lang="en-US" dirty="0" smtClean="0"/>
          </a:p>
          <a:p>
            <a:pPr eaLnBrk="1" hangingPunct="1"/>
            <a:endParaRPr lang="en-US" dirty="0" smtClean="0"/>
          </a:p>
          <a:p>
            <a:pPr eaLnBrk="1" hangingPunct="1"/>
            <a:r>
              <a:rPr lang="en-US" dirty="0" smtClean="0"/>
              <a:t>Application protocol provides semantics</a:t>
            </a:r>
          </a:p>
          <a:p>
            <a:pPr eaLnBrk="1" hangingPunct="1"/>
            <a:endParaRPr lang="en-US" dirty="0" smtClean="0">
              <a:solidFill>
                <a:schemeClr val="hlink"/>
              </a:solidFill>
            </a:endParaRPr>
          </a:p>
        </p:txBody>
      </p:sp>
      <p:sp>
        <p:nvSpPr>
          <p:cNvPr id="23556" name="Line 6"/>
          <p:cNvSpPr>
            <a:spLocks noChangeShapeType="1"/>
          </p:cNvSpPr>
          <p:nvPr/>
        </p:nvSpPr>
        <p:spPr bwMode="auto">
          <a:xfrm>
            <a:off x="2063750" y="2971800"/>
            <a:ext cx="0" cy="609600"/>
          </a:xfrm>
          <a:prstGeom prst="line">
            <a:avLst/>
          </a:prstGeom>
          <a:noFill/>
          <a:ln w="9525">
            <a:solidFill>
              <a:schemeClr val="tx1"/>
            </a:solidFill>
            <a:miter lim="800000"/>
            <a:headEnd/>
            <a:tailEnd type="triangle" w="med" len="med"/>
          </a:ln>
        </p:spPr>
        <p:txBody>
          <a:bodyPr wrap="none"/>
          <a:lstStyle/>
          <a:p>
            <a:endParaRPr lang="en-GB"/>
          </a:p>
        </p:txBody>
      </p:sp>
      <p:sp>
        <p:nvSpPr>
          <p:cNvPr id="23557" name="Rectangle 4"/>
          <p:cNvSpPr>
            <a:spLocks noChangeArrowheads="1"/>
          </p:cNvSpPr>
          <p:nvPr/>
        </p:nvSpPr>
        <p:spPr bwMode="auto">
          <a:xfrm>
            <a:off x="5613400" y="2590800"/>
            <a:ext cx="1733550" cy="381000"/>
          </a:xfrm>
          <a:prstGeom prst="rect">
            <a:avLst/>
          </a:prstGeom>
          <a:solidFill>
            <a:schemeClr val="accent2"/>
          </a:solidFill>
          <a:ln w="25400">
            <a:solidFill>
              <a:schemeClr val="tx1"/>
            </a:solidFill>
            <a:miter lim="800000"/>
            <a:headEnd/>
            <a:tailEnd/>
          </a:ln>
        </p:spPr>
        <p:txBody>
          <a:bodyPr wrap="none" anchor="ctr"/>
          <a:lstStyle/>
          <a:p>
            <a:r>
              <a:rPr lang="en-US">
                <a:latin typeface="Perpetua" pitchFamily="18" charset="0"/>
              </a:rPr>
              <a:t>Application</a:t>
            </a:r>
          </a:p>
        </p:txBody>
      </p:sp>
      <p:sp>
        <p:nvSpPr>
          <p:cNvPr id="23558" name="Rectangle 5"/>
          <p:cNvSpPr>
            <a:spLocks noChangeArrowheads="1"/>
          </p:cNvSpPr>
          <p:nvPr/>
        </p:nvSpPr>
        <p:spPr bwMode="auto">
          <a:xfrm>
            <a:off x="5613400" y="3581400"/>
            <a:ext cx="1733550" cy="1066800"/>
          </a:xfrm>
          <a:prstGeom prst="rect">
            <a:avLst/>
          </a:prstGeom>
          <a:solidFill>
            <a:schemeClr val="accent1"/>
          </a:solidFill>
          <a:ln w="25400">
            <a:solidFill>
              <a:schemeClr val="tx1"/>
            </a:solidFill>
            <a:miter lim="800000"/>
            <a:headEnd/>
            <a:tailEnd/>
          </a:ln>
        </p:spPr>
        <p:txBody>
          <a:bodyPr wrap="none" anchor="ctr"/>
          <a:lstStyle/>
          <a:p>
            <a:r>
              <a:rPr lang="en-US">
                <a:latin typeface="Perpetua" pitchFamily="18" charset="0"/>
              </a:rPr>
              <a:t>TCP/IP</a:t>
            </a:r>
          </a:p>
        </p:txBody>
      </p:sp>
      <p:sp>
        <p:nvSpPr>
          <p:cNvPr id="23559" name="Text Box 7"/>
          <p:cNvSpPr txBox="1">
            <a:spLocks noChangeArrowheads="1"/>
          </p:cNvSpPr>
          <p:nvPr/>
        </p:nvSpPr>
        <p:spPr bwMode="auto">
          <a:xfrm>
            <a:off x="5916083" y="3111500"/>
            <a:ext cx="1152431" cy="369332"/>
          </a:xfrm>
          <a:prstGeom prst="rect">
            <a:avLst/>
          </a:prstGeom>
          <a:noFill/>
          <a:ln w="9525">
            <a:noFill/>
            <a:miter lim="800000"/>
            <a:headEnd/>
            <a:tailEnd/>
          </a:ln>
        </p:spPr>
        <p:txBody>
          <a:bodyPr wrap="none">
            <a:spAutoFit/>
          </a:bodyPr>
          <a:lstStyle/>
          <a:p>
            <a:r>
              <a:rPr lang="en-US">
                <a:latin typeface="Perpetua" pitchFamily="18" charset="0"/>
              </a:rPr>
              <a:t>byte stream</a:t>
            </a:r>
          </a:p>
        </p:txBody>
      </p:sp>
      <p:sp>
        <p:nvSpPr>
          <p:cNvPr id="23560" name="Rectangle 10"/>
          <p:cNvSpPr>
            <a:spLocks noChangeArrowheads="1"/>
          </p:cNvSpPr>
          <p:nvPr/>
        </p:nvSpPr>
        <p:spPr bwMode="auto">
          <a:xfrm>
            <a:off x="1238250" y="2590800"/>
            <a:ext cx="1733550" cy="381000"/>
          </a:xfrm>
          <a:prstGeom prst="rect">
            <a:avLst/>
          </a:prstGeom>
          <a:solidFill>
            <a:schemeClr val="accent2"/>
          </a:solidFill>
          <a:ln w="25400">
            <a:solidFill>
              <a:schemeClr val="tx1"/>
            </a:solidFill>
            <a:miter lim="800000"/>
            <a:headEnd/>
            <a:tailEnd/>
          </a:ln>
        </p:spPr>
        <p:txBody>
          <a:bodyPr wrap="none" anchor="ctr"/>
          <a:lstStyle/>
          <a:p>
            <a:r>
              <a:rPr lang="en-US">
                <a:latin typeface="Perpetua" pitchFamily="18" charset="0"/>
              </a:rPr>
              <a:t>Application</a:t>
            </a:r>
          </a:p>
        </p:txBody>
      </p:sp>
      <p:sp>
        <p:nvSpPr>
          <p:cNvPr id="23561" name="Rectangle 11"/>
          <p:cNvSpPr>
            <a:spLocks noChangeArrowheads="1"/>
          </p:cNvSpPr>
          <p:nvPr/>
        </p:nvSpPr>
        <p:spPr bwMode="auto">
          <a:xfrm>
            <a:off x="1238250" y="3581400"/>
            <a:ext cx="1733550" cy="1066800"/>
          </a:xfrm>
          <a:prstGeom prst="rect">
            <a:avLst/>
          </a:prstGeom>
          <a:solidFill>
            <a:schemeClr val="accent1"/>
          </a:solidFill>
          <a:ln w="25400">
            <a:solidFill>
              <a:schemeClr val="tx1"/>
            </a:solidFill>
            <a:miter lim="800000"/>
            <a:headEnd/>
            <a:tailEnd/>
          </a:ln>
        </p:spPr>
        <p:txBody>
          <a:bodyPr wrap="none" anchor="ctr"/>
          <a:lstStyle/>
          <a:p>
            <a:r>
              <a:rPr lang="en-US">
                <a:latin typeface="Perpetua" pitchFamily="18" charset="0"/>
              </a:rPr>
              <a:t>TCP/IP</a:t>
            </a:r>
          </a:p>
        </p:txBody>
      </p:sp>
      <p:sp>
        <p:nvSpPr>
          <p:cNvPr id="23562" name="Text Box 12"/>
          <p:cNvSpPr txBox="1">
            <a:spLocks noChangeArrowheads="1"/>
          </p:cNvSpPr>
          <p:nvPr/>
        </p:nvSpPr>
        <p:spPr bwMode="auto">
          <a:xfrm>
            <a:off x="1456664" y="3035300"/>
            <a:ext cx="1152431" cy="369332"/>
          </a:xfrm>
          <a:prstGeom prst="rect">
            <a:avLst/>
          </a:prstGeom>
          <a:noFill/>
          <a:ln w="9525">
            <a:noFill/>
            <a:miter lim="800000"/>
            <a:headEnd/>
            <a:tailEnd/>
          </a:ln>
        </p:spPr>
        <p:txBody>
          <a:bodyPr wrap="none">
            <a:spAutoFit/>
          </a:bodyPr>
          <a:lstStyle/>
          <a:p>
            <a:r>
              <a:rPr lang="en-US">
                <a:latin typeface="Perpetua" pitchFamily="18" charset="0"/>
              </a:rPr>
              <a:t>byte stream</a:t>
            </a:r>
          </a:p>
        </p:txBody>
      </p:sp>
      <p:sp>
        <p:nvSpPr>
          <p:cNvPr id="23563" name="Line 13"/>
          <p:cNvSpPr>
            <a:spLocks noChangeShapeType="1"/>
          </p:cNvSpPr>
          <p:nvPr/>
        </p:nvSpPr>
        <p:spPr bwMode="auto">
          <a:xfrm flipV="1">
            <a:off x="6521450" y="2971800"/>
            <a:ext cx="0" cy="609600"/>
          </a:xfrm>
          <a:prstGeom prst="line">
            <a:avLst/>
          </a:prstGeom>
          <a:noFill/>
          <a:ln w="9525">
            <a:solidFill>
              <a:schemeClr val="tx1"/>
            </a:solidFill>
            <a:miter lim="800000"/>
            <a:headEnd/>
            <a:tailEnd type="triangle" w="med" len="med"/>
          </a:ln>
        </p:spPr>
        <p:txBody>
          <a:bodyPr wrap="none"/>
          <a:lstStyle/>
          <a:p>
            <a:endParaRPr lang="en-GB"/>
          </a:p>
        </p:txBody>
      </p:sp>
      <p:sp>
        <p:nvSpPr>
          <p:cNvPr id="23564" name="Line 15"/>
          <p:cNvSpPr>
            <a:spLocks noChangeShapeType="1"/>
          </p:cNvSpPr>
          <p:nvPr/>
        </p:nvSpPr>
        <p:spPr bwMode="auto">
          <a:xfrm>
            <a:off x="2063750" y="4648200"/>
            <a:ext cx="0" cy="457200"/>
          </a:xfrm>
          <a:prstGeom prst="line">
            <a:avLst/>
          </a:prstGeom>
          <a:noFill/>
          <a:ln w="9525">
            <a:solidFill>
              <a:schemeClr val="tx1"/>
            </a:solidFill>
            <a:miter lim="800000"/>
            <a:headEnd/>
            <a:tailEnd/>
          </a:ln>
        </p:spPr>
        <p:txBody>
          <a:bodyPr wrap="none"/>
          <a:lstStyle/>
          <a:p>
            <a:endParaRPr lang="en-GB"/>
          </a:p>
        </p:txBody>
      </p:sp>
      <p:sp>
        <p:nvSpPr>
          <p:cNvPr id="23565" name="Line 16"/>
          <p:cNvSpPr>
            <a:spLocks noChangeShapeType="1"/>
          </p:cNvSpPr>
          <p:nvPr/>
        </p:nvSpPr>
        <p:spPr bwMode="auto">
          <a:xfrm>
            <a:off x="6604000" y="4648200"/>
            <a:ext cx="0" cy="457200"/>
          </a:xfrm>
          <a:prstGeom prst="line">
            <a:avLst/>
          </a:prstGeom>
          <a:noFill/>
          <a:ln w="9525">
            <a:solidFill>
              <a:schemeClr val="tx1"/>
            </a:solidFill>
            <a:miter lim="800000"/>
            <a:headEnd type="triangle" w="med" len="med"/>
            <a:tailEnd/>
          </a:ln>
        </p:spPr>
        <p:txBody>
          <a:bodyPr wrap="none"/>
          <a:lstStyle/>
          <a:p>
            <a:endParaRPr lang="en-GB"/>
          </a:p>
        </p:txBody>
      </p:sp>
      <p:sp>
        <p:nvSpPr>
          <p:cNvPr id="23566" name="Line 17"/>
          <p:cNvSpPr>
            <a:spLocks noChangeShapeType="1"/>
          </p:cNvSpPr>
          <p:nvPr/>
        </p:nvSpPr>
        <p:spPr bwMode="auto">
          <a:xfrm>
            <a:off x="2063750" y="5105400"/>
            <a:ext cx="4540250" cy="0"/>
          </a:xfrm>
          <a:prstGeom prst="line">
            <a:avLst/>
          </a:prstGeom>
          <a:noFill/>
          <a:ln w="9525">
            <a:solidFill>
              <a:schemeClr val="tx1"/>
            </a:solidFill>
            <a:miter lim="800000"/>
            <a:headEnd/>
            <a:tailEnd/>
          </a:ln>
        </p:spPr>
        <p:txBody>
          <a:bodyPr wrap="none"/>
          <a:lstStyle/>
          <a:p>
            <a:endParaRPr lang="en-GB"/>
          </a:p>
        </p:txBody>
      </p:sp>
      <p:sp>
        <p:nvSpPr>
          <p:cNvPr id="23567" name="Rectangle 18"/>
          <p:cNvSpPr>
            <a:spLocks noChangeArrowheads="1"/>
          </p:cNvSpPr>
          <p:nvPr/>
        </p:nvSpPr>
        <p:spPr bwMode="auto">
          <a:xfrm>
            <a:off x="3467100" y="4800600"/>
            <a:ext cx="1733550" cy="228600"/>
          </a:xfrm>
          <a:prstGeom prst="rect">
            <a:avLst/>
          </a:prstGeom>
          <a:noFill/>
          <a:ln w="9525">
            <a:solidFill>
              <a:schemeClr val="tx1"/>
            </a:solidFill>
            <a:miter lim="800000"/>
            <a:headEnd/>
            <a:tailEnd/>
          </a:ln>
        </p:spPr>
        <p:txBody>
          <a:bodyPr wrap="none" anchor="ctr"/>
          <a:lstStyle/>
          <a:p>
            <a:endParaRPr lang="en-US">
              <a:latin typeface="Perpetua" pitchFamily="18" charset="0"/>
            </a:endParaRPr>
          </a:p>
        </p:txBody>
      </p:sp>
      <p:sp>
        <p:nvSpPr>
          <p:cNvPr id="23568" name="Line 19"/>
          <p:cNvSpPr>
            <a:spLocks noChangeShapeType="1"/>
          </p:cNvSpPr>
          <p:nvPr/>
        </p:nvSpPr>
        <p:spPr bwMode="auto">
          <a:xfrm>
            <a:off x="4292600" y="4800600"/>
            <a:ext cx="0" cy="228600"/>
          </a:xfrm>
          <a:prstGeom prst="line">
            <a:avLst/>
          </a:prstGeom>
          <a:noFill/>
          <a:ln w="9525">
            <a:solidFill>
              <a:schemeClr val="tx1"/>
            </a:solidFill>
            <a:miter lim="800000"/>
            <a:headEnd/>
            <a:tailEnd/>
          </a:ln>
        </p:spPr>
        <p:txBody>
          <a:bodyPr wrap="none"/>
          <a:lstStyle/>
          <a:p>
            <a:endParaRPr lang="en-GB"/>
          </a:p>
        </p:txBody>
      </p:sp>
      <p:sp>
        <p:nvSpPr>
          <p:cNvPr id="23569" name="Line 20"/>
          <p:cNvSpPr>
            <a:spLocks noChangeShapeType="1"/>
          </p:cNvSpPr>
          <p:nvPr/>
        </p:nvSpPr>
        <p:spPr bwMode="auto">
          <a:xfrm>
            <a:off x="4787900" y="4800600"/>
            <a:ext cx="0" cy="228600"/>
          </a:xfrm>
          <a:prstGeom prst="line">
            <a:avLst/>
          </a:prstGeom>
          <a:noFill/>
          <a:ln w="9525">
            <a:solidFill>
              <a:schemeClr val="tx1"/>
            </a:solidFill>
            <a:miter lim="800000"/>
            <a:headEnd/>
            <a:tailEnd/>
          </a:ln>
        </p:spPr>
        <p:txBody>
          <a:bodyPr wrap="none"/>
          <a:lstStyle/>
          <a:p>
            <a:endParaRPr lang="en-GB"/>
          </a:p>
        </p:txBody>
      </p:sp>
      <p:sp>
        <p:nvSpPr>
          <p:cNvPr id="23570" name="Line 21"/>
          <p:cNvSpPr>
            <a:spLocks noChangeShapeType="1"/>
          </p:cNvSpPr>
          <p:nvPr/>
        </p:nvSpPr>
        <p:spPr bwMode="auto">
          <a:xfrm>
            <a:off x="3879850" y="4800600"/>
            <a:ext cx="0" cy="228600"/>
          </a:xfrm>
          <a:prstGeom prst="line">
            <a:avLst/>
          </a:prstGeom>
          <a:noFill/>
          <a:ln w="9525">
            <a:solidFill>
              <a:schemeClr val="tx1"/>
            </a:solidFill>
            <a:miter lim="800000"/>
            <a:headEnd/>
            <a:tailEnd/>
          </a:ln>
        </p:spPr>
        <p:txBody>
          <a:bodyPr wrap="none"/>
          <a:lstStyle/>
          <a:p>
            <a:endParaRPr lang="en-GB"/>
          </a:p>
        </p:txBody>
      </p:sp>
      <p:sp>
        <p:nvSpPr>
          <p:cNvPr id="23571" name="AutoShape 22"/>
          <p:cNvSpPr>
            <a:spLocks noChangeArrowheads="1"/>
          </p:cNvSpPr>
          <p:nvPr/>
        </p:nvSpPr>
        <p:spPr bwMode="auto">
          <a:xfrm>
            <a:off x="3384550" y="3276600"/>
            <a:ext cx="1981200" cy="1295400"/>
          </a:xfrm>
          <a:prstGeom prst="wedgeRoundRectCallout">
            <a:avLst>
              <a:gd name="adj1" fmla="val -71963"/>
              <a:gd name="adj2" fmla="val 13111"/>
              <a:gd name="adj3" fmla="val 16667"/>
            </a:avLst>
          </a:prstGeom>
          <a:noFill/>
          <a:ln w="9525">
            <a:solidFill>
              <a:schemeClr val="tx1"/>
            </a:solidFill>
            <a:miter lim="800000"/>
            <a:headEnd/>
            <a:tailEnd/>
          </a:ln>
        </p:spPr>
        <p:txBody>
          <a:bodyPr/>
          <a:lstStyle/>
          <a:p>
            <a:r>
              <a:rPr lang="en-US" dirty="0">
                <a:latin typeface="Perpetua" pitchFamily="18" charset="0"/>
              </a:rPr>
              <a:t>Here are some bytes.  I don’t know what they mean.</a:t>
            </a:r>
          </a:p>
        </p:txBody>
      </p:sp>
      <p:sp>
        <p:nvSpPr>
          <p:cNvPr id="23572" name="AutoShape 23"/>
          <p:cNvSpPr>
            <a:spLocks noChangeArrowheads="1"/>
          </p:cNvSpPr>
          <p:nvPr/>
        </p:nvSpPr>
        <p:spPr bwMode="auto">
          <a:xfrm>
            <a:off x="7512050" y="3352801"/>
            <a:ext cx="1568450" cy="1463675"/>
          </a:xfrm>
          <a:prstGeom prst="wedgeRoundRectCallout">
            <a:avLst>
              <a:gd name="adj1" fmla="val -62500"/>
              <a:gd name="adj2" fmla="val 16051"/>
              <a:gd name="adj3" fmla="val 16667"/>
            </a:avLst>
          </a:prstGeom>
          <a:noFill/>
          <a:ln w="9525">
            <a:solidFill>
              <a:schemeClr val="tx1"/>
            </a:solidFill>
            <a:miter lim="800000"/>
            <a:headEnd/>
            <a:tailEnd/>
          </a:ln>
        </p:spPr>
        <p:txBody>
          <a:bodyPr/>
          <a:lstStyle/>
          <a:p>
            <a:r>
              <a:rPr lang="en-US" sz="1600">
                <a:latin typeface="Perpetua" pitchFamily="18" charset="0"/>
              </a:rPr>
              <a:t>I’ll pass these to the app.  It knows what to do.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424012D7-E724-425C-9390-314AACE12469}" type="datetime1">
              <a:rPr lang="en-GB" smtClean="0"/>
              <a:pPr fontAlgn="base">
                <a:spcBef>
                  <a:spcPct val="0"/>
                </a:spcBef>
                <a:spcAft>
                  <a:spcPct val="0"/>
                </a:spcAft>
                <a:defRPr/>
              </a:pPr>
              <a:t>09/03/2011</a:t>
            </a:fld>
            <a:endParaRPr lang="en-GB" smtClean="0"/>
          </a:p>
        </p:txBody>
      </p:sp>
      <p:sp>
        <p:nvSpPr>
          <p:cNvPr id="5" name="Slide Number Placeholder 4"/>
          <p:cNvSpPr>
            <a:spLocks noGrp="1"/>
          </p:cNvSpPr>
          <p:nvPr>
            <p:ph type="sldNum" sz="quarter" idx="12"/>
          </p:nvPr>
        </p:nvSpPr>
        <p:spPr/>
        <p:txBody>
          <a:bodyPr/>
          <a:lstStyle/>
          <a:p>
            <a:pPr>
              <a:defRPr/>
            </a:pPr>
            <a:fld id="{9BB714EF-A4D1-4D25-B794-6A74D169476A}" type="slidenum">
              <a:rPr lang="en-GB"/>
              <a:pPr>
                <a:defRPr/>
              </a:pPr>
              <a:t>2</a:t>
            </a:fld>
            <a:endParaRPr lang="en-GB" dirty="0"/>
          </a:p>
        </p:txBody>
      </p:sp>
      <p:sp>
        <p:nvSpPr>
          <p:cNvPr id="10243" name="Rectangle 3"/>
          <p:cNvSpPr>
            <a:spLocks noGrp="1" noChangeArrowheads="1"/>
          </p:cNvSpPr>
          <p:nvPr>
            <p:ph sz="quarter" idx="1"/>
          </p:nvPr>
        </p:nvSpPr>
        <p:spPr>
          <a:xfrm>
            <a:off x="1129904" y="1357314"/>
            <a:ext cx="8545644" cy="4899025"/>
          </a:xfrm>
        </p:spPr>
        <p:txBody>
          <a:bodyPr>
            <a:normAutofit/>
          </a:bodyPr>
          <a:lstStyle/>
          <a:p>
            <a:pPr marL="274320" indent="-274320" algn="ctr" eaLnBrk="1" fontAlgn="auto" hangingPunct="1">
              <a:lnSpc>
                <a:spcPct val="90000"/>
              </a:lnSpc>
              <a:spcBef>
                <a:spcPts val="580"/>
              </a:spcBef>
              <a:spcAft>
                <a:spcPts val="0"/>
              </a:spcAft>
              <a:buFont typeface="Wingdings 2"/>
              <a:buNone/>
              <a:defRPr/>
            </a:pPr>
            <a:r>
              <a:rPr lang="en-GB" sz="3600" dirty="0" smtClean="0"/>
              <a:t>Chapter 4</a:t>
            </a:r>
          </a:p>
          <a:p>
            <a:pPr marL="274320" indent="-274320" algn="ctr" eaLnBrk="1" fontAlgn="auto" hangingPunct="1">
              <a:lnSpc>
                <a:spcPct val="90000"/>
              </a:lnSpc>
              <a:spcBef>
                <a:spcPts val="580"/>
              </a:spcBef>
              <a:spcAft>
                <a:spcPts val="0"/>
              </a:spcAft>
              <a:buFont typeface="Wingdings 2"/>
              <a:buNone/>
              <a:defRPr/>
            </a:pPr>
            <a:endParaRPr lang="en-GB" sz="3600" dirty="0" smtClean="0"/>
          </a:p>
          <a:p>
            <a:pPr marL="274320" indent="-274320" algn="ctr" eaLnBrk="1" fontAlgn="auto" hangingPunct="1">
              <a:lnSpc>
                <a:spcPct val="90000"/>
              </a:lnSpc>
              <a:spcBef>
                <a:spcPts val="580"/>
              </a:spcBef>
              <a:spcAft>
                <a:spcPts val="0"/>
              </a:spcAft>
              <a:buFont typeface="Wingdings 2"/>
              <a:buNone/>
              <a:defRPr/>
            </a:pPr>
            <a:r>
              <a:rPr lang="en-GB" sz="3600" b="1" dirty="0" smtClean="0"/>
              <a:t>Inter-process Communications</a:t>
            </a:r>
          </a:p>
          <a:p>
            <a:pPr marL="825246" indent="-742950" eaLnBrk="1" fontAlgn="auto" hangingPunct="1">
              <a:lnSpc>
                <a:spcPct val="90000"/>
              </a:lnSpc>
              <a:spcBef>
                <a:spcPts val="580"/>
              </a:spcBef>
              <a:spcAft>
                <a:spcPts val="0"/>
              </a:spcAft>
              <a:buFont typeface="+mj-lt"/>
              <a:buAutoNum type="arabicPeriod"/>
              <a:defRPr/>
            </a:pPr>
            <a:endParaRPr lang="en-GB" sz="2800" dirty="0" smtClean="0"/>
          </a:p>
          <a:p>
            <a:pPr marL="825246" indent="-742950" eaLnBrk="1" fontAlgn="auto" hangingPunct="1">
              <a:lnSpc>
                <a:spcPct val="90000"/>
              </a:lnSpc>
              <a:spcBef>
                <a:spcPts val="580"/>
              </a:spcBef>
              <a:spcAft>
                <a:spcPts val="0"/>
              </a:spcAft>
              <a:buFont typeface="+mj-lt"/>
              <a:buAutoNum type="arabicPeriod"/>
              <a:defRPr/>
            </a:pPr>
            <a:r>
              <a:rPr lang="en-GB" sz="2800" dirty="0" smtClean="0"/>
              <a:t>Socket Programming</a:t>
            </a:r>
          </a:p>
          <a:p>
            <a:pPr marL="274320" indent="-274320" algn="ctr" eaLnBrk="1" fontAlgn="auto" hangingPunct="1">
              <a:lnSpc>
                <a:spcPct val="90000"/>
              </a:lnSpc>
              <a:spcBef>
                <a:spcPts val="580"/>
              </a:spcBef>
              <a:spcAft>
                <a:spcPts val="0"/>
              </a:spcAft>
              <a:buFont typeface="Wingdings 2"/>
              <a:buNone/>
              <a:defRPr/>
            </a:pPr>
            <a:endParaRPr lang="en-GB" sz="3600" dirty="0" smtClean="0"/>
          </a:p>
          <a:p>
            <a:pPr marL="274320" indent="-274320" algn="ctr" eaLnBrk="1" fontAlgn="auto" hangingPunct="1">
              <a:lnSpc>
                <a:spcPct val="90000"/>
              </a:lnSpc>
              <a:spcBef>
                <a:spcPts val="580"/>
              </a:spcBef>
              <a:spcAft>
                <a:spcPts val="0"/>
              </a:spcAft>
              <a:buFont typeface="Wingdings 2"/>
              <a:buNone/>
              <a:defRPr/>
            </a:pPr>
            <a:endParaRPr lang="en-GB" sz="4400" b="1" dirty="0" smtClean="0"/>
          </a:p>
          <a:p>
            <a:pPr marL="274320" indent="-274320" algn="ctr" eaLnBrk="1" fontAlgn="auto" hangingPunct="1">
              <a:lnSpc>
                <a:spcPct val="90000"/>
              </a:lnSpc>
              <a:spcBef>
                <a:spcPts val="580"/>
              </a:spcBef>
              <a:spcAft>
                <a:spcPts val="0"/>
              </a:spcAft>
              <a:buFont typeface="Wingdings 2"/>
              <a:buNone/>
              <a:defRPr/>
            </a:pPr>
            <a:endParaRPr lang="en-GB" sz="44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550004" cy="990600"/>
          </a:xfrm>
        </p:spPr>
        <p:txBody>
          <a:bodyPr/>
          <a:lstStyle/>
          <a:p>
            <a:pPr algn="ctr" eaLnBrk="1" hangingPunct="1"/>
            <a:r>
              <a:rPr lang="en-US" b="1" dirty="0" smtClean="0">
                <a:solidFill>
                  <a:srgbClr val="FFC000"/>
                </a:solidFill>
              </a:rPr>
              <a:t>Socket</a:t>
            </a:r>
          </a:p>
        </p:txBody>
      </p:sp>
      <p:sp>
        <p:nvSpPr>
          <p:cNvPr id="24579" name="Rectangle 3"/>
          <p:cNvSpPr>
            <a:spLocks noGrp="1" noChangeArrowheads="1"/>
          </p:cNvSpPr>
          <p:nvPr>
            <p:ph sz="quarter" idx="1"/>
          </p:nvPr>
        </p:nvSpPr>
        <p:spPr>
          <a:xfrm>
            <a:off x="1107831" y="1052736"/>
            <a:ext cx="8798169" cy="5805264"/>
          </a:xfrm>
        </p:spPr>
        <p:txBody>
          <a:bodyPr>
            <a:normAutofit/>
          </a:bodyPr>
          <a:lstStyle/>
          <a:p>
            <a:pPr eaLnBrk="1" hangingPunct="1">
              <a:buFont typeface="Wingdings" pitchFamily="2" charset="2"/>
              <a:buNone/>
            </a:pPr>
            <a:r>
              <a:rPr lang="en-US" sz="2400" dirty="0" smtClean="0">
                <a:solidFill>
                  <a:schemeClr val="hlink"/>
                </a:solidFill>
              </a:rPr>
              <a:t>How does one speak to Transport Layer Protocols ? (UDP/TCP)</a:t>
            </a:r>
          </a:p>
          <a:p>
            <a:pPr eaLnBrk="1" hangingPunct="1"/>
            <a:r>
              <a:rPr lang="en-US" sz="2800" dirty="0" smtClean="0"/>
              <a:t>Sockets provides interface to TCP/IP</a:t>
            </a:r>
          </a:p>
          <a:p>
            <a:pPr eaLnBrk="1" hangingPunct="1"/>
            <a:r>
              <a:rPr lang="en-US" sz="2800" dirty="0" smtClean="0"/>
              <a:t>Generic interface for many protocols</a:t>
            </a:r>
          </a:p>
          <a:p>
            <a:pPr lvl="1" algn="just" eaLnBrk="1" hangingPunct="1">
              <a:lnSpc>
                <a:spcPct val="90000"/>
              </a:lnSpc>
            </a:pPr>
            <a:r>
              <a:rPr lang="en-US" sz="2400" dirty="0" smtClean="0"/>
              <a:t>To send or receive messages process must create a socket.</a:t>
            </a:r>
          </a:p>
          <a:p>
            <a:pPr lvl="1" algn="just" eaLnBrk="1" hangingPunct="1">
              <a:lnSpc>
                <a:spcPct val="90000"/>
              </a:lnSpc>
            </a:pPr>
            <a:r>
              <a:rPr lang="en-US" sz="2400" dirty="0" smtClean="0"/>
              <a:t>Socket is bound to an Internet address of local host &amp; a local port. </a:t>
            </a:r>
          </a:p>
          <a:p>
            <a:pPr lvl="1" algn="just" eaLnBrk="1" hangingPunct="1">
              <a:lnSpc>
                <a:spcPct val="90000"/>
              </a:lnSpc>
            </a:pPr>
            <a:r>
              <a:rPr lang="en-US" sz="2400" dirty="0" smtClean="0"/>
              <a:t>Server binds it socket to a publicized port so that the client can send the request messages to those ports. </a:t>
            </a:r>
          </a:p>
          <a:p>
            <a:pPr lvl="1" algn="just" eaLnBrk="1" hangingPunct="1">
              <a:lnSpc>
                <a:spcPct val="90000"/>
              </a:lnSpc>
            </a:pPr>
            <a:r>
              <a:rPr lang="en-US" sz="2400" dirty="0" smtClean="0"/>
              <a:t>The receive method returns the internet address of the client which helps the server to send back the reply to the required individual.</a:t>
            </a:r>
          </a:p>
          <a:p>
            <a:pPr lvl="1" algn="just">
              <a:lnSpc>
                <a:spcPct val="90000"/>
              </a:lnSpc>
            </a:pPr>
            <a:r>
              <a:rPr lang="en-US" sz="2400" dirty="0" smtClean="0"/>
              <a:t>Processes may use same socket for sending and receiving</a:t>
            </a:r>
          </a:p>
          <a:p>
            <a:pPr lvl="1" algn="just" eaLnBrk="1" hangingPunct="1">
              <a:lnSpc>
                <a:spcPct val="90000"/>
              </a:lnSpc>
            </a:pPr>
            <a:endParaRPr lang="en-US" sz="24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GB" smtClean="0"/>
              <a:t>Fall 2007</a:t>
            </a:r>
            <a:endParaRPr lang="en-US" smtClean="0"/>
          </a:p>
        </p:txBody>
      </p:sp>
      <p:sp>
        <p:nvSpPr>
          <p:cNvPr id="30723" name="Footer Placeholder 4"/>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cs425</a:t>
            </a:r>
          </a:p>
        </p:txBody>
      </p:sp>
      <p:sp>
        <p:nvSpPr>
          <p:cNvPr id="6" name="Slide Number Placeholder 5"/>
          <p:cNvSpPr>
            <a:spLocks noGrp="1"/>
          </p:cNvSpPr>
          <p:nvPr>
            <p:ph type="sldNum" sz="quarter" idx="12"/>
          </p:nvPr>
        </p:nvSpPr>
        <p:spPr/>
        <p:txBody>
          <a:bodyPr/>
          <a:lstStyle/>
          <a:p>
            <a:pPr>
              <a:defRPr/>
            </a:pPr>
            <a:fld id="{1EC2FD04-4C6C-4BB2-AC38-481D9E5D5E26}" type="slidenum">
              <a:rPr lang="en-US"/>
              <a:pPr>
                <a:defRPr/>
              </a:pPr>
              <a:t>21</a:t>
            </a:fld>
            <a:endParaRPr lang="en-US"/>
          </a:p>
        </p:txBody>
      </p:sp>
      <p:sp>
        <p:nvSpPr>
          <p:cNvPr id="30725" name="Rectangle 2"/>
          <p:cNvSpPr>
            <a:spLocks noGrp="1" noChangeArrowheads="1"/>
          </p:cNvSpPr>
          <p:nvPr>
            <p:ph type="title"/>
          </p:nvPr>
        </p:nvSpPr>
        <p:spPr/>
        <p:txBody>
          <a:bodyPr/>
          <a:lstStyle/>
          <a:p>
            <a:pPr algn="ctr" eaLnBrk="1" hangingPunct="1"/>
            <a:r>
              <a:rPr lang="en-US" b="1" smtClean="0"/>
              <a:t>Sockets in Java</a:t>
            </a:r>
          </a:p>
        </p:txBody>
      </p:sp>
      <p:sp>
        <p:nvSpPr>
          <p:cNvPr id="30726" name="Rectangle 3"/>
          <p:cNvSpPr>
            <a:spLocks noGrp="1" noChangeArrowheads="1"/>
          </p:cNvSpPr>
          <p:nvPr>
            <p:ph type="body" idx="1"/>
          </p:nvPr>
        </p:nvSpPr>
        <p:spPr/>
        <p:txBody>
          <a:bodyPr/>
          <a:lstStyle/>
          <a:p>
            <a:pPr eaLnBrk="1" hangingPunct="1"/>
            <a:r>
              <a:rPr lang="en-US" dirty="0" smtClean="0"/>
              <a:t>Facilities for simple network programming in Java can be found in </a:t>
            </a:r>
            <a:r>
              <a:rPr lang="en-US" dirty="0" smtClean="0">
                <a:latin typeface="Courier New" pitchFamily="49" charset="0"/>
              </a:rPr>
              <a:t>Java.net</a:t>
            </a:r>
            <a:r>
              <a:rPr lang="en-US" dirty="0" smtClean="0"/>
              <a:t> package</a:t>
            </a:r>
          </a:p>
          <a:p>
            <a:pPr eaLnBrk="1" hangingPunct="1"/>
            <a:endParaRPr lang="en-US" dirty="0" smtClean="0"/>
          </a:p>
          <a:p>
            <a:pPr eaLnBrk="1" hangingPunct="1"/>
            <a:r>
              <a:rPr lang="en-US" dirty="0" smtClean="0"/>
              <a:t>Main classes </a:t>
            </a:r>
          </a:p>
          <a:p>
            <a:pPr eaLnBrk="1" hangingPunct="1"/>
            <a:r>
              <a:rPr lang="en-US" dirty="0" smtClean="0">
                <a:latin typeface="Courier New" pitchFamily="49" charset="0"/>
              </a:rPr>
              <a:t>Socket</a:t>
            </a:r>
            <a:r>
              <a:rPr lang="en-US" dirty="0" smtClean="0"/>
              <a:t> and </a:t>
            </a:r>
            <a:r>
              <a:rPr lang="en-US" dirty="0" smtClean="0">
                <a:latin typeface="Courier New" pitchFamily="49" charset="0"/>
              </a:rPr>
              <a:t>ServerSocket for TCP</a:t>
            </a:r>
          </a:p>
          <a:p>
            <a:pPr eaLnBrk="1" hangingPunct="1"/>
            <a:r>
              <a:rPr lang="en-US" dirty="0" smtClean="0">
                <a:latin typeface="Courier New" pitchFamily="49" charset="0"/>
              </a:rPr>
              <a:t>DatagramPacket and DatagramSocket for UDP</a:t>
            </a:r>
          </a:p>
          <a:p>
            <a:pPr eaLnBrk="1" hangingPunct="1"/>
            <a:endParaRPr lang="en-US" dirty="0" smtClean="0">
              <a:latin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90600" y="0"/>
            <a:ext cx="8915400" cy="1143000"/>
          </a:xfrm>
        </p:spPr>
        <p:txBody>
          <a:bodyPr/>
          <a:lstStyle/>
          <a:p>
            <a:pPr algn="ctr" eaLnBrk="1" hangingPunct="1"/>
            <a:r>
              <a:rPr lang="en-US" smtClean="0"/>
              <a:t>UDP Datagram communication</a:t>
            </a:r>
          </a:p>
        </p:txBody>
      </p:sp>
      <p:sp>
        <p:nvSpPr>
          <p:cNvPr id="39939" name="Rectangle 3"/>
          <p:cNvSpPr>
            <a:spLocks noGrp="1" noChangeArrowheads="1"/>
          </p:cNvSpPr>
          <p:nvPr>
            <p:ph sz="quarter" idx="1"/>
          </p:nvPr>
        </p:nvSpPr>
        <p:spPr>
          <a:xfrm>
            <a:off x="896012" y="927100"/>
            <a:ext cx="8525007" cy="5930900"/>
          </a:xfrm>
        </p:spPr>
        <p:txBody>
          <a:bodyPr>
            <a:normAutofit/>
          </a:bodyPr>
          <a:lstStyle/>
          <a:p>
            <a:pPr algn="just" eaLnBrk="1" hangingPunct="1">
              <a:lnSpc>
                <a:spcPct val="90000"/>
              </a:lnSpc>
            </a:pPr>
            <a:endParaRPr lang="en-US" sz="2800" dirty="0" smtClean="0"/>
          </a:p>
          <a:p>
            <a:pPr algn="just" eaLnBrk="1" hangingPunct="1">
              <a:lnSpc>
                <a:spcPct val="90000"/>
              </a:lnSpc>
            </a:pPr>
            <a:r>
              <a:rPr lang="en-US" sz="2800" dirty="0" smtClean="0"/>
              <a:t>Some issues regarding to the UDP communication</a:t>
            </a:r>
          </a:p>
          <a:p>
            <a:pPr algn="just" eaLnBrk="1" hangingPunct="1">
              <a:lnSpc>
                <a:spcPct val="90000"/>
              </a:lnSpc>
            </a:pPr>
            <a:endParaRPr lang="en-US" sz="2800" b="1" i="1" dirty="0" smtClean="0"/>
          </a:p>
          <a:p>
            <a:pPr algn="just" eaLnBrk="1" hangingPunct="1">
              <a:lnSpc>
                <a:spcPct val="90000"/>
              </a:lnSpc>
            </a:pPr>
            <a:r>
              <a:rPr lang="en-US" sz="2800" b="1" i="1" dirty="0" smtClean="0"/>
              <a:t>Message Size:</a:t>
            </a:r>
            <a:r>
              <a:rPr lang="en-US" sz="2800" dirty="0" smtClean="0"/>
              <a:t> </a:t>
            </a:r>
          </a:p>
          <a:p>
            <a:pPr lvl="1" algn="just" eaLnBrk="1" hangingPunct="1">
              <a:lnSpc>
                <a:spcPct val="90000"/>
              </a:lnSpc>
            </a:pPr>
            <a:r>
              <a:rPr lang="en-US" sz="2400" dirty="0" smtClean="0"/>
              <a:t>receiving process specify an array of bytes for message size</a:t>
            </a:r>
          </a:p>
          <a:p>
            <a:pPr lvl="1" algn="just" eaLnBrk="1" hangingPunct="1">
              <a:lnSpc>
                <a:spcPct val="90000"/>
              </a:lnSpc>
            </a:pPr>
            <a:r>
              <a:rPr lang="en-US" sz="2400" dirty="0" smtClean="0"/>
              <a:t>underlying IP protocol allows packet lengths of up to 2</a:t>
            </a:r>
            <a:r>
              <a:rPr lang="en-US" sz="2400" baseline="30000" dirty="0" smtClean="0"/>
              <a:t>16 </a:t>
            </a:r>
            <a:r>
              <a:rPr lang="en-US" sz="2400" dirty="0" smtClean="0"/>
              <a:t>bytes, which includes header as well as the messages.</a:t>
            </a:r>
          </a:p>
          <a:p>
            <a:pPr lvl="1" algn="just" eaLnBrk="1" hangingPunct="1">
              <a:lnSpc>
                <a:spcPct val="90000"/>
              </a:lnSpc>
            </a:pPr>
            <a:r>
              <a:rPr lang="en-US" sz="2400" dirty="0" smtClean="0"/>
              <a:t>An app requiring msgs larger than this must fragment them into chunks of that size</a:t>
            </a:r>
          </a:p>
          <a:p>
            <a:pPr algn="just" eaLnBrk="1" hangingPunct="1">
              <a:lnSpc>
                <a:spcPct val="90000"/>
              </a:lnSpc>
            </a:pPr>
            <a:endParaRPr lang="en-US" sz="2800" b="1" i="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90600" y="0"/>
            <a:ext cx="8915400" cy="1143000"/>
          </a:xfrm>
        </p:spPr>
        <p:txBody>
          <a:bodyPr/>
          <a:lstStyle/>
          <a:p>
            <a:pPr algn="ctr" eaLnBrk="1" hangingPunct="1"/>
            <a:r>
              <a:rPr lang="en-US" smtClean="0"/>
              <a:t>UDP Datagram communication</a:t>
            </a:r>
          </a:p>
        </p:txBody>
      </p:sp>
      <p:sp>
        <p:nvSpPr>
          <p:cNvPr id="39939" name="Rectangle 3"/>
          <p:cNvSpPr>
            <a:spLocks noGrp="1" noChangeArrowheads="1"/>
          </p:cNvSpPr>
          <p:nvPr>
            <p:ph sz="quarter" idx="1"/>
          </p:nvPr>
        </p:nvSpPr>
        <p:spPr>
          <a:xfrm>
            <a:off x="896012" y="927100"/>
            <a:ext cx="8525007" cy="5645150"/>
          </a:xfrm>
        </p:spPr>
        <p:txBody>
          <a:bodyPr>
            <a:normAutofit/>
          </a:bodyPr>
          <a:lstStyle/>
          <a:p>
            <a:pPr algn="just" eaLnBrk="1" hangingPunct="1">
              <a:lnSpc>
                <a:spcPct val="90000"/>
              </a:lnSpc>
            </a:pPr>
            <a:endParaRPr lang="en-US" sz="2800" b="1" i="1" dirty="0" smtClean="0"/>
          </a:p>
          <a:p>
            <a:pPr algn="just" eaLnBrk="1" hangingPunct="1">
              <a:lnSpc>
                <a:spcPct val="90000"/>
              </a:lnSpc>
            </a:pPr>
            <a:r>
              <a:rPr lang="en-US" sz="2800" b="1" dirty="0" smtClean="0"/>
              <a:t>Blocking</a:t>
            </a:r>
            <a:r>
              <a:rPr lang="en-US" sz="2800" b="1" i="1" dirty="0" smtClean="0"/>
              <a:t>:</a:t>
            </a:r>
            <a:r>
              <a:rPr lang="en-US" sz="2800" dirty="0" smtClean="0"/>
              <a:t> </a:t>
            </a:r>
          </a:p>
          <a:p>
            <a:pPr lvl="1" algn="just" eaLnBrk="1" hangingPunct="1">
              <a:lnSpc>
                <a:spcPct val="90000"/>
              </a:lnSpc>
            </a:pPr>
            <a:r>
              <a:rPr lang="en-US" sz="2400" dirty="0" smtClean="0"/>
              <a:t>Normally provide non-blocking sends &amp; blocking receives. </a:t>
            </a:r>
          </a:p>
          <a:p>
            <a:pPr lvl="1" algn="just" eaLnBrk="1" hangingPunct="1">
              <a:lnSpc>
                <a:spcPct val="90000"/>
              </a:lnSpc>
            </a:pPr>
            <a:r>
              <a:rPr lang="en-US" sz="2400" dirty="0" smtClean="0"/>
              <a:t>Send operation returns when it has handed the message to the underlying UDP and IP protocol. </a:t>
            </a:r>
          </a:p>
          <a:p>
            <a:pPr lvl="1" algn="just" eaLnBrk="1" hangingPunct="1">
              <a:lnSpc>
                <a:spcPct val="90000"/>
              </a:lnSpc>
            </a:pPr>
            <a:r>
              <a:rPr lang="en-US" sz="2400" dirty="0" smtClean="0"/>
              <a:t>Message is collected from there by the receive operation.</a:t>
            </a:r>
          </a:p>
          <a:p>
            <a:pPr lvl="1" algn="just" eaLnBrk="1" hangingPunct="1">
              <a:lnSpc>
                <a:spcPct val="90000"/>
              </a:lnSpc>
            </a:pPr>
            <a:r>
              <a:rPr lang="en-US" sz="2400" dirty="0" smtClean="0"/>
              <a:t>On arrival message is placed at the </a:t>
            </a:r>
            <a:r>
              <a:rPr lang="en-US" sz="2400" u="sng" dirty="0" smtClean="0"/>
              <a:t>queue</a:t>
            </a:r>
            <a:r>
              <a:rPr lang="en-US" sz="2400" dirty="0" smtClean="0"/>
              <a:t> at the destination socket that is bound to the desired port. </a:t>
            </a:r>
          </a:p>
          <a:p>
            <a:pPr lvl="1" algn="just" eaLnBrk="1" hangingPunct="1">
              <a:lnSpc>
                <a:spcPct val="90000"/>
              </a:lnSpc>
            </a:pPr>
            <a:r>
              <a:rPr lang="en-US" sz="2400" dirty="0" smtClean="0"/>
              <a:t>The message can be collected from the queue by an outstanding or future invocation of receive on that socket.</a:t>
            </a:r>
          </a:p>
          <a:p>
            <a:pPr lvl="1" algn="just" eaLnBrk="1" hangingPunct="1">
              <a:lnSpc>
                <a:spcPct val="90000"/>
              </a:lnSpc>
            </a:pPr>
            <a:r>
              <a:rPr lang="en-US" sz="2400" dirty="0" smtClean="0"/>
              <a:t>If no process has socket bound at destination,  packet shall be </a:t>
            </a:r>
            <a:r>
              <a:rPr lang="en-US" sz="2400" u="sng" dirty="0" smtClean="0"/>
              <a:t>discarded</a:t>
            </a:r>
            <a:r>
              <a:rPr lang="en-US" sz="2400" dirty="0" smtClean="0"/>
              <a:t>.</a:t>
            </a:r>
          </a:p>
          <a:p>
            <a:pPr lvl="1" algn="just" eaLnBrk="1" hangingPunct="1">
              <a:lnSpc>
                <a:spcPct val="90000"/>
              </a:lnSpc>
            </a:pPr>
            <a:r>
              <a:rPr lang="en-US" sz="2400" dirty="0" smtClean="0"/>
              <a:t>The method </a:t>
            </a:r>
            <a:r>
              <a:rPr lang="en-US" sz="2400" i="1" dirty="0" smtClean="0"/>
              <a:t>receives</a:t>
            </a:r>
            <a:r>
              <a:rPr lang="en-US" sz="2400" dirty="0" smtClean="0"/>
              <a:t> blocks until a datagram is received, unless a timeout has been set on the socket. (Use separate threads)</a:t>
            </a:r>
            <a:endParaRPr lang="en-US" sz="2400" i="1" dirty="0" smtClean="0"/>
          </a:p>
          <a:p>
            <a:pPr algn="just"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90600" y="0"/>
            <a:ext cx="8915400" cy="1143000"/>
          </a:xfrm>
        </p:spPr>
        <p:txBody>
          <a:bodyPr/>
          <a:lstStyle/>
          <a:p>
            <a:pPr algn="ctr" eaLnBrk="1" hangingPunct="1"/>
            <a:r>
              <a:rPr lang="en-US" smtClean="0"/>
              <a:t>UDP Datagram communication</a:t>
            </a:r>
          </a:p>
        </p:txBody>
      </p:sp>
      <p:sp>
        <p:nvSpPr>
          <p:cNvPr id="39939" name="Rectangle 3"/>
          <p:cNvSpPr>
            <a:spLocks noGrp="1" noChangeArrowheads="1"/>
          </p:cNvSpPr>
          <p:nvPr>
            <p:ph sz="quarter" idx="1"/>
          </p:nvPr>
        </p:nvSpPr>
        <p:spPr>
          <a:xfrm>
            <a:off x="896012" y="927100"/>
            <a:ext cx="8525007" cy="5930900"/>
          </a:xfrm>
        </p:spPr>
        <p:txBody>
          <a:bodyPr>
            <a:normAutofit/>
          </a:bodyPr>
          <a:lstStyle/>
          <a:p>
            <a:pPr algn="just" eaLnBrk="1" hangingPunct="1">
              <a:lnSpc>
                <a:spcPct val="90000"/>
              </a:lnSpc>
            </a:pPr>
            <a:endParaRPr lang="en-US" sz="2800" b="1" i="1" dirty="0" smtClean="0"/>
          </a:p>
          <a:p>
            <a:pPr algn="just" eaLnBrk="1" hangingPunct="1">
              <a:lnSpc>
                <a:spcPct val="90000"/>
              </a:lnSpc>
            </a:pPr>
            <a:r>
              <a:rPr lang="en-US" sz="2800" b="1" dirty="0" smtClean="0"/>
              <a:t>Timeouts</a:t>
            </a:r>
          </a:p>
          <a:p>
            <a:pPr lvl="1" algn="just">
              <a:lnSpc>
                <a:spcPct val="90000"/>
              </a:lnSpc>
            </a:pPr>
            <a:r>
              <a:rPr lang="en-US" sz="2400" dirty="0" smtClean="0"/>
              <a:t>In case sending process is crashed or data is </a:t>
            </a:r>
            <a:r>
              <a:rPr lang="en-US" sz="2400" dirty="0" smtClean="0"/>
              <a:t>lost</a:t>
            </a:r>
          </a:p>
          <a:p>
            <a:pPr lvl="1" algn="just">
              <a:lnSpc>
                <a:spcPct val="90000"/>
              </a:lnSpc>
            </a:pPr>
            <a:endParaRPr lang="en-US" sz="2400" dirty="0" smtClean="0"/>
          </a:p>
          <a:p>
            <a:pPr lvl="1" algn="just">
              <a:lnSpc>
                <a:spcPct val="90000"/>
              </a:lnSpc>
            </a:pPr>
            <a:endParaRPr lang="en-US" sz="2400" dirty="0" smtClean="0"/>
          </a:p>
          <a:p>
            <a:pPr lvl="1" algn="ctr">
              <a:lnSpc>
                <a:spcPct val="90000"/>
              </a:lnSpc>
            </a:pPr>
            <a:r>
              <a:rPr lang="en-US" sz="2400" dirty="0" smtClean="0"/>
              <a:t>(Details from Book)</a:t>
            </a:r>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95300" y="-39688"/>
            <a:ext cx="8915400" cy="1143001"/>
          </a:xfrm>
        </p:spPr>
        <p:txBody>
          <a:bodyPr/>
          <a:lstStyle/>
          <a:p>
            <a:pPr algn="ctr" eaLnBrk="1" hangingPunct="1"/>
            <a:r>
              <a:rPr lang="en-US" smtClean="0"/>
              <a:t>UDP Datagram communication</a:t>
            </a:r>
          </a:p>
        </p:txBody>
      </p:sp>
      <p:sp>
        <p:nvSpPr>
          <p:cNvPr id="40963" name="Rectangle 3"/>
          <p:cNvSpPr>
            <a:spLocks noGrp="1" noChangeArrowheads="1"/>
          </p:cNvSpPr>
          <p:nvPr>
            <p:ph sz="quarter" idx="1"/>
          </p:nvPr>
        </p:nvSpPr>
        <p:spPr>
          <a:xfrm>
            <a:off x="1219333" y="1085851"/>
            <a:ext cx="8191367" cy="4525963"/>
          </a:xfrm>
        </p:spPr>
        <p:txBody>
          <a:bodyPr/>
          <a:lstStyle/>
          <a:p>
            <a:pPr algn="just" eaLnBrk="1" hangingPunct="1"/>
            <a:r>
              <a:rPr lang="en-US" sz="2400" b="1" i="1" smtClean="0"/>
              <a:t>Receive from any:</a:t>
            </a:r>
            <a:r>
              <a:rPr lang="en-US" sz="2400" smtClean="0"/>
              <a:t> </a:t>
            </a:r>
          </a:p>
          <a:p>
            <a:pPr lvl="1" algn="just" eaLnBrk="1" hangingPunct="1"/>
            <a:r>
              <a:rPr lang="en-US" sz="2000" smtClean="0"/>
              <a:t>receive doesn't specify an origin for msgs</a:t>
            </a:r>
          </a:p>
          <a:p>
            <a:pPr lvl="1" algn="just" eaLnBrk="1" hangingPunct="1"/>
            <a:r>
              <a:rPr lang="en-US" sz="2000" smtClean="0"/>
              <a:t>Receive method returns the Internet address &amp; local port of the sender</a:t>
            </a:r>
          </a:p>
          <a:p>
            <a:pPr lvl="1" algn="just" eaLnBrk="1" hangingPunct="1"/>
            <a:r>
              <a:rPr lang="en-US" sz="2000" smtClean="0"/>
              <a:t>Its possible to connect datagram socket to a particular remote port &amp; Internet address, in which case the socket is only able to communicate with that address</a:t>
            </a:r>
          </a:p>
          <a:p>
            <a:pPr lvl="1" algn="just" eaLnBrk="1" hangingPunct="1"/>
            <a:endParaRPr lang="en-US" sz="2000" smtClean="0"/>
          </a:p>
          <a:p>
            <a:pPr lvl="1" algn="just" eaLnBrk="1" hangingPunct="1"/>
            <a:r>
              <a:rPr lang="en-US" smtClean="0"/>
              <a:t>It doesn't suffer from overheads i.e.</a:t>
            </a:r>
          </a:p>
          <a:p>
            <a:pPr lvl="2" algn="just" eaLnBrk="1" hangingPunct="1"/>
            <a:r>
              <a:rPr lang="en-US" smtClean="0"/>
              <a:t>Transmission of extra messages</a:t>
            </a:r>
          </a:p>
          <a:p>
            <a:pPr lvl="2" algn="just" eaLnBrk="1" hangingPunct="1"/>
            <a:r>
              <a:rPr lang="en-US" smtClean="0"/>
              <a:t>Store state information (connection)</a:t>
            </a:r>
          </a:p>
          <a:p>
            <a:pPr eaLnBrk="1" hangingPunct="1"/>
            <a:endParaRPr lang="en-US"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40267" y="1"/>
            <a:ext cx="9465733" cy="633413"/>
          </a:xfrm>
        </p:spPr>
        <p:txBody>
          <a:bodyPr>
            <a:normAutofit fontScale="90000"/>
          </a:bodyPr>
          <a:lstStyle/>
          <a:p>
            <a:pPr algn="ctr" eaLnBrk="1" hangingPunct="1"/>
            <a:r>
              <a:rPr lang="en-GB" b="1" u="sng" dirty="0" smtClean="0"/>
              <a:t>UDP Client</a:t>
            </a:r>
          </a:p>
        </p:txBody>
      </p:sp>
      <p:sp>
        <p:nvSpPr>
          <p:cNvPr id="41987" name="Rectangle 3"/>
          <p:cNvSpPr>
            <a:spLocks noChangeArrowheads="1"/>
          </p:cNvSpPr>
          <p:nvPr/>
        </p:nvSpPr>
        <p:spPr bwMode="auto">
          <a:xfrm>
            <a:off x="1016398" y="855663"/>
            <a:ext cx="8889603" cy="5272213"/>
          </a:xfrm>
          <a:prstGeom prst="rect">
            <a:avLst/>
          </a:prstGeom>
          <a:noFill/>
          <a:ln w="9525">
            <a:noFill/>
            <a:miter lim="800000"/>
            <a:headEnd/>
            <a:tailEnd/>
          </a:ln>
        </p:spPr>
        <p:txBody>
          <a:bodyPr>
            <a:spAutoFit/>
          </a:bodyPr>
          <a:lstStyle/>
          <a:p>
            <a:pPr eaLnBrk="0" hangingPunct="0"/>
            <a:r>
              <a:rPr lang="en-GB" sz="2400" b="1" u="sng">
                <a:latin typeface="Cambria" pitchFamily="18" charset="0"/>
                <a:cs typeface="Courier New" pitchFamily="49" charset="0"/>
              </a:rPr>
              <a:t>Define Socket</a:t>
            </a:r>
          </a:p>
          <a:p>
            <a:pPr eaLnBrk="0" hangingPunct="0"/>
            <a:endParaRPr lang="en-GB">
              <a:latin typeface="Cambria" pitchFamily="18" charset="0"/>
              <a:cs typeface="Courier New" pitchFamily="49" charset="0"/>
            </a:endParaRPr>
          </a:p>
          <a:p>
            <a:pPr eaLnBrk="0" hangingPunct="0"/>
            <a:r>
              <a:rPr lang="en-GB">
                <a:latin typeface="Cambria" pitchFamily="18" charset="0"/>
                <a:cs typeface="Courier New" pitchFamily="49" charset="0"/>
              </a:rPr>
              <a:t>DatagramSocket aSocket = null;</a:t>
            </a:r>
          </a:p>
          <a:p>
            <a:pPr eaLnBrk="0" hangingPunct="0"/>
            <a:endParaRPr lang="en-GB">
              <a:latin typeface="Cambria" pitchFamily="18" charset="0"/>
              <a:cs typeface="Courier New" pitchFamily="49" charset="0"/>
            </a:endParaRPr>
          </a:p>
          <a:p>
            <a:pPr eaLnBrk="0" hangingPunct="0"/>
            <a:r>
              <a:rPr lang="en-GB" sz="2400" b="1" u="sng">
                <a:latin typeface="Cambria" pitchFamily="18" charset="0"/>
                <a:cs typeface="Courier New" pitchFamily="49" charset="0"/>
              </a:rPr>
              <a:t>Setting up Request</a:t>
            </a:r>
          </a:p>
          <a:p>
            <a:pPr eaLnBrk="0" hangingPunct="0"/>
            <a:r>
              <a:rPr lang="en-GB">
                <a:latin typeface="Cambria" pitchFamily="18" charset="0"/>
                <a:cs typeface="Courier New" pitchFamily="49" charset="0"/>
              </a:rPr>
              <a:t>aSocket = new DatagramSocket();    </a:t>
            </a:r>
          </a:p>
          <a:p>
            <a:pPr eaLnBrk="0" hangingPunct="0"/>
            <a:r>
              <a:rPr lang="en-GB">
                <a:latin typeface="Cambria" pitchFamily="18" charset="0"/>
                <a:cs typeface="Courier New" pitchFamily="49" charset="0"/>
              </a:rPr>
              <a:t>byte [] m = args[0].getBytes();</a:t>
            </a:r>
          </a:p>
          <a:p>
            <a:pPr eaLnBrk="0" hangingPunct="0"/>
            <a:r>
              <a:rPr lang="en-GB">
                <a:latin typeface="Cambria" pitchFamily="18" charset="0"/>
                <a:cs typeface="Courier New" pitchFamily="49" charset="0"/>
              </a:rPr>
              <a:t>InetAddress aHost = InetAddress.getByName(args[1]);</a:t>
            </a:r>
          </a:p>
          <a:p>
            <a:pPr eaLnBrk="0" hangingPunct="0"/>
            <a:r>
              <a:rPr lang="en-GB">
                <a:latin typeface="Cambria" pitchFamily="18" charset="0"/>
                <a:cs typeface="Courier New" pitchFamily="49" charset="0"/>
              </a:rPr>
              <a:t>int serverPort = 6789;		                                                 </a:t>
            </a:r>
          </a:p>
          <a:p>
            <a:pPr eaLnBrk="0" hangingPunct="0"/>
            <a:r>
              <a:rPr lang="en-GB">
                <a:latin typeface="Cambria" pitchFamily="18" charset="0"/>
                <a:cs typeface="Courier New" pitchFamily="49" charset="0"/>
              </a:rPr>
              <a:t>DatagramPacket request = new DatagramPacket(m,args[0].length(),aHost, serverPort);</a:t>
            </a:r>
          </a:p>
          <a:p>
            <a:pPr eaLnBrk="0" hangingPunct="0"/>
            <a:endParaRPr lang="en-GB">
              <a:latin typeface="Cambria" pitchFamily="18" charset="0"/>
              <a:cs typeface="Courier New" pitchFamily="49" charset="0"/>
            </a:endParaRPr>
          </a:p>
          <a:p>
            <a:pPr eaLnBrk="0" hangingPunct="0"/>
            <a:r>
              <a:rPr lang="en-GB" sz="2400" b="1" u="sng">
                <a:latin typeface="Cambria" pitchFamily="18" charset="0"/>
                <a:cs typeface="Courier New" pitchFamily="49" charset="0"/>
              </a:rPr>
              <a:t>Sending and Receiving</a:t>
            </a:r>
          </a:p>
          <a:p>
            <a:pPr eaLnBrk="0" hangingPunct="0"/>
            <a:r>
              <a:rPr lang="en-GB">
                <a:latin typeface="Cambria" pitchFamily="18" charset="0"/>
                <a:cs typeface="Courier New" pitchFamily="49" charset="0"/>
              </a:rPr>
              <a:t>aSocket.send(request);</a:t>
            </a:r>
          </a:p>
          <a:p>
            <a:pPr>
              <a:lnSpc>
                <a:spcPct val="90000"/>
              </a:lnSpc>
            </a:pPr>
            <a:r>
              <a:rPr lang="en-GB">
                <a:latin typeface="Cambria" pitchFamily="18" charset="0"/>
                <a:cs typeface="Courier New" pitchFamily="49" charset="0"/>
              </a:rPr>
              <a:t>byte[] buffer = new byte[1000];</a:t>
            </a:r>
          </a:p>
          <a:p>
            <a:pPr>
              <a:lnSpc>
                <a:spcPct val="90000"/>
              </a:lnSpc>
            </a:pPr>
            <a:r>
              <a:rPr lang="en-GB">
                <a:latin typeface="Cambria" pitchFamily="18" charset="0"/>
                <a:cs typeface="Courier New" pitchFamily="49" charset="0"/>
              </a:rPr>
              <a:t>DatagramPacket reply = new DatagramPacket(buffer, buffer.length);	</a:t>
            </a:r>
          </a:p>
          <a:p>
            <a:pPr>
              <a:lnSpc>
                <a:spcPct val="90000"/>
              </a:lnSpc>
            </a:pPr>
            <a:r>
              <a:rPr lang="en-GB">
                <a:latin typeface="Cambria" pitchFamily="18" charset="0"/>
                <a:cs typeface="Courier New" pitchFamily="49" charset="0"/>
              </a:rPr>
              <a:t>aSocket.receive(reply);</a:t>
            </a:r>
          </a:p>
          <a:p>
            <a:pPr eaLnBrk="0" hangingPunct="0"/>
            <a:r>
              <a:rPr lang="en-GB">
                <a:latin typeface="Cambria" pitchFamily="18" charset="0"/>
                <a:cs typeface="Courier New" pitchFamily="49" charset="0"/>
              </a:rPr>
              <a:t>		                        </a:t>
            </a:r>
          </a:p>
          <a:p>
            <a:pPr eaLnBrk="0" hangingPunct="0"/>
            <a:r>
              <a:rPr lang="en-GB">
                <a:latin typeface="Cambria" pitchFamily="18" charset="0"/>
                <a:cs typeface="Courier New" pitchFamily="49"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24537" y="209550"/>
            <a:ext cx="8887883" cy="685800"/>
          </a:xfrm>
        </p:spPr>
        <p:txBody>
          <a:bodyPr>
            <a:normAutofit fontScale="90000"/>
          </a:bodyPr>
          <a:lstStyle/>
          <a:p>
            <a:pPr algn="ctr" eaLnBrk="1" hangingPunct="1"/>
            <a:r>
              <a:rPr lang="en-GB" b="1" u="sng" smtClean="0"/>
              <a:t>UDP Server</a:t>
            </a:r>
          </a:p>
        </p:txBody>
      </p:sp>
      <p:sp>
        <p:nvSpPr>
          <p:cNvPr id="43011" name="Rectangle 3"/>
          <p:cNvSpPr>
            <a:spLocks noChangeArrowheads="1"/>
          </p:cNvSpPr>
          <p:nvPr/>
        </p:nvSpPr>
        <p:spPr bwMode="auto">
          <a:xfrm>
            <a:off x="1131624" y="1143000"/>
            <a:ext cx="8774377" cy="5386388"/>
          </a:xfrm>
          <a:prstGeom prst="rect">
            <a:avLst/>
          </a:prstGeom>
          <a:noFill/>
          <a:ln w="9525">
            <a:noFill/>
            <a:miter lim="800000"/>
            <a:headEnd/>
            <a:tailEnd/>
          </a:ln>
        </p:spPr>
        <p:txBody>
          <a:bodyPr>
            <a:spAutoFit/>
          </a:bodyPr>
          <a:lstStyle/>
          <a:p>
            <a:pPr eaLnBrk="0" hangingPunct="0"/>
            <a:r>
              <a:rPr lang="en-GB" sz="2400" b="1" u="sng">
                <a:latin typeface="Cambria" pitchFamily="18" charset="0"/>
                <a:cs typeface="Courier New" pitchFamily="49" charset="0"/>
              </a:rPr>
              <a:t>Define Socket</a:t>
            </a:r>
          </a:p>
          <a:p>
            <a:pPr eaLnBrk="0" hangingPunct="0"/>
            <a:endParaRPr lang="en-GB" sz="1400">
              <a:latin typeface="Cambria" pitchFamily="18" charset="0"/>
              <a:cs typeface="Courier New" pitchFamily="49" charset="0"/>
            </a:endParaRPr>
          </a:p>
          <a:p>
            <a:pPr eaLnBrk="0" hangingPunct="0"/>
            <a:r>
              <a:rPr lang="en-GB">
                <a:latin typeface="Cambria" pitchFamily="18" charset="0"/>
                <a:cs typeface="Courier New" pitchFamily="49" charset="0"/>
              </a:rPr>
              <a:t>DatagramSocket aSocket = null;</a:t>
            </a:r>
          </a:p>
          <a:p>
            <a:pPr eaLnBrk="0" hangingPunct="0"/>
            <a:endParaRPr lang="en-GB" sz="1400">
              <a:latin typeface="Cambria" pitchFamily="18" charset="0"/>
              <a:cs typeface="Courier New" pitchFamily="49" charset="0"/>
            </a:endParaRPr>
          </a:p>
          <a:p>
            <a:pPr eaLnBrk="0" hangingPunct="0"/>
            <a:endParaRPr lang="en-GB" sz="1400">
              <a:latin typeface="Cambria" pitchFamily="18" charset="0"/>
              <a:cs typeface="Courier New" pitchFamily="49" charset="0"/>
            </a:endParaRPr>
          </a:p>
          <a:p>
            <a:pPr eaLnBrk="0" hangingPunct="0"/>
            <a:r>
              <a:rPr lang="en-GB" sz="2400" b="1" u="sng">
                <a:latin typeface="Cambria" pitchFamily="18" charset="0"/>
                <a:cs typeface="Courier New" pitchFamily="49" charset="0"/>
              </a:rPr>
              <a:t>Setting up Request</a:t>
            </a:r>
          </a:p>
          <a:p>
            <a:pPr eaLnBrk="0" hangingPunct="0"/>
            <a:r>
              <a:rPr lang="en-GB">
                <a:latin typeface="Cambria" pitchFamily="18" charset="0"/>
                <a:cs typeface="Courier New" pitchFamily="49" charset="0"/>
              </a:rPr>
              <a:t>aSocket = new DatagramSocket(6789);</a:t>
            </a:r>
          </a:p>
          <a:p>
            <a:pPr eaLnBrk="0" hangingPunct="0"/>
            <a:r>
              <a:rPr lang="en-GB">
                <a:latin typeface="Cambria" pitchFamily="18" charset="0"/>
                <a:cs typeface="Courier New" pitchFamily="49" charset="0"/>
              </a:rPr>
              <a:t>byte[] buffer = new byte[1000];</a:t>
            </a:r>
          </a:p>
          <a:p>
            <a:pPr eaLnBrk="0" hangingPunct="0"/>
            <a:endParaRPr lang="en-GB" sz="1400" b="1" u="sng">
              <a:latin typeface="Cambria" pitchFamily="18" charset="0"/>
              <a:cs typeface="Courier New" pitchFamily="49" charset="0"/>
            </a:endParaRPr>
          </a:p>
          <a:p>
            <a:pPr eaLnBrk="0" hangingPunct="0"/>
            <a:r>
              <a:rPr lang="en-GB" sz="2400" b="1" u="sng">
                <a:latin typeface="Cambria" pitchFamily="18" charset="0"/>
                <a:cs typeface="Courier New" pitchFamily="49" charset="0"/>
              </a:rPr>
              <a:t>Sending and Receiving</a:t>
            </a:r>
          </a:p>
          <a:p>
            <a:pPr eaLnBrk="0" hangingPunct="0"/>
            <a:r>
              <a:rPr lang="en-GB">
                <a:latin typeface="Cambria" pitchFamily="18" charset="0"/>
                <a:cs typeface="Courier New" pitchFamily="49" charset="0"/>
              </a:rPr>
              <a:t>while(true)</a:t>
            </a:r>
          </a:p>
          <a:p>
            <a:pPr eaLnBrk="0" hangingPunct="0"/>
            <a:r>
              <a:rPr lang="en-GB">
                <a:latin typeface="Cambria" pitchFamily="18" charset="0"/>
                <a:cs typeface="Courier New" pitchFamily="49" charset="0"/>
              </a:rPr>
              <a:t>{</a:t>
            </a:r>
          </a:p>
          <a:p>
            <a:pPr eaLnBrk="0" hangingPunct="0"/>
            <a:r>
              <a:rPr lang="en-GB">
                <a:latin typeface="Cambria" pitchFamily="18" charset="0"/>
                <a:cs typeface="Courier New" pitchFamily="49" charset="0"/>
              </a:rPr>
              <a:t>DatagramPacket request = new DatagramPacket(buffer, buffer.length);</a:t>
            </a:r>
          </a:p>
          <a:p>
            <a:pPr eaLnBrk="0" hangingPunct="0"/>
            <a:r>
              <a:rPr lang="en-GB">
                <a:latin typeface="Cambria" pitchFamily="18" charset="0"/>
                <a:cs typeface="Courier New" pitchFamily="49" charset="0"/>
              </a:rPr>
              <a:t>aSocket.receive(request);     </a:t>
            </a:r>
          </a:p>
          <a:p>
            <a:pPr eaLnBrk="0" hangingPunct="0"/>
            <a:r>
              <a:rPr lang="en-GB">
                <a:latin typeface="Cambria" pitchFamily="18" charset="0"/>
                <a:cs typeface="Courier New" pitchFamily="49" charset="0"/>
              </a:rPr>
              <a:t>DatagramPacket reply = new DatagramPacket(request.getData(), </a:t>
            </a:r>
          </a:p>
          <a:p>
            <a:pPr eaLnBrk="0" hangingPunct="0"/>
            <a:r>
              <a:rPr lang="en-GB">
                <a:latin typeface="Cambria" pitchFamily="18" charset="0"/>
                <a:cs typeface="Courier New" pitchFamily="49" charset="0"/>
              </a:rPr>
              <a:t>		   	request.getLength(), request.getAddress(), request.getPort());</a:t>
            </a:r>
          </a:p>
          <a:p>
            <a:pPr eaLnBrk="0" hangingPunct="0"/>
            <a:r>
              <a:rPr lang="en-GB">
                <a:latin typeface="Cambria" pitchFamily="18" charset="0"/>
                <a:cs typeface="Courier New" pitchFamily="49" charset="0"/>
              </a:rPr>
              <a:t>aSocket.send(reply);</a:t>
            </a:r>
          </a:p>
          <a:p>
            <a:pPr eaLnBrk="0" hangingPunct="0"/>
            <a:r>
              <a:rPr lang="en-GB">
                <a:latin typeface="Cambria" pitchFamily="18" charset="0"/>
                <a:cs typeface="Courier New"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75122" y="0"/>
            <a:ext cx="8420100" cy="1143000"/>
          </a:xfrm>
        </p:spPr>
        <p:txBody>
          <a:bodyPr>
            <a:normAutofit/>
          </a:bodyPr>
          <a:lstStyle/>
          <a:p>
            <a:pPr algn="ctr" eaLnBrk="1" hangingPunct="1"/>
            <a:r>
              <a:rPr lang="en-US" sz="4000" b="1" dirty="0" smtClean="0">
                <a:solidFill>
                  <a:srgbClr val="FFC000"/>
                </a:solidFill>
              </a:rPr>
              <a:t>Review ~ Distributed Systems</a:t>
            </a:r>
          </a:p>
        </p:txBody>
      </p:sp>
      <p:sp>
        <p:nvSpPr>
          <p:cNvPr id="6" name="Slide Number Placeholder 5"/>
          <p:cNvSpPr>
            <a:spLocks noGrp="1"/>
          </p:cNvSpPr>
          <p:nvPr>
            <p:ph type="sldNum" sz="quarter" idx="12"/>
          </p:nvPr>
        </p:nvSpPr>
        <p:spPr/>
        <p:txBody>
          <a:bodyPr/>
          <a:lstStyle/>
          <a:p>
            <a:pPr>
              <a:defRPr/>
            </a:pPr>
            <a:fld id="{3E4139FD-F273-489F-9019-F771EBC69D39}" type="slidenum">
              <a:rPr lang="en-US"/>
              <a:pPr>
                <a:defRPr/>
              </a:pPr>
              <a:t>3</a:t>
            </a:fld>
            <a:endParaRPr lang="en-US"/>
          </a:p>
        </p:txBody>
      </p:sp>
      <p:sp>
        <p:nvSpPr>
          <p:cNvPr id="8196" name="Rectangle 3"/>
          <p:cNvSpPr>
            <a:spLocks noGrp="1" noChangeArrowheads="1"/>
          </p:cNvSpPr>
          <p:nvPr>
            <p:ph sz="quarter" idx="1"/>
          </p:nvPr>
        </p:nvSpPr>
        <p:spPr>
          <a:xfrm>
            <a:off x="1160585" y="1125538"/>
            <a:ext cx="8250116" cy="4894262"/>
          </a:xfrm>
        </p:spPr>
        <p:txBody>
          <a:bodyPr/>
          <a:lstStyle/>
          <a:p>
            <a:pPr eaLnBrk="1" hangingPunct="1">
              <a:lnSpc>
                <a:spcPct val="90000"/>
              </a:lnSpc>
            </a:pPr>
            <a:r>
              <a:rPr lang="en-US" sz="2800" dirty="0" smtClean="0"/>
              <a:t>DS: Autonomous computers that work together, giving the appearance of a single coherent system</a:t>
            </a:r>
          </a:p>
          <a:p>
            <a:pPr lvl="1" eaLnBrk="1" hangingPunct="1">
              <a:lnSpc>
                <a:spcPct val="90000"/>
              </a:lnSpc>
            </a:pPr>
            <a:r>
              <a:rPr lang="en-US" dirty="0" smtClean="0"/>
              <a:t>Easy to integrate different applications on different machines into a single system</a:t>
            </a:r>
          </a:p>
          <a:p>
            <a:pPr lvl="1" eaLnBrk="1" hangingPunct="1">
              <a:lnSpc>
                <a:spcPct val="90000"/>
              </a:lnSpc>
            </a:pPr>
            <a:endParaRPr lang="en-US" i="1" dirty="0" smtClean="0"/>
          </a:p>
          <a:p>
            <a:pPr lvl="1" eaLnBrk="1" hangingPunct="1">
              <a:lnSpc>
                <a:spcPct val="90000"/>
              </a:lnSpc>
            </a:pPr>
            <a:endParaRPr lang="en-US" i="1" dirty="0" smtClean="0"/>
          </a:p>
          <a:p>
            <a:pPr lvl="1" eaLnBrk="1" hangingPunct="1">
              <a:lnSpc>
                <a:spcPct val="90000"/>
              </a:lnSpc>
            </a:pPr>
            <a:r>
              <a:rPr lang="en-US" i="1" dirty="0" smtClean="0"/>
              <a:t>Middleware </a:t>
            </a:r>
            <a:r>
              <a:rPr lang="en-US" dirty="0" smtClean="0"/>
              <a:t>~ Additional software layer over operating system, hides heterogeneity and distributed nature, single system view, allows for a variety of distribution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90600" y="0"/>
            <a:ext cx="8915400" cy="777875"/>
          </a:xfrm>
        </p:spPr>
        <p:txBody>
          <a:bodyPr>
            <a:normAutofit/>
          </a:bodyPr>
          <a:lstStyle/>
          <a:p>
            <a:pPr algn="ctr" eaLnBrk="1" hangingPunct="1"/>
            <a:r>
              <a:rPr lang="en-US" sz="4000" b="1" dirty="0" smtClean="0">
                <a:solidFill>
                  <a:srgbClr val="FFC000"/>
                </a:solidFill>
              </a:rPr>
              <a:t> Review ~ Clients and Servers</a:t>
            </a:r>
          </a:p>
        </p:txBody>
      </p:sp>
      <p:sp>
        <p:nvSpPr>
          <p:cNvPr id="9219"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GB" smtClean="0"/>
              <a:t>Fall 2007</a:t>
            </a:r>
            <a:endParaRPr lang="en-US" smtClean="0"/>
          </a:p>
        </p:txBody>
      </p:sp>
      <p:sp>
        <p:nvSpPr>
          <p:cNvPr id="9220" name="Footer Placeholder 4"/>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cs425</a:t>
            </a:r>
          </a:p>
        </p:txBody>
      </p:sp>
      <p:sp>
        <p:nvSpPr>
          <p:cNvPr id="7" name="Slide Number Placeholder 5"/>
          <p:cNvSpPr>
            <a:spLocks noGrp="1"/>
          </p:cNvSpPr>
          <p:nvPr>
            <p:ph type="sldNum" sz="quarter" idx="12"/>
          </p:nvPr>
        </p:nvSpPr>
        <p:spPr/>
        <p:txBody>
          <a:bodyPr/>
          <a:lstStyle/>
          <a:p>
            <a:pPr>
              <a:defRPr/>
            </a:pPr>
            <a:fld id="{4B349B3D-9642-47C3-8749-EDE03F5F6A82}" type="slidenum">
              <a:rPr lang="en-US"/>
              <a:pPr>
                <a:defRPr/>
              </a:pPr>
              <a:t>4</a:t>
            </a:fld>
            <a:endParaRPr lang="en-US"/>
          </a:p>
        </p:txBody>
      </p:sp>
      <p:sp>
        <p:nvSpPr>
          <p:cNvPr id="9222" name="Rectangle 3"/>
          <p:cNvSpPr>
            <a:spLocks noGrp="1" noChangeArrowheads="1"/>
          </p:cNvSpPr>
          <p:nvPr>
            <p:ph sz="quarter" idx="1"/>
          </p:nvPr>
        </p:nvSpPr>
        <p:spPr>
          <a:xfrm>
            <a:off x="1160584" y="967154"/>
            <a:ext cx="8250115" cy="3581034"/>
          </a:xfrm>
        </p:spPr>
        <p:txBody>
          <a:bodyPr>
            <a:normAutofit/>
          </a:bodyPr>
          <a:lstStyle/>
          <a:p>
            <a:pPr eaLnBrk="1" hangingPunct="1"/>
            <a:r>
              <a:rPr lang="en-US" sz="2800" dirty="0" smtClean="0"/>
              <a:t>Participants are divided into</a:t>
            </a:r>
          </a:p>
          <a:p>
            <a:pPr lvl="1" eaLnBrk="1" hangingPunct="1"/>
            <a:r>
              <a:rPr lang="en-US" b="1" dirty="0" smtClean="0"/>
              <a:t>Servers</a:t>
            </a:r>
            <a:r>
              <a:rPr lang="en-US" dirty="0" smtClean="0"/>
              <a:t>: implementing a specific service</a:t>
            </a:r>
          </a:p>
          <a:p>
            <a:pPr lvl="1" eaLnBrk="1" hangingPunct="1"/>
            <a:r>
              <a:rPr lang="en-US" b="1" dirty="0" smtClean="0"/>
              <a:t>Clients</a:t>
            </a:r>
            <a:r>
              <a:rPr lang="en-US" dirty="0" smtClean="0"/>
              <a:t>: requesting a service from a server by sending it a request and subsequent waiting for the server’s reply</a:t>
            </a:r>
          </a:p>
          <a:p>
            <a:pPr eaLnBrk="1" hangingPunct="1"/>
            <a:r>
              <a:rPr lang="en-US" sz="2800" dirty="0" smtClean="0"/>
              <a:t>Distributed across different machines</a:t>
            </a:r>
          </a:p>
          <a:p>
            <a:pPr eaLnBrk="1" hangingPunct="1"/>
            <a:r>
              <a:rPr lang="en-US" sz="2800" dirty="0" smtClean="0"/>
              <a:t>Follow a </a:t>
            </a:r>
            <a:r>
              <a:rPr lang="en-US" sz="2800" b="1" dirty="0" smtClean="0"/>
              <a:t>request-reply</a:t>
            </a:r>
          </a:p>
        </p:txBody>
      </p:sp>
      <p:pic>
        <p:nvPicPr>
          <p:cNvPr id="9223" name="Picture 4"/>
          <p:cNvPicPr>
            <a:picLocks noChangeAspect="1" noChangeArrowheads="1"/>
          </p:cNvPicPr>
          <p:nvPr/>
        </p:nvPicPr>
        <p:blipFill>
          <a:blip r:embed="rId2" cstate="print"/>
          <a:srcRect l="32924" t="46828" r="30144" b="40483"/>
          <a:stretch>
            <a:fillRect/>
          </a:stretch>
        </p:blipFill>
        <p:spPr bwMode="auto">
          <a:xfrm>
            <a:off x="2259135" y="4501662"/>
            <a:ext cx="5943600" cy="21277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96108" y="0"/>
            <a:ext cx="8809892" cy="850900"/>
          </a:xfrm>
        </p:spPr>
        <p:txBody>
          <a:bodyPr>
            <a:normAutofit/>
          </a:bodyPr>
          <a:lstStyle/>
          <a:p>
            <a:pPr algn="ctr" eaLnBrk="1" hangingPunct="1"/>
            <a:r>
              <a:rPr lang="en-US" sz="4000" b="1" dirty="0" smtClean="0">
                <a:solidFill>
                  <a:srgbClr val="FFC000"/>
                </a:solidFill>
              </a:rPr>
              <a:t>Inter-process communication</a:t>
            </a:r>
          </a:p>
        </p:txBody>
      </p:sp>
      <p:sp>
        <p:nvSpPr>
          <p:cNvPr id="10243"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GB" smtClean="0"/>
              <a:t>Fall 2007</a:t>
            </a:r>
            <a:endParaRPr lang="en-US" smtClean="0"/>
          </a:p>
        </p:txBody>
      </p:sp>
      <p:sp>
        <p:nvSpPr>
          <p:cNvPr id="10244" name="Footer Placeholder 4"/>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cs425</a:t>
            </a:r>
          </a:p>
        </p:txBody>
      </p:sp>
      <p:sp>
        <p:nvSpPr>
          <p:cNvPr id="6" name="Slide Number Placeholder 5"/>
          <p:cNvSpPr>
            <a:spLocks noGrp="1"/>
          </p:cNvSpPr>
          <p:nvPr>
            <p:ph type="sldNum" sz="quarter" idx="12"/>
          </p:nvPr>
        </p:nvSpPr>
        <p:spPr/>
        <p:txBody>
          <a:bodyPr/>
          <a:lstStyle/>
          <a:p>
            <a:pPr>
              <a:defRPr/>
            </a:pPr>
            <a:fld id="{08D711FF-CB3D-4435-AF0F-5F58F78F5F00}" type="slidenum">
              <a:rPr lang="en-US"/>
              <a:pPr>
                <a:defRPr/>
              </a:pPr>
              <a:t>5</a:t>
            </a:fld>
            <a:endParaRPr lang="en-US"/>
          </a:p>
        </p:txBody>
      </p:sp>
      <p:sp>
        <p:nvSpPr>
          <p:cNvPr id="10246" name="Rectangle 3"/>
          <p:cNvSpPr>
            <a:spLocks noGrp="1" noChangeArrowheads="1"/>
          </p:cNvSpPr>
          <p:nvPr>
            <p:ph sz="quarter" idx="1"/>
          </p:nvPr>
        </p:nvSpPr>
        <p:spPr/>
        <p:txBody>
          <a:bodyPr/>
          <a:lstStyle/>
          <a:p>
            <a:pPr eaLnBrk="1" hangingPunct="1"/>
            <a:endParaRPr lang="en-US" dirty="0" smtClean="0"/>
          </a:p>
          <a:p>
            <a:pPr eaLnBrk="1" hangingPunct="1"/>
            <a:r>
              <a:rPr lang="en-US" dirty="0" smtClean="0"/>
              <a:t>The “heart” of every distributed system</a:t>
            </a:r>
          </a:p>
          <a:p>
            <a:pPr eaLnBrk="1" hangingPunct="1"/>
            <a:r>
              <a:rPr lang="en-US" dirty="0" smtClean="0"/>
              <a:t>Question: how do processes on different machines exchange information?</a:t>
            </a:r>
          </a:p>
          <a:p>
            <a:pPr eaLnBrk="1" hangingPunct="1"/>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90246" y="0"/>
            <a:ext cx="8815753" cy="1030049"/>
          </a:xfrm>
        </p:spPr>
        <p:txBody>
          <a:bodyPr>
            <a:noAutofit/>
          </a:bodyPr>
          <a:lstStyle/>
          <a:p>
            <a:pPr algn="ctr" eaLnBrk="1" hangingPunct="1"/>
            <a:r>
              <a:rPr lang="en-US" sz="4000" b="1" dirty="0" smtClean="0">
                <a:solidFill>
                  <a:srgbClr val="FFC000"/>
                </a:solidFill>
              </a:rPr>
              <a:t>Characteristics of Inter-process communication</a:t>
            </a:r>
          </a:p>
        </p:txBody>
      </p:sp>
      <p:sp>
        <p:nvSpPr>
          <p:cNvPr id="11267" name="Rectangle 3"/>
          <p:cNvSpPr>
            <a:spLocks noGrp="1" noChangeArrowheads="1"/>
          </p:cNvSpPr>
          <p:nvPr>
            <p:ph sz="quarter" idx="1"/>
          </p:nvPr>
        </p:nvSpPr>
        <p:spPr>
          <a:xfrm>
            <a:off x="1072660" y="1688123"/>
            <a:ext cx="8833339" cy="5169877"/>
          </a:xfrm>
        </p:spPr>
        <p:txBody>
          <a:bodyPr>
            <a:normAutofit/>
          </a:bodyPr>
          <a:lstStyle/>
          <a:p>
            <a:pPr algn="just" eaLnBrk="1" hangingPunct="1">
              <a:lnSpc>
                <a:spcPct val="80000"/>
              </a:lnSpc>
            </a:pPr>
            <a:r>
              <a:rPr lang="en-US" dirty="0" smtClean="0"/>
              <a:t>Message communication between processes is supported by two operations</a:t>
            </a:r>
          </a:p>
          <a:p>
            <a:pPr lvl="1" algn="just" eaLnBrk="1" hangingPunct="1">
              <a:lnSpc>
                <a:spcPct val="80000"/>
              </a:lnSpc>
            </a:pPr>
            <a:endParaRPr lang="en-US" dirty="0" smtClean="0"/>
          </a:p>
          <a:p>
            <a:pPr lvl="1" algn="just" eaLnBrk="1" hangingPunct="1">
              <a:lnSpc>
                <a:spcPct val="80000"/>
              </a:lnSpc>
            </a:pPr>
            <a:r>
              <a:rPr lang="en-US" dirty="0" smtClean="0"/>
              <a:t>Send </a:t>
            </a:r>
          </a:p>
          <a:p>
            <a:pPr lvl="1" algn="just" eaLnBrk="1" hangingPunct="1">
              <a:lnSpc>
                <a:spcPct val="80000"/>
              </a:lnSpc>
            </a:pPr>
            <a:r>
              <a:rPr lang="en-US" dirty="0" smtClean="0"/>
              <a:t>Receive</a:t>
            </a:r>
          </a:p>
          <a:p>
            <a:pPr lvl="1" algn="just" eaLnBrk="1" hangingPunct="1">
              <a:lnSpc>
                <a:spcPct val="80000"/>
              </a:lnSpc>
            </a:pPr>
            <a:endParaRPr lang="en-US" dirty="0" smtClean="0"/>
          </a:p>
          <a:p>
            <a:pPr algn="just">
              <a:lnSpc>
                <a:spcPct val="80000"/>
              </a:lnSpc>
            </a:pPr>
            <a:r>
              <a:rPr lang="en-US" dirty="0" smtClean="0"/>
              <a:t>Send and receive synchronize</a:t>
            </a:r>
          </a:p>
          <a:p>
            <a:pPr lvl="1" algn="just" eaLnBrk="1" hangingPunct="1">
              <a:lnSpc>
                <a:spcPct val="80000"/>
              </a:lnSpc>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49568" y="123096"/>
            <a:ext cx="8956431" cy="836613"/>
          </a:xfrm>
        </p:spPr>
        <p:txBody>
          <a:bodyPr>
            <a:noAutofit/>
          </a:bodyPr>
          <a:lstStyle/>
          <a:p>
            <a:pPr algn="ctr" eaLnBrk="1" hangingPunct="1"/>
            <a:r>
              <a:rPr lang="en-US" sz="4000" b="1" dirty="0" smtClean="0">
                <a:solidFill>
                  <a:srgbClr val="FFC000"/>
                </a:solidFill>
              </a:rPr>
              <a:t>Characteristics of Inter-process communication</a:t>
            </a:r>
          </a:p>
        </p:txBody>
      </p:sp>
      <p:sp>
        <p:nvSpPr>
          <p:cNvPr id="11267" name="Rectangle 3"/>
          <p:cNvSpPr>
            <a:spLocks noGrp="1" noChangeArrowheads="1"/>
          </p:cNvSpPr>
          <p:nvPr>
            <p:ph sz="quarter" idx="1"/>
          </p:nvPr>
        </p:nvSpPr>
        <p:spPr>
          <a:xfrm>
            <a:off x="1072660" y="1280015"/>
            <a:ext cx="8833339" cy="5577985"/>
          </a:xfrm>
        </p:spPr>
        <p:txBody>
          <a:bodyPr/>
          <a:lstStyle/>
          <a:p>
            <a:pPr lvl="1" algn="just" eaLnBrk="1" hangingPunct="1">
              <a:lnSpc>
                <a:spcPct val="80000"/>
              </a:lnSpc>
            </a:pPr>
            <a:endParaRPr lang="en-US" sz="2800" dirty="0" smtClean="0"/>
          </a:p>
          <a:p>
            <a:pPr lvl="1" algn="just" eaLnBrk="1" hangingPunct="1">
              <a:lnSpc>
                <a:spcPct val="80000"/>
              </a:lnSpc>
            </a:pPr>
            <a:r>
              <a:rPr lang="en-US" sz="2800" dirty="0" smtClean="0"/>
              <a:t>Queue associated with each message destination.</a:t>
            </a:r>
          </a:p>
          <a:p>
            <a:pPr lvl="1" algn="just" eaLnBrk="1" hangingPunct="1">
              <a:lnSpc>
                <a:spcPct val="80000"/>
              </a:lnSpc>
            </a:pPr>
            <a:endParaRPr lang="en-US" sz="2800" dirty="0" smtClean="0"/>
          </a:p>
          <a:p>
            <a:pPr lvl="1" algn="just" eaLnBrk="1" hangingPunct="1">
              <a:lnSpc>
                <a:spcPct val="80000"/>
              </a:lnSpc>
            </a:pPr>
            <a:r>
              <a:rPr lang="en-US" sz="2800" dirty="0" smtClean="0"/>
              <a:t>Sending process cause messages to be added to remote queues</a:t>
            </a:r>
          </a:p>
          <a:p>
            <a:pPr lvl="1" algn="just" eaLnBrk="1" hangingPunct="1">
              <a:lnSpc>
                <a:spcPct val="80000"/>
              </a:lnSpc>
            </a:pPr>
            <a:endParaRPr lang="en-US" sz="2800" dirty="0" smtClean="0"/>
          </a:p>
          <a:p>
            <a:pPr lvl="1" algn="just" eaLnBrk="1" hangingPunct="1">
              <a:lnSpc>
                <a:spcPct val="80000"/>
              </a:lnSpc>
            </a:pPr>
            <a:r>
              <a:rPr lang="en-US" sz="2800" dirty="0" smtClean="0"/>
              <a:t>Receiving process removes message from local queues.</a:t>
            </a:r>
          </a:p>
          <a:p>
            <a:pPr algn="just" eaLnBrk="1" hangingPunct="1">
              <a:lnSpc>
                <a:spcPct val="80000"/>
              </a:lnSpc>
            </a:pPr>
            <a:endParaRPr lang="en-US" sz="3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sz="quarter" idx="1"/>
          </p:nvPr>
        </p:nvSpPr>
        <p:spPr>
          <a:xfrm>
            <a:off x="1406775" y="1512284"/>
            <a:ext cx="8247450" cy="5152782"/>
          </a:xfrm>
        </p:spPr>
        <p:txBody>
          <a:bodyPr>
            <a:normAutofit/>
          </a:bodyPr>
          <a:lstStyle/>
          <a:p>
            <a:pPr algn="just" eaLnBrk="1" hangingPunct="1">
              <a:lnSpc>
                <a:spcPct val="80000"/>
              </a:lnSpc>
            </a:pPr>
            <a:r>
              <a:rPr lang="en-US" sz="2800" b="1" dirty="0" smtClean="0"/>
              <a:t>Synchronous</a:t>
            </a:r>
          </a:p>
          <a:p>
            <a:pPr lvl="1" algn="just" eaLnBrk="1" hangingPunct="1">
              <a:lnSpc>
                <a:spcPct val="80000"/>
              </a:lnSpc>
            </a:pPr>
            <a:r>
              <a:rPr lang="en-US" sz="2400" dirty="0" smtClean="0"/>
              <a:t>Send and receive synchronize after each message. </a:t>
            </a:r>
          </a:p>
          <a:p>
            <a:pPr lvl="1" algn="just" eaLnBrk="1" hangingPunct="1">
              <a:lnSpc>
                <a:spcPct val="80000"/>
              </a:lnSpc>
            </a:pPr>
            <a:r>
              <a:rPr lang="en-US" sz="2400" dirty="0" smtClean="0"/>
              <a:t>Both send &amp; receive are blocking in synchronous communication</a:t>
            </a:r>
          </a:p>
          <a:p>
            <a:pPr algn="just" eaLnBrk="1" hangingPunct="1">
              <a:lnSpc>
                <a:spcPct val="80000"/>
              </a:lnSpc>
            </a:pPr>
            <a:endParaRPr lang="en-US" sz="2800" b="1" dirty="0" smtClean="0"/>
          </a:p>
          <a:p>
            <a:pPr algn="just" eaLnBrk="1" hangingPunct="1">
              <a:lnSpc>
                <a:spcPct val="80000"/>
              </a:lnSpc>
            </a:pPr>
            <a:r>
              <a:rPr lang="en-US" sz="2800" b="1" dirty="0" smtClean="0"/>
              <a:t>Asynchronous</a:t>
            </a:r>
          </a:p>
          <a:p>
            <a:pPr lvl="1" algn="just" eaLnBrk="1" hangingPunct="1">
              <a:lnSpc>
                <a:spcPct val="80000"/>
              </a:lnSpc>
            </a:pPr>
            <a:r>
              <a:rPr lang="en-US" sz="2400" dirty="0" smtClean="0"/>
              <a:t>non-blocking send &amp; blocking or non-blocking receive operation in asynchronous communication</a:t>
            </a:r>
          </a:p>
          <a:p>
            <a:pPr algn="just" eaLnBrk="1" hangingPunct="1">
              <a:lnSpc>
                <a:spcPct val="80000"/>
              </a:lnSpc>
            </a:pPr>
            <a:endParaRPr lang="en-US" sz="2800" dirty="0" smtClean="0"/>
          </a:p>
          <a:p>
            <a:pPr lvl="1" algn="just">
              <a:lnSpc>
                <a:spcPct val="80000"/>
              </a:lnSpc>
            </a:pPr>
            <a:r>
              <a:rPr lang="en-US" sz="2400" dirty="0" smtClean="0"/>
              <a:t>Blocking receive in multi-thread environment is not a problem.</a:t>
            </a:r>
          </a:p>
          <a:p>
            <a:pPr algn="just" eaLnBrk="1" hangingPunct="1">
              <a:lnSpc>
                <a:spcPct val="80000"/>
              </a:lnSpc>
            </a:pPr>
            <a:endParaRPr lang="en-US" sz="2800" dirty="0" smtClean="0"/>
          </a:p>
        </p:txBody>
      </p:sp>
      <p:sp>
        <p:nvSpPr>
          <p:cNvPr id="5" name="Rectangle 2"/>
          <p:cNvSpPr>
            <a:spLocks noGrp="1" noChangeArrowheads="1"/>
          </p:cNvSpPr>
          <p:nvPr>
            <p:ph type="title"/>
          </p:nvPr>
        </p:nvSpPr>
        <p:spPr>
          <a:xfrm>
            <a:off x="949568" y="105511"/>
            <a:ext cx="8956431" cy="836613"/>
          </a:xfrm>
        </p:spPr>
        <p:txBody>
          <a:bodyPr>
            <a:noAutofit/>
          </a:bodyPr>
          <a:lstStyle/>
          <a:p>
            <a:pPr algn="ctr" eaLnBrk="1" hangingPunct="1"/>
            <a:r>
              <a:rPr lang="en-US" sz="4000" b="1" dirty="0" smtClean="0">
                <a:solidFill>
                  <a:srgbClr val="FFC000"/>
                </a:solidFill>
              </a:rPr>
              <a:t>Characteristics of Inter-process communication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sz="quarter" idx="1"/>
          </p:nvPr>
        </p:nvSpPr>
        <p:spPr>
          <a:xfrm>
            <a:off x="1090245" y="1337653"/>
            <a:ext cx="8815755" cy="4957639"/>
          </a:xfrm>
        </p:spPr>
        <p:txBody>
          <a:bodyPr>
            <a:noAutofit/>
          </a:bodyPr>
          <a:lstStyle/>
          <a:p>
            <a:pPr algn="just" eaLnBrk="1" hangingPunct="1">
              <a:lnSpc>
                <a:spcPct val="80000"/>
              </a:lnSpc>
            </a:pPr>
            <a:r>
              <a:rPr lang="en-US" sz="2800" b="1" dirty="0" smtClean="0"/>
              <a:t>Message Destination</a:t>
            </a:r>
          </a:p>
          <a:p>
            <a:pPr lvl="1" algn="just" eaLnBrk="1" hangingPunct="1">
              <a:lnSpc>
                <a:spcPct val="80000"/>
              </a:lnSpc>
            </a:pPr>
            <a:r>
              <a:rPr lang="en-US" sz="2400" dirty="0" smtClean="0"/>
              <a:t>A local port within a computer specified as an integer.</a:t>
            </a:r>
          </a:p>
          <a:p>
            <a:pPr lvl="1" algn="just" eaLnBrk="1" hangingPunct="1">
              <a:lnSpc>
                <a:spcPct val="80000"/>
              </a:lnSpc>
            </a:pPr>
            <a:r>
              <a:rPr lang="en-US" sz="2400" dirty="0" smtClean="0"/>
              <a:t>A port has exactly 1 receiver but can have many senders</a:t>
            </a:r>
          </a:p>
          <a:p>
            <a:pPr lvl="1" algn="just" eaLnBrk="1" hangingPunct="1">
              <a:lnSpc>
                <a:spcPct val="80000"/>
              </a:lnSpc>
            </a:pPr>
            <a:r>
              <a:rPr lang="en-US" sz="2400" dirty="0" smtClean="0"/>
              <a:t>Processes may use multiple ports from which to receive messages</a:t>
            </a:r>
          </a:p>
          <a:p>
            <a:pPr algn="just" eaLnBrk="1" hangingPunct="1">
              <a:lnSpc>
                <a:spcPct val="80000"/>
              </a:lnSpc>
            </a:pPr>
            <a:endParaRPr lang="en-US" sz="2400" dirty="0" smtClean="0"/>
          </a:p>
          <a:p>
            <a:pPr algn="just" eaLnBrk="1" hangingPunct="1">
              <a:lnSpc>
                <a:spcPct val="80000"/>
              </a:lnSpc>
            </a:pPr>
            <a:r>
              <a:rPr lang="en-US" sz="2800" b="1" dirty="0" smtClean="0"/>
              <a:t>Location Transparency</a:t>
            </a:r>
          </a:p>
          <a:p>
            <a:pPr algn="just" eaLnBrk="1" hangingPunct="1">
              <a:lnSpc>
                <a:spcPct val="80000"/>
              </a:lnSpc>
            </a:pPr>
            <a:r>
              <a:rPr lang="en-US" sz="2400" dirty="0" smtClean="0"/>
              <a:t>If a client uses a fixed IP address to refer to a service, then that service must always run on the same computer for its address to remain valid. </a:t>
            </a:r>
          </a:p>
          <a:p>
            <a:pPr algn="just" eaLnBrk="1" hangingPunct="1">
              <a:lnSpc>
                <a:spcPct val="80000"/>
              </a:lnSpc>
            </a:pPr>
            <a:endParaRPr lang="en-US" sz="2400" dirty="0" smtClean="0"/>
          </a:p>
          <a:p>
            <a:pPr algn="just">
              <a:lnSpc>
                <a:spcPct val="80000"/>
              </a:lnSpc>
            </a:pPr>
            <a:r>
              <a:rPr lang="en-US" sz="2400" dirty="0" smtClean="0"/>
              <a:t>That’s why: Client should not use the fixed internet address for communication, but use domain names. </a:t>
            </a:r>
            <a:r>
              <a:rPr lang="en-US" sz="2400" b="1" dirty="0" smtClean="0"/>
              <a:t>Refer to services by names</a:t>
            </a:r>
            <a:r>
              <a:rPr lang="en-US" sz="2400" dirty="0" smtClean="0"/>
              <a:t>.</a:t>
            </a:r>
          </a:p>
          <a:p>
            <a:pPr algn="just" eaLnBrk="1" hangingPunct="1">
              <a:lnSpc>
                <a:spcPct val="80000"/>
              </a:lnSpc>
            </a:pPr>
            <a:endParaRPr lang="en-US" sz="2400" dirty="0" smtClean="0"/>
          </a:p>
          <a:p>
            <a:pPr algn="just" eaLnBrk="1" hangingPunct="1">
              <a:lnSpc>
                <a:spcPct val="80000"/>
              </a:lnSpc>
            </a:pPr>
            <a:endParaRPr lang="en-US" sz="2400" dirty="0" smtClean="0"/>
          </a:p>
          <a:p>
            <a:pPr lvl="1" algn="just" eaLnBrk="1" hangingPunct="1">
              <a:lnSpc>
                <a:spcPct val="80000"/>
              </a:lnSpc>
              <a:buFontTx/>
              <a:buNone/>
            </a:pPr>
            <a:endParaRPr lang="en-US" sz="2400" dirty="0" smtClean="0"/>
          </a:p>
        </p:txBody>
      </p:sp>
      <p:sp>
        <p:nvSpPr>
          <p:cNvPr id="13315" name="Rectangle 2"/>
          <p:cNvSpPr>
            <a:spLocks noGrp="1" noChangeArrowheads="1"/>
          </p:cNvSpPr>
          <p:nvPr>
            <p:ph type="title"/>
          </p:nvPr>
        </p:nvSpPr>
        <p:spPr>
          <a:xfrm>
            <a:off x="1107830" y="70341"/>
            <a:ext cx="8798169" cy="836613"/>
          </a:xfrm>
        </p:spPr>
        <p:txBody>
          <a:bodyPr>
            <a:noAutofit/>
          </a:bodyPr>
          <a:lstStyle/>
          <a:p>
            <a:pPr algn="ctr" eaLnBrk="1" hangingPunct="1"/>
            <a:r>
              <a:rPr lang="en-US" sz="4000" b="1" dirty="0" smtClean="0">
                <a:solidFill>
                  <a:srgbClr val="FFC000"/>
                </a:solidFill>
              </a:rPr>
              <a:t>Characteristics of Inter-process communication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4180</TotalTime>
  <Words>2485</Words>
  <Application>Microsoft Office PowerPoint</Application>
  <PresentationFormat>A4 Paper (210x297 mm)</PresentationFormat>
  <Paragraphs>320</Paragraphs>
  <Slides>27</Slides>
  <Notes>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Solstice</vt:lpstr>
      <vt:lpstr>Parallel and Distributed Computing</vt:lpstr>
      <vt:lpstr>Slide 2</vt:lpstr>
      <vt:lpstr>Review ~ Distributed Systems</vt:lpstr>
      <vt:lpstr> Review ~ Clients and Servers</vt:lpstr>
      <vt:lpstr>Inter-process communication</vt:lpstr>
      <vt:lpstr>Characteristics of Inter-process communication</vt:lpstr>
      <vt:lpstr>Characteristics of Inter-process communication</vt:lpstr>
      <vt:lpstr>Characteristics of Inter-process communication</vt:lpstr>
      <vt:lpstr>Characteristics of Inter-process communication</vt:lpstr>
      <vt:lpstr>Characteristics of Inter-process communication</vt:lpstr>
      <vt:lpstr>A review of Internet Model</vt:lpstr>
      <vt:lpstr>Internet Protocol (IP)</vt:lpstr>
      <vt:lpstr>IP Address</vt:lpstr>
      <vt:lpstr>Ports</vt:lpstr>
      <vt:lpstr>Connection (-less) Transport Layer</vt:lpstr>
      <vt:lpstr>Transport Protocols</vt:lpstr>
      <vt:lpstr>TCP – Graphical Representation</vt:lpstr>
      <vt:lpstr>UDP Graphical Representation</vt:lpstr>
      <vt:lpstr>TCP/IP Byte Transport</vt:lpstr>
      <vt:lpstr>Socket</vt:lpstr>
      <vt:lpstr>Sockets in Java</vt:lpstr>
      <vt:lpstr>UDP Datagram communication</vt:lpstr>
      <vt:lpstr>UDP Datagram communication</vt:lpstr>
      <vt:lpstr>UDP Datagram communication</vt:lpstr>
      <vt:lpstr>UDP Datagram communication</vt:lpstr>
      <vt:lpstr>UDP Client</vt:lpstr>
      <vt:lpstr>UDP Server</vt:lpstr>
    </vt:vector>
  </TitlesOfParts>
  <Company>G&amp;J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Nabeel</dc:creator>
  <cp:lastModifiedBy>Hammad</cp:lastModifiedBy>
  <cp:revision>587</cp:revision>
  <cp:lastPrinted>2000-11-12T21:05:10Z</cp:lastPrinted>
  <dcterms:created xsi:type="dcterms:W3CDTF">2000-06-18T21:59:47Z</dcterms:created>
  <dcterms:modified xsi:type="dcterms:W3CDTF">2011-03-09T12:37:18Z</dcterms:modified>
</cp:coreProperties>
</file>