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8" r:id="rId1"/>
  </p:sldMasterIdLst>
  <p:notesMasterIdLst>
    <p:notesMasterId r:id="rId20"/>
  </p:notesMasterIdLst>
  <p:handoutMasterIdLst>
    <p:handoutMasterId r:id="rId21"/>
  </p:handoutMasterIdLst>
  <p:sldIdLst>
    <p:sldId id="312" r:id="rId2"/>
    <p:sldId id="313" r:id="rId3"/>
    <p:sldId id="354" r:id="rId4"/>
    <p:sldId id="367" r:id="rId5"/>
    <p:sldId id="355" r:id="rId6"/>
    <p:sldId id="36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7" r:id="rId17"/>
    <p:sldId id="358" r:id="rId18"/>
    <p:sldId id="349" r:id="rId19"/>
  </p:sldIdLst>
  <p:sldSz cx="9906000" cy="6858000" type="A4"/>
  <p:notesSz cx="10234613" cy="71024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763" autoAdjust="0"/>
  </p:normalViewPr>
  <p:slideViewPr>
    <p:cSldViewPr snapToGrid="0">
      <p:cViewPr varScale="1">
        <p:scale>
          <a:sx n="70" d="100"/>
          <a:sy n="70" d="100"/>
        </p:scale>
        <p:origin x="-912" y="-138"/>
      </p:cViewPr>
      <p:guideLst>
        <p:guide orient="horz" pos="2160"/>
        <p:guide pos="312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57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478" tIns="49739" rIns="99478" bIns="4973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467" y="0"/>
            <a:ext cx="4435357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478" tIns="49739" rIns="99478" bIns="4973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5708"/>
            <a:ext cx="4435357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478" tIns="49739" rIns="99478" bIns="497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467" y="6745708"/>
            <a:ext cx="4435357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478" tIns="49739" rIns="99478" bIns="4973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fld id="{DABB4F8C-77B2-4B22-B1F0-E933E4F797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57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478" tIns="49739" rIns="99478" bIns="4973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467" y="0"/>
            <a:ext cx="4435357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478" tIns="49739" rIns="99478" bIns="4973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95638" y="533400"/>
            <a:ext cx="38433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820" y="3373676"/>
            <a:ext cx="8186974" cy="319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478" tIns="49739" rIns="99478" bIns="49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5708"/>
            <a:ext cx="4435357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478" tIns="49739" rIns="99478" bIns="497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467" y="6745708"/>
            <a:ext cx="4435357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478" tIns="49739" rIns="99478" bIns="4973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fld id="{D6AF07AD-CF8B-4933-98FC-ECC987391A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95638" y="533400"/>
            <a:ext cx="3843337" cy="2662238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ABBC6-B856-4103-8C54-AF7EA21310D0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F9D563-F421-4C30-A695-12F60400FD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F9D563-F421-4C30-A695-12F60400FD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5121B8-B1AC-4170-926F-DAF39022D9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5121B8-B1AC-4170-926F-DAF39022D9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/>
              <a:t>Issues</a:t>
            </a:r>
            <a:r>
              <a:rPr lang="en-US" sz="3000" dirty="0" smtClean="0"/>
              <a:t> related to stream communications</a:t>
            </a:r>
          </a:p>
          <a:p>
            <a:pPr lvl="1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 smtClean="0"/>
              <a:t>Matching of data items</a:t>
            </a:r>
            <a:r>
              <a:rPr lang="en-US" sz="2600" dirty="0" smtClean="0"/>
              <a:t> (two communicating processes must agree on the contents of data items being transmitted over stream)</a:t>
            </a:r>
          </a:p>
          <a:p>
            <a:pPr lvl="1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/>
              <a:t>Blocking (if process tries to read data from the queue of the </a:t>
            </a:r>
            <a:r>
              <a:rPr lang="en-US" sz="2600" dirty="0" err="1" smtClean="0"/>
              <a:t>dest</a:t>
            </a:r>
            <a:r>
              <a:rPr lang="en-US" sz="2600" dirty="0" smtClean="0"/>
              <a:t> socket and data is not available it is blocked)</a:t>
            </a:r>
          </a:p>
          <a:p>
            <a:pPr lvl="1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/>
              <a:t>Threads</a:t>
            </a:r>
          </a:p>
          <a:p>
            <a:pPr lvl="1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 smtClean="0"/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Failure Models: checksum for integrity; timeouts &amp; retransmission for validity</a:t>
            </a:r>
          </a:p>
          <a:p>
            <a:pPr lvl="1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/>
              <a:t>TCP fails or doesn’t guarantee reliable communication under all situations</a:t>
            </a:r>
          </a:p>
          <a:p>
            <a:pPr lvl="2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Process failure or network failure</a:t>
            </a:r>
          </a:p>
          <a:p>
            <a:pPr lvl="2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Sent message has been received by the client or not.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8CAE65-DB9E-46B2-838A-6BDA075AE9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Times" pitchFamily="18" charset="0"/>
              </a:rPr>
              <a:t>Unicode Transformation Format = UTF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51940" y="359898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76E2DCB-D133-4676-8955-A513185137BD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1796FE4-D54E-4228-8290-1A2E48FF677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1B9BC73-5938-459F-99D6-8ADB280A8A70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D0F4925-5379-4E2E-9844-F046C8BC1FC0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274640"/>
            <a:ext cx="19812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250" y="274641"/>
            <a:ext cx="60261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EAFD3F-BAC6-431D-919D-EFB079C46006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A6EC39A-4949-442A-950B-625F2FBFB4F1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666C18E-90B3-4861-8669-C93AE69D528C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0CD0D0E-834B-45C5-B7BA-3CB42A70640D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3131" y="-54"/>
            <a:ext cx="7429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DA6F2BA-938F-4965-8D33-88FC7BDEEAE5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19FFE6A-964A-4C13-BBB6-DDDBE24FEB66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476500" y="0"/>
            <a:ext cx="825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4C588B-D9F3-4920-A1BE-3A2DA301A232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A7C3A21-94D3-46C6-8FC6-6FBC79CA5980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5206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CE2E182-0163-4AFD-944C-730419049316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1604D2-3AC0-4530-852F-616C39888F8E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303FF7F-6891-46CE-9378-264F0D3250D2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42150B3-8023-489D-96FC-B502C6FE065E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08F381D-D3E2-4204-9E2E-C83E74E104D0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B11EA9-AA9E-4D1F-95C9-10EDBB54F546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6778"/>
            <a:ext cx="4127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406964"/>
            <a:ext cx="4127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883285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545C73-697D-4F90-AF7B-9AD71267EEBE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063AD0-D181-40C5-B4EB-0B69035C814B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471" y="1066800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7E9EC73-931A-4557-87F9-17559EA19E20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E69AAD-F3D1-4659-9396-506B95DC3361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050" y="1143004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29785" y="954341"/>
            <a:ext cx="74295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3920" y="-815922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2885" y="21103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-54"/>
            <a:ext cx="880872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0A5FACE3-43AD-42B2-84B8-D70725C7C8B6}" type="datetime1">
              <a:rPr lang="ar-SA" smtClean="0"/>
              <a:pPr>
                <a:defRPr/>
              </a:pPr>
              <a:t>23/04/1432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55C26C-3658-4A9B-A184-D5F6FADD03F0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mmad.afzal@m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052513"/>
            <a:ext cx="8420100" cy="990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400" dirty="0" smtClean="0">
                <a:solidFill>
                  <a:schemeClr val="tx2">
                    <a:satMod val="130000"/>
                  </a:schemeClr>
                </a:solidFill>
              </a:rPr>
              <a:t>Parallel and Distributed Computing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4229" y="3587877"/>
            <a:ext cx="7523163" cy="2763837"/>
          </a:xfrm>
        </p:spPr>
        <p:txBody>
          <a:bodyPr>
            <a:normAutofit fontScale="85000" lnSpcReduction="20000"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nl-NL" sz="39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nl-NL" sz="3900" b="1" dirty="0" smtClean="0"/>
              <a:t>Dr. Hammad Afzal</a:t>
            </a:r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dirty="0" smtClean="0"/>
              <a:t>Military College of Signals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dirty="0" smtClean="0"/>
              <a:t>National University of Sciences and Technology, Pakistan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b="1" dirty="0" smtClean="0"/>
              <a:t>Spring, 2011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b="1" dirty="0" smtClean="0">
                <a:hlinkClick r:id="rId3"/>
              </a:rPr>
              <a:t>hammad.afzal@mcs.edu.pk</a:t>
            </a: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</p:txBody>
      </p:sp>
      <p:sp>
        <p:nvSpPr>
          <p:cNvPr id="7173" name="Date Placeholder 5"/>
          <p:cNvSpPr>
            <a:spLocks noGrp="1"/>
          </p:cNvSpPr>
          <p:nvPr>
            <p:ph type="dt" sz="half" idx="10"/>
          </p:nvPr>
        </p:nvSpPr>
        <p:spPr bwMode="auto">
          <a:xfrm>
            <a:off x="6715125" y="6265863"/>
            <a:ext cx="2682875" cy="47625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08728702-D4EC-4A5C-85AA-B9A90EF4E8F2}" type="datetime1">
              <a:rPr lang="en-GB"/>
              <a:pPr>
                <a:defRPr/>
              </a:pPr>
              <a:t>28/03/2011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2AC37-156D-476A-87DF-6A89AC56F0EB}" type="slidenum">
              <a:rPr lang="en-GB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0" y="6308725"/>
            <a:ext cx="9906000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Fall 2007</a:t>
            </a:r>
            <a:endParaRPr lang="en-US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cs425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2797F-D8AB-4F2E-BC1B-A39EA350CC8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975122" y="0"/>
            <a:ext cx="84201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Using Buffers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299" y="1125538"/>
            <a:ext cx="8182401" cy="489426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Also </a:t>
            </a:r>
            <a:r>
              <a:rPr lang="en-US" sz="2400" dirty="0" smtClean="0"/>
              <a:t>we can attach a buffer to the </a:t>
            </a:r>
            <a:r>
              <a:rPr lang="en-US" sz="2400" dirty="0" err="1" smtClean="0">
                <a:latin typeface="Courier New" pitchFamily="49" charset="0"/>
              </a:rPr>
              <a:t>InputStream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object </a:t>
            </a:r>
            <a:r>
              <a:rPr lang="en-US" sz="2400" dirty="0" smtClean="0"/>
              <a:t>which can contain data until enough can be sent in an efficient way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/>
              <a:t>Example</a:t>
            </a:r>
            <a:r>
              <a:rPr lang="en-US" sz="2400" dirty="0" smtClean="0"/>
              <a:t>:</a:t>
            </a:r>
          </a:p>
          <a:p>
            <a:pPr marL="365125" indent="-2825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Socket </a:t>
            </a:r>
            <a:r>
              <a:rPr lang="en-US" sz="1600" dirty="0" smtClean="0">
                <a:latin typeface="Courier New" pitchFamily="49" charset="0"/>
              </a:rPr>
              <a:t>clientSocket = new Socket</a:t>
            </a:r>
            <a:r>
              <a:rPr lang="en-US" sz="1600" dirty="0" smtClean="0">
                <a:latin typeface="Courier New" pitchFamily="49" charset="0"/>
              </a:rPr>
              <a:t>(“codteem.mcs.edu.pk", </a:t>
            </a:r>
            <a:r>
              <a:rPr lang="en-US" sz="1600" dirty="0" smtClean="0">
                <a:latin typeface="Courier New" pitchFamily="49" charset="0"/>
              </a:rPr>
              <a:t>80);</a:t>
            </a:r>
          </a:p>
          <a:p>
            <a:pPr marL="365125" indent="-28257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marL="365125" indent="-2825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</a:rPr>
              <a:t>InputStream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inputStream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clientSocket.getInputStream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marL="365125" indent="-28257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marL="365125" indent="-2825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</a:rPr>
              <a:t>BufferedReader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bufferedInputStream</a:t>
            </a:r>
            <a:r>
              <a:rPr lang="en-US" sz="1600" dirty="0" smtClean="0">
                <a:latin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</a:rPr>
              <a:t>BufferedReader</a:t>
            </a:r>
            <a:r>
              <a:rPr lang="en-US" sz="1600" dirty="0" smtClean="0">
                <a:latin typeface="Courier New" pitchFamily="49" charset="0"/>
              </a:rPr>
              <a:t>(new </a:t>
            </a:r>
            <a:r>
              <a:rPr lang="en-US" sz="1600" dirty="0" err="1" smtClean="0">
                <a:latin typeface="Courier New" pitchFamily="49" charset="0"/>
              </a:rPr>
              <a:t>InputStreamReader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inputStream</a:t>
            </a:r>
            <a:r>
              <a:rPr lang="en-US" sz="1600" dirty="0" smtClean="0">
                <a:latin typeface="Courier New" pitchFamily="49" charset="0"/>
              </a:rPr>
              <a:t>));</a:t>
            </a:r>
          </a:p>
          <a:p>
            <a:pPr marL="365125" indent="-28257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marL="365125" indent="-2825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</a:rPr>
              <a:t>lineRead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bufferedInputStream.readLine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Fall 2007</a:t>
            </a:r>
            <a:endParaRPr lang="en-US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cs425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838F1-09F2-4CC1-92F1-CFF60394A3B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570" y="0"/>
            <a:ext cx="8828429" cy="81886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Writing to a Socket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04" y="1038366"/>
            <a:ext cx="8530453" cy="5389729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The method </a:t>
            </a:r>
            <a:r>
              <a:rPr lang="en-US" sz="2400" dirty="0">
                <a:latin typeface="Courier New" pitchFamily="49" charset="0"/>
              </a:rPr>
              <a:t>getOutputStream</a:t>
            </a:r>
            <a:r>
              <a:rPr lang="en-US" sz="2400" dirty="0"/>
              <a:t> can be used to write data to the socket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Example</a:t>
            </a:r>
            <a:r>
              <a:rPr lang="en-US" sz="2400" dirty="0"/>
              <a:t>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 smtClean="0">
              <a:latin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Socket </a:t>
            </a:r>
            <a:r>
              <a:rPr lang="en-US" sz="1800" dirty="0">
                <a:latin typeface="Courier New" pitchFamily="49" charset="0"/>
              </a:rPr>
              <a:t>clientSocket = new Socket</a:t>
            </a:r>
            <a:r>
              <a:rPr lang="en-US" sz="1800" dirty="0" smtClean="0">
                <a:latin typeface="Courier New" pitchFamily="49" charset="0"/>
              </a:rPr>
              <a:t>(“codteem.mcs.edu.pk", </a:t>
            </a:r>
            <a:r>
              <a:rPr lang="en-US" sz="1800" dirty="0">
                <a:latin typeface="Courier New" pitchFamily="49" charset="0"/>
              </a:rPr>
              <a:t>2048);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OutputStream </a:t>
            </a:r>
            <a:r>
              <a:rPr lang="en-US" sz="1800" dirty="0" err="1">
                <a:latin typeface="Courier New" pitchFamily="49" charset="0"/>
              </a:rPr>
              <a:t>outputStream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clientSocket.getOutputStream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err="1" smtClean="0">
                <a:latin typeface="Courier New" pitchFamily="49" charset="0"/>
              </a:rPr>
              <a:t>PrintWriter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writer = new </a:t>
            </a:r>
            <a:r>
              <a:rPr lang="en-US" sz="1800" dirty="0" err="1">
                <a:latin typeface="Courier New" pitchFamily="49" charset="0"/>
              </a:rPr>
              <a:t>PrintWriter</a:t>
            </a:r>
            <a:r>
              <a:rPr lang="en-US" sz="1800" dirty="0">
                <a:latin typeface="Courier New" pitchFamily="49" charset="0"/>
              </a:rPr>
              <a:t>(outputStream, true);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Fall 2007</a:t>
            </a:r>
            <a:endParaRPr lang="en-US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cs425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F32FD-2D01-4191-93B5-C13B1D83652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05468" y="0"/>
            <a:ext cx="8800531" cy="80521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Bi-directional connection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Socket </a:t>
            </a:r>
            <a:r>
              <a:rPr lang="en-US" sz="1600" dirty="0" err="1">
                <a:latin typeface="Courier New" pitchFamily="49" charset="0"/>
              </a:rPr>
              <a:t>cSocket</a:t>
            </a:r>
            <a:r>
              <a:rPr lang="en-US" sz="1600" dirty="0">
                <a:latin typeface="Courier New" pitchFamily="49" charset="0"/>
              </a:rPr>
              <a:t> = new Socket</a:t>
            </a:r>
            <a:r>
              <a:rPr lang="en-US" sz="1600" dirty="0" smtClean="0">
                <a:latin typeface="Courier New" pitchFamily="49" charset="0"/>
              </a:rPr>
              <a:t>(“codteem.mcs.edu.pk", </a:t>
            </a:r>
            <a:r>
              <a:rPr lang="en-US" sz="1600" dirty="0">
                <a:latin typeface="Courier New" pitchFamily="49" charset="0"/>
              </a:rPr>
              <a:t>80)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//Set up the streams associated with the socket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>
                <a:latin typeface="Courier New" pitchFamily="49" charset="0"/>
              </a:rPr>
              <a:t>BufferedReader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bufferedInputStream</a:t>
            </a:r>
            <a:r>
              <a:rPr lang="en-US" sz="1600" dirty="0">
                <a:latin typeface="Courier New" pitchFamily="49" charset="0"/>
              </a:rPr>
              <a:t> = new </a:t>
            </a:r>
            <a:r>
              <a:rPr lang="en-US" sz="1600" dirty="0" err="1">
                <a:latin typeface="Courier New" pitchFamily="49" charset="0"/>
              </a:rPr>
              <a:t>BufferedReader</a:t>
            </a:r>
            <a:r>
              <a:rPr lang="en-US" sz="1600" dirty="0">
                <a:latin typeface="Courier New" pitchFamily="49" charset="0"/>
              </a:rPr>
              <a:t>(new </a:t>
            </a:r>
            <a:r>
              <a:rPr lang="en-US" sz="1600" dirty="0" err="1">
                <a:latin typeface="Courier New" pitchFamily="49" charset="0"/>
              </a:rPr>
              <a:t>InputStreamReader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cSocket.getInputStream</a:t>
            </a:r>
            <a:r>
              <a:rPr lang="en-US" sz="1600" dirty="0">
                <a:latin typeface="Courier New" pitchFamily="49" charset="0"/>
              </a:rPr>
              <a:t>()));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>
                <a:latin typeface="Courier New" pitchFamily="49" charset="0"/>
              </a:rPr>
              <a:t>PrintWriter</a:t>
            </a:r>
            <a:r>
              <a:rPr lang="en-US" sz="1600" dirty="0">
                <a:latin typeface="Courier New" pitchFamily="49" charset="0"/>
              </a:rPr>
              <a:t> writer = new </a:t>
            </a:r>
            <a:r>
              <a:rPr lang="en-US" sz="1600" dirty="0" err="1">
                <a:latin typeface="Courier New" pitchFamily="49" charset="0"/>
              </a:rPr>
              <a:t>PrintWriter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cSocket.getOutputStream</a:t>
            </a:r>
            <a:r>
              <a:rPr lang="en-US" sz="1600" dirty="0">
                <a:latin typeface="Courier New" pitchFamily="49" charset="0"/>
              </a:rPr>
              <a:t>(), true);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//Send message to server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>
                <a:latin typeface="Courier New" pitchFamily="49" charset="0"/>
              </a:rPr>
              <a:t>writer.println</a:t>
            </a:r>
            <a:r>
              <a:rPr lang="en-US" sz="1600" dirty="0">
                <a:latin typeface="Courier New" pitchFamily="49" charset="0"/>
              </a:rPr>
              <a:t>("Hello");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//Get reply from server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</a:rPr>
              <a:t>fromServer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bufferedInputStream.readLine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if(</a:t>
            </a:r>
            <a:r>
              <a:rPr lang="en-US" sz="1600" dirty="0" err="1">
                <a:latin typeface="Courier New" pitchFamily="49" charset="0"/>
              </a:rPr>
              <a:t>reply.equals</a:t>
            </a:r>
            <a:r>
              <a:rPr lang="en-US" sz="1600" dirty="0">
                <a:latin typeface="Courier New" pitchFamily="49" charset="0"/>
              </a:rPr>
              <a:t>("Hello"))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	//Process the reply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else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>
                <a:latin typeface="Courier New" pitchFamily="49" charset="0"/>
              </a:rPr>
              <a:t>//Carry out some error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Fall 2007</a:t>
            </a:r>
            <a:endParaRPr lang="en-US" smtClean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cs425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A64BD-6E17-464E-A1EA-CA2EA9431F2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Server Socket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Provides a number of constructors which enable the programmer to create a socket on a server.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/>
              <a:t>simplest is</a:t>
            </a:r>
          </a:p>
          <a:p>
            <a:pPr lvl="1" eaLnBrk="1" hangingPunct="1"/>
            <a:r>
              <a:rPr lang="en-US" sz="2000" dirty="0" err="1" smtClean="0">
                <a:latin typeface="Courier New" pitchFamily="49" charset="0"/>
              </a:rPr>
              <a:t>ServerSocket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port)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This </a:t>
            </a:r>
            <a:r>
              <a:rPr lang="en-US" sz="2400" dirty="0" smtClean="0"/>
              <a:t>creates a socket on the given port (this machine).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Fall 2007</a:t>
            </a:r>
            <a:endParaRPr lang="en-US" smtClean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cs425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5C3CA-5623-4D41-A739-5F67C6553CE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Accepting Connections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most important method: </a:t>
            </a:r>
            <a:r>
              <a:rPr lang="en-US" sz="2400" b="1" dirty="0" smtClean="0">
                <a:latin typeface="Courier New" pitchFamily="49" charset="0"/>
              </a:rPr>
              <a:t>accept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This </a:t>
            </a:r>
            <a:r>
              <a:rPr lang="en-US" sz="2400" dirty="0" smtClean="0"/>
              <a:t>method suspends the server until a client attempts to connect to it.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/>
              <a:t>method “</a:t>
            </a:r>
            <a:r>
              <a:rPr lang="en-US" sz="2400" dirty="0" smtClean="0">
                <a:latin typeface="Courier New" pitchFamily="49" charset="0"/>
              </a:rPr>
              <a:t>accept</a:t>
            </a:r>
            <a:r>
              <a:rPr lang="en-US" sz="2400" dirty="0" smtClean="0"/>
              <a:t>” returns the </a:t>
            </a:r>
            <a:r>
              <a:rPr lang="en-US" sz="2400" dirty="0" smtClean="0">
                <a:latin typeface="Courier New" pitchFamily="49" charset="0"/>
              </a:rPr>
              <a:t>Socket</a:t>
            </a:r>
            <a:r>
              <a:rPr lang="en-US" sz="2400" dirty="0" smtClean="0"/>
              <a:t> object which can be used to establish a connection with the client that has connected 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Fall 2007</a:t>
            </a:r>
            <a:endParaRPr lang="en-US" smtClean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cs425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1FDD6-825A-4F20-886C-4F2E9D9FFCD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Server Socket I/O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>
                <a:latin typeface="Courier New" pitchFamily="49" charset="0"/>
              </a:rPr>
              <a:t>ServerSocket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serverSocket</a:t>
            </a:r>
            <a:r>
              <a:rPr lang="en-US" sz="1600" dirty="0">
                <a:latin typeface="Courier New" pitchFamily="49" charset="0"/>
              </a:rPr>
              <a:t> = new </a:t>
            </a:r>
            <a:r>
              <a:rPr lang="en-US" sz="1600" dirty="0" err="1">
                <a:latin typeface="Courier New" pitchFamily="49" charset="0"/>
              </a:rPr>
              <a:t>ServerSocket</a:t>
            </a:r>
            <a:r>
              <a:rPr lang="en-US" sz="1600" dirty="0">
                <a:latin typeface="Courier New" pitchFamily="49" charset="0"/>
              </a:rPr>
              <a:t>(2500);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// Wait for a connection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Socket clientSocket= </a:t>
            </a:r>
            <a:r>
              <a:rPr lang="en-US" sz="1600" dirty="0" err="1">
                <a:latin typeface="Courier New" pitchFamily="49" charset="0"/>
              </a:rPr>
              <a:t>serverSocket.accept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// Set up the streams associated with the socket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 smtClean="0">
                <a:latin typeface="Courier New" pitchFamily="49" charset="0"/>
              </a:rPr>
              <a:t>BufferedReader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bufferedInputStream</a:t>
            </a:r>
            <a:r>
              <a:rPr lang="en-US" sz="1600" dirty="0">
                <a:latin typeface="Courier New" pitchFamily="49" charset="0"/>
              </a:rPr>
              <a:t> = new </a:t>
            </a:r>
            <a:r>
              <a:rPr lang="en-US" sz="1600" dirty="0" err="1">
                <a:latin typeface="Courier New" pitchFamily="49" charset="0"/>
              </a:rPr>
              <a:t>BufferedReader</a:t>
            </a:r>
            <a:r>
              <a:rPr lang="en-US" sz="1600" dirty="0">
                <a:latin typeface="Courier New" pitchFamily="49" charset="0"/>
              </a:rPr>
              <a:t>(new </a:t>
            </a:r>
            <a:r>
              <a:rPr lang="en-US" sz="1600" dirty="0" err="1">
                <a:latin typeface="Courier New" pitchFamily="49" charset="0"/>
              </a:rPr>
              <a:t>InputStreamReader</a:t>
            </a:r>
            <a:r>
              <a:rPr lang="en-US" sz="1600" dirty="0">
                <a:latin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</a:rPr>
              <a:t>clientSocket.getInputStream</a:t>
            </a:r>
            <a:r>
              <a:rPr lang="en-US" sz="1600" dirty="0">
                <a:latin typeface="Courier New" pitchFamily="49" charset="0"/>
              </a:rPr>
              <a:t>()));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>
                <a:latin typeface="Courier New" pitchFamily="49" charset="0"/>
              </a:rPr>
              <a:t>PrintWriter</a:t>
            </a:r>
            <a:r>
              <a:rPr lang="en-US" sz="1600" dirty="0">
                <a:latin typeface="Courier New" pitchFamily="49" charset="0"/>
              </a:rPr>
              <a:t> writer = new </a:t>
            </a:r>
            <a:r>
              <a:rPr lang="en-US" sz="1600" dirty="0" err="1">
                <a:latin typeface="Courier New" pitchFamily="49" charset="0"/>
              </a:rPr>
              <a:t>PrintWriter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clientSocket.getOutputStream</a:t>
            </a:r>
            <a:r>
              <a:rPr lang="en-US" sz="1600" dirty="0">
                <a:latin typeface="Courier New" pitchFamily="49" charset="0"/>
              </a:rPr>
              <a:t>(),true);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// Read string from client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</a:rPr>
              <a:t>inputLine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bufferedInputStream.readLine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if(</a:t>
            </a:r>
            <a:r>
              <a:rPr lang="en-US" sz="1600" dirty="0" err="1">
                <a:latin typeface="Courier New" pitchFamily="49" charset="0"/>
              </a:rPr>
              <a:t>inputLine.equals</a:t>
            </a:r>
            <a:r>
              <a:rPr lang="en-US" sz="1600" dirty="0">
                <a:latin typeface="Courier New" pitchFamily="49" charset="0"/>
              </a:rPr>
              <a:t>("Hello"))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writer.println</a:t>
            </a:r>
            <a:r>
              <a:rPr lang="en-US" sz="1600" dirty="0">
                <a:latin typeface="Courier New" pitchFamily="49" charset="0"/>
              </a:rPr>
              <a:t>("Connection established");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else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writer.println</a:t>
            </a:r>
            <a:r>
              <a:rPr lang="en-US" sz="1600" dirty="0">
                <a:latin typeface="Courier New" pitchFamily="49" charset="0"/>
              </a:rPr>
              <a:t>("Connection refused");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2431" y="92075"/>
            <a:ext cx="8887883" cy="692150"/>
          </a:xfrm>
        </p:spPr>
        <p:txBody>
          <a:bodyPr/>
          <a:lstStyle/>
          <a:p>
            <a:pPr algn="ctr" eaLnBrk="1" hangingPunct="1"/>
            <a:r>
              <a:rPr lang="en-GB" sz="3600" b="1" u="sng" smtClean="0"/>
              <a:t>TCP Client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52513" y="1028700"/>
            <a:ext cx="867291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2000">
                <a:latin typeface="Cambria" pitchFamily="18" charset="0"/>
                <a:cs typeface="Courier New" pitchFamily="49" charset="0"/>
              </a:rPr>
              <a:t>Socket s = null;</a:t>
            </a:r>
          </a:p>
          <a:p>
            <a:pPr eaLnBrk="0" hangingPunct="0"/>
            <a:endParaRPr lang="en-GB" sz="2000">
              <a:latin typeface="Cambria" pitchFamily="18" charset="0"/>
              <a:cs typeface="Courier New" pitchFamily="49" charset="0"/>
            </a:endParaRPr>
          </a:p>
          <a:p>
            <a:pPr eaLnBrk="0" hangingPunct="0"/>
            <a:r>
              <a:rPr lang="en-GB" sz="2000">
                <a:latin typeface="Cambria" pitchFamily="18" charset="0"/>
                <a:cs typeface="Courier New" pitchFamily="49" charset="0"/>
              </a:rPr>
              <a:t>int serverPort = 7896;</a:t>
            </a:r>
          </a:p>
          <a:p>
            <a:pPr eaLnBrk="0" hangingPunct="0"/>
            <a:r>
              <a:rPr lang="en-GB" sz="2000">
                <a:latin typeface="Cambria" pitchFamily="18" charset="0"/>
                <a:cs typeface="Courier New" pitchFamily="49" charset="0"/>
              </a:rPr>
              <a:t>s = new Socket(args[1], serverPort);    </a:t>
            </a:r>
          </a:p>
          <a:p>
            <a:pPr eaLnBrk="0" hangingPunct="0"/>
            <a:r>
              <a:rPr lang="en-GB" sz="2000">
                <a:latin typeface="Cambria" pitchFamily="18" charset="0"/>
                <a:cs typeface="Courier New" pitchFamily="49" charset="0"/>
              </a:rPr>
              <a:t>DataInputStream in = new DataInputStream( s.getInputStream());</a:t>
            </a:r>
          </a:p>
          <a:p>
            <a:pPr eaLnBrk="0" hangingPunct="0"/>
            <a:r>
              <a:rPr lang="en-GB" sz="2000">
                <a:latin typeface="Cambria" pitchFamily="18" charset="0"/>
                <a:cs typeface="Courier New" pitchFamily="49" charset="0"/>
              </a:rPr>
              <a:t>DataOutputStream out =new DataOutputStream( s.getOutputStream());</a:t>
            </a:r>
          </a:p>
          <a:p>
            <a:pPr eaLnBrk="0" hangingPunct="0"/>
            <a:endParaRPr lang="en-GB" sz="2000">
              <a:latin typeface="Cambria" pitchFamily="18" charset="0"/>
              <a:cs typeface="Courier New" pitchFamily="49" charset="0"/>
            </a:endParaRPr>
          </a:p>
          <a:p>
            <a:pPr eaLnBrk="0" hangingPunct="0"/>
            <a:r>
              <a:rPr lang="en-GB" sz="2000">
                <a:latin typeface="Cambria" pitchFamily="18" charset="0"/>
                <a:cs typeface="Courier New" pitchFamily="49" charset="0"/>
              </a:rPr>
              <a:t>out.writeUTF(args[0]);    // UTF is a string encoding </a:t>
            </a:r>
          </a:p>
          <a:p>
            <a:pPr eaLnBrk="0" hangingPunct="0"/>
            <a:r>
              <a:rPr lang="en-GB" sz="2000">
                <a:latin typeface="Cambria" pitchFamily="18" charset="0"/>
                <a:cs typeface="Courier New" pitchFamily="49" charset="0"/>
              </a:rPr>
              <a:t>String data = in.readUTF();	      </a:t>
            </a:r>
          </a:p>
          <a:p>
            <a:pPr eaLnBrk="0" hangingPunct="0"/>
            <a:endParaRPr lang="en-GB" sz="2000">
              <a:latin typeface="Cambria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229" y="0"/>
            <a:ext cx="8887883" cy="685800"/>
          </a:xfrm>
        </p:spPr>
        <p:txBody>
          <a:bodyPr/>
          <a:lstStyle/>
          <a:p>
            <a:pPr algn="ctr" eaLnBrk="1" hangingPunct="1"/>
            <a:r>
              <a:rPr lang="en-GB" sz="3200" b="1" u="sng" smtClean="0"/>
              <a:t>TCP Server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07032" y="641350"/>
            <a:ext cx="8502650" cy="621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int serverPort = 7896; 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ServerSocket listenSocket = new ServerSocket(serverPort);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while(true) 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{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	Socket clientSocket = listenSocket.accept();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	Connection c = new Connection(clientSocket);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}</a:t>
            </a:r>
          </a:p>
          <a:p>
            <a:pPr eaLnBrk="0" hangingPunct="0"/>
            <a:endParaRPr lang="en-GB" sz="2000" dirty="0">
              <a:latin typeface="Cambria" pitchFamily="18" charset="0"/>
              <a:cs typeface="Courier New" pitchFamily="49" charset="0"/>
            </a:endParaRP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class Connection extends Thread 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{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   DataInputStream in; DataOutputStream out; Socket clientSocket;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   public Connection (Socket aClientSocket) {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	clientSocket = aClientSocket;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	in = new DataInputStream( clientSocket.getInputStream());</a:t>
            </a:r>
          </a:p>
          <a:p>
            <a:pPr eaLnBrk="0" hangingPunct="0"/>
            <a:r>
              <a:rPr lang="en-GB" dirty="0">
                <a:latin typeface="Cambria" pitchFamily="18" charset="0"/>
                <a:cs typeface="Courier New" pitchFamily="49" charset="0"/>
              </a:rPr>
              <a:t>	out =new DataOutputStream( </a:t>
            </a:r>
            <a:r>
              <a:rPr lang="en-GB" dirty="0" err="1">
                <a:latin typeface="Cambria" pitchFamily="18" charset="0"/>
                <a:cs typeface="Courier New" pitchFamily="49" charset="0"/>
              </a:rPr>
              <a:t>clientSocket.getOutputStream</a:t>
            </a:r>
            <a:r>
              <a:rPr lang="en-GB" dirty="0">
                <a:latin typeface="Cambria" pitchFamily="18" charset="0"/>
                <a:cs typeface="Courier New" pitchFamily="49" charset="0"/>
              </a:rPr>
              <a:t>());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	</a:t>
            </a:r>
            <a:r>
              <a:rPr lang="en-GB" sz="2000" dirty="0" err="1">
                <a:latin typeface="Cambria" pitchFamily="18" charset="0"/>
                <a:cs typeface="Courier New" pitchFamily="49" charset="0"/>
              </a:rPr>
              <a:t>this.start</a:t>
            </a:r>
            <a:r>
              <a:rPr lang="en-GB" sz="2000" dirty="0">
                <a:latin typeface="Cambria" pitchFamily="18" charset="0"/>
                <a:cs typeface="Courier New" pitchFamily="49" charset="0"/>
              </a:rPr>
              <a:t>();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    	public void run()                {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		String data = </a:t>
            </a:r>
            <a:r>
              <a:rPr lang="en-GB" sz="2000" dirty="0" err="1">
                <a:latin typeface="Cambria" pitchFamily="18" charset="0"/>
                <a:cs typeface="Courier New" pitchFamily="49" charset="0"/>
              </a:rPr>
              <a:t>in.readUTF</a:t>
            </a:r>
            <a:r>
              <a:rPr lang="en-GB" sz="2000" dirty="0">
                <a:latin typeface="Cambria" pitchFamily="18" charset="0"/>
                <a:cs typeface="Courier New" pitchFamily="49" charset="0"/>
              </a:rPr>
              <a:t>();	                 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		out.writeUTF(data);</a:t>
            </a:r>
          </a:p>
          <a:p>
            <a:pPr eaLnBrk="0" hangingPunct="0"/>
            <a:r>
              <a:rPr lang="en-GB" sz="2000" dirty="0">
                <a:latin typeface="Cambria" pitchFamily="18" charset="0"/>
                <a:cs typeface="Courier New" pitchFamily="49" charset="0"/>
              </a:rPr>
              <a:t>	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Fall 2007</a:t>
            </a:r>
            <a:endParaRPr lang="en-US" smtClean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cs425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A0385-5EC1-44D7-91FE-0616921B2E5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934" y="0"/>
            <a:ext cx="8279419" cy="764704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Questions</a:t>
            </a:r>
            <a:endParaRPr lang="en-US" b="1" dirty="0" smtClean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this simple example we passed strings. How to pass an object?</a:t>
            </a:r>
          </a:p>
          <a:p>
            <a:pPr lvl="1" eaLnBrk="1" hangingPunct="1"/>
            <a:r>
              <a:rPr lang="en-US" dirty="0" smtClean="0"/>
              <a:t>Serialization (converts any object into a string)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How </a:t>
            </a:r>
            <a:r>
              <a:rPr lang="en-US" dirty="0" smtClean="0"/>
              <a:t>do we know then what is sent across the network? Integer, String, Object,…?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4012D7-E724-425C-9390-314AACE12469}" type="datetime1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28/03/2011</a:t>
            </a:fld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714EF-A4D1-4D25-B794-6A74D169476A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29904" y="1357314"/>
            <a:ext cx="8545644" cy="4899025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3600" dirty="0" smtClean="0"/>
              <a:t>Chapter 4</a:t>
            </a:r>
          </a:p>
          <a:p>
            <a:pPr marL="274320" indent="-274320" algn="ctr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GB" sz="3600" dirty="0" smtClean="0"/>
          </a:p>
          <a:p>
            <a:pPr marL="274320" indent="-274320" algn="ctr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3600" b="1" dirty="0" smtClean="0"/>
              <a:t>Inter-process Communications</a:t>
            </a:r>
          </a:p>
          <a:p>
            <a:pPr marL="825246" indent="-74295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GB" sz="2800" dirty="0" smtClean="0"/>
          </a:p>
          <a:p>
            <a:pPr marL="1098550" indent="-28575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GB" sz="2800" dirty="0" smtClean="0"/>
              <a:t>Socket Programming</a:t>
            </a:r>
          </a:p>
          <a:p>
            <a:pPr marL="1098550" lvl="1" indent="-285750">
              <a:lnSpc>
                <a:spcPct val="90000"/>
              </a:lnSpc>
              <a:spcBef>
                <a:spcPts val="580"/>
              </a:spcBef>
              <a:buNone/>
              <a:defRPr/>
            </a:pPr>
            <a:r>
              <a:rPr lang="en-GB" sz="2400" dirty="0" smtClean="0"/>
              <a:t>Streams (TCP)</a:t>
            </a:r>
          </a:p>
          <a:p>
            <a:pPr marL="274320" indent="-274320" algn="ctr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GB" sz="3600" dirty="0" smtClean="0"/>
          </a:p>
          <a:p>
            <a:pPr marL="274320" indent="-274320" algn="ctr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GB" sz="4400" b="1" dirty="0" smtClean="0"/>
          </a:p>
          <a:p>
            <a:pPr marL="274320" indent="-274320" algn="ctr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GB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692" y="0"/>
            <a:ext cx="8124296" cy="668338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TCP Stream Communication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1" y="692150"/>
            <a:ext cx="8763000" cy="591966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600" baseline="-25000" dirty="0" smtClean="0"/>
              <a:t>A stream of bytes to which data may be written and read from. </a:t>
            </a:r>
          </a:p>
          <a:p>
            <a:pPr algn="just" eaLnBrk="1" hangingPunct="1"/>
            <a:endParaRPr lang="en-US" sz="2400" b="1" i="1" dirty="0" smtClean="0"/>
          </a:p>
          <a:p>
            <a:pPr algn="just" eaLnBrk="1" hangingPunct="1"/>
            <a:r>
              <a:rPr lang="en-US" sz="2400" b="1" dirty="0" smtClean="0"/>
              <a:t>Message size:</a:t>
            </a:r>
            <a:r>
              <a:rPr lang="en-US" sz="2400" dirty="0" smtClean="0"/>
              <a:t> </a:t>
            </a:r>
          </a:p>
          <a:p>
            <a:pPr lvl="1" algn="just" eaLnBrk="1" hangingPunct="1"/>
            <a:r>
              <a:rPr lang="en-US" sz="2000" dirty="0" smtClean="0"/>
              <a:t>An app can choose how much data it writes to stream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Lost </a:t>
            </a:r>
            <a:r>
              <a:rPr lang="en-US" sz="2400" b="1" dirty="0" smtClean="0"/>
              <a:t>Messages: </a:t>
            </a:r>
          </a:p>
          <a:p>
            <a:pPr lvl="1" algn="just"/>
            <a:r>
              <a:rPr lang="en-US" sz="2000" dirty="0" smtClean="0"/>
              <a:t>TCP uses an acknowledgement scheme 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Flow </a:t>
            </a:r>
            <a:r>
              <a:rPr lang="en-US" sz="2400" b="1" dirty="0" smtClean="0"/>
              <a:t>Control: </a:t>
            </a:r>
          </a:p>
          <a:p>
            <a:pPr lvl="1" algn="just"/>
            <a:r>
              <a:rPr lang="en-US" sz="2000" dirty="0" smtClean="0"/>
              <a:t>TCP attempts to match the speeds of the processes. If writer is much faster then the reader, the writer process is blocked until the reader has consumed sufficient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692" y="0"/>
            <a:ext cx="8124296" cy="668338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TCP Stream Communication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1" y="692150"/>
            <a:ext cx="8763000" cy="5919665"/>
          </a:xfrm>
        </p:spPr>
        <p:txBody>
          <a:bodyPr>
            <a:normAutofit/>
          </a:bodyPr>
          <a:lstStyle/>
          <a:p>
            <a:pPr algn="just" eaLnBrk="1" hangingPunct="1"/>
            <a:endParaRPr lang="en-US" sz="2400" b="1" dirty="0" smtClean="0"/>
          </a:p>
          <a:p>
            <a:pPr algn="just" eaLnBrk="1" hangingPunct="1"/>
            <a:r>
              <a:rPr lang="en-US" sz="2400" b="1" dirty="0" smtClean="0"/>
              <a:t>Message </a:t>
            </a:r>
            <a:r>
              <a:rPr lang="en-US" sz="2400" b="1" dirty="0" smtClean="0"/>
              <a:t>Duplication &amp; ordering:</a:t>
            </a:r>
            <a:r>
              <a:rPr lang="en-US" sz="2400" dirty="0" smtClean="0"/>
              <a:t> </a:t>
            </a:r>
          </a:p>
          <a:p>
            <a:pPr lvl="1" algn="just" eaLnBrk="1" hangingPunct="1"/>
            <a:r>
              <a:rPr lang="en-US" sz="2000" dirty="0" smtClean="0"/>
              <a:t>Message Identifiers are associated with each packet.</a:t>
            </a:r>
          </a:p>
          <a:p>
            <a:pPr algn="just" eaLnBrk="1" hangingPunct="1"/>
            <a:endParaRPr lang="en-US" sz="2400" b="1" dirty="0" smtClean="0"/>
          </a:p>
          <a:p>
            <a:pPr algn="just" eaLnBrk="1" hangingPunct="1"/>
            <a:r>
              <a:rPr lang="en-US" sz="2400" b="1" dirty="0" smtClean="0"/>
              <a:t>Message </a:t>
            </a:r>
            <a:r>
              <a:rPr lang="en-US" sz="2400" b="1" dirty="0" smtClean="0"/>
              <a:t>Destination:</a:t>
            </a:r>
            <a:r>
              <a:rPr lang="en-US" sz="2400" dirty="0" smtClean="0"/>
              <a:t> </a:t>
            </a:r>
          </a:p>
          <a:p>
            <a:pPr lvl="1" algn="just" eaLnBrk="1" hangingPunct="1"/>
            <a:r>
              <a:rPr lang="en-US" sz="2000" dirty="0" smtClean="0"/>
              <a:t>Connections established before communication. </a:t>
            </a:r>
          </a:p>
          <a:p>
            <a:pPr lvl="1" algn="just" eaLnBrk="1" hangingPunct="1"/>
            <a:endParaRPr lang="en-US" sz="2000" dirty="0" smtClean="0"/>
          </a:p>
          <a:p>
            <a:pPr lvl="1" algn="just" eaLnBrk="1" hangingPunct="1"/>
            <a:r>
              <a:rPr lang="en-US" sz="2000" dirty="0" smtClean="0"/>
              <a:t>The </a:t>
            </a:r>
            <a:r>
              <a:rPr lang="en-US" sz="2000" dirty="0" smtClean="0"/>
              <a:t>processes can simply then read and write to the stream without needing the IP and </a:t>
            </a:r>
            <a:r>
              <a:rPr lang="en-US" sz="2000" dirty="0" smtClean="0"/>
              <a:t>Ports</a:t>
            </a:r>
            <a:r>
              <a:rPr lang="en-US" sz="2000" dirty="0" smtClean="0"/>
              <a:t>. </a:t>
            </a:r>
          </a:p>
          <a:p>
            <a:pPr lvl="1" algn="just" eaLnBrk="1" hangingPunct="1"/>
            <a:endParaRPr lang="en-US" sz="2000" dirty="0" smtClean="0"/>
          </a:p>
          <a:p>
            <a:pPr lvl="1" algn="just" eaLnBrk="1" hangingPunct="1"/>
            <a:r>
              <a:rPr lang="en-US" sz="2000" dirty="0" smtClean="0"/>
              <a:t>Connection </a:t>
            </a:r>
            <a:r>
              <a:rPr lang="en-US" sz="2000" dirty="0" smtClean="0"/>
              <a:t>Establishment: </a:t>
            </a:r>
            <a:endParaRPr lang="en-US" sz="2000" dirty="0" smtClean="0"/>
          </a:p>
          <a:p>
            <a:pPr lvl="2" algn="just"/>
            <a:r>
              <a:rPr lang="en-US" sz="1600" dirty="0" smtClean="0"/>
              <a:t>A </a:t>
            </a:r>
            <a:r>
              <a:rPr lang="en-US" sz="1600" dirty="0" smtClean="0"/>
              <a:t>connect request from the client followed by an accept request from the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634273" cy="90872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TCP Stream Communication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84722" y="1282890"/>
            <a:ext cx="8297325" cy="5120826"/>
          </a:xfrm>
        </p:spPr>
        <p:txBody>
          <a:bodyPr/>
          <a:lstStyle/>
          <a:p>
            <a:pPr algn="just" eaLnBrk="1" hangingPunct="1"/>
            <a:r>
              <a:rPr lang="en-US" sz="2400" b="1" dirty="0" smtClean="0"/>
              <a:t>Client</a:t>
            </a:r>
          </a:p>
          <a:p>
            <a:pPr lvl="1" algn="just" eaLnBrk="1" hangingPunct="1"/>
            <a:r>
              <a:rPr lang="en-US" sz="2000" dirty="0" smtClean="0"/>
              <a:t>Creates stream socket bound to any local port.</a:t>
            </a:r>
          </a:p>
          <a:p>
            <a:pPr lvl="1" algn="just" eaLnBrk="1" hangingPunct="1"/>
            <a:r>
              <a:rPr lang="en-US" sz="2000" dirty="0" smtClean="0"/>
              <a:t>Client then sends the request (connect) to the desired server. </a:t>
            </a:r>
          </a:p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b="1" dirty="0" smtClean="0"/>
              <a:t>Server</a:t>
            </a:r>
            <a:endParaRPr lang="en-US" sz="2400" b="1" dirty="0" smtClean="0"/>
          </a:p>
          <a:p>
            <a:pPr lvl="1" algn="just" eaLnBrk="1" hangingPunct="1"/>
            <a:r>
              <a:rPr lang="en-US" sz="2000" dirty="0" smtClean="0"/>
              <a:t>Server creates a listening socket bound to a server port.</a:t>
            </a:r>
          </a:p>
          <a:p>
            <a:pPr lvl="1" algn="just" eaLnBrk="1" hangingPunct="1"/>
            <a:r>
              <a:rPr lang="en-US" sz="2000" dirty="0" smtClean="0"/>
              <a:t>Server then wait for the client requests. </a:t>
            </a:r>
          </a:p>
          <a:p>
            <a:pPr lvl="1" algn="just" eaLnBrk="1" hangingPunct="1"/>
            <a:r>
              <a:rPr lang="en-US" sz="2000" dirty="0" smtClean="0"/>
              <a:t>Server accepts a connection and creates a new stream socket in a separate thread.</a:t>
            </a:r>
          </a:p>
          <a:p>
            <a:pPr lvl="1" algn="just" eaLnBrk="1" hangingPunct="1"/>
            <a:r>
              <a:rPr lang="en-US" sz="2000" dirty="0" smtClean="0"/>
              <a:t>Communication with client is through this stream socket and at the same time it keeps on waiting to receive the connection requests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634273" cy="90872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TCP Stream Communication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25415" y="1201003"/>
            <a:ext cx="8297325" cy="5366486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When </a:t>
            </a:r>
            <a:r>
              <a:rPr lang="en-US" sz="2400" dirty="0" smtClean="0"/>
              <a:t>a process closes </a:t>
            </a:r>
            <a:r>
              <a:rPr lang="en-US" sz="2400" dirty="0" smtClean="0"/>
              <a:t>Socket</a:t>
            </a:r>
          </a:p>
          <a:p>
            <a:pPr algn="just" eaLnBrk="1" hangingPunct="1"/>
            <a:endParaRPr lang="en-US" sz="2400" dirty="0" smtClean="0"/>
          </a:p>
          <a:p>
            <a:pPr lvl="1" algn="just" eaLnBrk="1" hangingPunct="1"/>
            <a:r>
              <a:rPr lang="en-US" sz="2000" dirty="0" smtClean="0"/>
              <a:t>Any data in the output buffer is being transferred to the destination socket with an indication that stream is broken. </a:t>
            </a:r>
          </a:p>
          <a:p>
            <a:pPr lvl="1" algn="just" eaLnBrk="1" hangingPunct="1"/>
            <a:endParaRPr lang="en-US" sz="2000" dirty="0" smtClean="0"/>
          </a:p>
          <a:p>
            <a:pPr lvl="1" algn="just" eaLnBrk="1" hangingPunct="1"/>
            <a:r>
              <a:rPr lang="en-US" sz="2000" dirty="0" smtClean="0"/>
              <a:t>When </a:t>
            </a:r>
            <a:r>
              <a:rPr lang="en-US" sz="2000" dirty="0" smtClean="0"/>
              <a:t>process fails it closes its all sockets and the other party will discover soon that connection has been broken.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692" y="1"/>
            <a:ext cx="8124296" cy="94297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TCP Stream Communication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7865" y="812800"/>
            <a:ext cx="8788135" cy="564673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400" b="1" dirty="0" smtClean="0"/>
              <a:t>Issues</a:t>
            </a:r>
            <a:r>
              <a:rPr lang="en-US" sz="2400" dirty="0" smtClean="0"/>
              <a:t> related to stream communications</a:t>
            </a:r>
          </a:p>
          <a:p>
            <a:pPr lvl="1" algn="just" eaLnBrk="1" hangingPunct="1"/>
            <a:r>
              <a:rPr lang="en-US" sz="2400" dirty="0" smtClean="0"/>
              <a:t>Blocking</a:t>
            </a:r>
          </a:p>
          <a:p>
            <a:pPr lvl="2" algn="just" eaLnBrk="1" hangingPunct="1"/>
            <a:r>
              <a:rPr lang="en-US" sz="2000" dirty="0" smtClean="0"/>
              <a:t>If process tries to read data from the queue of the destination socket and data is not available it is blocked.</a:t>
            </a:r>
          </a:p>
          <a:p>
            <a:pPr lvl="1" algn="just" eaLnBrk="1" hangingPunct="1"/>
            <a:r>
              <a:rPr lang="en-US" sz="2400" dirty="0" smtClean="0"/>
              <a:t>Threads</a:t>
            </a:r>
          </a:p>
          <a:p>
            <a:pPr lvl="1"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smtClean="0"/>
              <a:t>Failure Models: </a:t>
            </a:r>
            <a:endParaRPr lang="en-US" sz="2400" dirty="0" smtClean="0"/>
          </a:p>
          <a:p>
            <a:pPr lvl="1" algn="just"/>
            <a:r>
              <a:rPr lang="en-US" sz="2000" dirty="0" smtClean="0"/>
              <a:t>checksum </a:t>
            </a:r>
            <a:r>
              <a:rPr lang="en-US" sz="2000" dirty="0" smtClean="0"/>
              <a:t>for integrity; timeouts &amp; retransmission for validity</a:t>
            </a:r>
          </a:p>
          <a:p>
            <a:pPr lvl="1" algn="just" eaLnBrk="1" hangingPunct="1"/>
            <a:endParaRPr lang="en-US" sz="2000" dirty="0" smtClean="0"/>
          </a:p>
          <a:p>
            <a:pPr lvl="1" algn="just" eaLnBrk="1" hangingPunct="1"/>
            <a:r>
              <a:rPr lang="en-US" sz="2000" dirty="0" smtClean="0"/>
              <a:t>TCP </a:t>
            </a:r>
            <a:r>
              <a:rPr lang="en-US" sz="2000" dirty="0" smtClean="0"/>
              <a:t>fails or doesn’t guarantee reliable communication under all situations</a:t>
            </a:r>
          </a:p>
          <a:p>
            <a:pPr lvl="2" algn="just" eaLnBrk="1" hangingPunct="1"/>
            <a:r>
              <a:rPr lang="en-US" sz="2000" dirty="0" smtClean="0"/>
              <a:t>Process failure or network failure</a:t>
            </a:r>
          </a:p>
          <a:p>
            <a:pPr lvl="2" algn="just" eaLnBrk="1" hangingPunct="1"/>
            <a:r>
              <a:rPr lang="en-US" sz="2000" dirty="0" smtClean="0">
                <a:solidFill>
                  <a:srgbClr val="FF0000"/>
                </a:solidFill>
              </a:rPr>
              <a:t>Sent message has been received by the client or not.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Fall 2007</a:t>
            </a:r>
            <a:endParaRPr lang="en-US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cs425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92B3E-9B5C-416A-90E8-F93123D7A86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68890" y="0"/>
            <a:ext cx="812292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The Socket Class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Provides a number of constructors which enable the programmer to create a socket to a remote computer. It is usually for programming clients.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dirty="0" smtClean="0"/>
              <a:t>simplest constructor has two arguments: </a:t>
            </a:r>
          </a:p>
          <a:p>
            <a:pPr lvl="1" eaLnBrk="1" hangingPunct="1"/>
            <a:r>
              <a:rPr lang="en-US" sz="2000" dirty="0" smtClean="0"/>
              <a:t>String (name of the computer using the DNS convention</a:t>
            </a:r>
          </a:p>
          <a:p>
            <a:pPr lvl="1" eaLnBrk="1" hangingPunct="1"/>
            <a:r>
              <a:rPr lang="en-US" sz="2000" dirty="0" smtClean="0"/>
              <a:t>port number.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Example</a:t>
            </a:r>
            <a:r>
              <a:rPr lang="en-US" sz="2000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Socket clientSocket = new Socket</a:t>
            </a:r>
            <a:r>
              <a:rPr lang="en-US" sz="2000" dirty="0" smtClean="0">
                <a:latin typeface="Courier New" pitchFamily="49" charset="0"/>
              </a:rPr>
              <a:t>(“codteem.mcs.edu.pk", </a:t>
            </a:r>
            <a:r>
              <a:rPr lang="en-US" sz="2000" dirty="0" smtClean="0">
                <a:latin typeface="Courier New" pitchFamily="49" charset="0"/>
              </a:rPr>
              <a:t>80);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Fall 2007</a:t>
            </a:r>
            <a:endParaRPr lang="en-US" smtClean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cs425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34D96-D24C-437E-BEA0-0C4513C1A1E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68889" y="0"/>
            <a:ext cx="8122920" cy="92804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Reading data from Socket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The method </a:t>
            </a:r>
            <a:r>
              <a:rPr lang="en-US" sz="2800" dirty="0" err="1" smtClean="0">
                <a:latin typeface="Courier New" pitchFamily="49" charset="0"/>
              </a:rPr>
              <a:t>getInputStream</a:t>
            </a:r>
            <a:r>
              <a:rPr lang="en-US" sz="2800" dirty="0" smtClean="0"/>
              <a:t> will obtain an </a:t>
            </a:r>
            <a:r>
              <a:rPr lang="en-US" sz="2800" dirty="0" err="1" smtClean="0">
                <a:latin typeface="Courier New" pitchFamily="49" charset="0"/>
              </a:rPr>
              <a:t>InputStream</a:t>
            </a:r>
            <a:r>
              <a:rPr lang="en-US" sz="2800" dirty="0" smtClean="0"/>
              <a:t> object attached to the socket which can then be used to read data.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Example</a:t>
            </a:r>
            <a:r>
              <a:rPr lang="en-US" sz="2800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Socket clientSocket = new Socket</a:t>
            </a:r>
            <a:r>
              <a:rPr lang="en-US" sz="1600" dirty="0" smtClean="0">
                <a:latin typeface="Courier New" pitchFamily="49" charset="0"/>
              </a:rPr>
              <a:t>(“codteem.mcs.edu.pk", </a:t>
            </a:r>
            <a:r>
              <a:rPr lang="en-US" sz="1600" dirty="0" smtClean="0">
                <a:latin typeface="Courier New" pitchFamily="49" charset="0"/>
              </a:rPr>
              <a:t>80);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</a:rPr>
              <a:t>InputStream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inputStream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clientSocket.getInputStream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4215</TotalTime>
  <Words>1017</Words>
  <Application>Microsoft Office PowerPoint</Application>
  <PresentationFormat>A4 Paper (210x297 mm)</PresentationFormat>
  <Paragraphs>234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Parallel and Distributed Computing</vt:lpstr>
      <vt:lpstr>Slide 2</vt:lpstr>
      <vt:lpstr>TCP Stream Communication</vt:lpstr>
      <vt:lpstr>TCP Stream Communication</vt:lpstr>
      <vt:lpstr>TCP Stream Communication</vt:lpstr>
      <vt:lpstr>TCP Stream Communication</vt:lpstr>
      <vt:lpstr>TCP Stream Communication</vt:lpstr>
      <vt:lpstr>The Socket Class</vt:lpstr>
      <vt:lpstr>Reading data from Socket</vt:lpstr>
      <vt:lpstr>Using Buffers</vt:lpstr>
      <vt:lpstr>Writing to a Socket</vt:lpstr>
      <vt:lpstr>Bi-directional connection</vt:lpstr>
      <vt:lpstr>Server Socket</vt:lpstr>
      <vt:lpstr>Accepting Connections</vt:lpstr>
      <vt:lpstr>Server Socket I/O</vt:lpstr>
      <vt:lpstr>TCP Client</vt:lpstr>
      <vt:lpstr>TCP Server</vt:lpstr>
      <vt:lpstr>Questions</vt:lpstr>
    </vt:vector>
  </TitlesOfParts>
  <Company>G&amp;J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Nabeel</dc:creator>
  <cp:lastModifiedBy>Hammad</cp:lastModifiedBy>
  <cp:revision>606</cp:revision>
  <cp:lastPrinted>2000-11-12T21:05:10Z</cp:lastPrinted>
  <dcterms:created xsi:type="dcterms:W3CDTF">2000-06-18T21:59:47Z</dcterms:created>
  <dcterms:modified xsi:type="dcterms:W3CDTF">2011-03-28T12:18:27Z</dcterms:modified>
</cp:coreProperties>
</file>