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0" r:id="rId1"/>
  </p:sldMasterIdLst>
  <p:notesMasterIdLst>
    <p:notesMasterId r:id="rId23"/>
  </p:notesMasterIdLst>
  <p:handoutMasterIdLst>
    <p:handoutMasterId r:id="rId24"/>
  </p:handoutMasterIdLst>
  <p:sldIdLst>
    <p:sldId id="338" r:id="rId2"/>
    <p:sldId id="340" r:id="rId3"/>
    <p:sldId id="348" r:id="rId4"/>
    <p:sldId id="300" r:id="rId5"/>
    <p:sldId id="347" r:id="rId6"/>
    <p:sldId id="352" r:id="rId7"/>
    <p:sldId id="343" r:id="rId8"/>
    <p:sldId id="349" r:id="rId9"/>
    <p:sldId id="301" r:id="rId10"/>
    <p:sldId id="344" r:id="rId11"/>
    <p:sldId id="350" r:id="rId12"/>
    <p:sldId id="302" r:id="rId13"/>
    <p:sldId id="351" r:id="rId14"/>
    <p:sldId id="356" r:id="rId15"/>
    <p:sldId id="345" r:id="rId16"/>
    <p:sldId id="353" r:id="rId17"/>
    <p:sldId id="303" r:id="rId18"/>
    <p:sldId id="346" r:id="rId19"/>
    <p:sldId id="354" r:id="rId20"/>
    <p:sldId id="304" r:id="rId21"/>
    <p:sldId id="355" r:id="rId22"/>
  </p:sldIdLst>
  <p:sldSz cx="9906000" cy="6858000" type="A4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66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12" autoAdjust="0"/>
    <p:restoredTop sz="79332" autoAdjust="0"/>
  </p:normalViewPr>
  <p:slideViewPr>
    <p:cSldViewPr snapToGrid="0">
      <p:cViewPr varScale="1">
        <p:scale>
          <a:sx n="57" d="100"/>
          <a:sy n="57" d="100"/>
        </p:scale>
        <p:origin x="-1386" y="-84"/>
      </p:cViewPr>
      <p:guideLst>
        <p:guide orient="horz" pos="2160"/>
        <p:guide pos="312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pPr>
              <a:defRPr/>
            </a:pPr>
            <a:fld id="{5F5E30C0-54FA-4458-B76C-946B25AE8F55}" type="datetimeFigureOut">
              <a:rPr lang="en-GB"/>
              <a:pPr>
                <a:defRPr/>
              </a:pPr>
              <a:t>21/04/2011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pPr>
              <a:defRPr/>
            </a:pPr>
            <a:fld id="{33F72AF1-9F22-4E34-BD9D-B716D0CA47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325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D3EC051B-233E-45CC-B5B3-938B7F8D4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01CA64-6F34-4ADB-B07E-B0512B0A2877}" type="slidenum">
              <a:rPr lang="en-GB" smtClean="0">
                <a:latin typeface="Times" pitchFamily="18" charset="0"/>
              </a:rPr>
              <a:pPr>
                <a:defRPr/>
              </a:pPr>
              <a:t>1</a:t>
            </a:fld>
            <a:endParaRPr lang="en-GB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DEA53-91E5-4CE1-8F9E-856446B64417}" type="slidenum">
              <a:rPr lang="en-US" smtClean="0">
                <a:latin typeface="Times" pitchFamily="18" charset="0"/>
              </a:rPr>
              <a:pPr>
                <a:defRPr/>
              </a:pPr>
              <a:t>9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6DA7C-8EB7-466F-ABFB-E437E7CF2BBB}" type="slidenum">
              <a:rPr lang="en-US" smtClean="0">
                <a:latin typeface="Times" pitchFamily="18" charset="0"/>
              </a:rPr>
              <a:pPr>
                <a:defRPr/>
              </a:pPr>
              <a:t>10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44D83E-21D9-4E7D-BB82-F5712F2C74E6}" type="slidenum">
              <a:rPr lang="en-US" smtClean="0">
                <a:latin typeface="Times" pitchFamily="18" charset="0"/>
              </a:rPr>
              <a:pPr>
                <a:defRPr/>
              </a:pPr>
              <a:t>11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defRPr/>
            </a:pPr>
            <a:r>
              <a:rPr lang="en-US" sz="2100" dirty="0" smtClean="0"/>
              <a:t>Activity of flattening an object or connected set of objects into a serial form that is suitable for storing on disk or transmitting in msg. e.g. an argument or result of an RMI</a:t>
            </a:r>
          </a:p>
          <a:p>
            <a:pPr algn="just" eaLnBrk="1" hangingPunct="1">
              <a:defRPr/>
            </a:pPr>
            <a:r>
              <a:rPr lang="en-US" sz="2100" b="1" dirty="0" smtClean="0"/>
              <a:t>De-serialization</a:t>
            </a:r>
            <a:r>
              <a:rPr lang="en-US" sz="2100" dirty="0" smtClean="0"/>
              <a:t> is restoring the state of an object or set of objects from its serialized form.</a:t>
            </a:r>
          </a:p>
          <a:p>
            <a:pPr algn="just" eaLnBrk="1" hangingPunct="1">
              <a:defRPr/>
            </a:pPr>
            <a:r>
              <a:rPr lang="en-US" sz="2100" dirty="0" smtClean="0"/>
              <a:t>Info about a class consist of the name of the class &amp; the version No.</a:t>
            </a:r>
          </a:p>
          <a:p>
            <a:pPr algn="just" eaLnBrk="1" hangingPunct="1">
              <a:defRPr/>
            </a:pPr>
            <a:r>
              <a:rPr lang="en-US" sz="2100" dirty="0" smtClean="0"/>
              <a:t>Java </a:t>
            </a:r>
            <a:r>
              <a:rPr lang="en-US" sz="2100" dirty="0" err="1" smtClean="0"/>
              <a:t>obj</a:t>
            </a:r>
            <a:r>
              <a:rPr lang="en-US" sz="2100" dirty="0" smtClean="0"/>
              <a:t> can contain references to other </a:t>
            </a:r>
            <a:r>
              <a:rPr lang="en-US" sz="2100" dirty="0" err="1" smtClean="0"/>
              <a:t>objs</a:t>
            </a:r>
            <a:r>
              <a:rPr lang="en-US" sz="2100" dirty="0" smtClean="0"/>
              <a:t>, on serialization all referenced </a:t>
            </a:r>
            <a:r>
              <a:rPr lang="en-US" sz="2100" dirty="0" err="1" smtClean="0"/>
              <a:t>objs</a:t>
            </a:r>
            <a:r>
              <a:rPr lang="en-US" sz="2100" dirty="0" smtClean="0"/>
              <a:t> are serialized together with it to ensure </a:t>
            </a:r>
          </a:p>
          <a:p>
            <a:pPr lvl="1" algn="just" eaLnBrk="1" hangingPunct="1">
              <a:defRPr/>
            </a:pPr>
            <a:r>
              <a:rPr lang="en-US" sz="1900" dirty="0" smtClean="0"/>
              <a:t>References are serialized as handles- the handle is a ref to an </a:t>
            </a:r>
            <a:r>
              <a:rPr lang="en-US" sz="1900" dirty="0" err="1" smtClean="0"/>
              <a:t>obj</a:t>
            </a:r>
            <a:r>
              <a:rPr lang="en-US" sz="1900" dirty="0" smtClean="0"/>
              <a:t> within the serialized form</a:t>
            </a:r>
          </a:p>
          <a:p>
            <a:pPr algn="just" eaLnBrk="1" hangingPunct="1">
              <a:defRPr/>
            </a:pPr>
            <a:r>
              <a:rPr lang="en-US" sz="2100" dirty="0" smtClean="0"/>
              <a:t>To serialize an </a:t>
            </a:r>
            <a:r>
              <a:rPr lang="en-US" sz="2100" dirty="0" err="1" smtClean="0"/>
              <a:t>obj</a:t>
            </a:r>
            <a:r>
              <a:rPr lang="en-US" sz="2100" dirty="0" smtClean="0"/>
              <a:t>, its class info is written out followed by the types &amp; names of its instance var. If the instance </a:t>
            </a:r>
            <a:r>
              <a:rPr lang="en-US" sz="2100" dirty="0" err="1" smtClean="0"/>
              <a:t>var</a:t>
            </a:r>
            <a:r>
              <a:rPr lang="en-US" sz="2100" dirty="0" smtClean="0"/>
              <a:t> belong to new classes then those along with types &amp; names of its instance </a:t>
            </a:r>
            <a:r>
              <a:rPr lang="en-US" sz="2100" dirty="0" err="1" smtClean="0"/>
              <a:t>var</a:t>
            </a:r>
            <a:r>
              <a:rPr lang="en-US" sz="2100" dirty="0" smtClean="0"/>
              <a:t> is written out. (recursively)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AD52D0-30E9-4FC8-AEA7-88C6078EFBCB}" type="slidenum">
              <a:rPr lang="en-US" smtClean="0">
                <a:latin typeface="Times" pitchFamily="18" charset="0"/>
              </a:rPr>
              <a:pPr>
                <a:defRPr/>
              </a:pPr>
              <a:t>12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744EBE-5AF1-45C7-AF64-D6C41484CE90}" type="slidenum">
              <a:rPr lang="en-US" smtClean="0">
                <a:latin typeface="Times" pitchFamily="18" charset="0"/>
              </a:rPr>
              <a:pPr>
                <a:defRPr/>
              </a:pPr>
              <a:t>13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3B18B6-25E0-4B8C-BE6A-90505CD5357C}" type="slidenum">
              <a:rPr lang="en-US" smtClean="0">
                <a:latin typeface="Times" pitchFamily="18" charset="0"/>
              </a:rPr>
              <a:pPr>
                <a:defRPr/>
              </a:pPr>
              <a:t>15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1F03C3-3B20-4CBE-ADBD-5173959F3BAF}" type="slidenum">
              <a:rPr lang="en-US" smtClean="0">
                <a:latin typeface="Times" pitchFamily="18" charset="0"/>
              </a:rPr>
              <a:pPr>
                <a:defRPr/>
              </a:pPr>
              <a:t>16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EC051B-233E-45CC-B5B3-938B7F8D4C6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88078-E465-4B52-951D-6E0CA9369E2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73881-303A-451A-B1F4-D57D777DB31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3F389-AB72-422F-B4CE-B903EC76964B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228CC-DD3F-4316-8194-6F3C473D433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5E25A-CCD0-4372-ADE8-4A5E036CF941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09EF6-5E54-4A72-9820-7D6A7943A34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863E-F712-4C11-9D45-357E2A89CC3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05DF5-524C-4361-BA46-8F9A0AD0F866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65230-87E2-45FE-B1AE-206CF38F151D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F466A-027B-4F9F-8233-E3100E09A0E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68467-6A57-4D7E-A732-54B42D27B9D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F4A071-2221-4B3A-9BB7-9DEE8F2E4108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mmad.afzal@m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052513"/>
            <a:ext cx="84201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400" b="1" dirty="0" smtClean="0">
                <a:solidFill>
                  <a:schemeClr val="tx2">
                    <a:satMod val="130000"/>
                  </a:schemeClr>
                </a:solidFill>
              </a:rPr>
              <a:t>Design of Distributed Systems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9387" y="3513138"/>
            <a:ext cx="7523163" cy="2763837"/>
          </a:xfrm>
        </p:spPr>
        <p:txBody>
          <a:bodyPr>
            <a:normAutofit fontScale="8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nl-NL" sz="39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nl-NL" sz="3900" b="1" dirty="0" smtClean="0"/>
              <a:t>Dr. Hammad Afzal</a:t>
            </a:r>
          </a:p>
          <a:p>
            <a:pPr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dirty="0" smtClean="0"/>
              <a:t>Military College of Signals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dirty="0" smtClean="0"/>
              <a:t>National University of Sciences and Technology, Pakistan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b="1" dirty="0" smtClean="0"/>
              <a:t>Spring, 2011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600" b="1" dirty="0" smtClean="0">
                <a:hlinkClick r:id="rId3"/>
              </a:rPr>
              <a:t>hammad.afzal@mcs.edu.pk</a:t>
            </a: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  <a:p>
            <a:pPr algn="ctr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/>
              <a:buNone/>
              <a:defRPr/>
            </a:pPr>
            <a:endParaRPr lang="en-GB" sz="2600" b="1" dirty="0" smtClean="0"/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 bwMode="auto">
          <a:xfrm>
            <a:off x="6715125" y="6265863"/>
            <a:ext cx="2682875" cy="4762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7CA53808-9F98-469E-9F57-5EF338472CAB}" type="datetime1">
              <a:rPr lang="en-GB" smtClean="0">
                <a:latin typeface="Arial" charset="0"/>
              </a:rPr>
              <a:pPr>
                <a:defRPr/>
              </a:pPr>
              <a:t>21/04/2011</a:t>
            </a:fld>
            <a:endParaRPr lang="en-GB" smtClean="0"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57A57-F650-4C5F-8F63-096D1A5E1F15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0" y="6308725"/>
            <a:ext cx="9906000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EDR &amp; MAR (7)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15636" y="1163638"/>
            <a:ext cx="8968077" cy="5270413"/>
          </a:xfrm>
        </p:spPr>
        <p:txBody>
          <a:bodyPr/>
          <a:lstStyle/>
          <a:p>
            <a:pPr algn="just" eaLnBrk="1" hangingPunct="1"/>
            <a:r>
              <a:rPr lang="en-US" sz="3200" dirty="0" smtClean="0"/>
              <a:t>Two alternative approaches to EDR &amp; MAR</a:t>
            </a:r>
          </a:p>
          <a:p>
            <a:pPr lvl="1" algn="just" eaLnBrk="1" hangingPunct="1"/>
            <a:r>
              <a:rPr lang="en-US" sz="2800" dirty="0" smtClean="0">
                <a:solidFill>
                  <a:srgbClr val="3333FF"/>
                </a:solidFill>
              </a:rPr>
              <a:t>CORBA’s common data representation</a:t>
            </a:r>
            <a:r>
              <a:rPr lang="en-US" sz="2800" dirty="0" smtClean="0"/>
              <a:t>: </a:t>
            </a:r>
          </a:p>
          <a:p>
            <a:pPr lvl="2" algn="just" eaLnBrk="1" hangingPunct="1"/>
            <a:r>
              <a:rPr lang="en-US" sz="2400" dirty="0" smtClean="0"/>
              <a:t>External representation for the structure &amp; primitive types that can be passed as arguments &amp; results of remote method invocation in CORBA. </a:t>
            </a:r>
          </a:p>
          <a:p>
            <a:pPr lvl="2" algn="just" eaLnBrk="1" hangingPunct="1"/>
            <a:endParaRPr lang="en-US" sz="2800" dirty="0" smtClean="0">
              <a:solidFill>
                <a:srgbClr val="3333FF"/>
              </a:solidFill>
            </a:endParaRPr>
          </a:p>
          <a:p>
            <a:pPr lvl="1" algn="just" eaLnBrk="1" hangingPunct="1"/>
            <a:r>
              <a:rPr lang="en-US" sz="2800" dirty="0" smtClean="0">
                <a:solidFill>
                  <a:srgbClr val="3333FF"/>
                </a:solidFill>
              </a:rPr>
              <a:t>Java’s object serialization</a:t>
            </a:r>
            <a:r>
              <a:rPr lang="en-US" sz="2000" dirty="0" smtClean="0"/>
              <a:t>: </a:t>
            </a:r>
          </a:p>
          <a:p>
            <a:pPr lvl="2" algn="just" eaLnBrk="1" hangingPunct="1"/>
            <a:r>
              <a:rPr lang="en-US" sz="2400" dirty="0" smtClean="0"/>
              <a:t>Flattening &amp; EDR of a single object or tree of objects that may need to be transmitted in a message or stored on a disk. </a:t>
            </a:r>
          </a:p>
          <a:p>
            <a:pPr lvl="2" algn="just" eaLnBrk="1" hangingPunct="1"/>
            <a:r>
              <a:rPr lang="en-US" sz="2400" dirty="0" smtClean="0"/>
              <a:t>It is for use only by java .</a:t>
            </a:r>
          </a:p>
          <a:p>
            <a:pPr lvl="1" algn="just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93275" cy="852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EDR &amp; MAR (8)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163638"/>
            <a:ext cx="8964613" cy="5360987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>
                <a:solidFill>
                  <a:srgbClr val="3333FF"/>
                </a:solidFill>
              </a:rPr>
              <a:t>XML or Extensible Markup Language</a:t>
            </a:r>
          </a:p>
          <a:p>
            <a:pPr marL="531813" lvl="2" indent="-349250" algn="just" eaLnBrk="1" hangingPunct="1"/>
            <a:r>
              <a:rPr lang="en-US" sz="2400" dirty="0" smtClean="0"/>
              <a:t>Defines a structural format for representing structured data.</a:t>
            </a:r>
          </a:p>
          <a:p>
            <a:pPr marL="531813" lvl="2" indent="-349250" algn="just" eaLnBrk="1" hangingPunct="1"/>
            <a:r>
              <a:rPr lang="en-US" sz="2400" dirty="0" smtClean="0"/>
              <a:t>Now also used to represent data in messages exchanged. E.g. RDF is used to describe data, SOAP is used for message passing in web services .</a:t>
            </a:r>
          </a:p>
          <a:p>
            <a:pPr lvl="1" algn="just" eaLnBrk="1" hangingPunct="1"/>
            <a:endParaRPr lang="en-US" sz="2000" dirty="0" smtClean="0"/>
          </a:p>
          <a:p>
            <a:pPr lvl="1" algn="just"/>
            <a:r>
              <a:rPr lang="en-US" dirty="0" smtClean="0">
                <a:solidFill>
                  <a:srgbClr val="3333FF"/>
                </a:solidFill>
              </a:rPr>
              <a:t>First two approaches: </a:t>
            </a:r>
          </a:p>
          <a:p>
            <a:pPr lvl="1" algn="just" eaLnBrk="1" hangingPunct="1"/>
            <a:r>
              <a:rPr lang="en-US" sz="2200" dirty="0" smtClean="0"/>
              <a:t>In first two approaches, MAR &amp; UnMAR is intended to be carried out by a middle layer.</a:t>
            </a:r>
          </a:p>
          <a:p>
            <a:pPr lvl="1" algn="just" eaLnBrk="1" hangingPunct="1"/>
            <a:r>
              <a:rPr lang="en-US" sz="2200" dirty="0" smtClean="0"/>
              <a:t>First two approaches marshal the primitive data types into a binary form</a:t>
            </a:r>
          </a:p>
          <a:p>
            <a:pPr lvl="1" algn="just" eaLnBrk="1" hangingPunct="1"/>
            <a:r>
              <a:rPr lang="en-US" sz="2200" dirty="0" smtClean="0"/>
              <a:t>XML represent primitive data types </a:t>
            </a:r>
            <a:r>
              <a:rPr lang="en-US" sz="2200" b="1" dirty="0" smtClean="0"/>
              <a:t>textually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0"/>
            <a:ext cx="869156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CORBA’s Common Data Representation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11300" y="1258888"/>
            <a:ext cx="8123238" cy="48006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93275" cy="8728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Java Object Serialization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46063" y="1103313"/>
            <a:ext cx="9388475" cy="5754687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dirty="0" smtClean="0"/>
              <a:t>In Java RMI, both objects and primitive data values may be passed as argument and results of method invocations.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b="1" dirty="0" smtClean="0"/>
              <a:t>Serialization: </a:t>
            </a:r>
            <a:r>
              <a:rPr lang="en-US" sz="2400" dirty="0" smtClean="0"/>
              <a:t>Activity of flattening an object or connected set of objects into a serial form that is suitable for storing on disk or transmitting in msg. e.g. an argument or result of an RMI</a:t>
            </a:r>
          </a:p>
          <a:p>
            <a:pPr algn="just" eaLnBrk="1" hangingPunct="1"/>
            <a:endParaRPr lang="en-US" sz="2400" b="1" dirty="0" smtClean="0"/>
          </a:p>
          <a:p>
            <a:pPr algn="just" eaLnBrk="1" hangingPunct="1"/>
            <a:r>
              <a:rPr lang="en-US" sz="2400" b="1" dirty="0" smtClean="0"/>
              <a:t>De-serialization:</a:t>
            </a:r>
            <a:r>
              <a:rPr lang="en-US" sz="2400" dirty="0" smtClean="0"/>
              <a:t> is restoring the state of an object or set of objects from its serialized form.</a:t>
            </a:r>
          </a:p>
          <a:p>
            <a:pPr algn="just" eaLnBrk="1" hangingPunct="1"/>
            <a:endParaRPr lang="en-US" sz="2400" b="1" dirty="0" smtClean="0"/>
          </a:p>
          <a:p>
            <a:pPr algn="just" eaLnBrk="1" hangingPunct="1"/>
            <a:r>
              <a:rPr lang="en-US" sz="2400" b="1" dirty="0" smtClean="0"/>
              <a:t>Class Info</a:t>
            </a:r>
          </a:p>
          <a:p>
            <a:pPr lvl="1" algn="just" eaLnBrk="1" hangingPunct="1"/>
            <a:r>
              <a:rPr lang="en-US" dirty="0" smtClean="0"/>
              <a:t>Name &amp; version No.</a:t>
            </a:r>
          </a:p>
          <a:p>
            <a:pPr lvl="1" algn="just" eaLnBrk="1" hangingPunct="1"/>
            <a:r>
              <a:rPr lang="en-US" dirty="0" smtClean="0"/>
              <a:t>Version No changes when major changes in class.</a:t>
            </a:r>
          </a:p>
          <a:p>
            <a:pPr lvl="1" algn="just" eaLnBrk="1" hangingPunct="1"/>
            <a:r>
              <a:rPr lang="en-US" dirty="0" smtClean="0"/>
              <a:t>Set by programmer or calculated automatically.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2548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tx2">
                    <a:satMod val="130000"/>
                  </a:schemeClr>
                </a:solidFill>
              </a:rPr>
              <a:t>Indication of Java serialized form</a:t>
            </a:r>
            <a:endParaRPr lang="en-US" sz="4000" b="1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Public class Person implements Serializable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private String name;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private String Place;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private int year;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public Person(String a, String b, int c)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{……….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93275" cy="9975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Java Object Serialization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76225" y="1058863"/>
            <a:ext cx="9358313" cy="50006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smtClean="0"/>
              <a:t>Java object can contain references to other objects,.</a:t>
            </a:r>
          </a:p>
          <a:p>
            <a:pPr lvl="1" algn="just" eaLnBrk="1" hangingPunct="1"/>
            <a:r>
              <a:rPr lang="en-US" smtClean="0"/>
              <a:t>On serialization all referenced objects are serialized together with it.</a:t>
            </a:r>
          </a:p>
          <a:p>
            <a:pPr lvl="1" algn="just" eaLnBrk="1" hangingPunct="1"/>
            <a:r>
              <a:rPr lang="en-US" sz="2800" smtClean="0"/>
              <a:t>References are serialized as </a:t>
            </a:r>
            <a:r>
              <a:rPr lang="en-US" sz="2800" smtClean="0">
                <a:solidFill>
                  <a:srgbClr val="FF0000"/>
                </a:solidFill>
              </a:rPr>
              <a:t>handles </a:t>
            </a:r>
            <a:r>
              <a:rPr lang="en-US" sz="2800" smtClean="0"/>
              <a:t>- the handle is a ref to an object within the serialized form, for example, the next number in sequence of positive integers.</a:t>
            </a:r>
          </a:p>
          <a:p>
            <a:pPr lvl="1" algn="just" eaLnBrk="1" hangingPunct="1"/>
            <a:r>
              <a:rPr lang="en-US" sz="2800" smtClean="0"/>
              <a:t>Must be 1-1 correspondence between object references and handles.</a:t>
            </a:r>
          </a:p>
          <a:p>
            <a:pPr lvl="1" algn="just" eaLnBrk="1" hangingPunct="1"/>
            <a:r>
              <a:rPr lang="en-US" sz="2800" smtClean="0"/>
              <a:t>Each object is written once only. On subsequent occurrence, only handle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Java Object Serialization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76225" y="1058863"/>
            <a:ext cx="9358313" cy="5000625"/>
          </a:xfrm>
        </p:spPr>
        <p:txBody>
          <a:bodyPr/>
          <a:lstStyle/>
          <a:p>
            <a:pPr algn="just" eaLnBrk="1" hangingPunct="1"/>
            <a:r>
              <a:rPr lang="en-US" sz="3200" smtClean="0"/>
              <a:t>Serialize an object</a:t>
            </a:r>
          </a:p>
          <a:p>
            <a:pPr lvl="1" algn="just" eaLnBrk="1" hangingPunct="1"/>
            <a:r>
              <a:rPr lang="en-US" sz="2800" smtClean="0"/>
              <a:t>Class Information</a:t>
            </a:r>
          </a:p>
          <a:p>
            <a:pPr lvl="1" algn="just" eaLnBrk="1" hangingPunct="1"/>
            <a:r>
              <a:rPr lang="en-US" sz="2800" smtClean="0"/>
              <a:t>Types &amp; names of its instance variables. </a:t>
            </a:r>
          </a:p>
          <a:p>
            <a:pPr lvl="1" algn="just" eaLnBrk="1" hangingPunct="1"/>
            <a:r>
              <a:rPr lang="en-US" sz="2800" smtClean="0"/>
              <a:t>If the instance variables belong to new classes then those along with types &amp; names of its instance variable is written out. (recursively)</a:t>
            </a:r>
          </a:p>
          <a:p>
            <a:pPr lvl="1" algn="just" eaLnBrk="1" hangingPunct="1"/>
            <a:r>
              <a:rPr lang="en-US" sz="2800" smtClean="0"/>
              <a:t>Each class is given a handle, and no class is written more than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51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chemeClr val="tx2">
                    <a:satMod val="130000"/>
                  </a:schemeClr>
                </a:solidFill>
              </a:rPr>
              <a:t>Indication of Java serialized form</a:t>
            </a:r>
          </a:p>
        </p:txBody>
      </p:sp>
      <p:sp>
        <p:nvSpPr>
          <p:cNvPr id="22531" name="Text Box 31"/>
          <p:cNvSpPr txBox="1">
            <a:spLocks noChangeArrowheads="1"/>
          </p:cNvSpPr>
          <p:nvPr/>
        </p:nvSpPr>
        <p:spPr bwMode="auto">
          <a:xfrm>
            <a:off x="536575" y="1512888"/>
            <a:ext cx="9140825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282575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800" i="0">
                <a:latin typeface="Times New Roman" pitchFamily="18" charset="0"/>
              </a:rPr>
              <a:t>Instance variables of primitive types, such as integers, chars, booleans, bytes and longs.</a:t>
            </a:r>
          </a:p>
          <a:p>
            <a:pPr lvl="2" indent="-282575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400" i="0">
                <a:latin typeface="Times New Roman" pitchFamily="18" charset="0"/>
              </a:rPr>
              <a:t>Using method of ObjectOutputStreamClass</a:t>
            </a:r>
          </a:p>
          <a:p>
            <a:pPr lvl="2" indent="-282575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400" i="0">
                <a:latin typeface="Times New Roman" pitchFamily="18" charset="0"/>
              </a:rPr>
              <a:t>Strings and chars using method </a:t>
            </a:r>
            <a:r>
              <a:rPr lang="en-US" sz="2400">
                <a:latin typeface="Times New Roman" pitchFamily="18" charset="0"/>
              </a:rPr>
              <a:t>writeUTF (Universal Transfer Format)</a:t>
            </a:r>
          </a:p>
          <a:p>
            <a:pPr marL="536575" indent="-361950" eaLnBrk="0" hangingPunct="0">
              <a:spcBef>
                <a:spcPct val="50000"/>
              </a:spcBef>
              <a:buFont typeface="Arial" charset="0"/>
              <a:buChar char="•"/>
            </a:pPr>
            <a:endParaRPr lang="en-US" sz="2800" i="0">
              <a:latin typeface="Times New Roman" pitchFamily="18" charset="0"/>
            </a:endParaRPr>
          </a:p>
          <a:p>
            <a:pPr marL="536575" indent="-36195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800" i="0">
                <a:latin typeface="Times New Roman" pitchFamily="18" charset="0"/>
              </a:rPr>
              <a:t>Serialization/De-Serialization or arguments &amp; results of remote invocation are generally carried out by the middleware.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27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chemeClr val="tx2">
                    <a:satMod val="130000"/>
                  </a:schemeClr>
                </a:solidFill>
              </a:rPr>
              <a:t>Indication of Java serialized form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617538" y="3022600"/>
            <a:ext cx="8901112" cy="2435225"/>
            <a:chOff x="331" y="1462"/>
            <a:chExt cx="5607" cy="153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912" y="2793"/>
              <a:ext cx="4825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 i="0"/>
            </a:p>
          </p:txBody>
        </p:sp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331" y="2802"/>
              <a:ext cx="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US" sz="2000" i="0">
                <a:solidFill>
                  <a:srgbClr val="FF0000"/>
                </a:solidFill>
              </a:endParaRP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352" y="1704"/>
              <a:ext cx="3797" cy="949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 i="0"/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>
              <a:off x="352" y="1953"/>
              <a:ext cx="378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>
              <a:off x="352" y="2389"/>
              <a:ext cx="378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>
              <a:off x="912" y="1704"/>
              <a:ext cx="1" cy="9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>
              <a:off x="2998" y="1704"/>
              <a:ext cx="1" cy="9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1846" y="1953"/>
              <a:ext cx="1" cy="68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1641" y="1493"/>
              <a:ext cx="9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" pitchFamily="18" charset="0"/>
                </a:rPr>
                <a:t>Serialized values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447" y="1727"/>
              <a:ext cx="39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Person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447" y="2085"/>
              <a:ext cx="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3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447" y="2427"/>
              <a:ext cx="29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1934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350" y="1742"/>
              <a:ext cx="135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 8-byte version number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1163" y="2069"/>
              <a:ext cx="44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 dirty="0" err="1">
                  <a:solidFill>
                    <a:srgbClr val="000000"/>
                  </a:solidFill>
                  <a:latin typeface="Times" pitchFamily="18" charset="0"/>
                </a:rPr>
                <a:t>int</a:t>
              </a:r>
              <a:r>
                <a:rPr lang="en-GB" i="0" dirty="0">
                  <a:solidFill>
                    <a:srgbClr val="000000"/>
                  </a:solidFill>
                  <a:latin typeface="Times" pitchFamily="18" charset="0"/>
                </a:rPr>
                <a:t> year</a:t>
              </a:r>
              <a:endParaRPr lang="en-GB" sz="2000" i="0" dirty="0">
                <a:latin typeface="Times" pitchFamily="18" charset="0"/>
              </a:endParaRP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1163" y="2427"/>
              <a:ext cx="4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5 Smith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1983" y="1991"/>
              <a:ext cx="92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 dirty="0" err="1">
                  <a:solidFill>
                    <a:srgbClr val="000000"/>
                  </a:solidFill>
                  <a:latin typeface="Times" pitchFamily="18" charset="0"/>
                </a:rPr>
                <a:t>java.lang.String</a:t>
              </a:r>
              <a:endParaRPr lang="en-GB" sz="2000" i="0" dirty="0">
                <a:latin typeface="Times" pitchFamily="18" charset="0"/>
              </a:endParaRP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1983" y="2147"/>
              <a:ext cx="35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name: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74" name="Rectangle 21"/>
            <p:cNvSpPr>
              <a:spLocks noChangeArrowheads="1"/>
            </p:cNvSpPr>
            <p:nvPr/>
          </p:nvSpPr>
          <p:spPr bwMode="auto">
            <a:xfrm>
              <a:off x="1983" y="2427"/>
              <a:ext cx="56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6 London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3114" y="1742"/>
              <a:ext cx="14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FF0000"/>
                  </a:solidFill>
                  <a:latin typeface="Times" pitchFamily="18" charset="0"/>
                </a:rPr>
                <a:t>h0</a:t>
              </a:r>
              <a:endParaRPr lang="en-GB" sz="2000" i="0">
                <a:solidFill>
                  <a:srgbClr val="FF0000"/>
                </a:solidFill>
                <a:latin typeface="Times" pitchFamily="18" charset="0"/>
              </a:endParaRPr>
            </a:p>
          </p:txBody>
        </p:sp>
        <p:sp>
          <p:nvSpPr>
            <p:cNvPr id="23576" name="Rectangle 23"/>
            <p:cNvSpPr>
              <a:spLocks noChangeArrowheads="1"/>
            </p:cNvSpPr>
            <p:nvPr/>
          </p:nvSpPr>
          <p:spPr bwMode="auto">
            <a:xfrm>
              <a:off x="3114" y="2023"/>
              <a:ext cx="92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java.lang.String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3114" y="2178"/>
              <a:ext cx="34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000000"/>
                  </a:solidFill>
                  <a:latin typeface="Times" pitchFamily="18" charset="0"/>
                </a:rPr>
                <a:t>place: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78" name="Rectangle 25"/>
            <p:cNvSpPr>
              <a:spLocks noChangeArrowheads="1"/>
            </p:cNvSpPr>
            <p:nvPr/>
          </p:nvSpPr>
          <p:spPr bwMode="auto">
            <a:xfrm>
              <a:off x="3114" y="2427"/>
              <a:ext cx="14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0">
                  <a:solidFill>
                    <a:srgbClr val="FF0000"/>
                  </a:solidFill>
                  <a:latin typeface="Times" pitchFamily="18" charset="0"/>
                </a:rPr>
                <a:t>h1</a:t>
              </a:r>
              <a:endParaRPr lang="en-GB" sz="2000" i="0">
                <a:solidFill>
                  <a:srgbClr val="FF0000"/>
                </a:solidFill>
                <a:latin typeface="Times" pitchFamily="18" charset="0"/>
              </a:endParaRPr>
            </a:p>
          </p:txBody>
        </p:sp>
        <p:sp>
          <p:nvSpPr>
            <p:cNvPr id="23579" name="Rectangle 26"/>
            <p:cNvSpPr>
              <a:spLocks noChangeArrowheads="1"/>
            </p:cNvSpPr>
            <p:nvPr/>
          </p:nvSpPr>
          <p:spPr bwMode="auto">
            <a:xfrm>
              <a:off x="4546" y="1462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" pitchFamily="18" charset="0"/>
                </a:rPr>
                <a:t>Explanation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80" name="Rectangle 27"/>
            <p:cNvSpPr>
              <a:spLocks noChangeArrowheads="1"/>
            </p:cNvSpPr>
            <p:nvPr/>
          </p:nvSpPr>
          <p:spPr bwMode="auto">
            <a:xfrm>
              <a:off x="4266" y="1742"/>
              <a:ext cx="16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b="1" dirty="0">
                  <a:solidFill>
                    <a:srgbClr val="000000"/>
                  </a:solidFill>
                  <a:latin typeface="Times" pitchFamily="18" charset="0"/>
                </a:rPr>
                <a:t>class name</a:t>
              </a:r>
              <a:r>
                <a:rPr lang="en-GB" dirty="0">
                  <a:solidFill>
                    <a:srgbClr val="000000"/>
                  </a:solidFill>
                  <a:latin typeface="Times" pitchFamily="18" charset="0"/>
                </a:rPr>
                <a:t>, </a:t>
              </a:r>
              <a:r>
                <a:rPr lang="en-GB" b="1" dirty="0">
                  <a:solidFill>
                    <a:srgbClr val="000000"/>
                  </a:solidFill>
                  <a:latin typeface="Times" pitchFamily="18" charset="0"/>
                </a:rPr>
                <a:t>version number</a:t>
              </a:r>
              <a:endParaRPr lang="en-GB" sz="2000" b="1" i="0" dirty="0">
                <a:latin typeface="Times" pitchFamily="18" charset="0"/>
              </a:endParaRPr>
            </a:p>
          </p:txBody>
        </p:sp>
        <p:sp>
          <p:nvSpPr>
            <p:cNvPr id="23581" name="Rectangle 28"/>
            <p:cNvSpPr>
              <a:spLocks noChangeArrowheads="1"/>
            </p:cNvSpPr>
            <p:nvPr/>
          </p:nvSpPr>
          <p:spPr bwMode="auto">
            <a:xfrm>
              <a:off x="4266" y="2023"/>
              <a:ext cx="16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" pitchFamily="18" charset="0"/>
                </a:rPr>
                <a:t>number, type and name of 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82" name="Rectangle 29"/>
            <p:cNvSpPr>
              <a:spLocks noChangeArrowheads="1"/>
            </p:cNvSpPr>
            <p:nvPr/>
          </p:nvSpPr>
          <p:spPr bwMode="auto">
            <a:xfrm>
              <a:off x="4349" y="2178"/>
              <a:ext cx="13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" pitchFamily="18" charset="0"/>
                </a:rPr>
                <a:t>instance variables </a:t>
              </a:r>
              <a:endParaRPr lang="en-GB" sz="2000" i="0">
                <a:latin typeface="Times" pitchFamily="18" charset="0"/>
              </a:endParaRPr>
            </a:p>
          </p:txBody>
        </p:sp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4266" y="2443"/>
              <a:ext cx="16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>
                  <a:solidFill>
                    <a:srgbClr val="000000"/>
                  </a:solidFill>
                  <a:latin typeface="Times" pitchFamily="18" charset="0"/>
                </a:rPr>
                <a:t>values of instance variables</a:t>
              </a:r>
              <a:endParaRPr lang="en-GB" sz="2000" i="0">
                <a:latin typeface="Times" pitchFamily="18" charset="0"/>
              </a:endParaRPr>
            </a:p>
          </p:txBody>
        </p:sp>
      </p:grpSp>
      <p:sp>
        <p:nvSpPr>
          <p:cNvPr id="23556" name="Rectangle 30"/>
          <p:cNvSpPr>
            <a:spLocks noChangeArrowheads="1"/>
          </p:cNvSpPr>
          <p:nvPr/>
        </p:nvSpPr>
        <p:spPr bwMode="auto">
          <a:xfrm>
            <a:off x="357188" y="1639888"/>
            <a:ext cx="90630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6575" indent="-36195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400" b="1" i="0">
                <a:latin typeface="Times New Roman" pitchFamily="18" charset="0"/>
              </a:rPr>
              <a:t>Example</a:t>
            </a:r>
          </a:p>
          <a:p>
            <a:pPr marL="536575" indent="-36195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400" i="0">
                <a:latin typeface="Times New Roman" pitchFamily="18" charset="0"/>
              </a:rPr>
              <a:t>Person p= new Person (“Smith”,”London”,1934)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2727325"/>
            <a:ext cx="84201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>Extensible Markup language (XML)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>Self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42513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b="1" dirty="0" smtClean="0">
                <a:solidFill>
                  <a:schemeClr val="tx2">
                    <a:satMod val="130000"/>
                  </a:schemeClr>
                </a:solidFill>
              </a:rPr>
              <a:t>Chapter</a:t>
            </a: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> 4.3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30300" y="1357313"/>
            <a:ext cx="8545513" cy="4899025"/>
          </a:xfrm>
        </p:spPr>
        <p:txBody>
          <a:bodyPr>
            <a:normAutofit/>
          </a:bodyPr>
          <a:lstStyle/>
          <a:p>
            <a:pPr marL="596646" indent="-51435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External Data Representation</a:t>
            </a:r>
          </a:p>
          <a:p>
            <a:pPr marL="596646" indent="-51435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GB" dirty="0" smtClean="0"/>
          </a:p>
          <a:p>
            <a:pPr marL="596646" indent="-51435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Marshalling/Un-marshalling</a:t>
            </a:r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GB" b="1" dirty="0" smtClean="0"/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GB" b="1" dirty="0" smtClean="0"/>
          </a:p>
          <a:p>
            <a:pPr marL="274320" indent="-274320" algn="ctr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GB" sz="4000" b="1" dirty="0" smtClean="0"/>
              <a:t>Inter-process Communications</a:t>
            </a:r>
            <a:endParaRPr lang="en-GB" sz="3600" dirty="0" smtClean="0"/>
          </a:p>
        </p:txBody>
      </p:sp>
      <p:sp>
        <p:nvSpPr>
          <p:cNvPr id="7171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9F435155-C420-4AA6-A285-66E9DEF9375B}" type="datetime1">
              <a:rPr lang="en-GB" smtClean="0">
                <a:latin typeface="Arial" charset="0"/>
              </a:rPr>
              <a:pPr>
                <a:defRPr/>
              </a:pPr>
              <a:t>21/04/2011</a:t>
            </a:fld>
            <a:endParaRPr lang="en-GB" smtClean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2F9868C-F739-4254-8FD4-4B5A6650B906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25400"/>
            <a:ext cx="8915400" cy="7223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chemeClr val="tx2">
                    <a:satMod val="130000"/>
                  </a:schemeClr>
                </a:solidFill>
              </a:rPr>
              <a:t>Remote Object Reference</a:t>
            </a:r>
          </a:p>
        </p:txBody>
      </p:sp>
      <p:sp>
        <p:nvSpPr>
          <p:cNvPr id="25603" name="Rectangle 19"/>
          <p:cNvSpPr>
            <a:spLocks noChangeArrowheads="1"/>
          </p:cNvSpPr>
          <p:nvPr/>
        </p:nvSpPr>
        <p:spPr bwMode="auto">
          <a:xfrm>
            <a:off x="0" y="958312"/>
            <a:ext cx="9528175" cy="41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i="0" dirty="0"/>
              <a:t>A remote object reference is an identifier for a remote object that is valid throughout a DS.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en-US" sz="2400" i="0" dirty="0"/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i="0" dirty="0"/>
              <a:t>It is passed in the invocation message to specify which object to be invoked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endParaRPr lang="en-US" sz="2400" i="0" dirty="0"/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i="0" dirty="0"/>
              <a:t>It can be passed as arguments and returned as results of remote method invocations.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-200025"/>
            <a:ext cx="8915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chemeClr val="tx2">
                    <a:satMod val="130000"/>
                  </a:schemeClr>
                </a:solidFill>
              </a:rPr>
              <a:t>Remote Object Reference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883573" y="5191270"/>
            <a:ext cx="8396288" cy="1074737"/>
            <a:chOff x="444" y="1667"/>
            <a:chExt cx="5288" cy="677"/>
          </a:xfrm>
        </p:grpSpPr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444" y="1903"/>
              <a:ext cx="5288" cy="441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i="0"/>
            </a:p>
          </p:txBody>
        </p:sp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1508" y="1903"/>
              <a:ext cx="1" cy="426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2556" y="1903"/>
              <a:ext cx="1" cy="426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>
              <a:off x="3620" y="1903"/>
              <a:ext cx="1" cy="426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4683" y="1903"/>
              <a:ext cx="1" cy="426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492" y="2032"/>
              <a:ext cx="101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 i="0" dirty="0">
                  <a:solidFill>
                    <a:srgbClr val="000000"/>
                  </a:solidFill>
                  <a:latin typeface="Times" pitchFamily="18" charset="0"/>
                </a:rPr>
                <a:t>Internet address</a:t>
              </a:r>
              <a:endParaRPr lang="en-GB" i="0" dirty="0">
                <a:latin typeface="Times" pitchFamily="18" charset="0"/>
              </a:endParaRP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1616" y="2032"/>
              <a:ext cx="74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 i="0" dirty="0">
                  <a:solidFill>
                    <a:srgbClr val="000000"/>
                  </a:solidFill>
                  <a:latin typeface="Times" pitchFamily="18" charset="0"/>
                </a:rPr>
                <a:t>port number</a:t>
              </a:r>
              <a:endParaRPr lang="en-GB" sz="2400" i="0" dirty="0">
                <a:latin typeface="Times" pitchFamily="18" charset="0"/>
              </a:endParaRPr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2690" y="2032"/>
              <a:ext cx="26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 i="0">
                  <a:solidFill>
                    <a:srgbClr val="000000"/>
                  </a:solidFill>
                  <a:latin typeface="Times" pitchFamily="18" charset="0"/>
                </a:rPr>
                <a:t>time</a:t>
              </a:r>
              <a:endParaRPr lang="en-GB" sz="2400" i="0">
                <a:latin typeface="Times" pitchFamily="18" charset="0"/>
              </a:endParaRPr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3693" y="2032"/>
              <a:ext cx="87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 i="0">
                  <a:solidFill>
                    <a:srgbClr val="000000"/>
                  </a:solidFill>
                  <a:latin typeface="Times" pitchFamily="18" charset="0"/>
                </a:rPr>
                <a:t>object number</a:t>
              </a:r>
              <a:endParaRPr lang="en-GB" sz="2400" i="0">
                <a:latin typeface="Times" pitchFamily="18" charset="0"/>
              </a:endParaRPr>
            </a:p>
          </p:txBody>
        </p:sp>
        <p:sp>
          <p:nvSpPr>
            <p:cNvPr id="26638" name="Rectangle 13"/>
            <p:cNvSpPr>
              <a:spLocks noChangeArrowheads="1"/>
            </p:cNvSpPr>
            <p:nvPr/>
          </p:nvSpPr>
          <p:spPr bwMode="auto">
            <a:xfrm>
              <a:off x="4766" y="1956"/>
              <a:ext cx="7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 i="0">
                  <a:solidFill>
                    <a:srgbClr val="000000"/>
                  </a:solidFill>
                  <a:latin typeface="Times" pitchFamily="18" charset="0"/>
                </a:rPr>
                <a:t>interface of </a:t>
              </a:r>
              <a:endParaRPr lang="en-GB" sz="2400" i="0">
                <a:latin typeface="Times" pitchFamily="18" charset="0"/>
              </a:endParaRP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4766" y="2108"/>
              <a:ext cx="82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 i="0">
                  <a:solidFill>
                    <a:srgbClr val="000000"/>
                  </a:solidFill>
                  <a:latin typeface="Times" pitchFamily="18" charset="0"/>
                </a:rPr>
                <a:t>remote object</a:t>
              </a:r>
              <a:endParaRPr lang="en-GB" sz="2400" i="0">
                <a:latin typeface="Times" pitchFamily="18" charset="0"/>
              </a:endParaRPr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775" y="1667"/>
              <a:ext cx="40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 dirty="0">
                  <a:solidFill>
                    <a:srgbClr val="000000"/>
                  </a:solidFill>
                  <a:latin typeface="Times" pitchFamily="18" charset="0"/>
                </a:rPr>
                <a:t>32 bits</a:t>
              </a:r>
              <a:endParaRPr lang="en-GB" sz="2400" i="0" dirty="0">
                <a:latin typeface="Times" pitchFamily="18" charset="0"/>
              </a:endParaRP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1819" y="1667"/>
              <a:ext cx="40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 dirty="0">
                  <a:solidFill>
                    <a:srgbClr val="000000"/>
                  </a:solidFill>
                  <a:latin typeface="Times" pitchFamily="18" charset="0"/>
                </a:rPr>
                <a:t>32 bits</a:t>
              </a:r>
              <a:endParaRPr lang="en-GB" sz="2400" i="0" dirty="0">
                <a:latin typeface="Times" pitchFamily="18" charset="0"/>
              </a:endParaRPr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2852" y="1667"/>
              <a:ext cx="40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>
                  <a:solidFill>
                    <a:srgbClr val="000000"/>
                  </a:solidFill>
                  <a:latin typeface="Times" pitchFamily="18" charset="0"/>
                </a:rPr>
                <a:t>32 bits</a:t>
              </a:r>
              <a:endParaRPr lang="en-GB" sz="2400" i="0">
                <a:latin typeface="Times" pitchFamily="18" charset="0"/>
              </a:endParaRP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3956" y="1667"/>
              <a:ext cx="40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900">
                  <a:solidFill>
                    <a:srgbClr val="000000"/>
                  </a:solidFill>
                  <a:latin typeface="Times" pitchFamily="18" charset="0"/>
                </a:rPr>
                <a:t>32 bits</a:t>
              </a:r>
              <a:endParaRPr lang="en-GB" sz="2400" i="0">
                <a:latin typeface="Times" pitchFamily="18" charset="0"/>
              </a:endParaRPr>
            </a:p>
          </p:txBody>
        </p:sp>
      </p:grpSp>
      <p:sp>
        <p:nvSpPr>
          <p:cNvPr id="26628" name="Rectangle 19"/>
          <p:cNvSpPr>
            <a:spLocks noChangeArrowheads="1"/>
          </p:cNvSpPr>
          <p:nvPr/>
        </p:nvSpPr>
        <p:spPr bwMode="auto">
          <a:xfrm>
            <a:off x="325438" y="1016000"/>
            <a:ext cx="9371012" cy="37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i="0" dirty="0"/>
              <a:t>External representation of remote object reference (ROR)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i="0" dirty="0"/>
              <a:t>Must be generated in a manner to ensure uniqueness over space &amp; Time.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i="0" dirty="0"/>
              <a:t>Must be unique in all processes.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i="0" dirty="0"/>
              <a:t>It is not used even if remote object associated with it is deleted.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i="0" dirty="0"/>
              <a:t>Deleted &amp; obsolete ROR (ROR must be unique)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endParaRPr lang="en-US" sz="2000" i="0" dirty="0"/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i="0" dirty="0"/>
              <a:t>Uniqueness is achieved as shown by the field in the representation</a:t>
            </a:r>
          </a:p>
          <a:p>
            <a:pPr marL="1143000" lvl="2" indent="-228600" algn="just">
              <a:spcBef>
                <a:spcPct val="20000"/>
              </a:spcBef>
              <a:buFontTx/>
              <a:buChar char="•"/>
            </a:pPr>
            <a:r>
              <a:rPr lang="en-US" i="0" dirty="0"/>
              <a:t>Internet address and port number makes it unique for a specific computer and a process.</a:t>
            </a:r>
          </a:p>
          <a:p>
            <a:pPr marL="1143000" lvl="2" indent="-228600" algn="just">
              <a:spcBef>
                <a:spcPct val="20000"/>
              </a:spcBef>
              <a:buFontTx/>
              <a:buChar char="•"/>
            </a:pPr>
            <a:r>
              <a:rPr lang="en-US" i="0" dirty="0"/>
              <a:t>Time and object number makes it unique within a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satMod val="130000"/>
                  </a:schemeClr>
                </a:solidFill>
              </a:rPr>
              <a:t>Questions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socket example, we passed a string as message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 to pass an object?</a:t>
            </a:r>
          </a:p>
          <a:p>
            <a:pPr lvl="1" eaLnBrk="1" hangingPunct="1"/>
            <a:r>
              <a:rPr lang="en-US" dirty="0" smtClean="0"/>
              <a:t>Serialization (converts any object into a string)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 do we know then what is sent across the network? Integer, String, Object,…?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AA4CE27-EBC3-4664-92CC-CBAD66890D22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satMod val="130000"/>
                  </a:schemeClr>
                </a:solidFill>
              </a:rPr>
              <a:t>External Data Representation (EDR) &amp; Marshalling (MAR)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66256" y="1427018"/>
            <a:ext cx="9739744" cy="514003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 smtClean="0"/>
              <a:t>Info stored in running programs </a:t>
            </a:r>
          </a:p>
          <a:p>
            <a:pPr lvl="1" eaLnBrk="1" hangingPunct="1"/>
            <a:r>
              <a:rPr lang="en-US" dirty="0" smtClean="0"/>
              <a:t>Represented in Data structures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Info in messages </a:t>
            </a:r>
          </a:p>
          <a:p>
            <a:pPr lvl="1" eaLnBrk="1" hangingPunct="1"/>
            <a:r>
              <a:rPr lang="en-US" dirty="0" smtClean="0"/>
              <a:t>consists of </a:t>
            </a:r>
            <a:r>
              <a:rPr lang="en-US" dirty="0" smtClean="0">
                <a:solidFill>
                  <a:srgbClr val="3333FF"/>
                </a:solidFill>
              </a:rPr>
              <a:t>sequence of bytes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Data structure </a:t>
            </a:r>
          </a:p>
          <a:p>
            <a:pPr lvl="1" eaLnBrk="1" hangingPunct="1"/>
            <a:r>
              <a:rPr lang="en-US" dirty="0" smtClean="0"/>
              <a:t>must be converted to a sequence of bytes before transmission</a:t>
            </a:r>
          </a:p>
          <a:p>
            <a:pPr lvl="1" eaLnBrk="1" hangingPunct="1"/>
            <a:r>
              <a:rPr lang="en-US" dirty="0" smtClean="0"/>
              <a:t>Must be then rebuilt on arrival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EDR &amp; MAR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24525" y="1029247"/>
            <a:ext cx="8442325" cy="54848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Computers do not store primitive values such as int in the same order.</a:t>
            </a:r>
          </a:p>
          <a:p>
            <a:pPr eaLnBrk="1" hangingPunct="1"/>
            <a:r>
              <a:rPr lang="en-US" sz="3200" dirty="0" smtClean="0"/>
              <a:t>The representation of </a:t>
            </a:r>
            <a:r>
              <a:rPr lang="en-US" sz="3200" dirty="0" smtClean="0">
                <a:solidFill>
                  <a:srgbClr val="3333FF"/>
                </a:solidFill>
              </a:rPr>
              <a:t>floating points</a:t>
            </a:r>
            <a:r>
              <a:rPr lang="en-US" sz="3200" dirty="0" smtClean="0"/>
              <a:t>  numbers also differ between architectures.</a:t>
            </a:r>
          </a:p>
          <a:p>
            <a:pPr eaLnBrk="1" hangingPunct="1"/>
            <a:r>
              <a:rPr lang="en-US" sz="3200" dirty="0" smtClean="0"/>
              <a:t>Ordering of integers ( </a:t>
            </a:r>
            <a:r>
              <a:rPr lang="en-US" sz="3200" dirty="0" smtClean="0">
                <a:solidFill>
                  <a:srgbClr val="3333FF"/>
                </a:solidFill>
              </a:rPr>
              <a:t>big-endian</a:t>
            </a:r>
            <a:r>
              <a:rPr lang="en-US" sz="3200" dirty="0" smtClean="0"/>
              <a:t> &amp; </a:t>
            </a:r>
            <a:r>
              <a:rPr lang="en-US" sz="3200" dirty="0" smtClean="0">
                <a:solidFill>
                  <a:srgbClr val="3333FF"/>
                </a:solidFill>
              </a:rPr>
              <a:t>little-endian</a:t>
            </a:r>
            <a:r>
              <a:rPr lang="en-US" sz="3200" dirty="0" smtClean="0"/>
              <a:t>)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Set of codes used to represent characters (</a:t>
            </a:r>
            <a:r>
              <a:rPr lang="en-US" sz="3200" dirty="0" smtClean="0">
                <a:solidFill>
                  <a:srgbClr val="3333FF"/>
                </a:solidFill>
              </a:rPr>
              <a:t>ASCII</a:t>
            </a:r>
            <a:r>
              <a:rPr lang="en-US" sz="3200" dirty="0" smtClean="0"/>
              <a:t>: 1byte &amp; </a:t>
            </a:r>
            <a:r>
              <a:rPr lang="en-US" sz="3200" dirty="0" smtClean="0">
                <a:solidFill>
                  <a:srgbClr val="3333FF"/>
                </a:solidFill>
              </a:rPr>
              <a:t>Unicode</a:t>
            </a:r>
            <a:r>
              <a:rPr lang="en-US" sz="3200" dirty="0" smtClean="0"/>
              <a:t>: 2bytes)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0756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EDR &amp; MAR 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42975" y="1058863"/>
            <a:ext cx="8718550" cy="554513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en-US" sz="3200" smtClean="0"/>
              <a:t>Big Endian </a:t>
            </a:r>
          </a:p>
          <a:p>
            <a:pPr eaLnBrk="1" hangingPunct="1"/>
            <a:r>
              <a:rPr lang="en-US" sz="3200" smtClean="0"/>
              <a:t>Little Endian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2332038"/>
            <a:ext cx="4344987" cy="38782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2274888"/>
            <a:ext cx="4398963" cy="3924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0756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EDR &amp; MAR (4)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39413" y="1115726"/>
            <a:ext cx="9254292" cy="486535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One of following to enable any 2 computer to exchange data values</a:t>
            </a:r>
          </a:p>
          <a:p>
            <a:pPr lvl="1" eaLnBrk="1" hangingPunct="1"/>
            <a:r>
              <a:rPr lang="en-US" dirty="0" smtClean="0"/>
              <a:t>Convert value to an </a:t>
            </a:r>
            <a:r>
              <a:rPr lang="en-US" dirty="0" smtClean="0">
                <a:solidFill>
                  <a:srgbClr val="3333FF"/>
                </a:solidFill>
              </a:rPr>
              <a:t>agreed external format</a:t>
            </a:r>
            <a:r>
              <a:rPr lang="en-US" dirty="0" smtClean="0"/>
              <a:t> before transmission &amp; convert to local form on receipt; </a:t>
            </a:r>
          </a:p>
          <a:p>
            <a:pPr lvl="2" eaLnBrk="1" hangingPunct="1"/>
            <a:r>
              <a:rPr lang="en-US" dirty="0" smtClean="0"/>
              <a:t>omit conversion if the 2 computers are of same type</a:t>
            </a:r>
          </a:p>
          <a:p>
            <a:pPr lvl="1" eaLnBrk="1" hangingPunct="1"/>
            <a:r>
              <a:rPr lang="en-US" dirty="0" smtClean="0"/>
              <a:t>Values are transmitted in </a:t>
            </a:r>
            <a:r>
              <a:rPr lang="en-US" dirty="0" smtClean="0">
                <a:solidFill>
                  <a:srgbClr val="3333FF"/>
                </a:solidFill>
              </a:rPr>
              <a:t>sender’s format together with an indication of the format used</a:t>
            </a:r>
            <a:r>
              <a:rPr lang="en-US" dirty="0" smtClean="0"/>
              <a:t> &amp; the recipient converts the values if necessary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Bytes themselves are never altered during 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0"/>
            <a:ext cx="85312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External Data Representation (5)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17797" y="1536102"/>
            <a:ext cx="8442325" cy="1506901"/>
          </a:xfr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sz="3200" dirty="0" smtClean="0"/>
              <a:t>An agreed standard for the representation of data structures and primitive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932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satMod val="130000"/>
                  </a:schemeClr>
                </a:solidFill>
              </a:rPr>
              <a:t>EDR &amp; MAR (6)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81590" y="1149926"/>
            <a:ext cx="8717827" cy="5453929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b="1" dirty="0" smtClean="0"/>
              <a:t>External Data Representation</a:t>
            </a:r>
          </a:p>
          <a:p>
            <a:pPr lvl="1" algn="just" eaLnBrk="1" hangingPunct="1"/>
            <a:r>
              <a:rPr lang="en-US" sz="2000" dirty="0" smtClean="0"/>
              <a:t>In order to support RPC, any data type passed as an argument or returned as a result must be flattened and the individual primitive values are represented in an external format. </a:t>
            </a:r>
          </a:p>
          <a:p>
            <a:pPr lvl="1" algn="just" eaLnBrk="1" hangingPunct="1"/>
            <a:r>
              <a:rPr lang="en-US" sz="2000" dirty="0" smtClean="0"/>
              <a:t>An agreed standard for representation of data structures &amp; primitive values is called an </a:t>
            </a:r>
            <a:r>
              <a:rPr lang="en-US" sz="2000" dirty="0" smtClean="0">
                <a:solidFill>
                  <a:srgbClr val="3333FF"/>
                </a:solidFill>
              </a:rPr>
              <a:t>external data representation</a:t>
            </a:r>
          </a:p>
          <a:p>
            <a:pPr algn="just" eaLnBrk="1" hangingPunct="1"/>
            <a:r>
              <a:rPr lang="en-US" b="1" dirty="0" smtClean="0"/>
              <a:t>Marshalling </a:t>
            </a:r>
          </a:p>
          <a:p>
            <a:pPr lvl="1" algn="just" eaLnBrk="1" hangingPunct="1"/>
            <a:r>
              <a:rPr lang="en-US" sz="2000" b="1" dirty="0" smtClean="0"/>
              <a:t>A </a:t>
            </a:r>
            <a:r>
              <a:rPr lang="en-US" sz="2000" dirty="0" smtClean="0"/>
              <a:t>process of taking a collection of data items &amp; assembling them into a form suitable for transmission in a message. </a:t>
            </a:r>
          </a:p>
          <a:p>
            <a:pPr lvl="1" algn="just" eaLnBrk="1" hangingPunct="1"/>
            <a:endParaRPr lang="en-US" sz="2000" dirty="0" smtClean="0">
              <a:solidFill>
                <a:srgbClr val="3333FF"/>
              </a:solidFill>
            </a:endParaRPr>
          </a:p>
          <a:p>
            <a:pPr lvl="1" algn="just" eaLnBrk="1" hangingPunct="1"/>
            <a:r>
              <a:rPr lang="en-US" sz="2000" dirty="0" err="1" smtClean="0">
                <a:solidFill>
                  <a:srgbClr val="3333FF"/>
                </a:solidFill>
              </a:rPr>
              <a:t>Unmarshalling</a:t>
            </a:r>
            <a:r>
              <a:rPr lang="en-US" sz="2000" dirty="0" smtClean="0"/>
              <a:t> is the process of disassembling them on arrival to produce an equivalent collection of data items at the destination</a:t>
            </a:r>
          </a:p>
          <a:p>
            <a:pPr lvl="1" algn="just" eaLnBrk="1" hangingPunct="1"/>
            <a:endParaRPr lang="en-US" sz="2000" dirty="0" smtClean="0"/>
          </a:p>
          <a:p>
            <a:pPr lvl="1" algn="just" eaLnBrk="1" hangingPunct="1"/>
            <a:r>
              <a:rPr lang="en-US" sz="2000" dirty="0" smtClean="0"/>
              <a:t>Translation of structured data items and primitive values into an external data representation.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8472</TotalTime>
  <Words>1273</Words>
  <Application>Microsoft Office PowerPoint</Application>
  <PresentationFormat>A4 Paper (210x297 mm)</PresentationFormat>
  <Paragraphs>191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Design of Distributed Systems</vt:lpstr>
      <vt:lpstr>Chapter 4.3</vt:lpstr>
      <vt:lpstr>Questions</vt:lpstr>
      <vt:lpstr>External Data Representation (EDR) &amp; Marshalling (MAR)</vt:lpstr>
      <vt:lpstr>EDR &amp; MAR (2)</vt:lpstr>
      <vt:lpstr>EDR &amp; MAR (3)</vt:lpstr>
      <vt:lpstr>EDR &amp; MAR (4)</vt:lpstr>
      <vt:lpstr>External Data Representation (5)</vt:lpstr>
      <vt:lpstr>EDR &amp; MAR (6)</vt:lpstr>
      <vt:lpstr>EDR &amp; MAR (7)</vt:lpstr>
      <vt:lpstr>EDR &amp; MAR (8)</vt:lpstr>
      <vt:lpstr>CORBA’s Common Data Representation</vt:lpstr>
      <vt:lpstr>Java Object Serialization</vt:lpstr>
      <vt:lpstr>Indication of Java serialized form</vt:lpstr>
      <vt:lpstr>Java Object Serialization</vt:lpstr>
      <vt:lpstr>Java Object Serialization</vt:lpstr>
      <vt:lpstr>Indication of Java serialized form</vt:lpstr>
      <vt:lpstr>Indication of Java serialized form</vt:lpstr>
      <vt:lpstr>Extensible Markup language (XML) Self Study</vt:lpstr>
      <vt:lpstr>Remote Object Reference</vt:lpstr>
      <vt:lpstr>Remote Object Reference</vt:lpstr>
    </vt:vector>
  </TitlesOfParts>
  <Company>G&amp;J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Hammad</cp:lastModifiedBy>
  <cp:revision>466</cp:revision>
  <cp:lastPrinted>2000-11-12T21:05:10Z</cp:lastPrinted>
  <dcterms:created xsi:type="dcterms:W3CDTF">2000-06-18T21:59:47Z</dcterms:created>
  <dcterms:modified xsi:type="dcterms:W3CDTF">2011-04-21T11:59:47Z</dcterms:modified>
</cp:coreProperties>
</file>