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22"/>
  </p:notesMasterIdLst>
  <p:handoutMasterIdLst>
    <p:handoutMasterId r:id="rId23"/>
  </p:handoutMasterIdLst>
  <p:sldIdLst>
    <p:sldId id="338" r:id="rId2"/>
    <p:sldId id="339" r:id="rId3"/>
    <p:sldId id="311" r:id="rId4"/>
    <p:sldId id="312" r:id="rId5"/>
    <p:sldId id="340" r:id="rId6"/>
    <p:sldId id="344" r:id="rId7"/>
    <p:sldId id="313" r:id="rId8"/>
    <p:sldId id="341" r:id="rId9"/>
    <p:sldId id="314" r:id="rId10"/>
    <p:sldId id="342" r:id="rId11"/>
    <p:sldId id="345" r:id="rId12"/>
    <p:sldId id="315" r:id="rId13"/>
    <p:sldId id="343" r:id="rId14"/>
    <p:sldId id="316" r:id="rId15"/>
    <p:sldId id="346" r:id="rId16"/>
    <p:sldId id="347" r:id="rId17"/>
    <p:sldId id="317" r:id="rId18"/>
    <p:sldId id="318" r:id="rId19"/>
    <p:sldId id="319" r:id="rId20"/>
    <p:sldId id="333" r:id="rId21"/>
  </p:sldIdLst>
  <p:sldSz cx="9906000" cy="6858000" type="A4"/>
  <p:notesSz cx="7102475" cy="10234613"/>
  <p:defaultTextStyle>
    <a:defPPr>
      <a:defRPr lang="en-GB"/>
    </a:defPPr>
    <a:lvl1pPr algn="l" rtl="0" fontAlgn="base">
      <a:spcBef>
        <a:spcPct val="0"/>
      </a:spcBef>
      <a:spcAft>
        <a:spcPct val="0"/>
      </a:spcAft>
      <a:defRPr i="1" kern="1200">
        <a:solidFill>
          <a:schemeClr val="tx1"/>
        </a:solidFill>
        <a:latin typeface="Arial" charset="0"/>
        <a:ea typeface="+mn-ea"/>
        <a:cs typeface="Arial" charset="0"/>
      </a:defRPr>
    </a:lvl1pPr>
    <a:lvl2pPr marL="457200" algn="l" rtl="0" fontAlgn="base">
      <a:spcBef>
        <a:spcPct val="0"/>
      </a:spcBef>
      <a:spcAft>
        <a:spcPct val="0"/>
      </a:spcAft>
      <a:defRPr i="1" kern="1200">
        <a:solidFill>
          <a:schemeClr val="tx1"/>
        </a:solidFill>
        <a:latin typeface="Arial" charset="0"/>
        <a:ea typeface="+mn-ea"/>
        <a:cs typeface="Arial" charset="0"/>
      </a:defRPr>
    </a:lvl2pPr>
    <a:lvl3pPr marL="914400" algn="l" rtl="0" fontAlgn="base">
      <a:spcBef>
        <a:spcPct val="0"/>
      </a:spcBef>
      <a:spcAft>
        <a:spcPct val="0"/>
      </a:spcAft>
      <a:defRPr i="1" kern="1200">
        <a:solidFill>
          <a:schemeClr val="tx1"/>
        </a:solidFill>
        <a:latin typeface="Arial" charset="0"/>
        <a:ea typeface="+mn-ea"/>
        <a:cs typeface="Arial" charset="0"/>
      </a:defRPr>
    </a:lvl3pPr>
    <a:lvl4pPr marL="1371600" algn="l" rtl="0" fontAlgn="base">
      <a:spcBef>
        <a:spcPct val="0"/>
      </a:spcBef>
      <a:spcAft>
        <a:spcPct val="0"/>
      </a:spcAft>
      <a:defRPr i="1" kern="1200">
        <a:solidFill>
          <a:schemeClr val="tx1"/>
        </a:solidFill>
        <a:latin typeface="Arial" charset="0"/>
        <a:ea typeface="+mn-ea"/>
        <a:cs typeface="Arial" charset="0"/>
      </a:defRPr>
    </a:lvl4pPr>
    <a:lvl5pPr marL="1828800" algn="l" rtl="0" fontAlgn="base">
      <a:spcBef>
        <a:spcPct val="0"/>
      </a:spcBef>
      <a:spcAft>
        <a:spcPct val="0"/>
      </a:spcAft>
      <a:defRPr i="1" kern="1200">
        <a:solidFill>
          <a:schemeClr val="tx1"/>
        </a:solidFill>
        <a:latin typeface="Arial" charset="0"/>
        <a:ea typeface="+mn-ea"/>
        <a:cs typeface="Arial" charset="0"/>
      </a:defRPr>
    </a:lvl5pPr>
    <a:lvl6pPr marL="2286000" algn="l" defTabSz="914400" rtl="0" eaLnBrk="1" latinLnBrk="0" hangingPunct="1">
      <a:defRPr i="1" kern="1200">
        <a:solidFill>
          <a:schemeClr val="tx1"/>
        </a:solidFill>
        <a:latin typeface="Arial" charset="0"/>
        <a:ea typeface="+mn-ea"/>
        <a:cs typeface="Arial" charset="0"/>
      </a:defRPr>
    </a:lvl6pPr>
    <a:lvl7pPr marL="2743200" algn="l" defTabSz="914400" rtl="0" eaLnBrk="1" latinLnBrk="0" hangingPunct="1">
      <a:defRPr i="1" kern="1200">
        <a:solidFill>
          <a:schemeClr val="tx1"/>
        </a:solidFill>
        <a:latin typeface="Arial" charset="0"/>
        <a:ea typeface="+mn-ea"/>
        <a:cs typeface="Arial" charset="0"/>
      </a:defRPr>
    </a:lvl7pPr>
    <a:lvl8pPr marL="3200400" algn="l" defTabSz="914400" rtl="0" eaLnBrk="1" latinLnBrk="0" hangingPunct="1">
      <a:defRPr i="1" kern="1200">
        <a:solidFill>
          <a:schemeClr val="tx1"/>
        </a:solidFill>
        <a:latin typeface="Arial" charset="0"/>
        <a:ea typeface="+mn-ea"/>
        <a:cs typeface="Arial" charset="0"/>
      </a:defRPr>
    </a:lvl8pPr>
    <a:lvl9pPr marL="3657600" algn="l" defTabSz="914400" rtl="0" eaLnBrk="1" latinLnBrk="0" hangingPunct="1">
      <a:defRPr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3333FF"/>
    <a:srgbClr val="CC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12" autoAdjust="0"/>
    <p:restoredTop sz="93220" autoAdjust="0"/>
  </p:normalViewPr>
  <p:slideViewPr>
    <p:cSldViewPr snapToGrid="0">
      <p:cViewPr>
        <p:scale>
          <a:sx n="66" d="100"/>
          <a:sy n="66" d="100"/>
        </p:scale>
        <p:origin x="-1128" y="-150"/>
      </p:cViewPr>
      <p:guideLst>
        <p:guide orient="horz" pos="2160"/>
        <p:guide pos="312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smtClean="0"/>
            </a:lvl1pPr>
          </a:lstStyle>
          <a:p>
            <a:pPr>
              <a:defRPr/>
            </a:pPr>
            <a:endParaRPr lang="en-GB"/>
          </a:p>
        </p:txBody>
      </p:sp>
      <p:sp>
        <p:nvSpPr>
          <p:cNvPr id="3" name="Date Placeholder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smtClean="0"/>
            </a:lvl1pPr>
          </a:lstStyle>
          <a:p>
            <a:pPr>
              <a:defRPr/>
            </a:pPr>
            <a:fld id="{ABD3EC5F-1085-4897-9830-033225D091DD}" type="datetimeFigureOut">
              <a:rPr lang="en-GB"/>
              <a:pPr>
                <a:defRPr/>
              </a:pPr>
              <a:t>26/04/2011</a:t>
            </a:fld>
            <a:endParaRPr lang="en-GB"/>
          </a:p>
        </p:txBody>
      </p:sp>
      <p:sp>
        <p:nvSpPr>
          <p:cNvPr id="4" name="Footer Placeholder 3"/>
          <p:cNvSpPr>
            <a:spLocks noGrp="1"/>
          </p:cNvSpPr>
          <p:nvPr>
            <p:ph type="ftr" sz="quarter" idx="2"/>
          </p:nvPr>
        </p:nvSpPr>
        <p:spPr>
          <a:xfrm>
            <a:off x="0" y="9721106"/>
            <a:ext cx="3077739" cy="511731"/>
          </a:xfrm>
          <a:prstGeom prst="rect">
            <a:avLst/>
          </a:prstGeom>
        </p:spPr>
        <p:txBody>
          <a:bodyPr vert="horz" lIns="99066" tIns="49533" rIns="99066" bIns="49533" rtlCol="0" anchor="b"/>
          <a:lstStyle>
            <a:lvl1pPr algn="l">
              <a:defRPr sz="1300" smtClean="0"/>
            </a:lvl1pPr>
          </a:lstStyle>
          <a:p>
            <a:pPr>
              <a:defRPr/>
            </a:pPr>
            <a:endParaRPr lang="en-GB"/>
          </a:p>
        </p:txBody>
      </p:sp>
      <p:sp>
        <p:nvSpPr>
          <p:cNvPr id="5" name="Slide Number Placeholder 4"/>
          <p:cNvSpPr>
            <a:spLocks noGrp="1"/>
          </p:cNvSpPr>
          <p:nvPr>
            <p:ph type="sldNum" sz="quarter" idx="3"/>
          </p:nvPr>
        </p:nvSpPr>
        <p:spPr>
          <a:xfrm>
            <a:off x="4023092" y="9721106"/>
            <a:ext cx="3077739" cy="511731"/>
          </a:xfrm>
          <a:prstGeom prst="rect">
            <a:avLst/>
          </a:prstGeom>
        </p:spPr>
        <p:txBody>
          <a:bodyPr vert="horz" lIns="99066" tIns="49533" rIns="99066" bIns="49533" rtlCol="0" anchor="b"/>
          <a:lstStyle>
            <a:lvl1pPr algn="r">
              <a:defRPr sz="1300" smtClean="0"/>
            </a:lvl1pPr>
          </a:lstStyle>
          <a:p>
            <a:pPr>
              <a:defRPr/>
            </a:pPr>
            <a:fld id="{AADFD327-B943-4003-86BD-85148FF41D7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3077739" cy="511731"/>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eaLnBrk="0" hangingPunct="0">
              <a:defRPr sz="1300" i="0">
                <a:latin typeface="Times" charset="0"/>
                <a:cs typeface="+mn-cs"/>
              </a:defRPr>
            </a:lvl1pPr>
          </a:lstStyle>
          <a:p>
            <a:pPr>
              <a:defRPr/>
            </a:pPr>
            <a:endParaRPr lang="en-US"/>
          </a:p>
        </p:txBody>
      </p:sp>
      <p:sp>
        <p:nvSpPr>
          <p:cNvPr id="132099" name="Rectangle 3"/>
          <p:cNvSpPr>
            <a:spLocks noGrp="1" noChangeArrowheads="1"/>
          </p:cNvSpPr>
          <p:nvPr>
            <p:ph type="dt" idx="1"/>
          </p:nvPr>
        </p:nvSpPr>
        <p:spPr bwMode="auto">
          <a:xfrm>
            <a:off x="4023092" y="0"/>
            <a:ext cx="3077739" cy="511731"/>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eaLnBrk="0" hangingPunct="0">
              <a:defRPr sz="1300" i="0">
                <a:latin typeface="Times" charset="0"/>
                <a:cs typeface="+mn-cs"/>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781050" y="768350"/>
            <a:ext cx="5540375" cy="3836988"/>
          </a:xfrm>
          <a:prstGeom prst="rect">
            <a:avLst/>
          </a:prstGeom>
          <a:noFill/>
          <a:ln w="9525">
            <a:solidFill>
              <a:srgbClr val="000000"/>
            </a:solidFill>
            <a:miter lim="800000"/>
            <a:headEnd/>
            <a:tailEnd/>
          </a:ln>
        </p:spPr>
      </p:sp>
      <p:sp>
        <p:nvSpPr>
          <p:cNvPr id="132101" name="Rectangle 5"/>
          <p:cNvSpPr>
            <a:spLocks noGrp="1" noChangeArrowheads="1"/>
          </p:cNvSpPr>
          <p:nvPr>
            <p:ph type="body" sz="quarter" idx="3"/>
          </p:nvPr>
        </p:nvSpPr>
        <p:spPr bwMode="auto">
          <a:xfrm>
            <a:off x="710248" y="4861441"/>
            <a:ext cx="5681980" cy="4605576"/>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2102" name="Rectangle 6"/>
          <p:cNvSpPr>
            <a:spLocks noGrp="1" noChangeArrowheads="1"/>
          </p:cNvSpPr>
          <p:nvPr>
            <p:ph type="ftr" sz="quarter" idx="4"/>
          </p:nvPr>
        </p:nvSpPr>
        <p:spPr bwMode="auto">
          <a:xfrm>
            <a:off x="0" y="9721106"/>
            <a:ext cx="3077739" cy="511731"/>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eaLnBrk="0" hangingPunct="0">
              <a:defRPr sz="1300" i="0">
                <a:latin typeface="Times" charset="0"/>
                <a:cs typeface="+mn-cs"/>
              </a:defRPr>
            </a:lvl1pPr>
          </a:lstStyle>
          <a:p>
            <a:pPr>
              <a:defRPr/>
            </a:pPr>
            <a:endParaRPr lang="en-US"/>
          </a:p>
        </p:txBody>
      </p:sp>
      <p:sp>
        <p:nvSpPr>
          <p:cNvPr id="132103" name="Rectangle 7"/>
          <p:cNvSpPr>
            <a:spLocks noGrp="1" noChangeArrowheads="1"/>
          </p:cNvSpPr>
          <p:nvPr>
            <p:ph type="sldNum" sz="quarter" idx="5"/>
          </p:nvPr>
        </p:nvSpPr>
        <p:spPr bwMode="auto">
          <a:xfrm>
            <a:off x="4023092" y="9721106"/>
            <a:ext cx="3077739" cy="511731"/>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eaLnBrk="0" hangingPunct="0">
              <a:defRPr sz="1300" i="0">
                <a:latin typeface="Times" charset="0"/>
                <a:cs typeface="+mn-cs"/>
              </a:defRPr>
            </a:lvl1pPr>
          </a:lstStyle>
          <a:p>
            <a:pPr>
              <a:defRPr/>
            </a:pPr>
            <a:fld id="{E2B266ED-C29C-4C13-B6ED-2130C2E994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spcBef>
                <a:spcPct val="0"/>
              </a:spcBef>
            </a:pPr>
            <a:endParaRPr lang="en-US" smtClean="0">
              <a:latin typeface="Times" pitchFamily="18" charset="0"/>
            </a:endParaRPr>
          </a:p>
        </p:txBody>
      </p:sp>
      <p:sp>
        <p:nvSpPr>
          <p:cNvPr id="26628" name="Slide Number Placeholder 3"/>
          <p:cNvSpPr>
            <a:spLocks noGrp="1"/>
          </p:cNvSpPr>
          <p:nvPr>
            <p:ph type="sldNum" sz="quarter" idx="5"/>
          </p:nvPr>
        </p:nvSpPr>
        <p:spPr/>
        <p:txBody>
          <a:bodyPr/>
          <a:lstStyle/>
          <a:p>
            <a:pPr>
              <a:defRPr/>
            </a:pPr>
            <a:fld id="{5874DF56-8AC9-4A29-AB69-EA0F51000236}" type="slidenum">
              <a:rPr lang="en-GB" smtClean="0">
                <a:latin typeface="Times" pitchFamily="18" charset="0"/>
              </a:rPr>
              <a:pPr>
                <a:defRPr/>
              </a:pPr>
              <a:t>1</a:t>
            </a:fld>
            <a:endParaRPr lang="en-GB"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latin typeface="Times" pitchFamily="18" charset="0"/>
            </a:endParaRPr>
          </a:p>
        </p:txBody>
      </p:sp>
      <p:sp>
        <p:nvSpPr>
          <p:cNvPr id="27652" name="Slide Number Placeholder 3"/>
          <p:cNvSpPr>
            <a:spLocks noGrp="1"/>
          </p:cNvSpPr>
          <p:nvPr>
            <p:ph type="sldNum" sz="quarter" idx="5"/>
          </p:nvPr>
        </p:nvSpPr>
        <p:spPr/>
        <p:txBody>
          <a:bodyPr/>
          <a:lstStyle/>
          <a:p>
            <a:pPr>
              <a:defRPr/>
            </a:pPr>
            <a:fld id="{BC5E9996-127E-4D4D-B48A-3FF2AC327F0F}" type="slidenum">
              <a:rPr lang="en-US" smtClean="0">
                <a:latin typeface="Times" pitchFamily="18" charset="0"/>
              </a:rPr>
              <a:pPr>
                <a:defRPr/>
              </a:pPr>
              <a:t>9</a:t>
            </a:fld>
            <a:endParaRPr lang="en-US"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48AF40-0F87-467E-849C-5280BADDB407}" type="slidenum">
              <a:rPr lang="ar-SA"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932302-E2DC-4DE5-99FB-A3F73A7C8A6B}" type="slidenum">
              <a:rPr lang="ar-SA"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41"/>
            <a:ext cx="241458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6576" y="274641"/>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F0B59E-7041-4BD3-9C8E-DF6970009113}" type="slidenum">
              <a:rPr lang="ar-SA"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ECBC90-2CED-49FE-961D-9A235829CDF8}" type="slidenum">
              <a:rPr lang="ar-SA"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89075F-FCAE-440B-B6E4-4F7877F10504}" type="slidenum">
              <a:rPr lang="ar-SA"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DD47353-8414-4D58-8066-2AFD80A6B600}" type="slidenum">
              <a:rPr lang="ar-SA"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7850ADD-86C7-4BFF-BEB8-5F2B3FDA5ECF}" type="slidenum">
              <a:rPr lang="ar-SA"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7DCEBE1-2EB3-4D3D-8891-DF39BBFB341E}" type="slidenum">
              <a:rPr lang="ar-SA"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80FFF2A-5EAA-4425-A972-1294FA7A8356}" type="slidenum">
              <a:rPr lang="ar-SA"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D642F02-F136-47D2-B6C8-B5AC4CBB56D4}" type="slidenum">
              <a:rPr lang="ar-SA"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AA74B0-7E0E-4121-8F3F-79A7B882F153}" type="slidenum">
              <a:rPr lang="ar-SA"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E51220A-ADD0-4911-9D86-B216C19BCF54}" type="slidenum">
              <a:rPr lang="ar-SA"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mad.afzal@mcs.edu.p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sites.google.com/a/mcs.edu.pk/codteem/teaching/pd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5350" y="1052513"/>
            <a:ext cx="8420100" cy="990600"/>
          </a:xfrm>
        </p:spPr>
        <p:txBody>
          <a:bodyPr>
            <a:normAutofit fontScale="90000"/>
          </a:bodyPr>
          <a:lstStyle/>
          <a:p>
            <a:pPr algn="ctr" eaLnBrk="1" fontAlgn="auto" hangingPunct="1">
              <a:spcAft>
                <a:spcPts val="0"/>
              </a:spcAft>
              <a:defRPr/>
            </a:pPr>
            <a:r>
              <a:rPr lang="en-GB" sz="4400" dirty="0" smtClean="0">
                <a:solidFill>
                  <a:schemeClr val="tx2">
                    <a:satMod val="130000"/>
                  </a:schemeClr>
                </a:solidFill>
              </a:rPr>
              <a:t>Parallel and Distributed Computing</a:t>
            </a:r>
          </a:p>
        </p:txBody>
      </p:sp>
      <p:sp>
        <p:nvSpPr>
          <p:cNvPr id="57347" name="Rectangle 3"/>
          <p:cNvSpPr>
            <a:spLocks noGrp="1" noChangeArrowheads="1"/>
          </p:cNvSpPr>
          <p:nvPr>
            <p:ph type="body" idx="1"/>
          </p:nvPr>
        </p:nvSpPr>
        <p:spPr>
          <a:xfrm>
            <a:off x="1641475" y="3113088"/>
            <a:ext cx="7523163" cy="2763837"/>
          </a:xfrm>
        </p:spPr>
        <p:txBody>
          <a:bodyPr>
            <a:normAutofit fontScale="77500" lnSpcReduction="20000"/>
          </a:bodyPr>
          <a:lstStyle/>
          <a:p>
            <a:pPr algn="ctr" eaLnBrk="1" fontAlgn="auto" hangingPunct="1">
              <a:lnSpc>
                <a:spcPct val="80000"/>
              </a:lnSpc>
              <a:spcBef>
                <a:spcPts val="580"/>
              </a:spcBef>
              <a:spcAft>
                <a:spcPts val="0"/>
              </a:spcAft>
              <a:buFont typeface="Wingdings"/>
              <a:buNone/>
              <a:defRPr/>
            </a:pPr>
            <a:endParaRPr lang="nl-NL" sz="3900" b="1" dirty="0" smtClean="0"/>
          </a:p>
          <a:p>
            <a:pPr algn="ctr" eaLnBrk="1" fontAlgn="auto" hangingPunct="1">
              <a:lnSpc>
                <a:spcPct val="80000"/>
              </a:lnSpc>
              <a:spcBef>
                <a:spcPts val="580"/>
              </a:spcBef>
              <a:spcAft>
                <a:spcPts val="0"/>
              </a:spcAft>
              <a:buFont typeface="Wingdings"/>
              <a:buNone/>
              <a:defRPr/>
            </a:pPr>
            <a:r>
              <a:rPr lang="nl-NL" sz="3900" b="1" dirty="0" smtClean="0"/>
              <a:t>Dr. Hammad Afzal</a:t>
            </a:r>
          </a:p>
          <a:p>
            <a:pPr eaLnBrk="1" fontAlgn="auto" hangingPunct="1">
              <a:lnSpc>
                <a:spcPct val="80000"/>
              </a:lnSpc>
              <a:spcBef>
                <a:spcPts val="580"/>
              </a:spcBef>
              <a:spcAft>
                <a:spcPts val="0"/>
              </a:spcAft>
              <a:buFont typeface="Wingdings"/>
              <a:buNone/>
              <a:defRPr/>
            </a:pPr>
            <a:endParaRPr lang="en-GB" dirty="0" smtClean="0"/>
          </a:p>
          <a:p>
            <a:pPr algn="ctr" eaLnBrk="1" fontAlgn="auto" hangingPunct="1">
              <a:lnSpc>
                <a:spcPct val="80000"/>
              </a:lnSpc>
              <a:spcBef>
                <a:spcPts val="580"/>
              </a:spcBef>
              <a:spcAft>
                <a:spcPts val="0"/>
              </a:spcAft>
              <a:buFont typeface="Wingdings"/>
              <a:buNone/>
              <a:defRPr/>
            </a:pPr>
            <a:r>
              <a:rPr lang="en-GB" sz="2600" dirty="0" smtClean="0"/>
              <a:t>Military College of Signals</a:t>
            </a:r>
          </a:p>
          <a:p>
            <a:pPr algn="ctr" eaLnBrk="1" fontAlgn="auto" hangingPunct="1">
              <a:lnSpc>
                <a:spcPct val="80000"/>
              </a:lnSpc>
              <a:spcBef>
                <a:spcPts val="580"/>
              </a:spcBef>
              <a:spcAft>
                <a:spcPts val="0"/>
              </a:spcAft>
              <a:buFont typeface="Wingdings"/>
              <a:buNone/>
              <a:defRPr/>
            </a:pPr>
            <a:r>
              <a:rPr lang="en-GB" sz="2600" dirty="0" smtClean="0"/>
              <a:t>National University of Sciences and Technology, Pakistan</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smtClean="0"/>
              <a:t>Spring, 2011</a:t>
            </a: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hlinkClick r:id="rId3"/>
              </a:rPr>
              <a:t>hammad.afzal@mcs.edu.pk</a:t>
            </a:r>
            <a:endParaRPr lang="en-GB" sz="2600" b="1" dirty="0" smtClean="0"/>
          </a:p>
          <a:p>
            <a:pPr algn="ctr" eaLnBrk="1" fontAlgn="auto" hangingPunct="1">
              <a:lnSpc>
                <a:spcPct val="80000"/>
              </a:lnSpc>
              <a:spcBef>
                <a:spcPts val="580"/>
              </a:spcBef>
              <a:spcAft>
                <a:spcPts val="0"/>
              </a:spcAft>
              <a:buFont typeface="Wingdings 2"/>
              <a:buNone/>
              <a:defRPr/>
            </a:pPr>
            <a:r>
              <a:rPr lang="en-GB" b="1" dirty="0" smtClean="0">
                <a:hlinkClick r:id="rId4"/>
              </a:rPr>
              <a:t>https://sites.google.com/a/mcs.edu.pk/codteem/teaching/pdc</a:t>
            </a:r>
            <a:r>
              <a:rPr lang="en-GB" b="1" dirty="0" smtClean="0"/>
              <a:t> </a:t>
            </a:r>
            <a:endParaRPr lang="en-GB" sz="2600" b="1" dirty="0" smtClean="0"/>
          </a:p>
        </p:txBody>
      </p:sp>
      <p:sp>
        <p:nvSpPr>
          <p:cNvPr id="6148" name="Date Placeholder 5"/>
          <p:cNvSpPr>
            <a:spLocks noGrp="1"/>
          </p:cNvSpPr>
          <p:nvPr>
            <p:ph type="dt" sz="half" idx="10"/>
          </p:nvPr>
        </p:nvSpPr>
        <p:spPr bwMode="auto">
          <a:xfrm>
            <a:off x="6715125" y="6265863"/>
            <a:ext cx="2682875" cy="476250"/>
          </a:xfrm>
          <a:ln>
            <a:miter lim="800000"/>
            <a:headEnd/>
            <a:tailEnd/>
          </a:ln>
        </p:spPr>
        <p:txBody>
          <a:bodyPr vert="horz" wrap="square" lIns="91440" tIns="45720" rIns="91440" bIns="45720" numCol="1" compatLnSpc="1">
            <a:prstTxWarp prst="textNoShape">
              <a:avLst/>
            </a:prstTxWarp>
          </a:bodyPr>
          <a:lstStyle/>
          <a:p>
            <a:pPr>
              <a:defRPr/>
            </a:pPr>
            <a:fld id="{E301C558-D637-467D-8CA1-7D0208FE9F65}" type="datetime1">
              <a:rPr lang="en-GB" smtClean="0">
                <a:latin typeface="Arial" charset="0"/>
              </a:rPr>
              <a:pPr>
                <a:defRPr/>
              </a:pPr>
              <a:t>26/04/2011</a:t>
            </a:fld>
            <a:endParaRPr lang="en-GB" smtClean="0">
              <a:latin typeface="Arial" charset="0"/>
            </a:endParaRPr>
          </a:p>
        </p:txBody>
      </p:sp>
      <p:sp>
        <p:nvSpPr>
          <p:cNvPr id="7" name="Slide Number Placeholder 6"/>
          <p:cNvSpPr>
            <a:spLocks noGrp="1"/>
          </p:cNvSpPr>
          <p:nvPr>
            <p:ph type="sldNum" sz="quarter" idx="12"/>
          </p:nvPr>
        </p:nvSpPr>
        <p:spPr/>
        <p:txBody>
          <a:bodyPr/>
          <a:lstStyle/>
          <a:p>
            <a:pPr>
              <a:defRPr/>
            </a:pPr>
            <a:fld id="{C80BF2B9-2201-459A-861D-035CCE8A2FB0}" type="slidenum">
              <a:rPr lang="en-GB"/>
              <a:pPr>
                <a:defRPr/>
              </a:pPr>
              <a:t>1</a:t>
            </a:fld>
            <a:endParaRPr lang="en-GB" dirty="0"/>
          </a:p>
        </p:txBody>
      </p:sp>
      <p:sp>
        <p:nvSpPr>
          <p:cNvPr id="6150" name="Line 5"/>
          <p:cNvSpPr>
            <a:spLocks noChangeShapeType="1"/>
          </p:cNvSpPr>
          <p:nvPr/>
        </p:nvSpPr>
        <p:spPr bwMode="auto">
          <a:xfrm>
            <a:off x="0" y="6308725"/>
            <a:ext cx="9906000" cy="0"/>
          </a:xfrm>
          <a:prstGeom prst="line">
            <a:avLst/>
          </a:prstGeom>
          <a:noFill/>
          <a:ln w="28575">
            <a:solidFill>
              <a:srgbClr val="9900CC"/>
            </a:solidFill>
            <a:round/>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274638"/>
            <a:ext cx="8420100" cy="784225"/>
          </a:xfrm>
        </p:spPr>
        <p:txBody>
          <a:bodyPr>
            <a:normAutofit/>
          </a:bodyPr>
          <a:lstStyle/>
          <a:p>
            <a:pPr>
              <a:defRPr/>
            </a:pPr>
            <a:r>
              <a:rPr lang="en-US" sz="4000" b="1" dirty="0">
                <a:solidFill>
                  <a:schemeClr val="tx2">
                    <a:satMod val="130000"/>
                  </a:schemeClr>
                </a:solidFill>
              </a:rPr>
              <a:t>Failure Model for RRP</a:t>
            </a:r>
          </a:p>
        </p:txBody>
      </p:sp>
      <p:sp>
        <p:nvSpPr>
          <p:cNvPr id="26627" name="Rectangle 3"/>
          <p:cNvSpPr>
            <a:spLocks noGrp="1" noChangeArrowheads="1"/>
          </p:cNvSpPr>
          <p:nvPr>
            <p:ph idx="1"/>
          </p:nvPr>
        </p:nvSpPr>
        <p:spPr>
          <a:xfrm>
            <a:off x="392113" y="1016000"/>
            <a:ext cx="9018587" cy="5842000"/>
          </a:xfrm>
        </p:spPr>
        <p:txBody>
          <a:bodyPr>
            <a:normAutofit/>
          </a:bodyPr>
          <a:lstStyle/>
          <a:p>
            <a:pPr marL="274320" indent="-274320" algn="just" eaLnBrk="1" fontAlgn="auto" hangingPunct="1">
              <a:lnSpc>
                <a:spcPct val="90000"/>
              </a:lnSpc>
              <a:spcBef>
                <a:spcPts val="580"/>
              </a:spcBef>
              <a:spcAft>
                <a:spcPts val="0"/>
              </a:spcAft>
              <a:buFont typeface="Wingdings 2"/>
              <a:buChar char=""/>
              <a:defRPr/>
            </a:pPr>
            <a:r>
              <a:rPr lang="en-US" dirty="0" smtClean="0"/>
              <a:t>Discarding duplicate request messages</a:t>
            </a:r>
          </a:p>
          <a:p>
            <a:pPr marL="548640" lvl="1" algn="just" eaLnBrk="1" fontAlgn="auto" hangingPunct="1">
              <a:lnSpc>
                <a:spcPct val="90000"/>
              </a:lnSpc>
              <a:spcBef>
                <a:spcPts val="370"/>
              </a:spcBef>
              <a:spcAft>
                <a:spcPts val="0"/>
              </a:spcAft>
              <a:buFont typeface="Wingdings 2"/>
              <a:buChar char=""/>
              <a:defRPr/>
            </a:pPr>
            <a:r>
              <a:rPr lang="en-US" sz="2400" dirty="0" smtClean="0"/>
              <a:t>Protocol is designed to recognize successive messages with the same request identifier and to filter out duplicates. </a:t>
            </a:r>
          </a:p>
          <a:p>
            <a:pPr marL="548640" lvl="1" algn="just" eaLnBrk="1" fontAlgn="auto" hangingPunct="1">
              <a:lnSpc>
                <a:spcPct val="90000"/>
              </a:lnSpc>
              <a:spcBef>
                <a:spcPts val="370"/>
              </a:spcBef>
              <a:spcAft>
                <a:spcPts val="0"/>
              </a:spcAft>
              <a:buFont typeface="Wingdings 2"/>
              <a:buChar char=""/>
              <a:defRPr/>
            </a:pPr>
            <a:r>
              <a:rPr lang="en-US" sz="2400" dirty="0" smtClean="0"/>
              <a:t>No special action, server shall reply when done.</a:t>
            </a:r>
          </a:p>
          <a:p>
            <a:pPr marL="274320" indent="-274320" algn="just" eaLnBrk="1" fontAlgn="auto" hangingPunct="1">
              <a:lnSpc>
                <a:spcPct val="90000"/>
              </a:lnSpc>
              <a:spcBef>
                <a:spcPts val="580"/>
              </a:spcBef>
              <a:spcAft>
                <a:spcPts val="0"/>
              </a:spcAft>
              <a:buFont typeface="Wingdings 2"/>
              <a:buChar char=""/>
              <a:defRPr/>
            </a:pPr>
            <a:endParaRPr lang="en-US" sz="3000" b="1" dirty="0" smtClean="0"/>
          </a:p>
          <a:p>
            <a:pPr marL="274320" indent="-274320" algn="just" eaLnBrk="1" fontAlgn="auto" hangingPunct="1">
              <a:lnSpc>
                <a:spcPct val="90000"/>
              </a:lnSpc>
              <a:spcBef>
                <a:spcPts val="580"/>
              </a:spcBef>
              <a:spcAft>
                <a:spcPts val="0"/>
              </a:spcAft>
              <a:buFont typeface="Wingdings 2"/>
              <a:buChar char=""/>
              <a:defRPr/>
            </a:pPr>
            <a:r>
              <a:rPr lang="en-US" dirty="0" smtClean="0"/>
              <a:t>Lost reply messages</a:t>
            </a:r>
          </a:p>
          <a:p>
            <a:pPr marL="548640" lvl="1" algn="just" eaLnBrk="1" fontAlgn="auto" hangingPunct="1">
              <a:lnSpc>
                <a:spcPct val="90000"/>
              </a:lnSpc>
              <a:spcBef>
                <a:spcPts val="370"/>
              </a:spcBef>
              <a:spcAft>
                <a:spcPts val="0"/>
              </a:spcAft>
              <a:buFont typeface="Wingdings 2"/>
              <a:buChar char=""/>
              <a:defRPr/>
            </a:pPr>
            <a:r>
              <a:rPr lang="en-US" sz="2400" dirty="0" smtClean="0"/>
              <a:t>Server has already sent reply when receives message.</a:t>
            </a:r>
          </a:p>
          <a:p>
            <a:pPr marL="548640" lvl="1" algn="just" eaLnBrk="1" fontAlgn="auto" hangingPunct="1">
              <a:lnSpc>
                <a:spcPct val="90000"/>
              </a:lnSpc>
              <a:spcBef>
                <a:spcPts val="370"/>
              </a:spcBef>
              <a:spcAft>
                <a:spcPts val="0"/>
              </a:spcAft>
              <a:buFont typeface="Wingdings 2"/>
              <a:buChar char=""/>
              <a:defRPr/>
            </a:pPr>
            <a:r>
              <a:rPr lang="en-US" sz="2400" dirty="0" smtClean="0"/>
              <a:t>It will have to do again unless it has stored result of original execution.</a:t>
            </a:r>
          </a:p>
          <a:p>
            <a:pPr marL="548640" lvl="1" algn="just" eaLnBrk="1" fontAlgn="auto" hangingPunct="1">
              <a:lnSpc>
                <a:spcPct val="90000"/>
              </a:lnSpc>
              <a:spcBef>
                <a:spcPts val="370"/>
              </a:spcBef>
              <a:spcAft>
                <a:spcPts val="0"/>
              </a:spcAft>
              <a:buFont typeface="Wingdings 2"/>
              <a:buChar char=""/>
              <a:defRPr/>
            </a:pPr>
            <a:r>
              <a:rPr lang="en-US" sz="2400" dirty="0" smtClean="0"/>
              <a:t>Idempotent operations: Operation that can be performed repeatedly with same effect.</a:t>
            </a:r>
          </a:p>
          <a:p>
            <a:pPr marL="548640" lvl="1" algn="just" eaLnBrk="1" fontAlgn="auto" hangingPunct="1">
              <a:lnSpc>
                <a:spcPct val="90000"/>
              </a:lnSpc>
              <a:spcBef>
                <a:spcPts val="370"/>
              </a:spcBef>
              <a:spcAft>
                <a:spcPts val="0"/>
              </a:spcAft>
              <a:buFont typeface="Wingdings 2"/>
              <a:buChar char=""/>
              <a:defRPr/>
            </a:pPr>
            <a:r>
              <a:rPr lang="en-US" sz="2400" dirty="0" smtClean="0"/>
              <a:t>Example: adding an element in set </a:t>
            </a:r>
            <a:r>
              <a:rPr lang="en-US" sz="2400" dirty="0" err="1" smtClean="0"/>
              <a:t>vs</a:t>
            </a:r>
            <a:r>
              <a:rPr lang="en-US" sz="2400" dirty="0" smtClean="0"/>
              <a:t> adding an element in sequence.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274638"/>
            <a:ext cx="8420100" cy="784225"/>
          </a:xfrm>
        </p:spPr>
        <p:txBody>
          <a:bodyPr>
            <a:normAutofit/>
          </a:bodyPr>
          <a:lstStyle/>
          <a:p>
            <a:pPr>
              <a:defRPr/>
            </a:pPr>
            <a:r>
              <a:rPr lang="en-US" sz="4000" b="1" dirty="0">
                <a:solidFill>
                  <a:schemeClr val="tx2">
                    <a:satMod val="130000"/>
                  </a:schemeClr>
                </a:solidFill>
              </a:rPr>
              <a:t>Failure Model for RRP</a:t>
            </a:r>
          </a:p>
        </p:txBody>
      </p:sp>
      <p:sp>
        <p:nvSpPr>
          <p:cNvPr id="26627" name="Rectangle 3"/>
          <p:cNvSpPr>
            <a:spLocks noGrp="1" noChangeArrowheads="1"/>
          </p:cNvSpPr>
          <p:nvPr>
            <p:ph idx="1"/>
          </p:nvPr>
        </p:nvSpPr>
        <p:spPr>
          <a:xfrm>
            <a:off x="392113" y="1016000"/>
            <a:ext cx="9018587" cy="5842000"/>
          </a:xfrm>
        </p:spPr>
        <p:txBody>
          <a:bodyPr>
            <a:normAutofit/>
          </a:bodyPr>
          <a:lstStyle/>
          <a:p>
            <a:pPr marL="274320" indent="-274320" algn="just" eaLnBrk="1" fontAlgn="auto" hangingPunct="1">
              <a:lnSpc>
                <a:spcPct val="90000"/>
              </a:lnSpc>
              <a:spcBef>
                <a:spcPts val="580"/>
              </a:spcBef>
              <a:spcAft>
                <a:spcPts val="0"/>
              </a:spcAft>
              <a:buFont typeface="Wingdings 2"/>
              <a:buChar char=""/>
              <a:defRPr/>
            </a:pPr>
            <a:r>
              <a:rPr lang="en-US" dirty="0" smtClean="0"/>
              <a:t>History</a:t>
            </a:r>
          </a:p>
          <a:p>
            <a:pPr marL="548640" lvl="1" algn="just" eaLnBrk="1" fontAlgn="auto" hangingPunct="1">
              <a:lnSpc>
                <a:spcPct val="90000"/>
              </a:lnSpc>
              <a:spcBef>
                <a:spcPts val="370"/>
              </a:spcBef>
              <a:spcAft>
                <a:spcPts val="0"/>
              </a:spcAft>
              <a:buFont typeface="Wingdings 2"/>
              <a:buChar char=""/>
              <a:defRPr/>
            </a:pPr>
            <a:r>
              <a:rPr lang="en-US" sz="2400" dirty="0" smtClean="0"/>
              <a:t>retransmission of replies without re-execution – at the memory cost &amp; its management 	</a:t>
            </a:r>
          </a:p>
          <a:p>
            <a:pPr marL="548640" lvl="1" algn="just" eaLnBrk="1" fontAlgn="auto" hangingPunct="1">
              <a:lnSpc>
                <a:spcPct val="90000"/>
              </a:lnSpc>
              <a:spcBef>
                <a:spcPts val="370"/>
              </a:spcBef>
              <a:spcAft>
                <a:spcPts val="0"/>
              </a:spcAft>
              <a:buFont typeface="Wingdings 2"/>
              <a:buChar char=""/>
              <a:defRPr/>
            </a:pPr>
            <a:endParaRPr lang="en-US" sz="2400" dirty="0" smtClean="0"/>
          </a:p>
          <a:p>
            <a:pPr marL="548640" lvl="1" algn="just" eaLnBrk="1" fontAlgn="auto" hangingPunct="1">
              <a:lnSpc>
                <a:spcPct val="90000"/>
              </a:lnSpc>
              <a:spcBef>
                <a:spcPts val="370"/>
              </a:spcBef>
              <a:spcAft>
                <a:spcPts val="0"/>
              </a:spcAft>
              <a:buFont typeface="Wingdings 2"/>
              <a:buChar char=""/>
              <a:defRPr/>
            </a:pPr>
            <a:r>
              <a:rPr lang="en-US" sz="2400" dirty="0" smtClean="0"/>
              <a:t>History is structure that contains a record of reply messages that have been transmitted.</a:t>
            </a:r>
          </a:p>
          <a:p>
            <a:pPr marL="548640" lvl="1" algn="just" eaLnBrk="1" fontAlgn="auto" hangingPunct="1">
              <a:lnSpc>
                <a:spcPct val="90000"/>
              </a:lnSpc>
              <a:spcBef>
                <a:spcPts val="370"/>
              </a:spcBef>
              <a:spcAft>
                <a:spcPts val="0"/>
              </a:spcAft>
              <a:buFont typeface="Wingdings 2"/>
              <a:buChar char=""/>
              <a:defRPr/>
            </a:pPr>
            <a:endParaRPr lang="en-US" sz="2400" dirty="0" smtClean="0"/>
          </a:p>
          <a:p>
            <a:pPr marL="548640" lvl="1" algn="just" eaLnBrk="1" fontAlgn="auto" hangingPunct="1">
              <a:lnSpc>
                <a:spcPct val="90000"/>
              </a:lnSpc>
              <a:spcBef>
                <a:spcPts val="370"/>
              </a:spcBef>
              <a:spcAft>
                <a:spcPts val="0"/>
              </a:spcAft>
              <a:buFont typeface="Wingdings 2"/>
              <a:buChar char=""/>
              <a:defRPr/>
            </a:pPr>
            <a:r>
              <a:rPr lang="en-US" sz="2400" dirty="0" smtClean="0"/>
              <a:t>Contains: a requestID, a message, identifier for client.</a:t>
            </a:r>
          </a:p>
          <a:p>
            <a:pPr marL="548640" lvl="1" algn="just" eaLnBrk="1" fontAlgn="auto" hangingPunct="1">
              <a:lnSpc>
                <a:spcPct val="90000"/>
              </a:lnSpc>
              <a:spcBef>
                <a:spcPts val="370"/>
              </a:spcBef>
              <a:spcAft>
                <a:spcPts val="0"/>
              </a:spcAft>
              <a:buFont typeface="Wingdings 2"/>
              <a:buChar char=""/>
              <a:defRPr/>
            </a:pPr>
            <a:endParaRPr lang="en-US" sz="2400" smtClean="0"/>
          </a:p>
          <a:p>
            <a:pPr marL="548640" lvl="1" algn="just" eaLnBrk="1" fontAlgn="auto" hangingPunct="1">
              <a:lnSpc>
                <a:spcPct val="90000"/>
              </a:lnSpc>
              <a:spcBef>
                <a:spcPts val="370"/>
              </a:spcBef>
              <a:spcAft>
                <a:spcPts val="0"/>
              </a:spcAft>
              <a:buFont typeface="Wingdings 2"/>
              <a:buChar char=""/>
              <a:defRPr/>
            </a:pPr>
            <a:r>
              <a:rPr lang="en-US" sz="2400" smtClean="0"/>
              <a:t>History </a:t>
            </a:r>
            <a:r>
              <a:rPr lang="en-US" sz="2400" dirty="0" smtClean="0"/>
              <a:t>needs to keep only last message (Send is blocking and client can make only 1 request)</a:t>
            </a:r>
          </a:p>
          <a:p>
            <a:pPr marL="548640" lvl="1" algn="just" eaLnBrk="1" fontAlgn="auto" hangingPunct="1">
              <a:lnSpc>
                <a:spcPct val="90000"/>
              </a:lnSpc>
              <a:spcBef>
                <a:spcPts val="370"/>
              </a:spcBef>
              <a:spcAft>
                <a:spcPts val="0"/>
              </a:spcAft>
              <a:buFont typeface="Wingdings 2"/>
              <a:buChar char=""/>
              <a:defRPr/>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96900" y="0"/>
            <a:ext cx="8915400" cy="846138"/>
          </a:xfrm>
        </p:spPr>
        <p:txBody>
          <a:bodyPr>
            <a:normAutofit/>
          </a:bodyPr>
          <a:lstStyle/>
          <a:p>
            <a:pPr>
              <a:defRPr/>
            </a:pPr>
            <a:r>
              <a:rPr lang="en-GB" sz="4000" b="1" dirty="0">
                <a:solidFill>
                  <a:schemeClr val="tx2">
                    <a:satMod val="130000"/>
                  </a:schemeClr>
                </a:solidFill>
              </a:rPr>
              <a:t>RPC exchange protocols</a:t>
            </a:r>
          </a:p>
        </p:txBody>
      </p:sp>
      <p:grpSp>
        <p:nvGrpSpPr>
          <p:cNvPr id="15363" name="Group 3"/>
          <p:cNvGrpSpPr>
            <a:grpSpLocks/>
          </p:cNvGrpSpPr>
          <p:nvPr/>
        </p:nvGrpSpPr>
        <p:grpSpPr bwMode="auto">
          <a:xfrm>
            <a:off x="1239838" y="1638300"/>
            <a:ext cx="7096125" cy="1924050"/>
            <a:chOff x="910" y="1174"/>
            <a:chExt cx="4470" cy="1212"/>
          </a:xfrm>
        </p:grpSpPr>
        <p:sp>
          <p:nvSpPr>
            <p:cNvPr id="15366" name="Rectangle 4"/>
            <p:cNvSpPr>
              <a:spLocks noChangeArrowheads="1"/>
            </p:cNvSpPr>
            <p:nvPr/>
          </p:nvSpPr>
          <p:spPr bwMode="auto">
            <a:xfrm>
              <a:off x="922" y="1236"/>
              <a:ext cx="91"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N</a:t>
              </a:r>
              <a:endParaRPr lang="en-GB" sz="2400" i="0">
                <a:latin typeface="Times" pitchFamily="18" charset="0"/>
              </a:endParaRPr>
            </a:p>
          </p:txBody>
        </p:sp>
        <p:sp>
          <p:nvSpPr>
            <p:cNvPr id="15367" name="Rectangle 5"/>
            <p:cNvSpPr>
              <a:spLocks noChangeArrowheads="1"/>
            </p:cNvSpPr>
            <p:nvPr/>
          </p:nvSpPr>
          <p:spPr bwMode="auto">
            <a:xfrm>
              <a:off x="1012" y="1236"/>
              <a:ext cx="68"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a</a:t>
              </a:r>
              <a:endParaRPr lang="en-GB" sz="2400" i="0">
                <a:latin typeface="Times" pitchFamily="18" charset="0"/>
              </a:endParaRPr>
            </a:p>
          </p:txBody>
        </p:sp>
        <p:sp>
          <p:nvSpPr>
            <p:cNvPr id="15368" name="Rectangle 6"/>
            <p:cNvSpPr>
              <a:spLocks noChangeArrowheads="1"/>
            </p:cNvSpPr>
            <p:nvPr/>
          </p:nvSpPr>
          <p:spPr bwMode="auto">
            <a:xfrm>
              <a:off x="1079" y="1236"/>
              <a:ext cx="98"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m</a:t>
              </a:r>
              <a:endParaRPr lang="en-GB" sz="2400" i="0">
                <a:latin typeface="Times" pitchFamily="18" charset="0"/>
              </a:endParaRPr>
            </a:p>
          </p:txBody>
        </p:sp>
        <p:sp>
          <p:nvSpPr>
            <p:cNvPr id="15369" name="Rectangle 7"/>
            <p:cNvSpPr>
              <a:spLocks noChangeArrowheads="1"/>
            </p:cNvSpPr>
            <p:nvPr/>
          </p:nvSpPr>
          <p:spPr bwMode="auto">
            <a:xfrm>
              <a:off x="1176" y="1236"/>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370" name="Rectangle 8"/>
            <p:cNvSpPr>
              <a:spLocks noChangeArrowheads="1"/>
            </p:cNvSpPr>
            <p:nvPr/>
          </p:nvSpPr>
          <p:spPr bwMode="auto">
            <a:xfrm>
              <a:off x="1839" y="1259"/>
              <a:ext cx="1344" cy="202"/>
            </a:xfrm>
            <a:prstGeom prst="rect">
              <a:avLst/>
            </a:prstGeom>
            <a:noFill/>
            <a:ln w="9525">
              <a:noFill/>
              <a:miter lim="800000"/>
              <a:headEnd/>
              <a:tailEnd/>
            </a:ln>
          </p:spPr>
          <p:txBody>
            <a:bodyPr wrap="none" lIns="0" tIns="0" rIns="0" bIns="0">
              <a:spAutoFit/>
            </a:bodyPr>
            <a:lstStyle/>
            <a:p>
              <a:pPr eaLnBrk="0" hangingPunct="0"/>
              <a:r>
                <a:rPr lang="en-GB" sz="2100">
                  <a:solidFill>
                    <a:srgbClr val="000000"/>
                  </a:solidFill>
                  <a:latin typeface="Times" pitchFamily="18" charset="0"/>
                </a:rPr>
                <a:t>                                </a:t>
              </a:r>
              <a:endParaRPr lang="en-GB" sz="2400" i="0">
                <a:latin typeface="Times" pitchFamily="18" charset="0"/>
              </a:endParaRPr>
            </a:p>
          </p:txBody>
        </p:sp>
        <p:sp>
          <p:nvSpPr>
            <p:cNvPr id="15371" name="Rectangle 9"/>
            <p:cNvSpPr>
              <a:spLocks noChangeArrowheads="1"/>
            </p:cNvSpPr>
            <p:nvPr/>
          </p:nvSpPr>
          <p:spPr bwMode="auto">
            <a:xfrm>
              <a:off x="3124" y="1279"/>
              <a:ext cx="11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M</a:t>
              </a:r>
              <a:endParaRPr lang="en-GB" sz="2400" i="0">
                <a:latin typeface="Times" pitchFamily="18" charset="0"/>
              </a:endParaRPr>
            </a:p>
          </p:txBody>
        </p:sp>
        <p:sp>
          <p:nvSpPr>
            <p:cNvPr id="15372" name="Rectangle 10"/>
            <p:cNvSpPr>
              <a:spLocks noChangeArrowheads="1"/>
            </p:cNvSpPr>
            <p:nvPr/>
          </p:nvSpPr>
          <p:spPr bwMode="auto">
            <a:xfrm>
              <a:off x="3235" y="1279"/>
              <a:ext cx="11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es</a:t>
              </a:r>
              <a:endParaRPr lang="en-GB" sz="2400" i="0">
                <a:latin typeface="Times" pitchFamily="18" charset="0"/>
              </a:endParaRPr>
            </a:p>
          </p:txBody>
        </p:sp>
        <p:sp>
          <p:nvSpPr>
            <p:cNvPr id="15373" name="Rectangle 11"/>
            <p:cNvSpPr>
              <a:spLocks noChangeArrowheads="1"/>
            </p:cNvSpPr>
            <p:nvPr/>
          </p:nvSpPr>
          <p:spPr bwMode="auto">
            <a:xfrm>
              <a:off x="3349" y="1279"/>
              <a:ext cx="189"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sag</a:t>
              </a:r>
              <a:endParaRPr lang="en-GB" sz="2400" i="0">
                <a:latin typeface="Times" pitchFamily="18" charset="0"/>
              </a:endParaRPr>
            </a:p>
          </p:txBody>
        </p:sp>
        <p:sp>
          <p:nvSpPr>
            <p:cNvPr id="15374" name="Rectangle 12"/>
            <p:cNvSpPr>
              <a:spLocks noChangeArrowheads="1"/>
            </p:cNvSpPr>
            <p:nvPr/>
          </p:nvSpPr>
          <p:spPr bwMode="auto">
            <a:xfrm>
              <a:off x="3533" y="1279"/>
              <a:ext cx="147"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es </a:t>
              </a:r>
              <a:endParaRPr lang="en-GB" sz="2400" i="0">
                <a:latin typeface="Times" pitchFamily="18" charset="0"/>
              </a:endParaRPr>
            </a:p>
          </p:txBody>
        </p:sp>
        <p:sp>
          <p:nvSpPr>
            <p:cNvPr id="15375" name="Rectangle 13"/>
            <p:cNvSpPr>
              <a:spLocks noChangeArrowheads="1"/>
            </p:cNvSpPr>
            <p:nvPr/>
          </p:nvSpPr>
          <p:spPr bwMode="auto">
            <a:xfrm>
              <a:off x="3680" y="1279"/>
              <a:ext cx="5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s</a:t>
              </a:r>
              <a:endParaRPr lang="en-GB" sz="2400" i="0">
                <a:latin typeface="Times" pitchFamily="18" charset="0"/>
              </a:endParaRPr>
            </a:p>
          </p:txBody>
        </p:sp>
        <p:sp>
          <p:nvSpPr>
            <p:cNvPr id="15376" name="Rectangle 14"/>
            <p:cNvSpPr>
              <a:spLocks noChangeArrowheads="1"/>
            </p:cNvSpPr>
            <p:nvPr/>
          </p:nvSpPr>
          <p:spPr bwMode="auto">
            <a:xfrm>
              <a:off x="3730" y="1279"/>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377" name="Rectangle 15"/>
            <p:cNvSpPr>
              <a:spLocks noChangeArrowheads="1"/>
            </p:cNvSpPr>
            <p:nvPr/>
          </p:nvSpPr>
          <p:spPr bwMode="auto">
            <a:xfrm>
              <a:off x="3791" y="1279"/>
              <a:ext cx="208"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nt b</a:t>
              </a:r>
              <a:endParaRPr lang="en-GB" sz="2400" i="0">
                <a:latin typeface="Times" pitchFamily="18" charset="0"/>
              </a:endParaRPr>
            </a:p>
          </p:txBody>
        </p:sp>
        <p:sp>
          <p:nvSpPr>
            <p:cNvPr id="15378" name="Rectangle 16"/>
            <p:cNvSpPr>
              <a:spLocks noChangeArrowheads="1"/>
            </p:cNvSpPr>
            <p:nvPr/>
          </p:nvSpPr>
          <p:spPr bwMode="auto">
            <a:xfrm>
              <a:off x="3995" y="1279"/>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y</a:t>
              </a:r>
              <a:endParaRPr lang="en-GB" sz="2400" i="0">
                <a:latin typeface="Times" pitchFamily="18" charset="0"/>
              </a:endParaRPr>
            </a:p>
          </p:txBody>
        </p:sp>
        <p:sp>
          <p:nvSpPr>
            <p:cNvPr id="15379" name="Rectangle 17"/>
            <p:cNvSpPr>
              <a:spLocks noChangeArrowheads="1"/>
            </p:cNvSpPr>
            <p:nvPr/>
          </p:nvSpPr>
          <p:spPr bwMode="auto">
            <a:xfrm>
              <a:off x="910" y="1174"/>
              <a:ext cx="800" cy="10"/>
            </a:xfrm>
            <a:prstGeom prst="rect">
              <a:avLst/>
            </a:prstGeom>
            <a:solidFill>
              <a:srgbClr val="000000"/>
            </a:solidFill>
            <a:ln w="9525">
              <a:noFill/>
              <a:miter lim="800000"/>
              <a:headEnd/>
              <a:tailEnd/>
            </a:ln>
          </p:spPr>
          <p:txBody>
            <a:bodyPr/>
            <a:lstStyle/>
            <a:p>
              <a:endParaRPr lang="en-US" i="0"/>
            </a:p>
          </p:txBody>
        </p:sp>
        <p:sp>
          <p:nvSpPr>
            <p:cNvPr id="15380" name="Rectangle 18"/>
            <p:cNvSpPr>
              <a:spLocks noChangeArrowheads="1"/>
            </p:cNvSpPr>
            <p:nvPr/>
          </p:nvSpPr>
          <p:spPr bwMode="auto">
            <a:xfrm>
              <a:off x="1710" y="1174"/>
              <a:ext cx="11" cy="10"/>
            </a:xfrm>
            <a:prstGeom prst="rect">
              <a:avLst/>
            </a:prstGeom>
            <a:solidFill>
              <a:srgbClr val="000000"/>
            </a:solidFill>
            <a:ln w="9525">
              <a:noFill/>
              <a:miter lim="800000"/>
              <a:headEnd/>
              <a:tailEnd/>
            </a:ln>
          </p:spPr>
          <p:txBody>
            <a:bodyPr/>
            <a:lstStyle/>
            <a:p>
              <a:endParaRPr lang="en-US" i="0"/>
            </a:p>
          </p:txBody>
        </p:sp>
        <p:sp>
          <p:nvSpPr>
            <p:cNvPr id="15381" name="Rectangle 19"/>
            <p:cNvSpPr>
              <a:spLocks noChangeArrowheads="1"/>
            </p:cNvSpPr>
            <p:nvPr/>
          </p:nvSpPr>
          <p:spPr bwMode="auto">
            <a:xfrm>
              <a:off x="1721" y="1174"/>
              <a:ext cx="3659" cy="10"/>
            </a:xfrm>
            <a:prstGeom prst="rect">
              <a:avLst/>
            </a:prstGeom>
            <a:solidFill>
              <a:srgbClr val="000000"/>
            </a:solidFill>
            <a:ln w="9525">
              <a:noFill/>
              <a:miter lim="800000"/>
              <a:headEnd/>
              <a:tailEnd/>
            </a:ln>
          </p:spPr>
          <p:txBody>
            <a:bodyPr/>
            <a:lstStyle/>
            <a:p>
              <a:endParaRPr lang="en-US" i="0"/>
            </a:p>
          </p:txBody>
        </p:sp>
        <p:sp>
          <p:nvSpPr>
            <p:cNvPr id="15382" name="Rectangle 20"/>
            <p:cNvSpPr>
              <a:spLocks noChangeArrowheads="1"/>
            </p:cNvSpPr>
            <p:nvPr/>
          </p:nvSpPr>
          <p:spPr bwMode="auto">
            <a:xfrm>
              <a:off x="1839" y="1441"/>
              <a:ext cx="91"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C</a:t>
              </a:r>
              <a:endParaRPr lang="en-GB" sz="2400" i="0">
                <a:latin typeface="Times" pitchFamily="18" charset="0"/>
              </a:endParaRPr>
            </a:p>
          </p:txBody>
        </p:sp>
        <p:sp>
          <p:nvSpPr>
            <p:cNvPr id="15383" name="Rectangle 21"/>
            <p:cNvSpPr>
              <a:spLocks noChangeArrowheads="1"/>
            </p:cNvSpPr>
            <p:nvPr/>
          </p:nvSpPr>
          <p:spPr bwMode="auto">
            <a:xfrm>
              <a:off x="1929" y="1441"/>
              <a:ext cx="7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li</a:t>
              </a:r>
              <a:endParaRPr lang="en-GB" sz="2400" i="0">
                <a:latin typeface="Times" pitchFamily="18" charset="0"/>
              </a:endParaRPr>
            </a:p>
          </p:txBody>
        </p:sp>
        <p:sp>
          <p:nvSpPr>
            <p:cNvPr id="15384" name="Rectangle 22"/>
            <p:cNvSpPr>
              <a:spLocks noChangeArrowheads="1"/>
            </p:cNvSpPr>
            <p:nvPr/>
          </p:nvSpPr>
          <p:spPr bwMode="auto">
            <a:xfrm>
              <a:off x="2003" y="1441"/>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385" name="Rectangle 23"/>
            <p:cNvSpPr>
              <a:spLocks noChangeArrowheads="1"/>
            </p:cNvSpPr>
            <p:nvPr/>
          </p:nvSpPr>
          <p:spPr bwMode="auto">
            <a:xfrm>
              <a:off x="2063" y="1441"/>
              <a:ext cx="10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nt</a:t>
              </a:r>
              <a:endParaRPr lang="en-GB" sz="2400" i="0">
                <a:latin typeface="Times" pitchFamily="18" charset="0"/>
              </a:endParaRPr>
            </a:p>
          </p:txBody>
        </p:sp>
        <p:sp>
          <p:nvSpPr>
            <p:cNvPr id="15386" name="Rectangle 24"/>
            <p:cNvSpPr>
              <a:spLocks noChangeArrowheads="1"/>
            </p:cNvSpPr>
            <p:nvPr/>
          </p:nvSpPr>
          <p:spPr bwMode="auto">
            <a:xfrm>
              <a:off x="2803" y="1467"/>
              <a:ext cx="68"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S</a:t>
              </a:r>
              <a:endParaRPr lang="en-GB" sz="2400" i="0">
                <a:latin typeface="Times" pitchFamily="18" charset="0"/>
              </a:endParaRPr>
            </a:p>
          </p:txBody>
        </p:sp>
        <p:sp>
          <p:nvSpPr>
            <p:cNvPr id="15387" name="Rectangle 25"/>
            <p:cNvSpPr>
              <a:spLocks noChangeArrowheads="1"/>
            </p:cNvSpPr>
            <p:nvPr/>
          </p:nvSpPr>
          <p:spPr bwMode="auto">
            <a:xfrm>
              <a:off x="2870" y="1467"/>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388" name="Rectangle 26"/>
            <p:cNvSpPr>
              <a:spLocks noChangeArrowheads="1"/>
            </p:cNvSpPr>
            <p:nvPr/>
          </p:nvSpPr>
          <p:spPr bwMode="auto">
            <a:xfrm>
              <a:off x="2930" y="1467"/>
              <a:ext cx="5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r</a:t>
              </a:r>
              <a:endParaRPr lang="en-GB" sz="2400" i="0">
                <a:latin typeface="Times" pitchFamily="18" charset="0"/>
              </a:endParaRPr>
            </a:p>
          </p:txBody>
        </p:sp>
        <p:sp>
          <p:nvSpPr>
            <p:cNvPr id="15389" name="Rectangle 27"/>
            <p:cNvSpPr>
              <a:spLocks noChangeArrowheads="1"/>
            </p:cNvSpPr>
            <p:nvPr/>
          </p:nvSpPr>
          <p:spPr bwMode="auto">
            <a:xfrm>
              <a:off x="2980" y="1467"/>
              <a:ext cx="12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ve</a:t>
              </a:r>
              <a:endParaRPr lang="en-GB" sz="2400" i="0">
                <a:latin typeface="Times" pitchFamily="18" charset="0"/>
              </a:endParaRPr>
            </a:p>
          </p:txBody>
        </p:sp>
        <p:sp>
          <p:nvSpPr>
            <p:cNvPr id="15390" name="Rectangle 28"/>
            <p:cNvSpPr>
              <a:spLocks noChangeArrowheads="1"/>
            </p:cNvSpPr>
            <p:nvPr/>
          </p:nvSpPr>
          <p:spPr bwMode="auto">
            <a:xfrm>
              <a:off x="3101" y="1467"/>
              <a:ext cx="5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r</a:t>
              </a:r>
              <a:endParaRPr lang="en-GB" sz="2400" i="0">
                <a:latin typeface="Times" pitchFamily="18" charset="0"/>
              </a:endParaRPr>
            </a:p>
          </p:txBody>
        </p:sp>
        <p:sp>
          <p:nvSpPr>
            <p:cNvPr id="15391" name="Rectangle 29"/>
            <p:cNvSpPr>
              <a:spLocks noChangeArrowheads="1"/>
            </p:cNvSpPr>
            <p:nvPr/>
          </p:nvSpPr>
          <p:spPr bwMode="auto">
            <a:xfrm>
              <a:off x="3771" y="1467"/>
              <a:ext cx="91"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C</a:t>
              </a:r>
              <a:endParaRPr lang="en-GB" sz="2400" i="0">
                <a:latin typeface="Times" pitchFamily="18" charset="0"/>
              </a:endParaRPr>
            </a:p>
          </p:txBody>
        </p:sp>
        <p:sp>
          <p:nvSpPr>
            <p:cNvPr id="15392" name="Rectangle 30"/>
            <p:cNvSpPr>
              <a:spLocks noChangeArrowheads="1"/>
            </p:cNvSpPr>
            <p:nvPr/>
          </p:nvSpPr>
          <p:spPr bwMode="auto">
            <a:xfrm>
              <a:off x="3861" y="1467"/>
              <a:ext cx="7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li</a:t>
              </a:r>
              <a:endParaRPr lang="en-GB" sz="2400" i="0">
                <a:latin typeface="Times" pitchFamily="18" charset="0"/>
              </a:endParaRPr>
            </a:p>
          </p:txBody>
        </p:sp>
        <p:sp>
          <p:nvSpPr>
            <p:cNvPr id="15393" name="Rectangle 31"/>
            <p:cNvSpPr>
              <a:spLocks noChangeArrowheads="1"/>
            </p:cNvSpPr>
            <p:nvPr/>
          </p:nvSpPr>
          <p:spPr bwMode="auto">
            <a:xfrm>
              <a:off x="3935" y="1467"/>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394" name="Rectangle 32"/>
            <p:cNvSpPr>
              <a:spLocks noChangeArrowheads="1"/>
            </p:cNvSpPr>
            <p:nvPr/>
          </p:nvSpPr>
          <p:spPr bwMode="auto">
            <a:xfrm>
              <a:off x="3995" y="1467"/>
              <a:ext cx="10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nt</a:t>
              </a:r>
              <a:endParaRPr lang="en-GB" sz="2400" i="0">
                <a:latin typeface="Times" pitchFamily="18" charset="0"/>
              </a:endParaRPr>
            </a:p>
          </p:txBody>
        </p:sp>
        <p:sp>
          <p:nvSpPr>
            <p:cNvPr id="15395" name="Rectangle 33"/>
            <p:cNvSpPr>
              <a:spLocks noChangeArrowheads="1"/>
            </p:cNvSpPr>
            <p:nvPr/>
          </p:nvSpPr>
          <p:spPr bwMode="auto">
            <a:xfrm>
              <a:off x="922" y="1704"/>
              <a:ext cx="91" cy="163"/>
            </a:xfrm>
            <a:prstGeom prst="rect">
              <a:avLst/>
            </a:prstGeom>
            <a:noFill/>
            <a:ln w="9525">
              <a:noFill/>
              <a:miter lim="800000"/>
              <a:headEnd/>
              <a:tailEnd/>
            </a:ln>
          </p:spPr>
          <p:txBody>
            <a:bodyPr wrap="none" lIns="0" tIns="0" rIns="0" bIns="0">
              <a:spAutoFit/>
            </a:bodyPr>
            <a:lstStyle/>
            <a:p>
              <a:pPr eaLnBrk="0" hangingPunct="0"/>
              <a:r>
                <a:rPr lang="en-GB" sz="1700" i="0">
                  <a:solidFill>
                    <a:srgbClr val="000000"/>
                  </a:solidFill>
                  <a:latin typeface="Times" pitchFamily="18" charset="0"/>
                </a:rPr>
                <a:t>R</a:t>
              </a:r>
              <a:endParaRPr lang="en-GB" sz="2400" i="0">
                <a:latin typeface="Times" pitchFamily="18" charset="0"/>
              </a:endParaRPr>
            </a:p>
          </p:txBody>
        </p:sp>
        <p:sp>
          <p:nvSpPr>
            <p:cNvPr id="15396" name="Rectangle 34"/>
            <p:cNvSpPr>
              <a:spLocks noChangeArrowheads="1"/>
            </p:cNvSpPr>
            <p:nvPr/>
          </p:nvSpPr>
          <p:spPr bwMode="auto">
            <a:xfrm>
              <a:off x="1839" y="1745"/>
              <a:ext cx="8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R</a:t>
              </a:r>
              <a:endParaRPr lang="en-GB" sz="2400" i="0">
                <a:latin typeface="Times" pitchFamily="18" charset="0"/>
              </a:endParaRPr>
            </a:p>
          </p:txBody>
        </p:sp>
        <p:sp>
          <p:nvSpPr>
            <p:cNvPr id="15397" name="Rectangle 35"/>
            <p:cNvSpPr>
              <a:spLocks noChangeArrowheads="1"/>
            </p:cNvSpPr>
            <p:nvPr/>
          </p:nvSpPr>
          <p:spPr bwMode="auto">
            <a:xfrm>
              <a:off x="1919" y="1745"/>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398" name="Rectangle 36"/>
            <p:cNvSpPr>
              <a:spLocks noChangeArrowheads="1"/>
            </p:cNvSpPr>
            <p:nvPr/>
          </p:nvSpPr>
          <p:spPr bwMode="auto">
            <a:xfrm>
              <a:off x="1979" y="1745"/>
              <a:ext cx="13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qu</a:t>
              </a:r>
              <a:endParaRPr lang="en-GB" sz="2400" i="0">
                <a:latin typeface="Times" pitchFamily="18" charset="0"/>
              </a:endParaRPr>
            </a:p>
          </p:txBody>
        </p:sp>
        <p:sp>
          <p:nvSpPr>
            <p:cNvPr id="15399" name="Rectangle 37"/>
            <p:cNvSpPr>
              <a:spLocks noChangeArrowheads="1"/>
            </p:cNvSpPr>
            <p:nvPr/>
          </p:nvSpPr>
          <p:spPr bwMode="auto">
            <a:xfrm>
              <a:off x="2113" y="1745"/>
              <a:ext cx="11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es</a:t>
              </a:r>
              <a:endParaRPr lang="en-GB" sz="2400" i="0">
                <a:latin typeface="Times" pitchFamily="18" charset="0"/>
              </a:endParaRPr>
            </a:p>
          </p:txBody>
        </p:sp>
        <p:sp>
          <p:nvSpPr>
            <p:cNvPr id="15400" name="Rectangle 38"/>
            <p:cNvSpPr>
              <a:spLocks noChangeArrowheads="1"/>
            </p:cNvSpPr>
            <p:nvPr/>
          </p:nvSpPr>
          <p:spPr bwMode="auto">
            <a:xfrm>
              <a:off x="2227" y="1745"/>
              <a:ext cx="38"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t</a:t>
              </a:r>
              <a:endParaRPr lang="en-GB" sz="2400" i="0">
                <a:latin typeface="Times" pitchFamily="18" charset="0"/>
              </a:endParaRPr>
            </a:p>
          </p:txBody>
        </p:sp>
        <p:sp>
          <p:nvSpPr>
            <p:cNvPr id="15401" name="Rectangle 39"/>
            <p:cNvSpPr>
              <a:spLocks noChangeArrowheads="1"/>
            </p:cNvSpPr>
            <p:nvPr/>
          </p:nvSpPr>
          <p:spPr bwMode="auto">
            <a:xfrm>
              <a:off x="910" y="1639"/>
              <a:ext cx="800" cy="10"/>
            </a:xfrm>
            <a:prstGeom prst="rect">
              <a:avLst/>
            </a:prstGeom>
            <a:solidFill>
              <a:srgbClr val="000000"/>
            </a:solidFill>
            <a:ln w="9525">
              <a:noFill/>
              <a:miter lim="800000"/>
              <a:headEnd/>
              <a:tailEnd/>
            </a:ln>
          </p:spPr>
          <p:txBody>
            <a:bodyPr/>
            <a:lstStyle/>
            <a:p>
              <a:endParaRPr lang="en-US" i="0"/>
            </a:p>
          </p:txBody>
        </p:sp>
        <p:sp>
          <p:nvSpPr>
            <p:cNvPr id="15402" name="Rectangle 40"/>
            <p:cNvSpPr>
              <a:spLocks noChangeArrowheads="1"/>
            </p:cNvSpPr>
            <p:nvPr/>
          </p:nvSpPr>
          <p:spPr bwMode="auto">
            <a:xfrm>
              <a:off x="1710" y="1639"/>
              <a:ext cx="11" cy="10"/>
            </a:xfrm>
            <a:prstGeom prst="rect">
              <a:avLst/>
            </a:prstGeom>
            <a:solidFill>
              <a:srgbClr val="000000"/>
            </a:solidFill>
            <a:ln w="9525">
              <a:noFill/>
              <a:miter lim="800000"/>
              <a:headEnd/>
              <a:tailEnd/>
            </a:ln>
          </p:spPr>
          <p:txBody>
            <a:bodyPr/>
            <a:lstStyle/>
            <a:p>
              <a:endParaRPr lang="en-US" i="0"/>
            </a:p>
          </p:txBody>
        </p:sp>
        <p:sp>
          <p:nvSpPr>
            <p:cNvPr id="15403" name="Rectangle 41"/>
            <p:cNvSpPr>
              <a:spLocks noChangeArrowheads="1"/>
            </p:cNvSpPr>
            <p:nvPr/>
          </p:nvSpPr>
          <p:spPr bwMode="auto">
            <a:xfrm>
              <a:off x="1721" y="1639"/>
              <a:ext cx="954" cy="10"/>
            </a:xfrm>
            <a:prstGeom prst="rect">
              <a:avLst/>
            </a:prstGeom>
            <a:solidFill>
              <a:srgbClr val="000000"/>
            </a:solidFill>
            <a:ln w="9525">
              <a:noFill/>
              <a:miter lim="800000"/>
              <a:headEnd/>
              <a:tailEnd/>
            </a:ln>
          </p:spPr>
          <p:txBody>
            <a:bodyPr/>
            <a:lstStyle/>
            <a:p>
              <a:endParaRPr lang="en-US" i="0"/>
            </a:p>
          </p:txBody>
        </p:sp>
        <p:sp>
          <p:nvSpPr>
            <p:cNvPr id="15404" name="Rectangle 42"/>
            <p:cNvSpPr>
              <a:spLocks noChangeArrowheads="1"/>
            </p:cNvSpPr>
            <p:nvPr/>
          </p:nvSpPr>
          <p:spPr bwMode="auto">
            <a:xfrm>
              <a:off x="2675" y="1639"/>
              <a:ext cx="10" cy="10"/>
            </a:xfrm>
            <a:prstGeom prst="rect">
              <a:avLst/>
            </a:prstGeom>
            <a:solidFill>
              <a:srgbClr val="000000"/>
            </a:solidFill>
            <a:ln w="9525">
              <a:noFill/>
              <a:miter lim="800000"/>
              <a:headEnd/>
              <a:tailEnd/>
            </a:ln>
          </p:spPr>
          <p:txBody>
            <a:bodyPr/>
            <a:lstStyle/>
            <a:p>
              <a:endParaRPr lang="en-US" i="0"/>
            </a:p>
          </p:txBody>
        </p:sp>
        <p:sp>
          <p:nvSpPr>
            <p:cNvPr id="15405" name="Rectangle 43"/>
            <p:cNvSpPr>
              <a:spLocks noChangeArrowheads="1"/>
            </p:cNvSpPr>
            <p:nvPr/>
          </p:nvSpPr>
          <p:spPr bwMode="auto">
            <a:xfrm>
              <a:off x="2685" y="1639"/>
              <a:ext cx="957" cy="10"/>
            </a:xfrm>
            <a:prstGeom prst="rect">
              <a:avLst/>
            </a:prstGeom>
            <a:solidFill>
              <a:srgbClr val="000000"/>
            </a:solidFill>
            <a:ln w="9525">
              <a:noFill/>
              <a:miter lim="800000"/>
              <a:headEnd/>
              <a:tailEnd/>
            </a:ln>
          </p:spPr>
          <p:txBody>
            <a:bodyPr/>
            <a:lstStyle/>
            <a:p>
              <a:endParaRPr lang="en-US" i="0"/>
            </a:p>
          </p:txBody>
        </p:sp>
        <p:sp>
          <p:nvSpPr>
            <p:cNvPr id="15406" name="Rectangle 44"/>
            <p:cNvSpPr>
              <a:spLocks noChangeArrowheads="1"/>
            </p:cNvSpPr>
            <p:nvPr/>
          </p:nvSpPr>
          <p:spPr bwMode="auto">
            <a:xfrm>
              <a:off x="3642" y="1639"/>
              <a:ext cx="10" cy="10"/>
            </a:xfrm>
            <a:prstGeom prst="rect">
              <a:avLst/>
            </a:prstGeom>
            <a:solidFill>
              <a:srgbClr val="000000"/>
            </a:solidFill>
            <a:ln w="9525">
              <a:noFill/>
              <a:miter lim="800000"/>
              <a:headEnd/>
              <a:tailEnd/>
            </a:ln>
          </p:spPr>
          <p:txBody>
            <a:bodyPr/>
            <a:lstStyle/>
            <a:p>
              <a:endParaRPr lang="en-US" i="0"/>
            </a:p>
          </p:txBody>
        </p:sp>
        <p:sp>
          <p:nvSpPr>
            <p:cNvPr id="15407" name="Rectangle 45"/>
            <p:cNvSpPr>
              <a:spLocks noChangeArrowheads="1"/>
            </p:cNvSpPr>
            <p:nvPr/>
          </p:nvSpPr>
          <p:spPr bwMode="auto">
            <a:xfrm>
              <a:off x="3652" y="1639"/>
              <a:ext cx="1728" cy="10"/>
            </a:xfrm>
            <a:prstGeom prst="rect">
              <a:avLst/>
            </a:prstGeom>
            <a:solidFill>
              <a:srgbClr val="000000"/>
            </a:solidFill>
            <a:ln w="9525">
              <a:noFill/>
              <a:miter lim="800000"/>
              <a:headEnd/>
              <a:tailEnd/>
            </a:ln>
          </p:spPr>
          <p:txBody>
            <a:bodyPr/>
            <a:lstStyle/>
            <a:p>
              <a:endParaRPr lang="en-US" i="0"/>
            </a:p>
          </p:txBody>
        </p:sp>
        <p:sp>
          <p:nvSpPr>
            <p:cNvPr id="15408" name="Rectangle 46"/>
            <p:cNvSpPr>
              <a:spLocks noChangeArrowheads="1"/>
            </p:cNvSpPr>
            <p:nvPr/>
          </p:nvSpPr>
          <p:spPr bwMode="auto">
            <a:xfrm>
              <a:off x="922" y="1932"/>
              <a:ext cx="91" cy="163"/>
            </a:xfrm>
            <a:prstGeom prst="rect">
              <a:avLst/>
            </a:prstGeom>
            <a:noFill/>
            <a:ln w="9525">
              <a:noFill/>
              <a:miter lim="800000"/>
              <a:headEnd/>
              <a:tailEnd/>
            </a:ln>
          </p:spPr>
          <p:txBody>
            <a:bodyPr wrap="none" lIns="0" tIns="0" rIns="0" bIns="0">
              <a:spAutoFit/>
            </a:bodyPr>
            <a:lstStyle/>
            <a:p>
              <a:pPr eaLnBrk="0" hangingPunct="0"/>
              <a:r>
                <a:rPr lang="en-GB" sz="1700" i="0">
                  <a:solidFill>
                    <a:srgbClr val="000000"/>
                  </a:solidFill>
                  <a:latin typeface="Times" pitchFamily="18" charset="0"/>
                </a:rPr>
                <a:t>R</a:t>
              </a:r>
              <a:endParaRPr lang="en-GB" sz="2400" i="0">
                <a:latin typeface="Times" pitchFamily="18" charset="0"/>
              </a:endParaRPr>
            </a:p>
          </p:txBody>
        </p:sp>
        <p:sp>
          <p:nvSpPr>
            <p:cNvPr id="15409" name="Rectangle 47"/>
            <p:cNvSpPr>
              <a:spLocks noChangeArrowheads="1"/>
            </p:cNvSpPr>
            <p:nvPr/>
          </p:nvSpPr>
          <p:spPr bwMode="auto">
            <a:xfrm>
              <a:off x="1012" y="1932"/>
              <a:ext cx="91" cy="163"/>
            </a:xfrm>
            <a:prstGeom prst="rect">
              <a:avLst/>
            </a:prstGeom>
            <a:noFill/>
            <a:ln w="9525">
              <a:noFill/>
              <a:miter lim="800000"/>
              <a:headEnd/>
              <a:tailEnd/>
            </a:ln>
          </p:spPr>
          <p:txBody>
            <a:bodyPr wrap="none" lIns="0" tIns="0" rIns="0" bIns="0">
              <a:spAutoFit/>
            </a:bodyPr>
            <a:lstStyle/>
            <a:p>
              <a:pPr eaLnBrk="0" hangingPunct="0"/>
              <a:r>
                <a:rPr lang="en-GB" sz="1700" i="0">
                  <a:solidFill>
                    <a:srgbClr val="000000"/>
                  </a:solidFill>
                  <a:latin typeface="Times" pitchFamily="18" charset="0"/>
                </a:rPr>
                <a:t>R</a:t>
              </a:r>
              <a:endParaRPr lang="en-GB" sz="2400" i="0">
                <a:latin typeface="Times" pitchFamily="18" charset="0"/>
              </a:endParaRPr>
            </a:p>
          </p:txBody>
        </p:sp>
        <p:sp>
          <p:nvSpPr>
            <p:cNvPr id="15410" name="Rectangle 48"/>
            <p:cNvSpPr>
              <a:spLocks noChangeArrowheads="1"/>
            </p:cNvSpPr>
            <p:nvPr/>
          </p:nvSpPr>
          <p:spPr bwMode="auto">
            <a:xfrm>
              <a:off x="1839" y="1972"/>
              <a:ext cx="8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R</a:t>
              </a:r>
              <a:endParaRPr lang="en-GB" sz="2400" i="0">
                <a:latin typeface="Times" pitchFamily="18" charset="0"/>
              </a:endParaRPr>
            </a:p>
          </p:txBody>
        </p:sp>
        <p:sp>
          <p:nvSpPr>
            <p:cNvPr id="15411" name="Rectangle 49"/>
            <p:cNvSpPr>
              <a:spLocks noChangeArrowheads="1"/>
            </p:cNvSpPr>
            <p:nvPr/>
          </p:nvSpPr>
          <p:spPr bwMode="auto">
            <a:xfrm>
              <a:off x="1919" y="1972"/>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412" name="Rectangle 50"/>
            <p:cNvSpPr>
              <a:spLocks noChangeArrowheads="1"/>
            </p:cNvSpPr>
            <p:nvPr/>
          </p:nvSpPr>
          <p:spPr bwMode="auto">
            <a:xfrm>
              <a:off x="1979" y="1972"/>
              <a:ext cx="13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qu</a:t>
              </a:r>
              <a:endParaRPr lang="en-GB" sz="2400" i="0">
                <a:latin typeface="Times" pitchFamily="18" charset="0"/>
              </a:endParaRPr>
            </a:p>
          </p:txBody>
        </p:sp>
        <p:sp>
          <p:nvSpPr>
            <p:cNvPr id="15413" name="Rectangle 51"/>
            <p:cNvSpPr>
              <a:spLocks noChangeArrowheads="1"/>
            </p:cNvSpPr>
            <p:nvPr/>
          </p:nvSpPr>
          <p:spPr bwMode="auto">
            <a:xfrm>
              <a:off x="2113" y="1972"/>
              <a:ext cx="11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es</a:t>
              </a:r>
              <a:endParaRPr lang="en-GB" sz="2400" i="0">
                <a:latin typeface="Times" pitchFamily="18" charset="0"/>
              </a:endParaRPr>
            </a:p>
          </p:txBody>
        </p:sp>
        <p:sp>
          <p:nvSpPr>
            <p:cNvPr id="15414" name="Rectangle 52"/>
            <p:cNvSpPr>
              <a:spLocks noChangeArrowheads="1"/>
            </p:cNvSpPr>
            <p:nvPr/>
          </p:nvSpPr>
          <p:spPr bwMode="auto">
            <a:xfrm>
              <a:off x="2227" y="1972"/>
              <a:ext cx="38"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t</a:t>
              </a:r>
              <a:endParaRPr lang="en-GB" sz="2400" i="0">
                <a:latin typeface="Times" pitchFamily="18" charset="0"/>
              </a:endParaRPr>
            </a:p>
          </p:txBody>
        </p:sp>
        <p:sp>
          <p:nvSpPr>
            <p:cNvPr id="15415" name="Rectangle 53"/>
            <p:cNvSpPr>
              <a:spLocks noChangeArrowheads="1"/>
            </p:cNvSpPr>
            <p:nvPr/>
          </p:nvSpPr>
          <p:spPr bwMode="auto">
            <a:xfrm>
              <a:off x="2803" y="1932"/>
              <a:ext cx="8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R</a:t>
              </a:r>
              <a:endParaRPr lang="en-GB" sz="2400" i="0">
                <a:latin typeface="Times" pitchFamily="18" charset="0"/>
              </a:endParaRPr>
            </a:p>
          </p:txBody>
        </p:sp>
        <p:sp>
          <p:nvSpPr>
            <p:cNvPr id="15416" name="Rectangle 54"/>
            <p:cNvSpPr>
              <a:spLocks noChangeArrowheads="1"/>
            </p:cNvSpPr>
            <p:nvPr/>
          </p:nvSpPr>
          <p:spPr bwMode="auto">
            <a:xfrm>
              <a:off x="2883" y="1932"/>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417" name="Rectangle 55"/>
            <p:cNvSpPr>
              <a:spLocks noChangeArrowheads="1"/>
            </p:cNvSpPr>
            <p:nvPr/>
          </p:nvSpPr>
          <p:spPr bwMode="auto">
            <a:xfrm>
              <a:off x="2944" y="1932"/>
              <a:ext cx="10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pl</a:t>
              </a:r>
              <a:endParaRPr lang="en-GB" sz="2400" i="0">
                <a:latin typeface="Times" pitchFamily="18" charset="0"/>
              </a:endParaRPr>
            </a:p>
          </p:txBody>
        </p:sp>
        <p:sp>
          <p:nvSpPr>
            <p:cNvPr id="15418" name="Rectangle 56"/>
            <p:cNvSpPr>
              <a:spLocks noChangeArrowheads="1"/>
            </p:cNvSpPr>
            <p:nvPr/>
          </p:nvSpPr>
          <p:spPr bwMode="auto">
            <a:xfrm>
              <a:off x="3047" y="1932"/>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y</a:t>
              </a:r>
              <a:endParaRPr lang="en-GB" sz="2400" i="0">
                <a:latin typeface="Times" pitchFamily="18" charset="0"/>
              </a:endParaRPr>
            </a:p>
          </p:txBody>
        </p:sp>
        <p:sp>
          <p:nvSpPr>
            <p:cNvPr id="15419" name="Rectangle 57"/>
            <p:cNvSpPr>
              <a:spLocks noChangeArrowheads="1"/>
            </p:cNvSpPr>
            <p:nvPr/>
          </p:nvSpPr>
          <p:spPr bwMode="auto">
            <a:xfrm>
              <a:off x="922" y="2160"/>
              <a:ext cx="91" cy="163"/>
            </a:xfrm>
            <a:prstGeom prst="rect">
              <a:avLst/>
            </a:prstGeom>
            <a:noFill/>
            <a:ln w="9525">
              <a:noFill/>
              <a:miter lim="800000"/>
              <a:headEnd/>
              <a:tailEnd/>
            </a:ln>
          </p:spPr>
          <p:txBody>
            <a:bodyPr wrap="none" lIns="0" tIns="0" rIns="0" bIns="0">
              <a:spAutoFit/>
            </a:bodyPr>
            <a:lstStyle/>
            <a:p>
              <a:pPr eaLnBrk="0" hangingPunct="0"/>
              <a:r>
                <a:rPr lang="en-GB" sz="1700" i="0">
                  <a:solidFill>
                    <a:srgbClr val="000000"/>
                  </a:solidFill>
                  <a:latin typeface="Times" pitchFamily="18" charset="0"/>
                </a:rPr>
                <a:t>R</a:t>
              </a:r>
              <a:endParaRPr lang="en-GB" sz="2400" i="0">
                <a:latin typeface="Times" pitchFamily="18" charset="0"/>
              </a:endParaRPr>
            </a:p>
          </p:txBody>
        </p:sp>
        <p:sp>
          <p:nvSpPr>
            <p:cNvPr id="15420" name="Rectangle 58"/>
            <p:cNvSpPr>
              <a:spLocks noChangeArrowheads="1"/>
            </p:cNvSpPr>
            <p:nvPr/>
          </p:nvSpPr>
          <p:spPr bwMode="auto">
            <a:xfrm>
              <a:off x="1012" y="2160"/>
              <a:ext cx="91" cy="163"/>
            </a:xfrm>
            <a:prstGeom prst="rect">
              <a:avLst/>
            </a:prstGeom>
            <a:noFill/>
            <a:ln w="9525">
              <a:noFill/>
              <a:miter lim="800000"/>
              <a:headEnd/>
              <a:tailEnd/>
            </a:ln>
          </p:spPr>
          <p:txBody>
            <a:bodyPr wrap="none" lIns="0" tIns="0" rIns="0" bIns="0">
              <a:spAutoFit/>
            </a:bodyPr>
            <a:lstStyle/>
            <a:p>
              <a:pPr eaLnBrk="0" hangingPunct="0"/>
              <a:r>
                <a:rPr lang="en-GB" sz="1700" i="0">
                  <a:solidFill>
                    <a:srgbClr val="000000"/>
                  </a:solidFill>
                  <a:latin typeface="Times" pitchFamily="18" charset="0"/>
                </a:rPr>
                <a:t>R</a:t>
              </a:r>
              <a:endParaRPr lang="en-GB" sz="2400" i="0">
                <a:latin typeface="Times" pitchFamily="18" charset="0"/>
              </a:endParaRPr>
            </a:p>
          </p:txBody>
        </p:sp>
        <p:sp>
          <p:nvSpPr>
            <p:cNvPr id="15421" name="Rectangle 59"/>
            <p:cNvSpPr>
              <a:spLocks noChangeArrowheads="1"/>
            </p:cNvSpPr>
            <p:nvPr/>
          </p:nvSpPr>
          <p:spPr bwMode="auto">
            <a:xfrm>
              <a:off x="1099" y="2160"/>
              <a:ext cx="98" cy="163"/>
            </a:xfrm>
            <a:prstGeom prst="rect">
              <a:avLst/>
            </a:prstGeom>
            <a:noFill/>
            <a:ln w="9525">
              <a:noFill/>
              <a:miter lim="800000"/>
              <a:headEnd/>
              <a:tailEnd/>
            </a:ln>
          </p:spPr>
          <p:txBody>
            <a:bodyPr wrap="none" lIns="0" tIns="0" rIns="0" bIns="0">
              <a:spAutoFit/>
            </a:bodyPr>
            <a:lstStyle/>
            <a:p>
              <a:pPr eaLnBrk="0" hangingPunct="0"/>
              <a:r>
                <a:rPr lang="en-GB" sz="1700" i="0">
                  <a:solidFill>
                    <a:srgbClr val="000000"/>
                  </a:solidFill>
                  <a:latin typeface="Times" pitchFamily="18" charset="0"/>
                </a:rPr>
                <a:t>A</a:t>
              </a:r>
              <a:endParaRPr lang="en-GB" sz="2400" i="0">
                <a:latin typeface="Times" pitchFamily="18" charset="0"/>
              </a:endParaRPr>
            </a:p>
          </p:txBody>
        </p:sp>
        <p:sp>
          <p:nvSpPr>
            <p:cNvPr id="15422" name="Rectangle 60"/>
            <p:cNvSpPr>
              <a:spLocks noChangeArrowheads="1"/>
            </p:cNvSpPr>
            <p:nvPr/>
          </p:nvSpPr>
          <p:spPr bwMode="auto">
            <a:xfrm>
              <a:off x="1839" y="2200"/>
              <a:ext cx="8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R</a:t>
              </a:r>
              <a:endParaRPr lang="en-GB" sz="2400" i="0">
                <a:latin typeface="Times" pitchFamily="18" charset="0"/>
              </a:endParaRPr>
            </a:p>
          </p:txBody>
        </p:sp>
        <p:sp>
          <p:nvSpPr>
            <p:cNvPr id="15423" name="Rectangle 61"/>
            <p:cNvSpPr>
              <a:spLocks noChangeArrowheads="1"/>
            </p:cNvSpPr>
            <p:nvPr/>
          </p:nvSpPr>
          <p:spPr bwMode="auto">
            <a:xfrm>
              <a:off x="1919" y="2200"/>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424" name="Rectangle 62"/>
            <p:cNvSpPr>
              <a:spLocks noChangeArrowheads="1"/>
            </p:cNvSpPr>
            <p:nvPr/>
          </p:nvSpPr>
          <p:spPr bwMode="auto">
            <a:xfrm>
              <a:off x="1979" y="2200"/>
              <a:ext cx="13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qu</a:t>
              </a:r>
              <a:endParaRPr lang="en-GB" sz="2400" i="0">
                <a:latin typeface="Times" pitchFamily="18" charset="0"/>
              </a:endParaRPr>
            </a:p>
          </p:txBody>
        </p:sp>
        <p:sp>
          <p:nvSpPr>
            <p:cNvPr id="15425" name="Rectangle 63"/>
            <p:cNvSpPr>
              <a:spLocks noChangeArrowheads="1"/>
            </p:cNvSpPr>
            <p:nvPr/>
          </p:nvSpPr>
          <p:spPr bwMode="auto">
            <a:xfrm>
              <a:off x="2113" y="2200"/>
              <a:ext cx="11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es</a:t>
              </a:r>
              <a:endParaRPr lang="en-GB" sz="2400" i="0">
                <a:latin typeface="Times" pitchFamily="18" charset="0"/>
              </a:endParaRPr>
            </a:p>
          </p:txBody>
        </p:sp>
        <p:sp>
          <p:nvSpPr>
            <p:cNvPr id="15426" name="Rectangle 64"/>
            <p:cNvSpPr>
              <a:spLocks noChangeArrowheads="1"/>
            </p:cNvSpPr>
            <p:nvPr/>
          </p:nvSpPr>
          <p:spPr bwMode="auto">
            <a:xfrm>
              <a:off x="2227" y="2200"/>
              <a:ext cx="38"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t</a:t>
              </a:r>
              <a:endParaRPr lang="en-GB" sz="2400" i="0">
                <a:latin typeface="Times" pitchFamily="18" charset="0"/>
              </a:endParaRPr>
            </a:p>
          </p:txBody>
        </p:sp>
        <p:sp>
          <p:nvSpPr>
            <p:cNvPr id="15427" name="Rectangle 65"/>
            <p:cNvSpPr>
              <a:spLocks noChangeArrowheads="1"/>
            </p:cNvSpPr>
            <p:nvPr/>
          </p:nvSpPr>
          <p:spPr bwMode="auto">
            <a:xfrm>
              <a:off x="2803" y="2160"/>
              <a:ext cx="83"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R</a:t>
              </a:r>
              <a:endParaRPr lang="en-GB" sz="2400" i="0">
                <a:latin typeface="Times" pitchFamily="18" charset="0"/>
              </a:endParaRPr>
            </a:p>
          </p:txBody>
        </p:sp>
        <p:sp>
          <p:nvSpPr>
            <p:cNvPr id="15428" name="Rectangle 66"/>
            <p:cNvSpPr>
              <a:spLocks noChangeArrowheads="1"/>
            </p:cNvSpPr>
            <p:nvPr/>
          </p:nvSpPr>
          <p:spPr bwMode="auto">
            <a:xfrm>
              <a:off x="2883" y="2160"/>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a:t>
              </a:r>
              <a:endParaRPr lang="en-GB" sz="2400" i="0">
                <a:latin typeface="Times" pitchFamily="18" charset="0"/>
              </a:endParaRPr>
            </a:p>
          </p:txBody>
        </p:sp>
        <p:sp>
          <p:nvSpPr>
            <p:cNvPr id="15429" name="Rectangle 67"/>
            <p:cNvSpPr>
              <a:spLocks noChangeArrowheads="1"/>
            </p:cNvSpPr>
            <p:nvPr/>
          </p:nvSpPr>
          <p:spPr bwMode="auto">
            <a:xfrm>
              <a:off x="2944" y="2160"/>
              <a:ext cx="10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pl</a:t>
              </a:r>
              <a:endParaRPr lang="en-GB" sz="2400" i="0">
                <a:latin typeface="Times" pitchFamily="18" charset="0"/>
              </a:endParaRPr>
            </a:p>
          </p:txBody>
        </p:sp>
        <p:sp>
          <p:nvSpPr>
            <p:cNvPr id="15430" name="Rectangle 68"/>
            <p:cNvSpPr>
              <a:spLocks noChangeArrowheads="1"/>
            </p:cNvSpPr>
            <p:nvPr/>
          </p:nvSpPr>
          <p:spPr bwMode="auto">
            <a:xfrm>
              <a:off x="3047" y="2160"/>
              <a:ext cx="6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y</a:t>
              </a:r>
              <a:endParaRPr lang="en-GB" sz="2400" i="0">
                <a:latin typeface="Times" pitchFamily="18" charset="0"/>
              </a:endParaRPr>
            </a:p>
          </p:txBody>
        </p:sp>
        <p:sp>
          <p:nvSpPr>
            <p:cNvPr id="15431" name="Rectangle 69"/>
            <p:cNvSpPr>
              <a:spLocks noChangeArrowheads="1"/>
            </p:cNvSpPr>
            <p:nvPr/>
          </p:nvSpPr>
          <p:spPr bwMode="auto">
            <a:xfrm>
              <a:off x="3771" y="2160"/>
              <a:ext cx="117"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 A</a:t>
              </a:r>
              <a:endParaRPr lang="en-GB" sz="2400" i="0">
                <a:latin typeface="Times" pitchFamily="18" charset="0"/>
              </a:endParaRPr>
            </a:p>
          </p:txBody>
        </p:sp>
        <p:sp>
          <p:nvSpPr>
            <p:cNvPr id="15432" name="Rectangle 70"/>
            <p:cNvSpPr>
              <a:spLocks noChangeArrowheads="1"/>
            </p:cNvSpPr>
            <p:nvPr/>
          </p:nvSpPr>
          <p:spPr bwMode="auto">
            <a:xfrm>
              <a:off x="3884" y="2160"/>
              <a:ext cx="120"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ck</a:t>
              </a:r>
              <a:endParaRPr lang="en-GB" sz="2400" i="0">
                <a:latin typeface="Times" pitchFamily="18" charset="0"/>
              </a:endParaRPr>
            </a:p>
          </p:txBody>
        </p:sp>
        <p:sp>
          <p:nvSpPr>
            <p:cNvPr id="15433" name="Rectangle 71"/>
            <p:cNvSpPr>
              <a:spLocks noChangeArrowheads="1"/>
            </p:cNvSpPr>
            <p:nvPr/>
          </p:nvSpPr>
          <p:spPr bwMode="auto">
            <a:xfrm>
              <a:off x="4005" y="2160"/>
              <a:ext cx="13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no</a:t>
              </a:r>
              <a:endParaRPr lang="en-GB" sz="2400" i="0">
                <a:latin typeface="Times" pitchFamily="18" charset="0"/>
              </a:endParaRPr>
            </a:p>
          </p:txBody>
        </p:sp>
        <p:sp>
          <p:nvSpPr>
            <p:cNvPr id="15434" name="Rectangle 72"/>
            <p:cNvSpPr>
              <a:spLocks noChangeArrowheads="1"/>
            </p:cNvSpPr>
            <p:nvPr/>
          </p:nvSpPr>
          <p:spPr bwMode="auto">
            <a:xfrm>
              <a:off x="4139" y="2160"/>
              <a:ext cx="91"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w</a:t>
              </a:r>
              <a:endParaRPr lang="en-GB" sz="2400" i="0">
                <a:latin typeface="Times" pitchFamily="18" charset="0"/>
              </a:endParaRPr>
            </a:p>
          </p:txBody>
        </p:sp>
        <p:sp>
          <p:nvSpPr>
            <p:cNvPr id="15435" name="Rectangle 73"/>
            <p:cNvSpPr>
              <a:spLocks noChangeArrowheads="1"/>
            </p:cNvSpPr>
            <p:nvPr/>
          </p:nvSpPr>
          <p:spPr bwMode="auto">
            <a:xfrm>
              <a:off x="4229" y="2160"/>
              <a:ext cx="234"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ledg</a:t>
              </a:r>
              <a:endParaRPr lang="en-GB" sz="2400" i="0">
                <a:latin typeface="Times" pitchFamily="18" charset="0"/>
              </a:endParaRPr>
            </a:p>
          </p:txBody>
        </p:sp>
        <p:sp>
          <p:nvSpPr>
            <p:cNvPr id="15436" name="Rectangle 74"/>
            <p:cNvSpPr>
              <a:spLocks noChangeArrowheads="1"/>
            </p:cNvSpPr>
            <p:nvPr/>
          </p:nvSpPr>
          <p:spPr bwMode="auto">
            <a:xfrm>
              <a:off x="4457" y="2160"/>
              <a:ext cx="207"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e re</a:t>
              </a:r>
              <a:endParaRPr lang="en-GB" sz="2400" i="0">
                <a:latin typeface="Times" pitchFamily="18" charset="0"/>
              </a:endParaRPr>
            </a:p>
          </p:txBody>
        </p:sp>
        <p:sp>
          <p:nvSpPr>
            <p:cNvPr id="15437" name="Rectangle 75"/>
            <p:cNvSpPr>
              <a:spLocks noChangeArrowheads="1"/>
            </p:cNvSpPr>
            <p:nvPr/>
          </p:nvSpPr>
          <p:spPr bwMode="auto">
            <a:xfrm>
              <a:off x="4664" y="2160"/>
              <a:ext cx="166" cy="163"/>
            </a:xfrm>
            <a:prstGeom prst="rect">
              <a:avLst/>
            </a:prstGeom>
            <a:noFill/>
            <a:ln w="9525">
              <a:noFill/>
              <a:miter lim="800000"/>
              <a:headEnd/>
              <a:tailEnd/>
            </a:ln>
          </p:spPr>
          <p:txBody>
            <a:bodyPr wrap="none" lIns="0" tIns="0" rIns="0" bIns="0">
              <a:spAutoFit/>
            </a:bodyPr>
            <a:lstStyle/>
            <a:p>
              <a:pPr eaLnBrk="0" hangingPunct="0"/>
              <a:r>
                <a:rPr lang="en-GB" sz="1700">
                  <a:solidFill>
                    <a:srgbClr val="000000"/>
                  </a:solidFill>
                  <a:latin typeface="Times" pitchFamily="18" charset="0"/>
                </a:rPr>
                <a:t>ply</a:t>
              </a:r>
              <a:endParaRPr lang="en-GB" sz="2400" i="0">
                <a:latin typeface="Times" pitchFamily="18" charset="0"/>
              </a:endParaRPr>
            </a:p>
          </p:txBody>
        </p:sp>
        <p:sp>
          <p:nvSpPr>
            <p:cNvPr id="15438" name="Rectangle 76"/>
            <p:cNvSpPr>
              <a:spLocks noChangeArrowheads="1"/>
            </p:cNvSpPr>
            <p:nvPr/>
          </p:nvSpPr>
          <p:spPr bwMode="auto">
            <a:xfrm>
              <a:off x="910" y="2376"/>
              <a:ext cx="800" cy="10"/>
            </a:xfrm>
            <a:prstGeom prst="rect">
              <a:avLst/>
            </a:prstGeom>
            <a:solidFill>
              <a:srgbClr val="000000"/>
            </a:solidFill>
            <a:ln w="9525">
              <a:noFill/>
              <a:miter lim="800000"/>
              <a:headEnd/>
              <a:tailEnd/>
            </a:ln>
          </p:spPr>
          <p:txBody>
            <a:bodyPr/>
            <a:lstStyle/>
            <a:p>
              <a:endParaRPr lang="en-US" i="0"/>
            </a:p>
          </p:txBody>
        </p:sp>
        <p:sp>
          <p:nvSpPr>
            <p:cNvPr id="15439" name="Rectangle 77"/>
            <p:cNvSpPr>
              <a:spLocks noChangeArrowheads="1"/>
            </p:cNvSpPr>
            <p:nvPr/>
          </p:nvSpPr>
          <p:spPr bwMode="auto">
            <a:xfrm>
              <a:off x="1721" y="2376"/>
              <a:ext cx="954" cy="10"/>
            </a:xfrm>
            <a:prstGeom prst="rect">
              <a:avLst/>
            </a:prstGeom>
            <a:solidFill>
              <a:srgbClr val="000000"/>
            </a:solidFill>
            <a:ln w="9525">
              <a:noFill/>
              <a:miter lim="800000"/>
              <a:headEnd/>
              <a:tailEnd/>
            </a:ln>
          </p:spPr>
          <p:txBody>
            <a:bodyPr/>
            <a:lstStyle/>
            <a:p>
              <a:endParaRPr lang="en-US" i="0"/>
            </a:p>
          </p:txBody>
        </p:sp>
        <p:sp>
          <p:nvSpPr>
            <p:cNvPr id="15440" name="Rectangle 78"/>
            <p:cNvSpPr>
              <a:spLocks noChangeArrowheads="1"/>
            </p:cNvSpPr>
            <p:nvPr/>
          </p:nvSpPr>
          <p:spPr bwMode="auto">
            <a:xfrm>
              <a:off x="2685" y="2376"/>
              <a:ext cx="957" cy="10"/>
            </a:xfrm>
            <a:prstGeom prst="rect">
              <a:avLst/>
            </a:prstGeom>
            <a:solidFill>
              <a:srgbClr val="000000"/>
            </a:solidFill>
            <a:ln w="9525">
              <a:noFill/>
              <a:miter lim="800000"/>
              <a:headEnd/>
              <a:tailEnd/>
            </a:ln>
          </p:spPr>
          <p:txBody>
            <a:bodyPr/>
            <a:lstStyle/>
            <a:p>
              <a:endParaRPr lang="en-US" i="0"/>
            </a:p>
          </p:txBody>
        </p:sp>
        <p:sp>
          <p:nvSpPr>
            <p:cNvPr id="15441" name="Rectangle 79"/>
            <p:cNvSpPr>
              <a:spLocks noChangeArrowheads="1"/>
            </p:cNvSpPr>
            <p:nvPr/>
          </p:nvSpPr>
          <p:spPr bwMode="auto">
            <a:xfrm>
              <a:off x="3652" y="2376"/>
              <a:ext cx="1728" cy="10"/>
            </a:xfrm>
            <a:prstGeom prst="rect">
              <a:avLst/>
            </a:prstGeom>
            <a:solidFill>
              <a:srgbClr val="000000"/>
            </a:solidFill>
            <a:ln w="9525">
              <a:noFill/>
              <a:miter lim="800000"/>
              <a:headEnd/>
              <a:tailEnd/>
            </a:ln>
          </p:spPr>
          <p:txBody>
            <a:bodyPr/>
            <a:lstStyle/>
            <a:p>
              <a:endParaRPr lang="en-US" i="0"/>
            </a:p>
          </p:txBody>
        </p:sp>
      </p:grpSp>
      <p:sp>
        <p:nvSpPr>
          <p:cNvPr id="15364" name="Rectangle 80"/>
          <p:cNvSpPr>
            <a:spLocks noChangeArrowheads="1"/>
          </p:cNvSpPr>
          <p:nvPr/>
        </p:nvSpPr>
        <p:spPr bwMode="auto">
          <a:xfrm>
            <a:off x="411163" y="712788"/>
            <a:ext cx="9494837" cy="3340100"/>
          </a:xfrm>
          <a:prstGeom prst="rect">
            <a:avLst/>
          </a:prstGeom>
          <a:noFill/>
          <a:ln w="9525">
            <a:noFill/>
            <a:miter lim="800000"/>
            <a:headEnd/>
            <a:tailEnd/>
          </a:ln>
        </p:spPr>
        <p:txBody>
          <a:bodyPr/>
          <a:lstStyle/>
          <a:p>
            <a:pPr marL="342900" indent="-342900" algn="just">
              <a:spcBef>
                <a:spcPct val="20000"/>
              </a:spcBef>
              <a:buFontTx/>
              <a:buChar char="•"/>
              <a:defRPr/>
            </a:pPr>
            <a:r>
              <a:rPr lang="en-US" sz="2400" i="0" dirty="0">
                <a:latin typeface="+mj-lt"/>
              </a:rPr>
              <a:t>Three protocols, produce differing behaviors in presence of communication failures.</a:t>
            </a:r>
            <a:endParaRPr lang="en-US" sz="2000" i="0" dirty="0">
              <a:latin typeface="+mj-lt"/>
            </a:endParaRPr>
          </a:p>
        </p:txBody>
      </p:sp>
      <p:sp>
        <p:nvSpPr>
          <p:cNvPr id="81" name="Rectangle 80"/>
          <p:cNvSpPr>
            <a:spLocks noChangeArrowheads="1"/>
          </p:cNvSpPr>
          <p:nvPr/>
        </p:nvSpPr>
        <p:spPr bwMode="auto">
          <a:xfrm>
            <a:off x="411163" y="3870325"/>
            <a:ext cx="9494837" cy="3340100"/>
          </a:xfrm>
          <a:prstGeom prst="rect">
            <a:avLst/>
          </a:prstGeom>
          <a:noFill/>
          <a:ln w="9525">
            <a:noFill/>
            <a:miter lim="800000"/>
            <a:headEnd/>
            <a:tailEnd/>
          </a:ln>
        </p:spPr>
        <p:txBody>
          <a:bodyPr/>
          <a:lstStyle/>
          <a:p>
            <a:pPr marL="342900" indent="-342900" algn="just">
              <a:spcBef>
                <a:spcPct val="20000"/>
              </a:spcBef>
              <a:buFontTx/>
              <a:buChar char="•"/>
              <a:defRPr/>
            </a:pPr>
            <a:r>
              <a:rPr lang="en-US" sz="2400" b="1" i="0" dirty="0">
                <a:latin typeface="+mj-lt"/>
              </a:rPr>
              <a:t>R protocol </a:t>
            </a:r>
          </a:p>
          <a:p>
            <a:pPr marL="800100" lvl="1" indent="-342900" algn="just">
              <a:spcBef>
                <a:spcPct val="20000"/>
              </a:spcBef>
              <a:buFontTx/>
              <a:buChar char="•"/>
              <a:defRPr/>
            </a:pPr>
            <a:r>
              <a:rPr lang="en-US" i="0" dirty="0">
                <a:latin typeface="+mj-lt"/>
              </a:rPr>
              <a:t>is used when no value to be returned from remote method.</a:t>
            </a:r>
          </a:p>
          <a:p>
            <a:pPr marL="800100" lvl="1" indent="-342900" algn="just">
              <a:spcBef>
                <a:spcPct val="20000"/>
              </a:spcBef>
              <a:buFontTx/>
              <a:buChar char="•"/>
              <a:defRPr/>
            </a:pPr>
            <a:r>
              <a:rPr lang="en-US" i="0" dirty="0">
                <a:latin typeface="+mj-lt"/>
              </a:rPr>
              <a:t>Client requires no confirmation that method has executed</a:t>
            </a:r>
            <a:r>
              <a:rPr lang="en-US" i="0" dirty="0" smtClean="0">
                <a:latin typeface="+mj-lt"/>
              </a:rPr>
              <a:t>.</a:t>
            </a:r>
            <a:endParaRPr lang="en-US" i="0"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6900" y="0"/>
            <a:ext cx="8915400" cy="846138"/>
          </a:xfrm>
        </p:spPr>
        <p:txBody>
          <a:bodyPr>
            <a:normAutofit/>
          </a:bodyPr>
          <a:lstStyle/>
          <a:p>
            <a:pPr>
              <a:defRPr/>
            </a:pPr>
            <a:r>
              <a:rPr lang="en-GB" sz="4000" b="1" dirty="0">
                <a:solidFill>
                  <a:schemeClr val="tx2">
                    <a:satMod val="130000"/>
                  </a:schemeClr>
                </a:solidFill>
              </a:rPr>
              <a:t>RPC exchange protocols</a:t>
            </a:r>
          </a:p>
        </p:txBody>
      </p:sp>
      <p:sp>
        <p:nvSpPr>
          <p:cNvPr id="81" name="Rectangle 80"/>
          <p:cNvSpPr>
            <a:spLocks noChangeArrowheads="1"/>
          </p:cNvSpPr>
          <p:nvPr/>
        </p:nvSpPr>
        <p:spPr bwMode="auto">
          <a:xfrm>
            <a:off x="411163" y="895350"/>
            <a:ext cx="9494837" cy="3340100"/>
          </a:xfrm>
          <a:prstGeom prst="rect">
            <a:avLst/>
          </a:prstGeom>
          <a:noFill/>
          <a:ln w="9525">
            <a:noFill/>
            <a:miter lim="800000"/>
            <a:headEnd/>
            <a:tailEnd/>
          </a:ln>
        </p:spPr>
        <p:txBody>
          <a:bodyPr/>
          <a:lstStyle/>
          <a:p>
            <a:pPr marL="342900" indent="-342900" algn="just">
              <a:spcBef>
                <a:spcPct val="20000"/>
              </a:spcBef>
              <a:buFontTx/>
              <a:buChar char="•"/>
              <a:defRPr/>
            </a:pPr>
            <a:r>
              <a:rPr lang="en-US" sz="2400" b="1" i="0" dirty="0" smtClean="0"/>
              <a:t>RR protocol </a:t>
            </a:r>
          </a:p>
          <a:p>
            <a:pPr marL="800100" lvl="1" indent="-342900" algn="just">
              <a:spcBef>
                <a:spcPct val="20000"/>
              </a:spcBef>
              <a:buFontTx/>
              <a:buChar char="•"/>
              <a:defRPr/>
            </a:pPr>
            <a:r>
              <a:rPr lang="en-US" i="0" dirty="0" smtClean="0"/>
              <a:t>Based on request reply and most suitable for client-server</a:t>
            </a:r>
          </a:p>
          <a:p>
            <a:pPr marL="800100" lvl="1" indent="-342900" algn="just">
              <a:spcBef>
                <a:spcPct val="20000"/>
              </a:spcBef>
              <a:buFontTx/>
              <a:buChar char="•"/>
              <a:defRPr/>
            </a:pPr>
            <a:r>
              <a:rPr lang="en-US" i="0" dirty="0" smtClean="0"/>
              <a:t>No special acknowledgment, server’s reply is considered acknowledgment.</a:t>
            </a:r>
          </a:p>
          <a:p>
            <a:pPr marL="800100" lvl="1" indent="-342900" algn="just">
              <a:spcBef>
                <a:spcPct val="20000"/>
              </a:spcBef>
              <a:buFontTx/>
              <a:buChar char="•"/>
              <a:defRPr/>
            </a:pPr>
            <a:r>
              <a:rPr lang="en-US" i="0" dirty="0" smtClean="0"/>
              <a:t>Failure of Communication Failures: History and discarding duplicate messages</a:t>
            </a:r>
          </a:p>
          <a:p>
            <a:pPr marL="800100" lvl="1" indent="-342900" algn="just">
              <a:spcBef>
                <a:spcPct val="20000"/>
              </a:spcBef>
              <a:buFontTx/>
              <a:buChar char="•"/>
              <a:defRPr/>
            </a:pPr>
            <a:endParaRPr lang="en-US" i="0" dirty="0" smtClean="0"/>
          </a:p>
          <a:p>
            <a:pPr marL="342900" indent="-342900" algn="just">
              <a:spcBef>
                <a:spcPct val="20000"/>
              </a:spcBef>
              <a:buFontTx/>
              <a:buChar char="•"/>
              <a:defRPr/>
            </a:pPr>
            <a:endParaRPr lang="en-US" sz="2400" b="1" i="0" dirty="0" smtClean="0">
              <a:latin typeface="+mj-lt"/>
            </a:endParaRPr>
          </a:p>
          <a:p>
            <a:pPr marL="342900" indent="-342900" algn="just">
              <a:spcBef>
                <a:spcPct val="20000"/>
              </a:spcBef>
              <a:buFontTx/>
              <a:buChar char="•"/>
              <a:defRPr/>
            </a:pPr>
            <a:r>
              <a:rPr lang="en-US" sz="2400" b="1" i="0" dirty="0" smtClean="0">
                <a:latin typeface="+mj-lt"/>
              </a:rPr>
              <a:t>RRA </a:t>
            </a:r>
            <a:r>
              <a:rPr lang="en-US" sz="2400" b="1" i="0" dirty="0">
                <a:latin typeface="+mj-lt"/>
              </a:rPr>
              <a:t>protocol </a:t>
            </a:r>
          </a:p>
          <a:p>
            <a:pPr marL="800100" lvl="1" indent="-342900" algn="just">
              <a:spcBef>
                <a:spcPct val="20000"/>
              </a:spcBef>
              <a:buFontTx/>
              <a:buChar char="•"/>
              <a:defRPr/>
            </a:pPr>
            <a:r>
              <a:rPr lang="en-US" sz="2000" i="0" dirty="0">
                <a:latin typeface="+mj-lt"/>
              </a:rPr>
              <a:t>Three messages.</a:t>
            </a:r>
          </a:p>
          <a:p>
            <a:pPr marL="800100" lvl="1" indent="-342900" algn="just">
              <a:spcBef>
                <a:spcPct val="20000"/>
              </a:spcBef>
              <a:buFontTx/>
              <a:buChar char="•"/>
              <a:defRPr/>
            </a:pPr>
            <a:r>
              <a:rPr lang="en-US" sz="2000" i="0" dirty="0">
                <a:latin typeface="+mj-lt"/>
              </a:rPr>
              <a:t>Enables server to discard messages from history.</a:t>
            </a:r>
          </a:p>
          <a:p>
            <a:pPr marL="800100" lvl="1" indent="-342900" algn="just">
              <a:spcBef>
                <a:spcPct val="20000"/>
              </a:spcBef>
              <a:buFontTx/>
              <a:buChar char="•"/>
              <a:defRPr/>
            </a:pPr>
            <a:r>
              <a:rPr lang="en-US" sz="2000" i="0" dirty="0">
                <a:latin typeface="+mj-lt"/>
              </a:rPr>
              <a:t>Arrival of acknowledgment containing requestID is interpreted as acknowledgment of all before messages.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8843" y="179615"/>
            <a:ext cx="8915400" cy="846138"/>
          </a:xfrm>
        </p:spPr>
        <p:txBody>
          <a:bodyPr>
            <a:noAutofit/>
          </a:bodyPr>
          <a:lstStyle/>
          <a:p>
            <a:pPr>
              <a:defRPr/>
            </a:pPr>
            <a:r>
              <a:rPr lang="en-US" sz="4000" b="1" dirty="0">
                <a:solidFill>
                  <a:schemeClr val="tx2">
                    <a:satMod val="130000"/>
                  </a:schemeClr>
                </a:solidFill>
              </a:rPr>
              <a:t>Use of TCP Streams to implement the RRP</a:t>
            </a:r>
          </a:p>
        </p:txBody>
      </p:sp>
      <p:sp>
        <p:nvSpPr>
          <p:cNvPr id="17411" name="Rectangle 3"/>
          <p:cNvSpPr>
            <a:spLocks noGrp="1" noChangeArrowheads="1"/>
          </p:cNvSpPr>
          <p:nvPr>
            <p:ph idx="1"/>
          </p:nvPr>
        </p:nvSpPr>
        <p:spPr>
          <a:xfrm>
            <a:off x="538162" y="1800225"/>
            <a:ext cx="9367837" cy="4525963"/>
          </a:xfrm>
        </p:spPr>
        <p:txBody>
          <a:bodyPr>
            <a:normAutofit lnSpcReduction="10000"/>
          </a:bodyPr>
          <a:lstStyle/>
          <a:p>
            <a:pPr eaLnBrk="1" hangingPunct="1"/>
            <a:r>
              <a:rPr lang="en-US" sz="2400" dirty="0" smtClean="0"/>
              <a:t>It is often difficult to decide on an appropriate size for the buffer in which to receive datagram</a:t>
            </a:r>
          </a:p>
          <a:p>
            <a:pPr eaLnBrk="1" hangingPunct="1"/>
            <a:endParaRPr lang="en-US" sz="2400" dirty="0" smtClean="0"/>
          </a:p>
          <a:p>
            <a:pPr eaLnBrk="1" hangingPunct="1"/>
            <a:r>
              <a:rPr lang="en-US" sz="2400" dirty="0" smtClean="0"/>
              <a:t>In the RRProtocol this applies to buffer used by server to receive request </a:t>
            </a:r>
            <a:r>
              <a:rPr lang="en-US" sz="2400" dirty="0" err="1" smtClean="0"/>
              <a:t>msg</a:t>
            </a:r>
            <a:r>
              <a:rPr lang="en-US" sz="2400" dirty="0" smtClean="0"/>
              <a:t> &amp; by the client to receive replies.</a:t>
            </a:r>
          </a:p>
          <a:p>
            <a:pPr eaLnBrk="1" hangingPunct="1"/>
            <a:endParaRPr lang="en-US" sz="2400" dirty="0" smtClean="0"/>
          </a:p>
          <a:p>
            <a:pPr eaLnBrk="1" hangingPunct="1"/>
            <a:r>
              <a:rPr lang="en-US" sz="2400" dirty="0" smtClean="0"/>
              <a:t>The limited length of datagrams may not be regarded as adequate for use in transparent RMI system, since the arguments or results of procedures may be of any size</a:t>
            </a:r>
          </a:p>
          <a:p>
            <a:pPr eaLnBrk="1" hangingPunct="1"/>
            <a:endParaRPr lang="en-US" sz="2400" b="1" dirty="0" smtClean="0"/>
          </a:p>
          <a:p>
            <a:pPr eaLnBrk="1" hangingPunct="1"/>
            <a:r>
              <a:rPr lang="en-US" sz="2400" b="1" dirty="0" smtClean="0"/>
              <a:t>Hence TCP is obvious choice for RR Protocols</a:t>
            </a:r>
          </a:p>
          <a:p>
            <a:pPr eaLnBrk="1" hangingPunct="1"/>
            <a:endParaRPr lang="en-US" sz="24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8843" y="179615"/>
            <a:ext cx="8915400" cy="846138"/>
          </a:xfrm>
        </p:spPr>
        <p:txBody>
          <a:bodyPr>
            <a:noAutofit/>
          </a:bodyPr>
          <a:lstStyle/>
          <a:p>
            <a:pPr>
              <a:defRPr/>
            </a:pPr>
            <a:r>
              <a:rPr lang="en-US" sz="4000" b="1" dirty="0">
                <a:solidFill>
                  <a:schemeClr val="tx2">
                    <a:satMod val="130000"/>
                  </a:schemeClr>
                </a:solidFill>
              </a:rPr>
              <a:t>Use of TCP Streams to implement the RRP</a:t>
            </a:r>
          </a:p>
        </p:txBody>
      </p:sp>
      <p:sp>
        <p:nvSpPr>
          <p:cNvPr id="17411" name="Rectangle 3"/>
          <p:cNvSpPr>
            <a:spLocks noGrp="1" noChangeArrowheads="1"/>
          </p:cNvSpPr>
          <p:nvPr>
            <p:ph idx="1"/>
          </p:nvPr>
        </p:nvSpPr>
        <p:spPr>
          <a:xfrm>
            <a:off x="333830" y="1378857"/>
            <a:ext cx="9572170" cy="4947331"/>
          </a:xfrm>
        </p:spPr>
        <p:txBody>
          <a:bodyPr>
            <a:normAutofit/>
          </a:bodyPr>
          <a:lstStyle/>
          <a:p>
            <a:pPr eaLnBrk="1" hangingPunct="1"/>
            <a:endParaRPr lang="en-US" sz="2400" b="1" dirty="0" smtClean="0"/>
          </a:p>
          <a:p>
            <a:pPr eaLnBrk="1" hangingPunct="1"/>
            <a:r>
              <a:rPr lang="en-US" sz="2400" dirty="0" smtClean="0"/>
              <a:t>Java object serialization is a stream protocol making it possible for collection of objects of any size to be transmitted reliably </a:t>
            </a:r>
          </a:p>
          <a:p>
            <a:pPr eaLnBrk="1" hangingPunct="1"/>
            <a:endParaRPr lang="en-US" sz="2400" dirty="0" smtClean="0"/>
          </a:p>
          <a:p>
            <a:pPr eaLnBrk="1" hangingPunct="1"/>
            <a:r>
              <a:rPr lang="en-US" sz="2400" dirty="0" smtClean="0"/>
              <a:t>If TCP is used </a:t>
            </a:r>
          </a:p>
          <a:p>
            <a:pPr lvl="1" eaLnBrk="1" hangingPunct="1"/>
            <a:r>
              <a:rPr lang="en-US" sz="2400" dirty="0" smtClean="0"/>
              <a:t>no need for RRP to deal with retransmission of msgs &amp; filtering of duplicate or with histories</a:t>
            </a:r>
          </a:p>
          <a:p>
            <a:pPr lvl="1" eaLnBrk="1" hangingPunct="1"/>
            <a:r>
              <a:rPr lang="en-US" sz="2400" dirty="0" smtClean="0"/>
              <a:t>The flow-control mechanism allows large arguments &amp; results to be passed without taking special measures to avoid over whelming the recipient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Autofit/>
          </a:bodyPr>
          <a:lstStyle/>
          <a:p>
            <a:pPr>
              <a:defRPr/>
            </a:pPr>
            <a:r>
              <a:rPr lang="en-US" sz="4000" b="1" dirty="0">
                <a:solidFill>
                  <a:schemeClr val="tx2">
                    <a:satMod val="130000"/>
                  </a:schemeClr>
                </a:solidFill>
              </a:rPr>
              <a:t>Use of TCP Streams to implement the RRP (Cont)</a:t>
            </a:r>
          </a:p>
        </p:txBody>
      </p:sp>
      <p:sp>
        <p:nvSpPr>
          <p:cNvPr id="18435" name="Rectangle 3"/>
          <p:cNvSpPr>
            <a:spLocks noGrp="1" noChangeArrowheads="1"/>
          </p:cNvSpPr>
          <p:nvPr>
            <p:ph idx="1"/>
          </p:nvPr>
        </p:nvSpPr>
        <p:spPr>
          <a:xfrm>
            <a:off x="279400" y="1735138"/>
            <a:ext cx="9380538" cy="5842000"/>
          </a:xfrm>
        </p:spPr>
        <p:txBody>
          <a:bodyPr>
            <a:normAutofit/>
          </a:bodyPr>
          <a:lstStyle/>
          <a:p>
            <a:pPr algn="just" eaLnBrk="1" hangingPunct="1"/>
            <a:r>
              <a:rPr lang="en-US" sz="2400" dirty="0" smtClean="0"/>
              <a:t>The connection overhead need not apply to every remote invocation in case of successive request &amp; replies b/w the same client &amp; server</a:t>
            </a:r>
          </a:p>
          <a:p>
            <a:pPr algn="just" eaLnBrk="1" hangingPunct="1"/>
            <a:endParaRPr lang="en-US" sz="2400" dirty="0" smtClean="0"/>
          </a:p>
          <a:p>
            <a:pPr algn="just" eaLnBrk="1" hangingPunct="1"/>
            <a:r>
              <a:rPr lang="en-US" sz="2400" dirty="0" smtClean="0"/>
              <a:t>Sometimes, the application doesn’t require all of the facilities offered by the TCP &amp; a more efficient specially tailored protocol can be implemented over UDP. </a:t>
            </a:r>
          </a:p>
          <a:p>
            <a:pPr lvl="1" algn="just" eaLnBrk="1" hangingPunct="1"/>
            <a:r>
              <a:rPr lang="en-US" sz="2400" dirty="0" smtClean="0"/>
              <a:t>Example, SUN NFS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9814" y="2393724"/>
            <a:ext cx="8915400" cy="1143000"/>
          </a:xfrm>
        </p:spPr>
        <p:txBody>
          <a:bodyPr>
            <a:noAutofit/>
          </a:bodyPr>
          <a:lstStyle/>
          <a:p>
            <a:pPr>
              <a:defRPr/>
            </a:pPr>
            <a:r>
              <a:rPr lang="en-GB" sz="4000" b="1" dirty="0" smtClean="0">
                <a:solidFill>
                  <a:schemeClr val="tx2">
                    <a:satMod val="130000"/>
                  </a:schemeClr>
                </a:solidFill>
              </a:rPr>
              <a:t>Self Study*</a:t>
            </a:r>
            <a:endParaRPr lang="en-US" sz="4000" b="1" dirty="0">
              <a:solidFill>
                <a:schemeClr val="tx2">
                  <a:satMod val="130000"/>
                </a:schemeClr>
              </a:solidFill>
            </a:endParaRPr>
          </a:p>
        </p:txBody>
      </p:sp>
      <p:sp>
        <p:nvSpPr>
          <p:cNvPr id="3" name="Content Placeholder 2"/>
          <p:cNvSpPr>
            <a:spLocks noGrp="1"/>
          </p:cNvSpPr>
          <p:nvPr>
            <p:ph idx="1"/>
          </p:nvPr>
        </p:nvSpPr>
        <p:spPr>
          <a:xfrm>
            <a:off x="971271" y="5785059"/>
            <a:ext cx="8121650" cy="679938"/>
          </a:xfrm>
        </p:spPr>
        <p:txBody>
          <a:bodyPr>
            <a:normAutofit lnSpcReduction="10000"/>
          </a:bodyPr>
          <a:lstStyle/>
          <a:p>
            <a:pPr>
              <a:buNone/>
            </a:pPr>
            <a:r>
              <a:rPr lang="en-GB" sz="2000" dirty="0" smtClean="0"/>
              <a:t>*   Note: This is different from other “End-of-Lecture” additional slides. The following slides are included in syllabus from exam point-of-view as well</a:t>
            </a:r>
            <a:endParaRPr lang="en-GB"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5300" y="28575"/>
            <a:ext cx="8915400" cy="782638"/>
          </a:xfrm>
        </p:spPr>
        <p:txBody>
          <a:bodyPr>
            <a:normAutofit/>
          </a:bodyPr>
          <a:lstStyle/>
          <a:p>
            <a:pPr>
              <a:defRPr/>
            </a:pPr>
            <a:r>
              <a:rPr lang="en-GB" sz="4000" b="1" dirty="0">
                <a:solidFill>
                  <a:schemeClr val="tx2">
                    <a:satMod val="130000"/>
                  </a:schemeClr>
                </a:solidFill>
              </a:rPr>
              <a:t>HTTP</a:t>
            </a:r>
          </a:p>
        </p:txBody>
      </p:sp>
      <p:sp>
        <p:nvSpPr>
          <p:cNvPr id="19459" name="Rectangle 3"/>
          <p:cNvSpPr>
            <a:spLocks noChangeArrowheads="1"/>
          </p:cNvSpPr>
          <p:nvPr/>
        </p:nvSpPr>
        <p:spPr bwMode="auto">
          <a:xfrm>
            <a:off x="279400" y="901700"/>
            <a:ext cx="9380538" cy="6070600"/>
          </a:xfrm>
          <a:prstGeom prst="rect">
            <a:avLst/>
          </a:prstGeom>
          <a:noFill/>
          <a:ln w="9525">
            <a:noFill/>
            <a:miter lim="800000"/>
            <a:headEnd/>
            <a:tailEnd/>
          </a:ln>
        </p:spPr>
        <p:txBody>
          <a:bodyPr/>
          <a:lstStyle/>
          <a:p>
            <a:pPr marL="342900" indent="-342900" algn="just">
              <a:spcBef>
                <a:spcPct val="20000"/>
              </a:spcBef>
              <a:buFontTx/>
              <a:buChar char="•"/>
            </a:pPr>
            <a:r>
              <a:rPr lang="en-US" sz="2400" i="0"/>
              <a:t>HTTP is a protocol that specifies the messages involved in a request-reply exchange, the methods, arguments and results and the rules for representing (marshalling) them in messages.</a:t>
            </a:r>
          </a:p>
          <a:p>
            <a:pPr marL="342900" indent="-342900" algn="just">
              <a:spcBef>
                <a:spcPct val="20000"/>
              </a:spcBef>
              <a:buFontTx/>
              <a:buChar char="•"/>
            </a:pPr>
            <a:r>
              <a:rPr lang="en-US" sz="2400" i="0"/>
              <a:t>It supports fixed set of methods. E.g. GET, PUT, POST etc. that are applicable to all its resources. Unlike the above protocols where each object has its own methods.</a:t>
            </a:r>
          </a:p>
          <a:p>
            <a:pPr marL="342900" indent="-342900" algn="just">
              <a:spcBef>
                <a:spcPct val="20000"/>
              </a:spcBef>
              <a:buFontTx/>
              <a:buChar char="•"/>
            </a:pPr>
            <a:r>
              <a:rPr lang="en-US" sz="2400" i="0"/>
              <a:t>Invoking methods on web resources, content negotiation &amp; password-style authentication</a:t>
            </a:r>
          </a:p>
          <a:p>
            <a:pPr marL="342900" indent="-342900" algn="just">
              <a:spcBef>
                <a:spcPct val="20000"/>
              </a:spcBef>
              <a:buFontTx/>
              <a:buChar char="•"/>
            </a:pPr>
            <a:r>
              <a:rPr lang="en-US" sz="2400" i="0"/>
              <a:t>HTTP implemented over TCP</a:t>
            </a:r>
          </a:p>
          <a:p>
            <a:pPr marL="742950" lvl="1" indent="-285750" algn="just">
              <a:spcBef>
                <a:spcPct val="20000"/>
              </a:spcBef>
              <a:buFontTx/>
              <a:buChar char="–"/>
            </a:pPr>
            <a:r>
              <a:rPr lang="en-US" sz="2000" i="0"/>
              <a:t>The client-server accepts a connection at a default (or URL specified) port</a:t>
            </a:r>
          </a:p>
          <a:p>
            <a:pPr marL="742950" lvl="1" indent="-285750" algn="just">
              <a:spcBef>
                <a:spcPct val="20000"/>
              </a:spcBef>
              <a:buFontTx/>
              <a:buChar char="–"/>
            </a:pPr>
            <a:r>
              <a:rPr lang="en-US" sz="2000" i="0"/>
              <a:t>Client sends a request </a:t>
            </a:r>
          </a:p>
          <a:p>
            <a:pPr marL="742950" lvl="1" indent="-285750" algn="just">
              <a:spcBef>
                <a:spcPct val="20000"/>
              </a:spcBef>
              <a:buFontTx/>
              <a:buChar char="–"/>
            </a:pPr>
            <a:r>
              <a:rPr lang="en-US" sz="2000" i="0"/>
              <a:t>server sends a reply msg</a:t>
            </a:r>
          </a:p>
          <a:p>
            <a:pPr marL="742950" lvl="1" indent="-285750" algn="just">
              <a:spcBef>
                <a:spcPct val="20000"/>
              </a:spcBef>
              <a:buFontTx/>
              <a:buChar char="–"/>
            </a:pPr>
            <a:r>
              <a:rPr lang="en-US" sz="2000" i="0"/>
              <a:t>The connection is closed</a:t>
            </a:r>
          </a:p>
          <a:p>
            <a:pPr marL="342900" indent="-342900" algn="just">
              <a:spcBef>
                <a:spcPct val="20000"/>
              </a:spcBef>
              <a:buFontTx/>
              <a:buChar char="•"/>
            </a:pPr>
            <a:r>
              <a:rPr lang="en-US" sz="2400" i="0"/>
              <a:t>Supports persistent connections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277813"/>
            <a:ext cx="8915400" cy="825500"/>
          </a:xfrm>
        </p:spPr>
        <p:txBody>
          <a:bodyPr>
            <a:normAutofit/>
          </a:bodyPr>
          <a:lstStyle/>
          <a:p>
            <a:pPr>
              <a:defRPr/>
            </a:pPr>
            <a:r>
              <a:rPr lang="en-GB" sz="4000" b="1" dirty="0">
                <a:solidFill>
                  <a:schemeClr val="tx2">
                    <a:satMod val="130000"/>
                  </a:schemeClr>
                </a:solidFill>
              </a:rPr>
              <a:t>HTTP (Cont)</a:t>
            </a:r>
          </a:p>
        </p:txBody>
      </p:sp>
      <p:sp>
        <p:nvSpPr>
          <p:cNvPr id="20483" name="Rectangle 3"/>
          <p:cNvSpPr>
            <a:spLocks noChangeArrowheads="1"/>
          </p:cNvSpPr>
          <p:nvPr/>
        </p:nvSpPr>
        <p:spPr bwMode="auto">
          <a:xfrm>
            <a:off x="279400" y="1358900"/>
            <a:ext cx="9380538" cy="5892800"/>
          </a:xfrm>
          <a:prstGeom prst="rect">
            <a:avLst/>
          </a:prstGeom>
          <a:noFill/>
          <a:ln w="9525">
            <a:noFill/>
            <a:miter lim="800000"/>
            <a:headEnd/>
            <a:tailEnd/>
          </a:ln>
        </p:spPr>
        <p:txBody>
          <a:bodyPr/>
          <a:lstStyle/>
          <a:p>
            <a:pPr marL="342900" indent="-342900">
              <a:spcBef>
                <a:spcPct val="20000"/>
              </a:spcBef>
              <a:buFontTx/>
              <a:buChar char="•"/>
            </a:pPr>
            <a:r>
              <a:rPr lang="en-US" sz="2000" i="0"/>
              <a:t>Requests and replies are marshalled into msgs as ASCII text strings. </a:t>
            </a:r>
          </a:p>
          <a:p>
            <a:pPr marL="342900" indent="-342900">
              <a:spcBef>
                <a:spcPct val="20000"/>
              </a:spcBef>
              <a:buFontTx/>
              <a:buChar char="•"/>
            </a:pPr>
            <a:r>
              <a:rPr lang="en-US" sz="2000" i="0"/>
              <a:t>Resources implemented as data are supplied as MIME-like structures in arguments &amp; results</a:t>
            </a:r>
          </a:p>
          <a:p>
            <a:pPr marL="742950" lvl="1" indent="-285750">
              <a:spcBef>
                <a:spcPct val="20000"/>
              </a:spcBef>
              <a:buFontTx/>
              <a:buChar char="–"/>
            </a:pPr>
            <a:r>
              <a:rPr lang="en-US" i="0"/>
              <a:t>MIME is a standard for sending multipart data containing, e.g, text, images &amp; sound in email msgs</a:t>
            </a:r>
          </a:p>
          <a:p>
            <a:pPr marL="742950" lvl="1" indent="-285750">
              <a:spcBef>
                <a:spcPct val="20000"/>
              </a:spcBef>
              <a:buFontTx/>
              <a:buChar char="–"/>
            </a:pPr>
            <a:r>
              <a:rPr lang="en-US" i="0"/>
              <a:t>Data is prefixed with its MIME type so that the recipient will know its handling</a:t>
            </a:r>
          </a:p>
          <a:p>
            <a:pPr marL="742950" lvl="1" indent="-285750">
              <a:spcBef>
                <a:spcPct val="20000"/>
              </a:spcBef>
              <a:buFontTx/>
              <a:buChar char="–"/>
            </a:pPr>
            <a:r>
              <a:rPr lang="en-US" i="0"/>
              <a:t>Type/subtype: text/plain, text/html, image/gif, image/jpeg etc.</a:t>
            </a:r>
          </a:p>
          <a:p>
            <a:pPr marL="742950" lvl="1" indent="-285750">
              <a:spcBef>
                <a:spcPct val="20000"/>
              </a:spcBef>
              <a:buFontTx/>
              <a:buChar char="–"/>
            </a:pPr>
            <a:r>
              <a:rPr lang="en-US" i="0"/>
              <a:t>Clients can also specify the mime type that they are willing to accept</a:t>
            </a:r>
          </a:p>
          <a:p>
            <a:pPr marL="342900" indent="-342900">
              <a:spcBef>
                <a:spcPct val="20000"/>
              </a:spcBef>
              <a:buFontTx/>
              <a:buChar char="•"/>
            </a:pPr>
            <a:r>
              <a:rPr lang="en-US" sz="2000" i="0"/>
              <a:t>HTTP Methods:</a:t>
            </a:r>
          </a:p>
          <a:p>
            <a:pPr marL="742950" lvl="1" indent="-285750">
              <a:spcBef>
                <a:spcPct val="20000"/>
              </a:spcBef>
              <a:buFontTx/>
              <a:buChar char="–"/>
            </a:pPr>
            <a:r>
              <a:rPr lang="en-US" i="0"/>
              <a:t>Get: for retrieving the contents of a web object referenced by the specified URL</a:t>
            </a:r>
          </a:p>
          <a:p>
            <a:pPr marL="742950" lvl="1" indent="-285750">
              <a:spcBef>
                <a:spcPct val="20000"/>
              </a:spcBef>
              <a:buFontTx/>
              <a:buChar char="–"/>
            </a:pPr>
            <a:r>
              <a:rPr lang="en-US" i="0"/>
              <a:t>Head: for retrieving a header from the server only, not the object itself</a:t>
            </a:r>
          </a:p>
          <a:p>
            <a:pPr marL="742950" lvl="1" indent="-285750">
              <a:spcBef>
                <a:spcPct val="20000"/>
              </a:spcBef>
              <a:buFontTx/>
              <a:buChar char="–"/>
            </a:pPr>
            <a:r>
              <a:rPr lang="en-US" i="0"/>
              <a:t>Post: to send data to a process on the server which executes and processes it.</a:t>
            </a:r>
          </a:p>
          <a:p>
            <a:pPr marL="742950" lvl="1" indent="-285750">
              <a:spcBef>
                <a:spcPct val="20000"/>
              </a:spcBef>
              <a:buFontTx/>
              <a:buChar char="–"/>
            </a:pPr>
            <a:r>
              <a:rPr lang="en-US" i="0"/>
              <a:t>Put: to request a server to store the contents enclosed with the request to the server machine in the file location specified in the URL</a:t>
            </a:r>
          </a:p>
          <a:p>
            <a:pPr marL="742950" lvl="1" indent="-285750">
              <a:spcBef>
                <a:spcPct val="20000"/>
              </a:spcBef>
              <a:buFontTx/>
              <a:buChar char="–"/>
            </a:pPr>
            <a:r>
              <a:rPr lang="en-US" i="0"/>
              <a:t>Delete, Options, Trace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09663" y="0"/>
            <a:ext cx="8832850" cy="990600"/>
          </a:xfrm>
        </p:spPr>
        <p:txBody>
          <a:bodyPr>
            <a:normAutofit/>
          </a:bodyPr>
          <a:lstStyle/>
          <a:p>
            <a:pPr algn="ctr" eaLnBrk="1" fontAlgn="auto" hangingPunct="1">
              <a:spcAft>
                <a:spcPts val="0"/>
              </a:spcAft>
              <a:defRPr/>
            </a:pPr>
            <a:r>
              <a:rPr lang="en-GB" sz="4000" b="1" dirty="0" smtClean="0">
                <a:solidFill>
                  <a:schemeClr val="tx2">
                    <a:satMod val="130000"/>
                  </a:schemeClr>
                </a:solidFill>
              </a:rPr>
              <a:t>Chapter 4</a:t>
            </a:r>
          </a:p>
        </p:txBody>
      </p:sp>
      <p:sp>
        <p:nvSpPr>
          <p:cNvPr id="10243" name="Rectangle 3"/>
          <p:cNvSpPr>
            <a:spLocks noGrp="1" noChangeArrowheads="1"/>
          </p:cNvSpPr>
          <p:nvPr>
            <p:ph idx="1"/>
          </p:nvPr>
        </p:nvSpPr>
        <p:spPr>
          <a:xfrm>
            <a:off x="1130300" y="1357313"/>
            <a:ext cx="7868557" cy="2822801"/>
          </a:xfrm>
        </p:spPr>
        <p:txBody>
          <a:bodyPr>
            <a:normAutofit/>
          </a:bodyPr>
          <a:lstStyle/>
          <a:p>
            <a:pPr marL="274320" indent="-274320" eaLnBrk="1" fontAlgn="auto" hangingPunct="1">
              <a:lnSpc>
                <a:spcPct val="90000"/>
              </a:lnSpc>
              <a:spcBef>
                <a:spcPts val="580"/>
              </a:spcBef>
              <a:spcAft>
                <a:spcPts val="0"/>
              </a:spcAft>
              <a:buFont typeface="Wingdings 2"/>
              <a:buNone/>
              <a:defRPr/>
            </a:pPr>
            <a:r>
              <a:rPr lang="en-GB" sz="4000" b="1" dirty="0" smtClean="0"/>
              <a:t>Inter-process Communications</a:t>
            </a:r>
          </a:p>
          <a:p>
            <a:pPr marL="596646" indent="-514350" eaLnBrk="1" fontAlgn="auto" hangingPunct="1">
              <a:lnSpc>
                <a:spcPct val="90000"/>
              </a:lnSpc>
              <a:spcBef>
                <a:spcPts val="580"/>
              </a:spcBef>
              <a:spcAft>
                <a:spcPts val="0"/>
              </a:spcAft>
              <a:buFont typeface="+mj-lt"/>
              <a:buAutoNum type="arabicPeriod"/>
              <a:defRPr/>
            </a:pPr>
            <a:endParaRPr lang="en-GB" sz="2800" dirty="0" smtClean="0"/>
          </a:p>
          <a:p>
            <a:pPr marL="596646" indent="-514350" eaLnBrk="1" fontAlgn="auto" hangingPunct="1">
              <a:lnSpc>
                <a:spcPct val="90000"/>
              </a:lnSpc>
              <a:spcBef>
                <a:spcPts val="580"/>
              </a:spcBef>
              <a:spcAft>
                <a:spcPts val="0"/>
              </a:spcAft>
              <a:buNone/>
              <a:defRPr/>
            </a:pPr>
            <a:r>
              <a:rPr lang="en-GB" sz="2800" dirty="0" smtClean="0"/>
              <a:t>4.4		Server Client Communication</a:t>
            </a:r>
          </a:p>
          <a:p>
            <a:pPr marL="596646" indent="-514350" eaLnBrk="1" fontAlgn="auto" hangingPunct="1">
              <a:lnSpc>
                <a:spcPct val="90000"/>
              </a:lnSpc>
              <a:spcBef>
                <a:spcPts val="580"/>
              </a:spcBef>
              <a:spcAft>
                <a:spcPts val="0"/>
              </a:spcAft>
              <a:buNone/>
              <a:defRPr/>
            </a:pPr>
            <a:endParaRPr lang="en-GB" sz="2800" dirty="0" smtClean="0"/>
          </a:p>
        </p:txBody>
      </p:sp>
      <p:sp>
        <p:nvSpPr>
          <p:cNvPr id="7171" name="Date Placeholder 3"/>
          <p:cNvSpPr>
            <a:spLocks noGrp="1"/>
          </p:cNvSpPr>
          <p:nvPr>
            <p:ph type="dt" sz="half" idx="10"/>
          </p:nvPr>
        </p:nvSpPr>
        <p:spPr bwMode="auto">
          <a:ln>
            <a:miter lim="800000"/>
            <a:headEnd/>
            <a:tailEnd/>
          </a:ln>
        </p:spPr>
        <p:txBody>
          <a:bodyPr vert="horz" wrap="square" lIns="91440" tIns="45720" rIns="91440" bIns="45720" numCol="1" compatLnSpc="1">
            <a:prstTxWarp prst="textNoShape">
              <a:avLst/>
            </a:prstTxWarp>
          </a:bodyPr>
          <a:lstStyle/>
          <a:p>
            <a:pPr>
              <a:defRPr/>
            </a:pPr>
            <a:fld id="{827A13D9-330F-40E3-A8A6-7A774A15AE95}" type="datetime1">
              <a:rPr lang="en-GB" smtClean="0">
                <a:latin typeface="Arial" charset="0"/>
              </a:rPr>
              <a:pPr>
                <a:defRPr/>
              </a:pPr>
              <a:t>26/04/2011</a:t>
            </a:fld>
            <a:endParaRPr lang="en-GB" smtClean="0">
              <a:latin typeface="Arial" charset="0"/>
            </a:endParaRPr>
          </a:p>
        </p:txBody>
      </p:sp>
      <p:sp>
        <p:nvSpPr>
          <p:cNvPr id="5" name="Slide Number Placeholder 4"/>
          <p:cNvSpPr>
            <a:spLocks noGrp="1"/>
          </p:cNvSpPr>
          <p:nvPr>
            <p:ph type="sldNum" sz="quarter" idx="12"/>
          </p:nvPr>
        </p:nvSpPr>
        <p:spPr/>
        <p:txBody>
          <a:bodyPr/>
          <a:lstStyle/>
          <a:p>
            <a:pPr>
              <a:defRPr/>
            </a:pPr>
            <a:fld id="{F837303A-0292-419C-A408-C11E41F5DE9B}" type="slidenum">
              <a:rPr lang="en-GB"/>
              <a:pPr>
                <a:defRPr/>
              </a:pPr>
              <a:t>2</a:t>
            </a:fld>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5300" y="0"/>
            <a:ext cx="8915400" cy="1143000"/>
          </a:xfrm>
        </p:spPr>
        <p:txBody>
          <a:bodyPr>
            <a:normAutofit/>
          </a:bodyPr>
          <a:lstStyle/>
          <a:p>
            <a:pPr>
              <a:defRPr/>
            </a:pPr>
            <a:r>
              <a:rPr lang="en-GB" sz="4000" b="1" dirty="0">
                <a:solidFill>
                  <a:schemeClr val="tx2">
                    <a:satMod val="130000"/>
                  </a:schemeClr>
                </a:solidFill>
              </a:rPr>
              <a:t>HTTP (Cont)</a:t>
            </a:r>
            <a:endParaRPr lang="en-US" sz="4000" b="1" dirty="0">
              <a:solidFill>
                <a:schemeClr val="tx2">
                  <a:satMod val="130000"/>
                </a:schemeClr>
              </a:solidFill>
            </a:endParaRPr>
          </a:p>
        </p:txBody>
      </p:sp>
      <p:sp>
        <p:nvSpPr>
          <p:cNvPr id="21507" name="Rectangle 3"/>
          <p:cNvSpPr>
            <a:spLocks noGrp="1" noChangeArrowheads="1"/>
          </p:cNvSpPr>
          <p:nvPr>
            <p:ph idx="1"/>
          </p:nvPr>
        </p:nvSpPr>
        <p:spPr>
          <a:xfrm>
            <a:off x="495300" y="3932238"/>
            <a:ext cx="8915400" cy="2193925"/>
          </a:xfrm>
        </p:spPr>
        <p:txBody>
          <a:bodyPr/>
          <a:lstStyle/>
          <a:p>
            <a:pPr eaLnBrk="1" hangingPunct="1"/>
            <a:r>
              <a:rPr lang="en-US" sz="2400" smtClean="0"/>
              <a:t>The msg body in request or in reply contains the data associated with the URL specified in the request </a:t>
            </a:r>
          </a:p>
          <a:p>
            <a:pPr eaLnBrk="1" hangingPunct="1"/>
            <a:r>
              <a:rPr lang="en-US" sz="2400" smtClean="0"/>
              <a:t>The msg body has its own headers specifying info about data such as, its length, its mime type, its character set, its content encoding and the last date it was modified.</a:t>
            </a:r>
          </a:p>
          <a:p>
            <a:pPr eaLnBrk="1" hangingPunct="1"/>
            <a:endParaRPr lang="en-US" sz="2400" smtClean="0"/>
          </a:p>
        </p:txBody>
      </p:sp>
      <p:grpSp>
        <p:nvGrpSpPr>
          <p:cNvPr id="21508" name="Group 4"/>
          <p:cNvGrpSpPr>
            <a:grpSpLocks/>
          </p:cNvGrpSpPr>
          <p:nvPr/>
        </p:nvGrpSpPr>
        <p:grpSpPr bwMode="auto">
          <a:xfrm>
            <a:off x="741363" y="2501890"/>
            <a:ext cx="8542337" cy="979488"/>
            <a:chOff x="356" y="1106"/>
            <a:chExt cx="5381" cy="617"/>
          </a:xfrm>
        </p:grpSpPr>
        <p:sp>
          <p:nvSpPr>
            <p:cNvPr id="21523" name="Rectangle 5"/>
            <p:cNvSpPr>
              <a:spLocks noChangeArrowheads="1"/>
            </p:cNvSpPr>
            <p:nvPr/>
          </p:nvSpPr>
          <p:spPr bwMode="auto">
            <a:xfrm>
              <a:off x="356" y="1363"/>
              <a:ext cx="5381" cy="360"/>
            </a:xfrm>
            <a:prstGeom prst="rect">
              <a:avLst/>
            </a:prstGeom>
            <a:noFill/>
            <a:ln w="44450">
              <a:solidFill>
                <a:srgbClr val="000000"/>
              </a:solidFill>
              <a:miter lim="800000"/>
              <a:headEnd/>
              <a:tailEnd/>
            </a:ln>
          </p:spPr>
          <p:txBody>
            <a:bodyPr/>
            <a:lstStyle/>
            <a:p>
              <a:endParaRPr lang="en-US" i="0"/>
            </a:p>
          </p:txBody>
        </p:sp>
        <p:sp>
          <p:nvSpPr>
            <p:cNvPr id="21524" name="Line 6"/>
            <p:cNvSpPr>
              <a:spLocks noChangeShapeType="1"/>
            </p:cNvSpPr>
            <p:nvPr/>
          </p:nvSpPr>
          <p:spPr bwMode="auto">
            <a:xfrm>
              <a:off x="2042" y="1363"/>
              <a:ext cx="1" cy="341"/>
            </a:xfrm>
            <a:prstGeom prst="line">
              <a:avLst/>
            </a:prstGeom>
            <a:noFill/>
            <a:ln w="44450">
              <a:solidFill>
                <a:srgbClr val="000000"/>
              </a:solidFill>
              <a:round/>
              <a:headEnd/>
              <a:tailEnd/>
            </a:ln>
          </p:spPr>
          <p:txBody>
            <a:bodyPr/>
            <a:lstStyle/>
            <a:p>
              <a:endParaRPr lang="en-GB"/>
            </a:p>
          </p:txBody>
        </p:sp>
        <p:sp>
          <p:nvSpPr>
            <p:cNvPr id="21525" name="Line 7"/>
            <p:cNvSpPr>
              <a:spLocks noChangeShapeType="1"/>
            </p:cNvSpPr>
            <p:nvPr/>
          </p:nvSpPr>
          <p:spPr bwMode="auto">
            <a:xfrm>
              <a:off x="3046" y="1363"/>
              <a:ext cx="1" cy="341"/>
            </a:xfrm>
            <a:prstGeom prst="line">
              <a:avLst/>
            </a:prstGeom>
            <a:noFill/>
            <a:ln w="44450">
              <a:solidFill>
                <a:srgbClr val="000000"/>
              </a:solidFill>
              <a:round/>
              <a:headEnd/>
              <a:tailEnd/>
            </a:ln>
          </p:spPr>
          <p:txBody>
            <a:bodyPr/>
            <a:lstStyle/>
            <a:p>
              <a:endParaRPr lang="en-GB"/>
            </a:p>
          </p:txBody>
        </p:sp>
        <p:sp>
          <p:nvSpPr>
            <p:cNvPr id="21526" name="Line 8"/>
            <p:cNvSpPr>
              <a:spLocks noChangeShapeType="1"/>
            </p:cNvSpPr>
            <p:nvPr/>
          </p:nvSpPr>
          <p:spPr bwMode="auto">
            <a:xfrm>
              <a:off x="3729" y="1382"/>
              <a:ext cx="1" cy="341"/>
            </a:xfrm>
            <a:prstGeom prst="line">
              <a:avLst/>
            </a:prstGeom>
            <a:noFill/>
            <a:ln w="44450">
              <a:solidFill>
                <a:srgbClr val="000000"/>
              </a:solidFill>
              <a:round/>
              <a:headEnd/>
              <a:tailEnd/>
            </a:ln>
          </p:spPr>
          <p:txBody>
            <a:bodyPr/>
            <a:lstStyle/>
            <a:p>
              <a:endParaRPr lang="en-GB"/>
            </a:p>
          </p:txBody>
        </p:sp>
        <p:sp>
          <p:nvSpPr>
            <p:cNvPr id="21527" name="Line 9"/>
            <p:cNvSpPr>
              <a:spLocks noChangeShapeType="1"/>
            </p:cNvSpPr>
            <p:nvPr/>
          </p:nvSpPr>
          <p:spPr bwMode="auto">
            <a:xfrm>
              <a:off x="4486" y="1363"/>
              <a:ext cx="1" cy="341"/>
            </a:xfrm>
            <a:prstGeom prst="line">
              <a:avLst/>
            </a:prstGeom>
            <a:noFill/>
            <a:ln w="44450">
              <a:solidFill>
                <a:srgbClr val="000000"/>
              </a:solidFill>
              <a:round/>
              <a:headEnd/>
              <a:tailEnd/>
            </a:ln>
          </p:spPr>
          <p:txBody>
            <a:bodyPr/>
            <a:lstStyle/>
            <a:p>
              <a:endParaRPr lang="en-GB"/>
            </a:p>
          </p:txBody>
        </p:sp>
        <p:sp>
          <p:nvSpPr>
            <p:cNvPr id="21528" name="Rectangle 10"/>
            <p:cNvSpPr>
              <a:spLocks noChangeArrowheads="1"/>
            </p:cNvSpPr>
            <p:nvPr/>
          </p:nvSpPr>
          <p:spPr bwMode="auto">
            <a:xfrm>
              <a:off x="504" y="1447"/>
              <a:ext cx="821" cy="230"/>
            </a:xfrm>
            <a:prstGeom prst="rect">
              <a:avLst/>
            </a:prstGeom>
            <a:noFill/>
            <a:ln w="9525">
              <a:noFill/>
              <a:miter lim="800000"/>
              <a:headEnd/>
              <a:tailEnd/>
            </a:ln>
          </p:spPr>
          <p:txBody>
            <a:bodyPr wrap="none" lIns="0" tIns="0" rIns="0" bIns="0">
              <a:spAutoFit/>
            </a:bodyPr>
            <a:lstStyle/>
            <a:p>
              <a:pPr eaLnBrk="0" hangingPunct="0"/>
              <a:r>
                <a:rPr lang="en-GB" sz="2400" i="0" dirty="0">
                  <a:solidFill>
                    <a:srgbClr val="000000"/>
                  </a:solidFill>
                  <a:latin typeface="Times" pitchFamily="18" charset="0"/>
                </a:rPr>
                <a:t>HTTP/1.1 </a:t>
              </a:r>
              <a:endParaRPr lang="en-GB" sz="2400" i="0" dirty="0">
                <a:latin typeface="Times" pitchFamily="18" charset="0"/>
              </a:endParaRPr>
            </a:p>
          </p:txBody>
        </p:sp>
        <p:sp>
          <p:nvSpPr>
            <p:cNvPr id="21529" name="Rectangle 11"/>
            <p:cNvSpPr>
              <a:spLocks noChangeArrowheads="1"/>
            </p:cNvSpPr>
            <p:nvPr/>
          </p:nvSpPr>
          <p:spPr bwMode="auto">
            <a:xfrm>
              <a:off x="2209" y="1447"/>
              <a:ext cx="288" cy="230"/>
            </a:xfrm>
            <a:prstGeom prst="rect">
              <a:avLst/>
            </a:prstGeom>
            <a:noFill/>
            <a:ln w="9525">
              <a:noFill/>
              <a:miter lim="800000"/>
              <a:headEnd/>
              <a:tailEnd/>
            </a:ln>
          </p:spPr>
          <p:txBody>
            <a:bodyPr wrap="none" lIns="0" tIns="0" rIns="0" bIns="0">
              <a:spAutoFit/>
            </a:bodyPr>
            <a:lstStyle/>
            <a:p>
              <a:pPr eaLnBrk="0" hangingPunct="0"/>
              <a:r>
                <a:rPr lang="en-GB" sz="2400" i="0">
                  <a:solidFill>
                    <a:srgbClr val="000000"/>
                  </a:solidFill>
                  <a:latin typeface="Times" pitchFamily="18" charset="0"/>
                </a:rPr>
                <a:t>200</a:t>
              </a:r>
              <a:endParaRPr lang="en-GB" sz="2400" i="0">
                <a:latin typeface="Times" pitchFamily="18" charset="0"/>
              </a:endParaRPr>
            </a:p>
          </p:txBody>
        </p:sp>
        <p:sp>
          <p:nvSpPr>
            <p:cNvPr id="21530" name="Rectangle 12"/>
            <p:cNvSpPr>
              <a:spLocks noChangeArrowheads="1"/>
            </p:cNvSpPr>
            <p:nvPr/>
          </p:nvSpPr>
          <p:spPr bwMode="auto">
            <a:xfrm>
              <a:off x="3169" y="1447"/>
              <a:ext cx="278" cy="230"/>
            </a:xfrm>
            <a:prstGeom prst="rect">
              <a:avLst/>
            </a:prstGeom>
            <a:noFill/>
            <a:ln w="9525">
              <a:noFill/>
              <a:miter lim="800000"/>
              <a:headEnd/>
              <a:tailEnd/>
            </a:ln>
          </p:spPr>
          <p:txBody>
            <a:bodyPr wrap="none" lIns="0" tIns="0" rIns="0" bIns="0">
              <a:spAutoFit/>
            </a:bodyPr>
            <a:lstStyle/>
            <a:p>
              <a:pPr eaLnBrk="0" hangingPunct="0"/>
              <a:r>
                <a:rPr lang="en-GB" sz="2400" i="0">
                  <a:solidFill>
                    <a:srgbClr val="000000"/>
                  </a:solidFill>
                  <a:latin typeface="Times" pitchFamily="18" charset="0"/>
                </a:rPr>
                <a:t>OK</a:t>
              </a:r>
              <a:endParaRPr lang="en-GB" sz="2400" i="0">
                <a:latin typeface="Times" pitchFamily="18" charset="0"/>
              </a:endParaRPr>
            </a:p>
          </p:txBody>
        </p:sp>
        <p:sp>
          <p:nvSpPr>
            <p:cNvPr id="21531" name="Rectangle 13"/>
            <p:cNvSpPr>
              <a:spLocks noChangeArrowheads="1"/>
            </p:cNvSpPr>
            <p:nvPr/>
          </p:nvSpPr>
          <p:spPr bwMode="auto">
            <a:xfrm>
              <a:off x="4546" y="1447"/>
              <a:ext cx="1065" cy="230"/>
            </a:xfrm>
            <a:prstGeom prst="rect">
              <a:avLst/>
            </a:prstGeom>
            <a:noFill/>
            <a:ln w="9525">
              <a:noFill/>
              <a:miter lim="800000"/>
              <a:headEnd/>
              <a:tailEnd/>
            </a:ln>
          </p:spPr>
          <p:txBody>
            <a:bodyPr wrap="none" lIns="0" tIns="0" rIns="0" bIns="0">
              <a:spAutoFit/>
            </a:bodyPr>
            <a:lstStyle/>
            <a:p>
              <a:pPr eaLnBrk="0" hangingPunct="0"/>
              <a:r>
                <a:rPr lang="en-GB" sz="2400" i="0">
                  <a:solidFill>
                    <a:srgbClr val="000000"/>
                  </a:solidFill>
                  <a:latin typeface="Times" pitchFamily="18" charset="0"/>
                </a:rPr>
                <a:t> resource data</a:t>
              </a:r>
              <a:endParaRPr lang="en-GB" sz="2400" i="0">
                <a:latin typeface="Times" pitchFamily="18" charset="0"/>
              </a:endParaRPr>
            </a:p>
          </p:txBody>
        </p:sp>
        <p:sp>
          <p:nvSpPr>
            <p:cNvPr id="21532" name="Rectangle 14"/>
            <p:cNvSpPr>
              <a:spLocks noChangeArrowheads="1"/>
            </p:cNvSpPr>
            <p:nvPr/>
          </p:nvSpPr>
          <p:spPr bwMode="auto">
            <a:xfrm>
              <a:off x="643" y="1106"/>
              <a:ext cx="1083" cy="230"/>
            </a:xfrm>
            <a:prstGeom prst="rect">
              <a:avLst/>
            </a:prstGeom>
            <a:noFill/>
            <a:ln w="9525">
              <a:noFill/>
              <a:miter lim="800000"/>
              <a:headEnd/>
              <a:tailEnd/>
            </a:ln>
          </p:spPr>
          <p:txBody>
            <a:bodyPr wrap="none" lIns="0" tIns="0" rIns="0" bIns="0">
              <a:spAutoFit/>
            </a:bodyPr>
            <a:lstStyle/>
            <a:p>
              <a:pPr eaLnBrk="0" hangingPunct="0"/>
              <a:r>
                <a:rPr lang="en-GB" sz="2400">
                  <a:solidFill>
                    <a:srgbClr val="000000"/>
                  </a:solidFill>
                  <a:latin typeface="Times" pitchFamily="18" charset="0"/>
                </a:rPr>
                <a:t>HTTP version</a:t>
              </a:r>
              <a:endParaRPr lang="en-GB" sz="2400" i="0">
                <a:latin typeface="Times" pitchFamily="18" charset="0"/>
              </a:endParaRPr>
            </a:p>
          </p:txBody>
        </p:sp>
        <p:sp>
          <p:nvSpPr>
            <p:cNvPr id="21533" name="Rectangle 15"/>
            <p:cNvSpPr>
              <a:spLocks noChangeArrowheads="1"/>
            </p:cNvSpPr>
            <p:nvPr/>
          </p:nvSpPr>
          <p:spPr bwMode="auto">
            <a:xfrm>
              <a:off x="2095" y="1106"/>
              <a:ext cx="858" cy="230"/>
            </a:xfrm>
            <a:prstGeom prst="rect">
              <a:avLst/>
            </a:prstGeom>
            <a:noFill/>
            <a:ln w="9525">
              <a:noFill/>
              <a:miter lim="800000"/>
              <a:headEnd/>
              <a:tailEnd/>
            </a:ln>
          </p:spPr>
          <p:txBody>
            <a:bodyPr wrap="none" lIns="0" tIns="0" rIns="0" bIns="0">
              <a:spAutoFit/>
            </a:bodyPr>
            <a:lstStyle/>
            <a:p>
              <a:pPr eaLnBrk="0" hangingPunct="0"/>
              <a:r>
                <a:rPr lang="en-GB" sz="2400">
                  <a:solidFill>
                    <a:srgbClr val="000000"/>
                  </a:solidFill>
                  <a:latin typeface="Times" pitchFamily="18" charset="0"/>
                </a:rPr>
                <a:t>status code</a:t>
              </a:r>
              <a:endParaRPr lang="en-GB" sz="2400" i="0">
                <a:latin typeface="Times" pitchFamily="18" charset="0"/>
              </a:endParaRPr>
            </a:p>
          </p:txBody>
        </p:sp>
        <p:sp>
          <p:nvSpPr>
            <p:cNvPr id="21534" name="Rectangle 16"/>
            <p:cNvSpPr>
              <a:spLocks noChangeArrowheads="1"/>
            </p:cNvSpPr>
            <p:nvPr/>
          </p:nvSpPr>
          <p:spPr bwMode="auto">
            <a:xfrm>
              <a:off x="3093" y="1106"/>
              <a:ext cx="523" cy="230"/>
            </a:xfrm>
            <a:prstGeom prst="rect">
              <a:avLst/>
            </a:prstGeom>
            <a:noFill/>
            <a:ln w="9525">
              <a:noFill/>
              <a:miter lim="800000"/>
              <a:headEnd/>
              <a:tailEnd/>
            </a:ln>
          </p:spPr>
          <p:txBody>
            <a:bodyPr wrap="none" lIns="0" tIns="0" rIns="0" bIns="0">
              <a:spAutoFit/>
            </a:bodyPr>
            <a:lstStyle/>
            <a:p>
              <a:pPr eaLnBrk="0" hangingPunct="0"/>
              <a:r>
                <a:rPr lang="en-GB" sz="2400">
                  <a:solidFill>
                    <a:srgbClr val="000000"/>
                  </a:solidFill>
                  <a:latin typeface="Times" pitchFamily="18" charset="0"/>
                </a:rPr>
                <a:t>reason</a:t>
              </a:r>
              <a:endParaRPr lang="en-GB" sz="2400" i="0">
                <a:latin typeface="Times" pitchFamily="18" charset="0"/>
              </a:endParaRPr>
            </a:p>
          </p:txBody>
        </p:sp>
        <p:sp>
          <p:nvSpPr>
            <p:cNvPr id="21535" name="Rectangle 17"/>
            <p:cNvSpPr>
              <a:spLocks noChangeArrowheads="1"/>
            </p:cNvSpPr>
            <p:nvPr/>
          </p:nvSpPr>
          <p:spPr bwMode="auto">
            <a:xfrm>
              <a:off x="3788" y="1106"/>
              <a:ext cx="608" cy="230"/>
            </a:xfrm>
            <a:prstGeom prst="rect">
              <a:avLst/>
            </a:prstGeom>
            <a:noFill/>
            <a:ln w="9525">
              <a:noFill/>
              <a:miter lim="800000"/>
              <a:headEnd/>
              <a:tailEnd/>
            </a:ln>
          </p:spPr>
          <p:txBody>
            <a:bodyPr wrap="none" lIns="0" tIns="0" rIns="0" bIns="0">
              <a:spAutoFit/>
            </a:bodyPr>
            <a:lstStyle/>
            <a:p>
              <a:pPr eaLnBrk="0" hangingPunct="0"/>
              <a:r>
                <a:rPr lang="en-GB" sz="2400">
                  <a:solidFill>
                    <a:srgbClr val="000000"/>
                  </a:solidFill>
                  <a:latin typeface="Times" pitchFamily="18" charset="0"/>
                </a:rPr>
                <a:t>headers</a:t>
              </a:r>
              <a:endParaRPr lang="en-GB" sz="2400" i="0">
                <a:latin typeface="Times" pitchFamily="18" charset="0"/>
              </a:endParaRPr>
            </a:p>
          </p:txBody>
        </p:sp>
        <p:sp>
          <p:nvSpPr>
            <p:cNvPr id="21536" name="Rectangle 18"/>
            <p:cNvSpPr>
              <a:spLocks noChangeArrowheads="1"/>
            </p:cNvSpPr>
            <p:nvPr/>
          </p:nvSpPr>
          <p:spPr bwMode="auto">
            <a:xfrm>
              <a:off x="4584" y="1106"/>
              <a:ext cx="1072" cy="230"/>
            </a:xfrm>
            <a:prstGeom prst="rect">
              <a:avLst/>
            </a:prstGeom>
            <a:noFill/>
            <a:ln w="9525">
              <a:noFill/>
              <a:miter lim="800000"/>
              <a:headEnd/>
              <a:tailEnd/>
            </a:ln>
          </p:spPr>
          <p:txBody>
            <a:bodyPr wrap="none" lIns="0" tIns="0" rIns="0" bIns="0">
              <a:spAutoFit/>
            </a:bodyPr>
            <a:lstStyle/>
            <a:p>
              <a:pPr eaLnBrk="0" hangingPunct="0"/>
              <a:r>
                <a:rPr lang="en-GB" sz="2400">
                  <a:solidFill>
                    <a:srgbClr val="000000"/>
                  </a:solidFill>
                  <a:latin typeface="Times" pitchFamily="18" charset="0"/>
                </a:rPr>
                <a:t>message body</a:t>
              </a:r>
              <a:endParaRPr lang="en-GB" sz="2400" i="0">
                <a:latin typeface="Times" pitchFamily="18" charset="0"/>
              </a:endParaRPr>
            </a:p>
          </p:txBody>
        </p:sp>
      </p:grpSp>
      <p:grpSp>
        <p:nvGrpSpPr>
          <p:cNvPr id="21509" name="Group 19"/>
          <p:cNvGrpSpPr>
            <a:grpSpLocks/>
          </p:cNvGrpSpPr>
          <p:nvPr/>
        </p:nvGrpSpPr>
        <p:grpSpPr bwMode="auto">
          <a:xfrm>
            <a:off x="682625" y="1171575"/>
            <a:ext cx="8543925" cy="1049111"/>
            <a:chOff x="350" y="1208"/>
            <a:chExt cx="5382" cy="510"/>
          </a:xfrm>
        </p:grpSpPr>
        <p:sp>
          <p:nvSpPr>
            <p:cNvPr id="21510" name="Rectangle 20"/>
            <p:cNvSpPr>
              <a:spLocks noChangeArrowheads="1"/>
            </p:cNvSpPr>
            <p:nvPr/>
          </p:nvSpPr>
          <p:spPr bwMode="auto">
            <a:xfrm>
              <a:off x="350" y="1445"/>
              <a:ext cx="5382" cy="273"/>
            </a:xfrm>
            <a:prstGeom prst="rect">
              <a:avLst/>
            </a:prstGeom>
            <a:noFill/>
            <a:ln w="33338">
              <a:solidFill>
                <a:srgbClr val="000000"/>
              </a:solidFill>
              <a:miter lim="800000"/>
              <a:headEnd/>
              <a:tailEnd/>
            </a:ln>
          </p:spPr>
          <p:txBody>
            <a:bodyPr/>
            <a:lstStyle/>
            <a:p>
              <a:endParaRPr lang="en-US" i="0"/>
            </a:p>
          </p:txBody>
        </p:sp>
        <p:sp>
          <p:nvSpPr>
            <p:cNvPr id="21511" name="Line 21"/>
            <p:cNvSpPr>
              <a:spLocks noChangeShapeType="1"/>
            </p:cNvSpPr>
            <p:nvPr/>
          </p:nvSpPr>
          <p:spPr bwMode="auto">
            <a:xfrm>
              <a:off x="1211" y="1445"/>
              <a:ext cx="1" cy="258"/>
            </a:xfrm>
            <a:prstGeom prst="line">
              <a:avLst/>
            </a:prstGeom>
            <a:noFill/>
            <a:ln w="33338">
              <a:solidFill>
                <a:srgbClr val="000000"/>
              </a:solidFill>
              <a:round/>
              <a:headEnd/>
              <a:tailEnd/>
            </a:ln>
          </p:spPr>
          <p:txBody>
            <a:bodyPr/>
            <a:lstStyle/>
            <a:p>
              <a:endParaRPr lang="en-GB"/>
            </a:p>
          </p:txBody>
        </p:sp>
        <p:sp>
          <p:nvSpPr>
            <p:cNvPr id="21512" name="Line 22"/>
            <p:cNvSpPr>
              <a:spLocks noChangeShapeType="1"/>
            </p:cNvSpPr>
            <p:nvPr/>
          </p:nvSpPr>
          <p:spPr bwMode="auto">
            <a:xfrm>
              <a:off x="3292" y="1445"/>
              <a:ext cx="1" cy="258"/>
            </a:xfrm>
            <a:prstGeom prst="line">
              <a:avLst/>
            </a:prstGeom>
            <a:noFill/>
            <a:ln w="33338">
              <a:solidFill>
                <a:srgbClr val="000000"/>
              </a:solidFill>
              <a:round/>
              <a:headEnd/>
              <a:tailEnd/>
            </a:ln>
          </p:spPr>
          <p:txBody>
            <a:bodyPr/>
            <a:lstStyle/>
            <a:p>
              <a:endParaRPr lang="en-GB"/>
            </a:p>
          </p:txBody>
        </p:sp>
        <p:sp>
          <p:nvSpPr>
            <p:cNvPr id="21513" name="Line 23"/>
            <p:cNvSpPr>
              <a:spLocks noChangeShapeType="1"/>
            </p:cNvSpPr>
            <p:nvPr/>
          </p:nvSpPr>
          <p:spPr bwMode="auto">
            <a:xfrm>
              <a:off x="4211" y="1459"/>
              <a:ext cx="1" cy="259"/>
            </a:xfrm>
            <a:prstGeom prst="line">
              <a:avLst/>
            </a:prstGeom>
            <a:noFill/>
            <a:ln w="33338">
              <a:solidFill>
                <a:srgbClr val="000000"/>
              </a:solidFill>
              <a:round/>
              <a:headEnd/>
              <a:tailEnd/>
            </a:ln>
          </p:spPr>
          <p:txBody>
            <a:bodyPr/>
            <a:lstStyle/>
            <a:p>
              <a:endParaRPr lang="en-GB"/>
            </a:p>
          </p:txBody>
        </p:sp>
        <p:sp>
          <p:nvSpPr>
            <p:cNvPr id="21514" name="Line 24"/>
            <p:cNvSpPr>
              <a:spLocks noChangeShapeType="1"/>
            </p:cNvSpPr>
            <p:nvPr/>
          </p:nvSpPr>
          <p:spPr bwMode="auto">
            <a:xfrm>
              <a:off x="4785" y="1445"/>
              <a:ext cx="1" cy="258"/>
            </a:xfrm>
            <a:prstGeom prst="line">
              <a:avLst/>
            </a:prstGeom>
            <a:noFill/>
            <a:ln w="33338">
              <a:solidFill>
                <a:srgbClr val="000000"/>
              </a:solidFill>
              <a:round/>
              <a:headEnd/>
              <a:tailEnd/>
            </a:ln>
          </p:spPr>
          <p:txBody>
            <a:bodyPr/>
            <a:lstStyle/>
            <a:p>
              <a:endParaRPr lang="en-GB"/>
            </a:p>
          </p:txBody>
        </p:sp>
        <p:sp>
          <p:nvSpPr>
            <p:cNvPr id="21515" name="Rectangle 25"/>
            <p:cNvSpPr>
              <a:spLocks noChangeArrowheads="1"/>
            </p:cNvSpPr>
            <p:nvPr/>
          </p:nvSpPr>
          <p:spPr bwMode="auto">
            <a:xfrm>
              <a:off x="606" y="1509"/>
              <a:ext cx="280" cy="173"/>
            </a:xfrm>
            <a:prstGeom prst="rect">
              <a:avLst/>
            </a:prstGeom>
            <a:noFill/>
            <a:ln w="9525">
              <a:noFill/>
              <a:miter lim="800000"/>
              <a:headEnd/>
              <a:tailEnd/>
            </a:ln>
          </p:spPr>
          <p:txBody>
            <a:bodyPr wrap="none" lIns="0" tIns="0" rIns="0" bIns="0">
              <a:spAutoFit/>
            </a:bodyPr>
            <a:lstStyle/>
            <a:p>
              <a:pPr eaLnBrk="0" hangingPunct="0"/>
              <a:r>
                <a:rPr lang="en-GB" i="0">
                  <a:solidFill>
                    <a:srgbClr val="000000"/>
                  </a:solidFill>
                  <a:latin typeface="Times" pitchFamily="18" charset="0"/>
                </a:rPr>
                <a:t>GET</a:t>
              </a:r>
              <a:endParaRPr lang="en-GB" sz="2400" i="0">
                <a:latin typeface="Times" pitchFamily="18" charset="0"/>
              </a:endParaRPr>
            </a:p>
          </p:txBody>
        </p:sp>
        <p:sp>
          <p:nvSpPr>
            <p:cNvPr id="21516" name="Rectangle 26"/>
            <p:cNvSpPr>
              <a:spLocks noChangeArrowheads="1"/>
            </p:cNvSpPr>
            <p:nvPr/>
          </p:nvSpPr>
          <p:spPr bwMode="auto">
            <a:xfrm>
              <a:off x="1275" y="1509"/>
              <a:ext cx="1815" cy="135"/>
            </a:xfrm>
            <a:prstGeom prst="rect">
              <a:avLst/>
            </a:prstGeom>
            <a:noFill/>
            <a:ln w="9525">
              <a:noFill/>
              <a:miter lim="800000"/>
              <a:headEnd/>
              <a:tailEnd/>
            </a:ln>
          </p:spPr>
          <p:txBody>
            <a:bodyPr wrap="none" lIns="0" tIns="0" rIns="0" bIns="0">
              <a:spAutoFit/>
            </a:bodyPr>
            <a:lstStyle/>
            <a:p>
              <a:pPr eaLnBrk="0" hangingPunct="0"/>
              <a:r>
                <a:rPr lang="en-GB" i="0" dirty="0">
                  <a:solidFill>
                    <a:srgbClr val="000000"/>
                  </a:solidFill>
                  <a:latin typeface="Times" pitchFamily="18" charset="0"/>
                </a:rPr>
                <a:t>//</a:t>
              </a:r>
              <a:r>
                <a:rPr lang="en-GB" sz="1400" i="0" dirty="0">
                  <a:solidFill>
                    <a:srgbClr val="000000"/>
                  </a:solidFill>
                  <a:latin typeface="Times" pitchFamily="18" charset="0"/>
                </a:rPr>
                <a:t>www.dcs.qmw.ac.uk/index.html</a:t>
              </a:r>
              <a:endParaRPr lang="en-GB" sz="2400" i="0" dirty="0">
                <a:latin typeface="Times" pitchFamily="18" charset="0"/>
              </a:endParaRPr>
            </a:p>
          </p:txBody>
        </p:sp>
        <p:sp>
          <p:nvSpPr>
            <p:cNvPr id="21517" name="Rectangle 27"/>
            <p:cNvSpPr>
              <a:spLocks noChangeArrowheads="1"/>
            </p:cNvSpPr>
            <p:nvPr/>
          </p:nvSpPr>
          <p:spPr bwMode="auto">
            <a:xfrm>
              <a:off x="3371" y="1509"/>
              <a:ext cx="616" cy="173"/>
            </a:xfrm>
            <a:prstGeom prst="rect">
              <a:avLst/>
            </a:prstGeom>
            <a:noFill/>
            <a:ln w="9525">
              <a:noFill/>
              <a:miter lim="800000"/>
              <a:headEnd/>
              <a:tailEnd/>
            </a:ln>
          </p:spPr>
          <p:txBody>
            <a:bodyPr wrap="none" lIns="0" tIns="0" rIns="0" bIns="0">
              <a:spAutoFit/>
            </a:bodyPr>
            <a:lstStyle/>
            <a:p>
              <a:pPr eaLnBrk="0" hangingPunct="0"/>
              <a:r>
                <a:rPr lang="en-GB" i="0" dirty="0">
                  <a:solidFill>
                    <a:srgbClr val="000000"/>
                  </a:solidFill>
                  <a:latin typeface="Times" pitchFamily="18" charset="0"/>
                </a:rPr>
                <a:t>HTTP/ 1.1</a:t>
              </a:r>
              <a:endParaRPr lang="en-GB" sz="2400" i="0" dirty="0">
                <a:latin typeface="Times" pitchFamily="18" charset="0"/>
              </a:endParaRPr>
            </a:p>
          </p:txBody>
        </p:sp>
        <p:sp>
          <p:nvSpPr>
            <p:cNvPr id="21518" name="Rectangle 28"/>
            <p:cNvSpPr>
              <a:spLocks noChangeArrowheads="1"/>
            </p:cNvSpPr>
            <p:nvPr/>
          </p:nvSpPr>
          <p:spPr bwMode="auto">
            <a:xfrm>
              <a:off x="1744" y="1208"/>
              <a:ext cx="1040"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latin typeface="Times" pitchFamily="18" charset="0"/>
                </a:rPr>
                <a:t>URL or pathname</a:t>
              </a:r>
              <a:endParaRPr lang="en-GB" sz="2400" i="0">
                <a:latin typeface="Times" pitchFamily="18" charset="0"/>
              </a:endParaRPr>
            </a:p>
          </p:txBody>
        </p:sp>
        <p:sp>
          <p:nvSpPr>
            <p:cNvPr id="21519" name="Rectangle 29"/>
            <p:cNvSpPr>
              <a:spLocks noChangeArrowheads="1"/>
            </p:cNvSpPr>
            <p:nvPr/>
          </p:nvSpPr>
          <p:spPr bwMode="auto">
            <a:xfrm>
              <a:off x="568" y="1208"/>
              <a:ext cx="424"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latin typeface="Times" pitchFamily="18" charset="0"/>
                </a:rPr>
                <a:t>method</a:t>
              </a:r>
              <a:endParaRPr lang="en-GB" sz="2400" i="0">
                <a:latin typeface="Times" pitchFamily="18" charset="0"/>
              </a:endParaRPr>
            </a:p>
          </p:txBody>
        </p:sp>
        <p:sp>
          <p:nvSpPr>
            <p:cNvPr id="21520" name="Rectangle 30"/>
            <p:cNvSpPr>
              <a:spLocks noChangeArrowheads="1"/>
            </p:cNvSpPr>
            <p:nvPr/>
          </p:nvSpPr>
          <p:spPr bwMode="auto">
            <a:xfrm>
              <a:off x="3323" y="1208"/>
              <a:ext cx="812" cy="173"/>
            </a:xfrm>
            <a:prstGeom prst="rect">
              <a:avLst/>
            </a:prstGeom>
            <a:noFill/>
            <a:ln w="9525">
              <a:noFill/>
              <a:miter lim="800000"/>
              <a:headEnd/>
              <a:tailEnd/>
            </a:ln>
          </p:spPr>
          <p:txBody>
            <a:bodyPr wrap="none" lIns="0" tIns="0" rIns="0" bIns="0">
              <a:spAutoFit/>
            </a:bodyPr>
            <a:lstStyle/>
            <a:p>
              <a:pPr eaLnBrk="0" hangingPunct="0"/>
              <a:r>
                <a:rPr lang="en-GB">
                  <a:solidFill>
                    <a:srgbClr val="000000"/>
                  </a:solidFill>
                  <a:latin typeface="Times" pitchFamily="18" charset="0"/>
                </a:rPr>
                <a:t>HTTP version</a:t>
              </a:r>
              <a:endParaRPr lang="en-GB" sz="2400" i="0">
                <a:latin typeface="Times" pitchFamily="18" charset="0"/>
              </a:endParaRPr>
            </a:p>
          </p:txBody>
        </p:sp>
        <p:sp>
          <p:nvSpPr>
            <p:cNvPr id="21521" name="Rectangle 31"/>
            <p:cNvSpPr>
              <a:spLocks noChangeArrowheads="1"/>
            </p:cNvSpPr>
            <p:nvPr/>
          </p:nvSpPr>
          <p:spPr bwMode="auto">
            <a:xfrm>
              <a:off x="4280" y="1208"/>
              <a:ext cx="456"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latin typeface="Times" pitchFamily="18" charset="0"/>
                </a:rPr>
                <a:t>headers</a:t>
              </a:r>
              <a:endParaRPr lang="en-GB" sz="2400" i="0" dirty="0">
                <a:latin typeface="Times" pitchFamily="18" charset="0"/>
              </a:endParaRPr>
            </a:p>
          </p:txBody>
        </p:sp>
        <p:sp>
          <p:nvSpPr>
            <p:cNvPr id="21522" name="Rectangle 32"/>
            <p:cNvSpPr>
              <a:spLocks noChangeArrowheads="1"/>
            </p:cNvSpPr>
            <p:nvPr/>
          </p:nvSpPr>
          <p:spPr bwMode="auto">
            <a:xfrm>
              <a:off x="4854" y="1208"/>
              <a:ext cx="804" cy="173"/>
            </a:xfrm>
            <a:prstGeom prst="rect">
              <a:avLst/>
            </a:prstGeom>
            <a:noFill/>
            <a:ln w="9525">
              <a:noFill/>
              <a:miter lim="800000"/>
              <a:headEnd/>
              <a:tailEnd/>
            </a:ln>
          </p:spPr>
          <p:txBody>
            <a:bodyPr wrap="none" lIns="0" tIns="0" rIns="0" bIns="0">
              <a:spAutoFit/>
            </a:bodyPr>
            <a:lstStyle/>
            <a:p>
              <a:pPr eaLnBrk="0" hangingPunct="0"/>
              <a:r>
                <a:rPr lang="en-GB" dirty="0">
                  <a:solidFill>
                    <a:srgbClr val="000000"/>
                  </a:solidFill>
                  <a:latin typeface="Times" pitchFamily="18" charset="0"/>
                </a:rPr>
                <a:t>message body</a:t>
              </a:r>
              <a:endParaRPr lang="en-GB" sz="2400" i="0" dirty="0">
                <a:latin typeface="Times" pitchFamily="18"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23875" y="0"/>
            <a:ext cx="8915400" cy="1143000"/>
          </a:xfrm>
        </p:spPr>
        <p:txBody>
          <a:bodyPr>
            <a:normAutofit/>
          </a:bodyPr>
          <a:lstStyle/>
          <a:p>
            <a:pPr>
              <a:defRPr/>
            </a:pPr>
            <a:r>
              <a:rPr lang="en-US" sz="4000" b="1" dirty="0">
                <a:solidFill>
                  <a:schemeClr val="tx2">
                    <a:satMod val="130000"/>
                  </a:schemeClr>
                </a:solidFill>
              </a:rPr>
              <a:t>Client Server Communication</a:t>
            </a:r>
          </a:p>
        </p:txBody>
      </p:sp>
      <p:sp>
        <p:nvSpPr>
          <p:cNvPr id="8195" name="Rectangle 3"/>
          <p:cNvSpPr>
            <a:spLocks noGrp="1" noChangeArrowheads="1"/>
          </p:cNvSpPr>
          <p:nvPr>
            <p:ph idx="1"/>
          </p:nvPr>
        </p:nvSpPr>
        <p:spPr>
          <a:xfrm>
            <a:off x="203200" y="1120774"/>
            <a:ext cx="9494838" cy="5737226"/>
          </a:xfrm>
        </p:spPr>
        <p:txBody>
          <a:bodyPr>
            <a:normAutofit lnSpcReduction="10000"/>
          </a:bodyPr>
          <a:lstStyle/>
          <a:p>
            <a:pPr eaLnBrk="1" hangingPunct="1"/>
            <a:r>
              <a:rPr lang="en-US" dirty="0" smtClean="0"/>
              <a:t>Request Reply</a:t>
            </a:r>
          </a:p>
          <a:p>
            <a:pPr lvl="1" eaLnBrk="1" hangingPunct="1"/>
            <a:r>
              <a:rPr lang="en-US" sz="2400" dirty="0" smtClean="0"/>
              <a:t>Synchronous: Client process blocks until the reply arrives from the server. </a:t>
            </a:r>
          </a:p>
          <a:p>
            <a:pPr lvl="1" eaLnBrk="1" hangingPunct="1"/>
            <a:r>
              <a:rPr lang="en-US" sz="2400" dirty="0" smtClean="0"/>
              <a:t>Reliable: Reply from the server is effectively an acknowledgment to the client.</a:t>
            </a:r>
          </a:p>
          <a:p>
            <a:pPr lvl="1" eaLnBrk="1" hangingPunct="1"/>
            <a:r>
              <a:rPr lang="en-US" sz="2400" dirty="0" smtClean="0"/>
              <a:t>Asynchronous: where clients can afford to retrieve replies later.</a:t>
            </a:r>
          </a:p>
          <a:p>
            <a:pPr lvl="1" eaLnBrk="1" hangingPunct="1"/>
            <a:endParaRPr lang="en-US" sz="2800" dirty="0" smtClean="0"/>
          </a:p>
          <a:p>
            <a:pPr eaLnBrk="1" hangingPunct="1"/>
            <a:r>
              <a:rPr lang="en-US" dirty="0" smtClean="0"/>
              <a:t>Can be deployed using UDP or TCP.</a:t>
            </a:r>
          </a:p>
          <a:p>
            <a:pPr eaLnBrk="1" hangingPunct="1"/>
            <a:r>
              <a:rPr lang="en-US" sz="2400" dirty="0" smtClean="0"/>
              <a:t>A protocol built over data-grams avoids unnecessary overheads associated with the TCP stream protocol</a:t>
            </a:r>
          </a:p>
          <a:p>
            <a:pPr lvl="1" eaLnBrk="1" hangingPunct="1"/>
            <a:r>
              <a:rPr lang="en-US" sz="2400" dirty="0" smtClean="0"/>
              <a:t>Acknowledgments are redundant, since requests are followed by replies</a:t>
            </a:r>
          </a:p>
          <a:p>
            <a:pPr lvl="1" eaLnBrk="1" hangingPunct="1"/>
            <a:r>
              <a:rPr lang="en-US" sz="2400" dirty="0" smtClean="0"/>
              <a:t>Establishing a connection involves two extra pair of messages</a:t>
            </a:r>
          </a:p>
          <a:p>
            <a:pPr lvl="1" eaLnBrk="1" hangingPunct="1"/>
            <a:r>
              <a:rPr lang="en-US" sz="2400" dirty="0" smtClean="0"/>
              <a:t>Flow control is often redundant</a:t>
            </a:r>
          </a:p>
          <a:p>
            <a:pPr lvl="1" eaLnBrk="1" hangingPunct="1"/>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23875" y="0"/>
            <a:ext cx="8915400" cy="825500"/>
          </a:xfrm>
        </p:spPr>
        <p:txBody>
          <a:bodyPr>
            <a:normAutofit/>
          </a:bodyPr>
          <a:lstStyle/>
          <a:p>
            <a:pPr>
              <a:defRPr/>
            </a:pPr>
            <a:r>
              <a:rPr lang="en-GB" sz="4000" b="1" dirty="0">
                <a:solidFill>
                  <a:schemeClr val="tx2">
                    <a:satMod val="130000"/>
                  </a:schemeClr>
                </a:solidFill>
              </a:rPr>
              <a:t>Request-reply communication</a:t>
            </a:r>
          </a:p>
        </p:txBody>
      </p:sp>
      <p:grpSp>
        <p:nvGrpSpPr>
          <p:cNvPr id="9219" name="Group 3"/>
          <p:cNvGrpSpPr>
            <a:grpSpLocks/>
          </p:cNvGrpSpPr>
          <p:nvPr/>
        </p:nvGrpSpPr>
        <p:grpSpPr bwMode="auto">
          <a:xfrm>
            <a:off x="460375" y="3115091"/>
            <a:ext cx="8637588" cy="2382422"/>
            <a:chOff x="338" y="935"/>
            <a:chExt cx="5441" cy="2324"/>
          </a:xfrm>
        </p:grpSpPr>
        <p:sp>
          <p:nvSpPr>
            <p:cNvPr id="9221" name="Rectangle 4"/>
            <p:cNvSpPr>
              <a:spLocks noChangeArrowheads="1"/>
            </p:cNvSpPr>
            <p:nvPr/>
          </p:nvSpPr>
          <p:spPr bwMode="auto">
            <a:xfrm>
              <a:off x="3887" y="1256"/>
              <a:ext cx="1876" cy="1987"/>
            </a:xfrm>
            <a:prstGeom prst="rect">
              <a:avLst/>
            </a:prstGeom>
            <a:solidFill>
              <a:srgbClr val="FFDC99"/>
            </a:solidFill>
            <a:ln w="9525">
              <a:noFill/>
              <a:miter lim="800000"/>
              <a:headEnd/>
              <a:tailEnd/>
            </a:ln>
          </p:spPr>
          <p:txBody>
            <a:bodyPr/>
            <a:lstStyle/>
            <a:p>
              <a:endParaRPr lang="en-US" i="0"/>
            </a:p>
          </p:txBody>
        </p:sp>
        <p:sp>
          <p:nvSpPr>
            <p:cNvPr id="9222" name="Rectangle 5"/>
            <p:cNvSpPr>
              <a:spLocks noChangeArrowheads="1"/>
            </p:cNvSpPr>
            <p:nvPr/>
          </p:nvSpPr>
          <p:spPr bwMode="auto">
            <a:xfrm>
              <a:off x="3887" y="1256"/>
              <a:ext cx="1892" cy="2003"/>
            </a:xfrm>
            <a:prstGeom prst="rect">
              <a:avLst/>
            </a:prstGeom>
            <a:noFill/>
            <a:ln w="36513">
              <a:solidFill>
                <a:srgbClr val="FFDC99"/>
              </a:solidFill>
              <a:miter lim="800000"/>
              <a:headEnd/>
              <a:tailEnd/>
            </a:ln>
          </p:spPr>
          <p:txBody>
            <a:bodyPr/>
            <a:lstStyle/>
            <a:p>
              <a:endParaRPr lang="en-US" i="0"/>
            </a:p>
          </p:txBody>
        </p:sp>
        <p:sp>
          <p:nvSpPr>
            <p:cNvPr id="9223" name="Rectangle 6"/>
            <p:cNvSpPr>
              <a:spLocks noChangeArrowheads="1"/>
            </p:cNvSpPr>
            <p:nvPr/>
          </p:nvSpPr>
          <p:spPr bwMode="auto">
            <a:xfrm>
              <a:off x="338" y="1264"/>
              <a:ext cx="1877" cy="1987"/>
            </a:xfrm>
            <a:prstGeom prst="rect">
              <a:avLst/>
            </a:prstGeom>
            <a:solidFill>
              <a:srgbClr val="FFDC99"/>
            </a:solidFill>
            <a:ln w="9525">
              <a:noFill/>
              <a:miter lim="800000"/>
              <a:headEnd/>
              <a:tailEnd/>
            </a:ln>
          </p:spPr>
          <p:txBody>
            <a:bodyPr/>
            <a:lstStyle/>
            <a:p>
              <a:endParaRPr lang="en-US" i="0"/>
            </a:p>
          </p:txBody>
        </p:sp>
        <p:sp>
          <p:nvSpPr>
            <p:cNvPr id="9224" name="Rectangle 7"/>
            <p:cNvSpPr>
              <a:spLocks noChangeArrowheads="1"/>
            </p:cNvSpPr>
            <p:nvPr/>
          </p:nvSpPr>
          <p:spPr bwMode="auto">
            <a:xfrm>
              <a:off x="338" y="1256"/>
              <a:ext cx="1893" cy="2003"/>
            </a:xfrm>
            <a:prstGeom prst="rect">
              <a:avLst/>
            </a:prstGeom>
            <a:noFill/>
            <a:ln w="36513">
              <a:solidFill>
                <a:srgbClr val="FFDC99"/>
              </a:solidFill>
              <a:miter lim="800000"/>
              <a:headEnd/>
              <a:tailEnd/>
            </a:ln>
          </p:spPr>
          <p:txBody>
            <a:bodyPr/>
            <a:lstStyle/>
            <a:p>
              <a:endParaRPr lang="en-US" i="0"/>
            </a:p>
          </p:txBody>
        </p:sp>
        <p:sp>
          <p:nvSpPr>
            <p:cNvPr id="9225" name="Rectangle 8"/>
            <p:cNvSpPr>
              <a:spLocks noChangeArrowheads="1"/>
            </p:cNvSpPr>
            <p:nvPr/>
          </p:nvSpPr>
          <p:spPr bwMode="auto">
            <a:xfrm>
              <a:off x="2707" y="1515"/>
              <a:ext cx="476" cy="239"/>
            </a:xfrm>
            <a:prstGeom prst="rect">
              <a:avLst/>
            </a:prstGeom>
            <a:noFill/>
            <a:ln w="9525">
              <a:noFill/>
              <a:miter lim="800000"/>
              <a:headEnd/>
              <a:tailEnd/>
            </a:ln>
          </p:spPr>
          <p:txBody>
            <a:bodyPr wrap="none" lIns="0" tIns="0" rIns="0" bIns="0">
              <a:spAutoFit/>
            </a:bodyPr>
            <a:lstStyle/>
            <a:p>
              <a:pPr eaLnBrk="0" hangingPunct="0"/>
              <a:r>
                <a:rPr lang="en-GB" sz="1600" i="0" dirty="0">
                  <a:solidFill>
                    <a:srgbClr val="000000"/>
                  </a:solidFill>
                </a:rPr>
                <a:t>Request</a:t>
              </a:r>
              <a:endParaRPr lang="en-GB" sz="2400" i="0" dirty="0"/>
            </a:p>
          </p:txBody>
        </p:sp>
        <p:sp>
          <p:nvSpPr>
            <p:cNvPr id="9226" name="Rectangle 9"/>
            <p:cNvSpPr>
              <a:spLocks noChangeArrowheads="1"/>
            </p:cNvSpPr>
            <p:nvPr/>
          </p:nvSpPr>
          <p:spPr bwMode="auto">
            <a:xfrm>
              <a:off x="4623" y="964"/>
              <a:ext cx="377" cy="238"/>
            </a:xfrm>
            <a:prstGeom prst="rect">
              <a:avLst/>
            </a:prstGeom>
            <a:noFill/>
            <a:ln w="9525">
              <a:noFill/>
              <a:miter lim="800000"/>
              <a:headEnd/>
              <a:tailEnd/>
            </a:ln>
          </p:spPr>
          <p:txBody>
            <a:bodyPr wrap="none" lIns="0" tIns="0" rIns="0" bIns="0">
              <a:spAutoFit/>
            </a:bodyPr>
            <a:lstStyle/>
            <a:p>
              <a:pPr eaLnBrk="0" hangingPunct="0"/>
              <a:r>
                <a:rPr lang="en-GB" sz="1600" i="0" dirty="0">
                  <a:solidFill>
                    <a:srgbClr val="000000"/>
                  </a:solidFill>
                </a:rPr>
                <a:t>Server</a:t>
              </a:r>
              <a:endParaRPr lang="en-GB" sz="2400" i="0" dirty="0"/>
            </a:p>
          </p:txBody>
        </p:sp>
        <p:sp>
          <p:nvSpPr>
            <p:cNvPr id="9227" name="Rectangle 10"/>
            <p:cNvSpPr>
              <a:spLocks noChangeArrowheads="1"/>
            </p:cNvSpPr>
            <p:nvPr/>
          </p:nvSpPr>
          <p:spPr bwMode="auto">
            <a:xfrm>
              <a:off x="1132" y="935"/>
              <a:ext cx="326" cy="238"/>
            </a:xfrm>
            <a:prstGeom prst="rect">
              <a:avLst/>
            </a:prstGeom>
            <a:noFill/>
            <a:ln w="9525">
              <a:noFill/>
              <a:miter lim="800000"/>
              <a:headEnd/>
              <a:tailEnd/>
            </a:ln>
          </p:spPr>
          <p:txBody>
            <a:bodyPr wrap="none" lIns="0" tIns="0" rIns="0" bIns="0">
              <a:spAutoFit/>
            </a:bodyPr>
            <a:lstStyle/>
            <a:p>
              <a:pPr eaLnBrk="0" hangingPunct="0"/>
              <a:r>
                <a:rPr lang="en-GB" sz="1600" i="0" dirty="0">
                  <a:solidFill>
                    <a:srgbClr val="000000"/>
                  </a:solidFill>
                </a:rPr>
                <a:t>Client</a:t>
              </a:r>
              <a:endParaRPr lang="en-GB" sz="2400" i="0" dirty="0"/>
            </a:p>
          </p:txBody>
        </p:sp>
        <p:sp>
          <p:nvSpPr>
            <p:cNvPr id="9228" name="Oval 11"/>
            <p:cNvSpPr>
              <a:spLocks noChangeArrowheads="1"/>
            </p:cNvSpPr>
            <p:nvPr/>
          </p:nvSpPr>
          <p:spPr bwMode="auto">
            <a:xfrm>
              <a:off x="433" y="1414"/>
              <a:ext cx="1671" cy="1656"/>
            </a:xfrm>
            <a:prstGeom prst="ellipse">
              <a:avLst/>
            </a:prstGeom>
            <a:solidFill>
              <a:srgbClr val="FFFFFF"/>
            </a:solidFill>
            <a:ln w="36513">
              <a:solidFill>
                <a:srgbClr val="000000"/>
              </a:solidFill>
              <a:round/>
              <a:headEnd/>
              <a:tailEnd/>
            </a:ln>
          </p:spPr>
          <p:txBody>
            <a:bodyPr/>
            <a:lstStyle/>
            <a:p>
              <a:endParaRPr lang="en-US" i="0"/>
            </a:p>
          </p:txBody>
        </p:sp>
        <p:sp>
          <p:nvSpPr>
            <p:cNvPr id="9229" name="Rectangle 12"/>
            <p:cNvSpPr>
              <a:spLocks noChangeArrowheads="1"/>
            </p:cNvSpPr>
            <p:nvPr/>
          </p:nvSpPr>
          <p:spPr bwMode="auto">
            <a:xfrm>
              <a:off x="947" y="1721"/>
              <a:ext cx="761" cy="239"/>
            </a:xfrm>
            <a:prstGeom prst="rect">
              <a:avLst/>
            </a:prstGeom>
            <a:noFill/>
            <a:ln w="9525">
              <a:noFill/>
              <a:miter lim="800000"/>
              <a:headEnd/>
              <a:tailEnd/>
            </a:ln>
          </p:spPr>
          <p:txBody>
            <a:bodyPr wrap="none" lIns="0" tIns="0" rIns="0" bIns="0">
              <a:spAutoFit/>
            </a:bodyPr>
            <a:lstStyle/>
            <a:p>
              <a:pPr eaLnBrk="0" hangingPunct="0"/>
              <a:r>
                <a:rPr lang="en-GB" sz="1600" b="1" i="0">
                  <a:solidFill>
                    <a:schemeClr val="accent1"/>
                  </a:solidFill>
                </a:rPr>
                <a:t>doOperation</a:t>
              </a:r>
              <a:endParaRPr lang="en-GB" sz="2400" b="1" i="0">
                <a:solidFill>
                  <a:schemeClr val="accent1"/>
                </a:solidFill>
              </a:endParaRPr>
            </a:p>
          </p:txBody>
        </p:sp>
        <p:sp>
          <p:nvSpPr>
            <p:cNvPr id="9230" name="Rectangle 13"/>
            <p:cNvSpPr>
              <a:spLocks noChangeArrowheads="1"/>
            </p:cNvSpPr>
            <p:nvPr/>
          </p:nvSpPr>
          <p:spPr bwMode="auto">
            <a:xfrm>
              <a:off x="1128" y="2242"/>
              <a:ext cx="313" cy="238"/>
            </a:xfrm>
            <a:prstGeom prst="rect">
              <a:avLst/>
            </a:prstGeom>
            <a:noFill/>
            <a:ln w="9525">
              <a:noFill/>
              <a:miter lim="800000"/>
              <a:headEnd/>
              <a:tailEnd/>
            </a:ln>
          </p:spPr>
          <p:txBody>
            <a:bodyPr wrap="none" lIns="0" tIns="0" rIns="0" bIns="0">
              <a:spAutoFit/>
            </a:bodyPr>
            <a:lstStyle/>
            <a:p>
              <a:pPr eaLnBrk="0" hangingPunct="0"/>
              <a:r>
                <a:rPr lang="en-GB" sz="1600" i="0">
                  <a:solidFill>
                    <a:srgbClr val="000000"/>
                  </a:solidFill>
                </a:rPr>
                <a:t>(wait)</a:t>
              </a:r>
              <a:endParaRPr lang="en-GB" sz="2400" i="0"/>
            </a:p>
          </p:txBody>
        </p:sp>
        <p:sp>
          <p:nvSpPr>
            <p:cNvPr id="9231" name="Rectangle 14"/>
            <p:cNvSpPr>
              <a:spLocks noChangeArrowheads="1"/>
            </p:cNvSpPr>
            <p:nvPr/>
          </p:nvSpPr>
          <p:spPr bwMode="auto">
            <a:xfrm>
              <a:off x="896" y="2777"/>
              <a:ext cx="775" cy="239"/>
            </a:xfrm>
            <a:prstGeom prst="rect">
              <a:avLst/>
            </a:prstGeom>
            <a:noFill/>
            <a:ln w="9525">
              <a:noFill/>
              <a:miter lim="800000"/>
              <a:headEnd/>
              <a:tailEnd/>
            </a:ln>
          </p:spPr>
          <p:txBody>
            <a:bodyPr wrap="none" lIns="0" tIns="0" rIns="0" bIns="0">
              <a:spAutoFit/>
            </a:bodyPr>
            <a:lstStyle/>
            <a:p>
              <a:pPr eaLnBrk="0" hangingPunct="0"/>
              <a:r>
                <a:rPr lang="en-GB" sz="1600" i="0">
                  <a:solidFill>
                    <a:srgbClr val="000000"/>
                  </a:solidFill>
                </a:rPr>
                <a:t>(continuation)</a:t>
              </a:r>
              <a:endParaRPr lang="en-GB" sz="2400" i="0"/>
            </a:p>
          </p:txBody>
        </p:sp>
        <p:sp>
          <p:nvSpPr>
            <p:cNvPr id="9232" name="Rectangle 15"/>
            <p:cNvSpPr>
              <a:spLocks noChangeArrowheads="1"/>
            </p:cNvSpPr>
            <p:nvPr/>
          </p:nvSpPr>
          <p:spPr bwMode="auto">
            <a:xfrm>
              <a:off x="2738" y="2293"/>
              <a:ext cx="326" cy="239"/>
            </a:xfrm>
            <a:prstGeom prst="rect">
              <a:avLst/>
            </a:prstGeom>
            <a:noFill/>
            <a:ln w="9525">
              <a:noFill/>
              <a:miter lim="800000"/>
              <a:headEnd/>
              <a:tailEnd/>
            </a:ln>
          </p:spPr>
          <p:txBody>
            <a:bodyPr wrap="none" lIns="0" tIns="0" rIns="0" bIns="0">
              <a:spAutoFit/>
            </a:bodyPr>
            <a:lstStyle/>
            <a:p>
              <a:pPr eaLnBrk="0" hangingPunct="0"/>
              <a:r>
                <a:rPr lang="en-GB" sz="1600" i="0" dirty="0">
                  <a:solidFill>
                    <a:srgbClr val="000000"/>
                  </a:solidFill>
                </a:rPr>
                <a:t>Reply</a:t>
              </a:r>
              <a:endParaRPr lang="en-GB" sz="2400" i="0" dirty="0"/>
            </a:p>
          </p:txBody>
        </p:sp>
        <p:sp>
          <p:nvSpPr>
            <p:cNvPr id="9233" name="Rectangle 16"/>
            <p:cNvSpPr>
              <a:spLocks noChangeArrowheads="1"/>
            </p:cNvSpPr>
            <p:nvPr/>
          </p:nvSpPr>
          <p:spPr bwMode="auto">
            <a:xfrm>
              <a:off x="2722" y="2636"/>
              <a:ext cx="519" cy="239"/>
            </a:xfrm>
            <a:prstGeom prst="rect">
              <a:avLst/>
            </a:prstGeom>
            <a:noFill/>
            <a:ln w="9525">
              <a:noFill/>
              <a:miter lim="800000"/>
              <a:headEnd/>
              <a:tailEnd/>
            </a:ln>
          </p:spPr>
          <p:txBody>
            <a:bodyPr wrap="none" lIns="0" tIns="0" rIns="0" bIns="0">
              <a:spAutoFit/>
            </a:bodyPr>
            <a:lstStyle/>
            <a:p>
              <a:pPr eaLnBrk="0" hangingPunct="0"/>
              <a:r>
                <a:rPr lang="en-GB" sz="1600" i="0">
                  <a:solidFill>
                    <a:srgbClr val="000000"/>
                  </a:solidFill>
                </a:rPr>
                <a:t>message</a:t>
              </a:r>
              <a:endParaRPr lang="en-GB" sz="2400" i="0"/>
            </a:p>
          </p:txBody>
        </p:sp>
        <p:sp>
          <p:nvSpPr>
            <p:cNvPr id="9234" name="Oval 17"/>
            <p:cNvSpPr>
              <a:spLocks noChangeArrowheads="1"/>
            </p:cNvSpPr>
            <p:nvPr/>
          </p:nvSpPr>
          <p:spPr bwMode="auto">
            <a:xfrm>
              <a:off x="4013" y="1430"/>
              <a:ext cx="1624" cy="1608"/>
            </a:xfrm>
            <a:prstGeom prst="ellipse">
              <a:avLst/>
            </a:prstGeom>
            <a:solidFill>
              <a:srgbClr val="FFFFFF"/>
            </a:solidFill>
            <a:ln w="36513">
              <a:solidFill>
                <a:srgbClr val="000000"/>
              </a:solidFill>
              <a:round/>
              <a:headEnd/>
              <a:tailEnd/>
            </a:ln>
          </p:spPr>
          <p:txBody>
            <a:bodyPr/>
            <a:lstStyle/>
            <a:p>
              <a:endParaRPr lang="en-US" i="0"/>
            </a:p>
          </p:txBody>
        </p:sp>
        <p:sp>
          <p:nvSpPr>
            <p:cNvPr id="9235" name="Rectangle 18"/>
            <p:cNvSpPr>
              <a:spLocks noChangeArrowheads="1"/>
            </p:cNvSpPr>
            <p:nvPr/>
          </p:nvSpPr>
          <p:spPr bwMode="auto">
            <a:xfrm>
              <a:off x="4489" y="1833"/>
              <a:ext cx="696" cy="238"/>
            </a:xfrm>
            <a:prstGeom prst="rect">
              <a:avLst/>
            </a:prstGeom>
            <a:noFill/>
            <a:ln w="9525">
              <a:noFill/>
              <a:miter lim="800000"/>
              <a:headEnd/>
              <a:tailEnd/>
            </a:ln>
          </p:spPr>
          <p:txBody>
            <a:bodyPr wrap="none" lIns="0" tIns="0" rIns="0" bIns="0">
              <a:spAutoFit/>
            </a:bodyPr>
            <a:lstStyle/>
            <a:p>
              <a:pPr eaLnBrk="0" hangingPunct="0"/>
              <a:r>
                <a:rPr lang="en-GB" sz="1600" b="1" i="0">
                  <a:solidFill>
                    <a:schemeClr val="accent1"/>
                  </a:solidFill>
                </a:rPr>
                <a:t>getRequest</a:t>
              </a:r>
              <a:endParaRPr lang="en-GB" sz="2400" b="1" i="0">
                <a:solidFill>
                  <a:schemeClr val="accent1"/>
                </a:solidFill>
              </a:endParaRPr>
            </a:p>
          </p:txBody>
        </p:sp>
        <p:sp>
          <p:nvSpPr>
            <p:cNvPr id="9236" name="Rectangle 19"/>
            <p:cNvSpPr>
              <a:spLocks noChangeArrowheads="1"/>
            </p:cNvSpPr>
            <p:nvPr/>
          </p:nvSpPr>
          <p:spPr bwMode="auto">
            <a:xfrm>
              <a:off x="4592" y="2226"/>
              <a:ext cx="448" cy="239"/>
            </a:xfrm>
            <a:prstGeom prst="rect">
              <a:avLst/>
            </a:prstGeom>
            <a:noFill/>
            <a:ln w="9525">
              <a:noFill/>
              <a:miter lim="800000"/>
              <a:headEnd/>
              <a:tailEnd/>
            </a:ln>
          </p:spPr>
          <p:txBody>
            <a:bodyPr wrap="none" lIns="0" tIns="0" rIns="0" bIns="0">
              <a:spAutoFit/>
            </a:bodyPr>
            <a:lstStyle/>
            <a:p>
              <a:pPr eaLnBrk="0" hangingPunct="0"/>
              <a:r>
                <a:rPr lang="en-GB" sz="1600" i="0">
                  <a:solidFill>
                    <a:srgbClr val="000000"/>
                  </a:solidFill>
                </a:rPr>
                <a:t>execute</a:t>
              </a:r>
              <a:endParaRPr lang="en-GB" sz="2400" i="0"/>
            </a:p>
          </p:txBody>
        </p:sp>
        <p:sp>
          <p:nvSpPr>
            <p:cNvPr id="9237" name="Rectangle 20"/>
            <p:cNvSpPr>
              <a:spLocks noChangeArrowheads="1"/>
            </p:cNvSpPr>
            <p:nvPr/>
          </p:nvSpPr>
          <p:spPr bwMode="auto">
            <a:xfrm>
              <a:off x="4592" y="2415"/>
              <a:ext cx="427" cy="239"/>
            </a:xfrm>
            <a:prstGeom prst="rect">
              <a:avLst/>
            </a:prstGeom>
            <a:noFill/>
            <a:ln w="9525">
              <a:noFill/>
              <a:miter lim="800000"/>
              <a:headEnd/>
              <a:tailEnd/>
            </a:ln>
          </p:spPr>
          <p:txBody>
            <a:bodyPr wrap="none" lIns="0" tIns="0" rIns="0" bIns="0">
              <a:spAutoFit/>
            </a:bodyPr>
            <a:lstStyle/>
            <a:p>
              <a:pPr eaLnBrk="0" hangingPunct="0"/>
              <a:r>
                <a:rPr lang="en-GB" sz="1600" i="0">
                  <a:solidFill>
                    <a:srgbClr val="000000"/>
                  </a:solidFill>
                </a:rPr>
                <a:t>method</a:t>
              </a:r>
              <a:endParaRPr lang="en-GB" sz="2400" i="0"/>
            </a:p>
          </p:txBody>
        </p:sp>
        <p:sp>
          <p:nvSpPr>
            <p:cNvPr id="9238" name="Freeform 21"/>
            <p:cNvSpPr>
              <a:spLocks/>
            </p:cNvSpPr>
            <p:nvPr/>
          </p:nvSpPr>
          <p:spPr bwMode="auto">
            <a:xfrm>
              <a:off x="4234" y="1840"/>
              <a:ext cx="110" cy="79"/>
            </a:xfrm>
            <a:custGeom>
              <a:avLst/>
              <a:gdLst>
                <a:gd name="T0" fmla="*/ 0 w 110"/>
                <a:gd name="T1" fmla="*/ 31 h 79"/>
                <a:gd name="T2" fmla="*/ 0 w 110"/>
                <a:gd name="T3" fmla="*/ 0 h 79"/>
                <a:gd name="T4" fmla="*/ 110 w 110"/>
                <a:gd name="T5" fmla="*/ 47 h 79"/>
                <a:gd name="T6" fmla="*/ 0 w 110"/>
                <a:gd name="T7" fmla="*/ 79 h 79"/>
                <a:gd name="T8" fmla="*/ 0 w 110"/>
                <a:gd name="T9" fmla="*/ 31 h 79"/>
                <a:gd name="T10" fmla="*/ 0 60000 65536"/>
                <a:gd name="T11" fmla="*/ 0 60000 65536"/>
                <a:gd name="T12" fmla="*/ 0 60000 65536"/>
                <a:gd name="T13" fmla="*/ 0 60000 65536"/>
                <a:gd name="T14" fmla="*/ 0 60000 65536"/>
                <a:gd name="T15" fmla="*/ 0 w 110"/>
                <a:gd name="T16" fmla="*/ 0 h 79"/>
                <a:gd name="T17" fmla="*/ 110 w 110"/>
                <a:gd name="T18" fmla="*/ 79 h 79"/>
              </a:gdLst>
              <a:ahLst/>
              <a:cxnLst>
                <a:cxn ang="T10">
                  <a:pos x="T0" y="T1"/>
                </a:cxn>
                <a:cxn ang="T11">
                  <a:pos x="T2" y="T3"/>
                </a:cxn>
                <a:cxn ang="T12">
                  <a:pos x="T4" y="T5"/>
                </a:cxn>
                <a:cxn ang="T13">
                  <a:pos x="T6" y="T7"/>
                </a:cxn>
                <a:cxn ang="T14">
                  <a:pos x="T8" y="T9"/>
                </a:cxn>
              </a:cxnLst>
              <a:rect l="T15" t="T16" r="T17" b="T18"/>
              <a:pathLst>
                <a:path w="110" h="79">
                  <a:moveTo>
                    <a:pt x="0" y="31"/>
                  </a:moveTo>
                  <a:lnTo>
                    <a:pt x="0" y="0"/>
                  </a:lnTo>
                  <a:lnTo>
                    <a:pt x="110" y="47"/>
                  </a:lnTo>
                  <a:lnTo>
                    <a:pt x="0" y="79"/>
                  </a:lnTo>
                  <a:lnTo>
                    <a:pt x="0" y="31"/>
                  </a:lnTo>
                  <a:close/>
                </a:path>
              </a:pathLst>
            </a:custGeom>
            <a:solidFill>
              <a:srgbClr val="000000"/>
            </a:solidFill>
            <a:ln w="36513">
              <a:solidFill>
                <a:srgbClr val="000000"/>
              </a:solidFill>
              <a:round/>
              <a:headEnd/>
              <a:tailEnd/>
            </a:ln>
          </p:spPr>
          <p:txBody>
            <a:bodyPr/>
            <a:lstStyle/>
            <a:p>
              <a:endParaRPr lang="en-GB"/>
            </a:p>
          </p:txBody>
        </p:sp>
        <p:sp>
          <p:nvSpPr>
            <p:cNvPr id="9239" name="Line 22"/>
            <p:cNvSpPr>
              <a:spLocks noChangeShapeType="1"/>
            </p:cNvSpPr>
            <p:nvPr/>
          </p:nvSpPr>
          <p:spPr bwMode="auto">
            <a:xfrm>
              <a:off x="1742" y="1777"/>
              <a:ext cx="2476" cy="94"/>
            </a:xfrm>
            <a:prstGeom prst="line">
              <a:avLst/>
            </a:prstGeom>
            <a:noFill/>
            <a:ln w="36513">
              <a:solidFill>
                <a:srgbClr val="000000"/>
              </a:solidFill>
              <a:round/>
              <a:headEnd/>
              <a:tailEnd/>
            </a:ln>
          </p:spPr>
          <p:txBody>
            <a:bodyPr/>
            <a:lstStyle/>
            <a:p>
              <a:endParaRPr lang="en-GB"/>
            </a:p>
          </p:txBody>
        </p:sp>
        <p:sp>
          <p:nvSpPr>
            <p:cNvPr id="9240" name="Freeform 23"/>
            <p:cNvSpPr>
              <a:spLocks/>
            </p:cNvSpPr>
            <p:nvPr/>
          </p:nvSpPr>
          <p:spPr bwMode="auto">
            <a:xfrm>
              <a:off x="1616" y="2565"/>
              <a:ext cx="126" cy="63"/>
            </a:xfrm>
            <a:custGeom>
              <a:avLst/>
              <a:gdLst>
                <a:gd name="T0" fmla="*/ 126 w 126"/>
                <a:gd name="T1" fmla="*/ 32 h 63"/>
                <a:gd name="T2" fmla="*/ 126 w 126"/>
                <a:gd name="T3" fmla="*/ 63 h 63"/>
                <a:gd name="T4" fmla="*/ 0 w 126"/>
                <a:gd name="T5" fmla="*/ 32 h 63"/>
                <a:gd name="T6" fmla="*/ 126 w 126"/>
                <a:gd name="T7" fmla="*/ 0 h 63"/>
                <a:gd name="T8" fmla="*/ 126 w 126"/>
                <a:gd name="T9" fmla="*/ 32 h 63"/>
                <a:gd name="T10" fmla="*/ 0 60000 65536"/>
                <a:gd name="T11" fmla="*/ 0 60000 65536"/>
                <a:gd name="T12" fmla="*/ 0 60000 65536"/>
                <a:gd name="T13" fmla="*/ 0 60000 65536"/>
                <a:gd name="T14" fmla="*/ 0 60000 65536"/>
                <a:gd name="T15" fmla="*/ 0 w 126"/>
                <a:gd name="T16" fmla="*/ 0 h 63"/>
                <a:gd name="T17" fmla="*/ 126 w 126"/>
                <a:gd name="T18" fmla="*/ 63 h 63"/>
              </a:gdLst>
              <a:ahLst/>
              <a:cxnLst>
                <a:cxn ang="T10">
                  <a:pos x="T0" y="T1"/>
                </a:cxn>
                <a:cxn ang="T11">
                  <a:pos x="T2" y="T3"/>
                </a:cxn>
                <a:cxn ang="T12">
                  <a:pos x="T4" y="T5"/>
                </a:cxn>
                <a:cxn ang="T13">
                  <a:pos x="T6" y="T7"/>
                </a:cxn>
                <a:cxn ang="T14">
                  <a:pos x="T8" y="T9"/>
                </a:cxn>
              </a:cxnLst>
              <a:rect l="T15" t="T16" r="T17" b="T18"/>
              <a:pathLst>
                <a:path w="126" h="63">
                  <a:moveTo>
                    <a:pt x="126" y="32"/>
                  </a:moveTo>
                  <a:lnTo>
                    <a:pt x="126" y="63"/>
                  </a:lnTo>
                  <a:lnTo>
                    <a:pt x="0" y="32"/>
                  </a:lnTo>
                  <a:lnTo>
                    <a:pt x="126" y="0"/>
                  </a:lnTo>
                  <a:lnTo>
                    <a:pt x="126" y="32"/>
                  </a:lnTo>
                  <a:close/>
                </a:path>
              </a:pathLst>
            </a:custGeom>
            <a:solidFill>
              <a:srgbClr val="000000"/>
            </a:solidFill>
            <a:ln w="36513">
              <a:solidFill>
                <a:srgbClr val="000000"/>
              </a:solidFill>
              <a:round/>
              <a:headEnd/>
              <a:tailEnd/>
            </a:ln>
          </p:spPr>
          <p:txBody>
            <a:bodyPr/>
            <a:lstStyle/>
            <a:p>
              <a:endParaRPr lang="en-GB"/>
            </a:p>
          </p:txBody>
        </p:sp>
        <p:sp>
          <p:nvSpPr>
            <p:cNvPr id="9241" name="Line 24"/>
            <p:cNvSpPr>
              <a:spLocks noChangeShapeType="1"/>
            </p:cNvSpPr>
            <p:nvPr/>
          </p:nvSpPr>
          <p:spPr bwMode="auto">
            <a:xfrm>
              <a:off x="1742" y="2597"/>
              <a:ext cx="2634" cy="47"/>
            </a:xfrm>
            <a:prstGeom prst="line">
              <a:avLst/>
            </a:prstGeom>
            <a:noFill/>
            <a:ln w="36513">
              <a:solidFill>
                <a:srgbClr val="000000"/>
              </a:solidFill>
              <a:round/>
              <a:headEnd/>
              <a:tailEnd/>
            </a:ln>
          </p:spPr>
          <p:txBody>
            <a:bodyPr/>
            <a:lstStyle/>
            <a:p>
              <a:endParaRPr lang="en-GB"/>
            </a:p>
          </p:txBody>
        </p:sp>
        <p:sp>
          <p:nvSpPr>
            <p:cNvPr id="9242" name="Rectangle 25"/>
            <p:cNvSpPr>
              <a:spLocks noChangeArrowheads="1"/>
            </p:cNvSpPr>
            <p:nvPr/>
          </p:nvSpPr>
          <p:spPr bwMode="auto">
            <a:xfrm>
              <a:off x="2675" y="1864"/>
              <a:ext cx="519" cy="238"/>
            </a:xfrm>
            <a:prstGeom prst="rect">
              <a:avLst/>
            </a:prstGeom>
            <a:noFill/>
            <a:ln w="9525">
              <a:noFill/>
              <a:miter lim="800000"/>
              <a:headEnd/>
              <a:tailEnd/>
            </a:ln>
          </p:spPr>
          <p:txBody>
            <a:bodyPr wrap="none" lIns="0" tIns="0" rIns="0" bIns="0">
              <a:spAutoFit/>
            </a:bodyPr>
            <a:lstStyle/>
            <a:p>
              <a:pPr eaLnBrk="0" hangingPunct="0"/>
              <a:r>
                <a:rPr lang="en-GB" sz="1600" i="0">
                  <a:solidFill>
                    <a:srgbClr val="000000"/>
                  </a:solidFill>
                </a:rPr>
                <a:t>message</a:t>
              </a:r>
              <a:endParaRPr lang="en-GB" sz="2400" i="0"/>
            </a:p>
          </p:txBody>
        </p:sp>
        <p:sp>
          <p:nvSpPr>
            <p:cNvPr id="9243" name="Rectangle 26"/>
            <p:cNvSpPr>
              <a:spLocks noChangeArrowheads="1"/>
            </p:cNvSpPr>
            <p:nvPr/>
          </p:nvSpPr>
          <p:spPr bwMode="auto">
            <a:xfrm>
              <a:off x="4456" y="2037"/>
              <a:ext cx="711" cy="239"/>
            </a:xfrm>
            <a:prstGeom prst="rect">
              <a:avLst/>
            </a:prstGeom>
            <a:noFill/>
            <a:ln w="9525">
              <a:noFill/>
              <a:miter lim="800000"/>
              <a:headEnd/>
              <a:tailEnd/>
            </a:ln>
          </p:spPr>
          <p:txBody>
            <a:bodyPr wrap="none" lIns="0" tIns="0" rIns="0" bIns="0">
              <a:spAutoFit/>
            </a:bodyPr>
            <a:lstStyle/>
            <a:p>
              <a:pPr eaLnBrk="0" hangingPunct="0"/>
              <a:r>
                <a:rPr lang="en-GB" sz="1600" i="0">
                  <a:solidFill>
                    <a:srgbClr val="000000"/>
                  </a:solidFill>
                </a:rPr>
                <a:t>select object</a:t>
              </a:r>
              <a:endParaRPr lang="en-GB" sz="2400" i="0"/>
            </a:p>
          </p:txBody>
        </p:sp>
        <p:sp>
          <p:nvSpPr>
            <p:cNvPr id="9244" name="Rectangle 27"/>
            <p:cNvSpPr>
              <a:spLocks noChangeArrowheads="1"/>
            </p:cNvSpPr>
            <p:nvPr/>
          </p:nvSpPr>
          <p:spPr bwMode="auto">
            <a:xfrm>
              <a:off x="4513" y="2606"/>
              <a:ext cx="646" cy="238"/>
            </a:xfrm>
            <a:prstGeom prst="rect">
              <a:avLst/>
            </a:prstGeom>
            <a:noFill/>
            <a:ln w="9525">
              <a:noFill/>
              <a:miter lim="800000"/>
              <a:headEnd/>
              <a:tailEnd/>
            </a:ln>
          </p:spPr>
          <p:txBody>
            <a:bodyPr wrap="none" lIns="0" tIns="0" rIns="0" bIns="0">
              <a:spAutoFit/>
            </a:bodyPr>
            <a:lstStyle/>
            <a:p>
              <a:pPr eaLnBrk="0" hangingPunct="0"/>
              <a:r>
                <a:rPr lang="en-GB" sz="1600" b="1" i="0">
                  <a:solidFill>
                    <a:schemeClr val="accent1"/>
                  </a:solidFill>
                </a:rPr>
                <a:t>sendReply</a:t>
              </a:r>
              <a:endParaRPr lang="en-GB" sz="2400" b="1" i="0">
                <a:solidFill>
                  <a:schemeClr val="accent1"/>
                </a:solidFill>
              </a:endParaRPr>
            </a:p>
          </p:txBody>
        </p:sp>
        <p:grpSp>
          <p:nvGrpSpPr>
            <p:cNvPr id="9245" name="Group 28"/>
            <p:cNvGrpSpPr>
              <a:grpSpLocks/>
            </p:cNvGrpSpPr>
            <p:nvPr/>
          </p:nvGrpSpPr>
          <p:grpSpPr bwMode="auto">
            <a:xfrm>
              <a:off x="1245" y="1980"/>
              <a:ext cx="47" cy="151"/>
              <a:chOff x="517" y="1652"/>
              <a:chExt cx="47" cy="151"/>
            </a:xfrm>
          </p:grpSpPr>
          <p:sp>
            <p:nvSpPr>
              <p:cNvPr id="9249" name="Oval 29"/>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p:spPr>
            <p:txBody>
              <a:bodyPr wrap="none" anchor="ctr"/>
              <a:lstStyle/>
              <a:p>
                <a:endParaRPr lang="en-US" i="0"/>
              </a:p>
            </p:txBody>
          </p:sp>
          <p:sp>
            <p:nvSpPr>
              <p:cNvPr id="9250" name="Oval 30"/>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p:spPr>
            <p:txBody>
              <a:bodyPr wrap="none" anchor="ctr"/>
              <a:lstStyle/>
              <a:p>
                <a:endParaRPr lang="en-US" i="0"/>
              </a:p>
            </p:txBody>
          </p:sp>
        </p:grpSp>
        <p:grpSp>
          <p:nvGrpSpPr>
            <p:cNvPr id="9246" name="Group 31"/>
            <p:cNvGrpSpPr>
              <a:grpSpLocks/>
            </p:cNvGrpSpPr>
            <p:nvPr/>
          </p:nvGrpSpPr>
          <p:grpSpPr bwMode="auto">
            <a:xfrm>
              <a:off x="1245" y="2508"/>
              <a:ext cx="47" cy="151"/>
              <a:chOff x="517" y="1652"/>
              <a:chExt cx="47" cy="151"/>
            </a:xfrm>
          </p:grpSpPr>
          <p:sp>
            <p:nvSpPr>
              <p:cNvPr id="9247" name="Oval 32"/>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p:spPr>
            <p:txBody>
              <a:bodyPr wrap="none" anchor="ctr"/>
              <a:lstStyle/>
              <a:p>
                <a:endParaRPr lang="en-US" i="0"/>
              </a:p>
            </p:txBody>
          </p:sp>
          <p:sp>
            <p:nvSpPr>
              <p:cNvPr id="9248" name="Oval 33"/>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p:spPr>
            <p:txBody>
              <a:bodyPr wrap="none" anchor="ctr"/>
              <a:lstStyle/>
              <a:p>
                <a:endParaRPr lang="en-US" i="0"/>
              </a:p>
            </p:txBody>
          </p:sp>
        </p:grpSp>
      </p:grpSp>
      <p:sp>
        <p:nvSpPr>
          <p:cNvPr id="9220" name="Rectangle 34"/>
          <p:cNvSpPr>
            <a:spLocks noChangeArrowheads="1"/>
          </p:cNvSpPr>
          <p:nvPr/>
        </p:nvSpPr>
        <p:spPr bwMode="auto">
          <a:xfrm>
            <a:off x="203200" y="863600"/>
            <a:ext cx="9494838" cy="965200"/>
          </a:xfrm>
          <a:prstGeom prst="rect">
            <a:avLst/>
          </a:prstGeom>
          <a:noFill/>
          <a:ln w="9525">
            <a:noFill/>
            <a:miter lim="800000"/>
            <a:headEnd/>
            <a:tailEnd/>
          </a:ln>
        </p:spPr>
        <p:txBody>
          <a:bodyPr/>
          <a:lstStyle/>
          <a:p>
            <a:pPr marL="342900" indent="-342900">
              <a:spcBef>
                <a:spcPct val="20000"/>
              </a:spcBef>
              <a:buFontTx/>
              <a:buChar char="•"/>
            </a:pPr>
            <a:r>
              <a:rPr lang="en-US" sz="2400" i="0" dirty="0">
                <a:latin typeface="+mn-lt"/>
              </a:rPr>
              <a:t>RRP based on a trio of communication primitives (shown in bold </a:t>
            </a:r>
            <a:r>
              <a:rPr lang="en-US" sz="2400" i="0" dirty="0" smtClean="0">
                <a:latin typeface="+mn-lt"/>
              </a:rPr>
              <a:t>blue) </a:t>
            </a:r>
            <a:r>
              <a:rPr lang="en-US" sz="2400" i="0" dirty="0">
                <a:latin typeface="+mn-lt"/>
              </a:rPr>
              <a:t>.</a:t>
            </a:r>
          </a:p>
          <a:p>
            <a:pPr marL="342900" indent="-342900">
              <a:spcBef>
                <a:spcPct val="20000"/>
              </a:spcBef>
              <a:buFontTx/>
              <a:buChar char="•"/>
            </a:pPr>
            <a:endParaRPr lang="en-US" sz="2400" i="0" dirty="0">
              <a:latin typeface="+mn-lt"/>
            </a:endParaRPr>
          </a:p>
          <a:p>
            <a:pPr marL="342900" indent="-342900">
              <a:spcBef>
                <a:spcPct val="20000"/>
              </a:spcBef>
              <a:buFontTx/>
              <a:buChar char="•"/>
            </a:pPr>
            <a:r>
              <a:rPr lang="en-US" sz="2400" i="0" dirty="0">
                <a:latin typeface="+mn-lt"/>
              </a:rPr>
              <a:t>Most RMI &amp; RPC systems expect to be supported by a similar protocol</a:t>
            </a:r>
          </a:p>
          <a:p>
            <a:pPr marL="742950" lvl="1" indent="-285750">
              <a:spcBef>
                <a:spcPct val="20000"/>
              </a:spcBef>
              <a:buFontTx/>
              <a:buChar char="–"/>
            </a:pPr>
            <a:endParaRPr lang="en-US" sz="2000" i="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23875" y="0"/>
            <a:ext cx="8915400" cy="825500"/>
          </a:xfrm>
        </p:spPr>
        <p:txBody>
          <a:bodyPr>
            <a:normAutofit/>
          </a:bodyPr>
          <a:lstStyle/>
          <a:p>
            <a:pPr>
              <a:defRPr/>
            </a:pPr>
            <a:r>
              <a:rPr lang="en-GB" sz="4000" b="1" dirty="0">
                <a:solidFill>
                  <a:schemeClr val="tx2">
                    <a:satMod val="130000"/>
                  </a:schemeClr>
                </a:solidFill>
              </a:rPr>
              <a:t>Request-reply communication</a:t>
            </a:r>
          </a:p>
        </p:txBody>
      </p:sp>
      <p:sp>
        <p:nvSpPr>
          <p:cNvPr id="10243" name="Rectangle 35"/>
          <p:cNvSpPr>
            <a:spLocks noChangeArrowheads="1"/>
          </p:cNvSpPr>
          <p:nvPr/>
        </p:nvSpPr>
        <p:spPr bwMode="auto">
          <a:xfrm>
            <a:off x="512763" y="855663"/>
            <a:ext cx="9197294" cy="5816977"/>
          </a:xfrm>
          <a:prstGeom prst="rect">
            <a:avLst/>
          </a:prstGeom>
          <a:noFill/>
          <a:ln w="9525">
            <a:noFill/>
            <a:miter lim="800000"/>
            <a:headEnd/>
            <a:tailEnd/>
          </a:ln>
        </p:spPr>
        <p:txBody>
          <a:bodyPr wrap="square">
            <a:spAutoFit/>
          </a:bodyPr>
          <a:lstStyle/>
          <a:p>
            <a:pPr eaLnBrk="0" hangingPunct="0">
              <a:buFont typeface="Arial" charset="0"/>
              <a:buChar char="•"/>
            </a:pPr>
            <a:r>
              <a:rPr lang="en-GB" sz="2400" i="0" dirty="0">
                <a:latin typeface="+mn-lt"/>
                <a:cs typeface="Arial" pitchFamily="34" charset="0"/>
              </a:rPr>
              <a:t>May be designed to provide certain delivery guarantee.</a:t>
            </a:r>
          </a:p>
          <a:p>
            <a:pPr eaLnBrk="0" hangingPunct="0">
              <a:buFont typeface="Arial" charset="0"/>
              <a:buChar char="•"/>
            </a:pPr>
            <a:endParaRPr lang="en-GB" sz="2400" i="0" dirty="0">
              <a:latin typeface="+mn-lt"/>
              <a:cs typeface="Arial" pitchFamily="34" charset="0"/>
            </a:endParaRPr>
          </a:p>
          <a:p>
            <a:pPr eaLnBrk="0" hangingPunct="0">
              <a:buFont typeface="Arial" charset="0"/>
              <a:buChar char="•"/>
            </a:pPr>
            <a:r>
              <a:rPr lang="en-GB" sz="2400" i="0" dirty="0">
                <a:latin typeface="+mn-lt"/>
                <a:cs typeface="Arial" pitchFamily="34" charset="0"/>
              </a:rPr>
              <a:t>If UDP datagrams are used, guarantees are provided by RR protocol.</a:t>
            </a:r>
          </a:p>
          <a:p>
            <a:pPr eaLnBrk="0" hangingPunct="0"/>
            <a:endParaRPr lang="en-GB" sz="2400" dirty="0">
              <a:latin typeface="+mn-lt"/>
              <a:cs typeface="Arial" pitchFamily="34" charset="0"/>
            </a:endParaRPr>
          </a:p>
          <a:p>
            <a:pPr eaLnBrk="0" hangingPunct="0"/>
            <a:r>
              <a:rPr lang="en-GB" sz="2400" dirty="0">
                <a:latin typeface="+mn-lt"/>
                <a:cs typeface="Arial" pitchFamily="34" charset="0"/>
              </a:rPr>
              <a:t>public byte[] </a:t>
            </a:r>
            <a:r>
              <a:rPr lang="en-GB" sz="2400" b="1" dirty="0">
                <a:latin typeface="+mn-lt"/>
                <a:cs typeface="Arial" pitchFamily="34" charset="0"/>
              </a:rPr>
              <a:t>doOperation</a:t>
            </a:r>
            <a:r>
              <a:rPr lang="en-GB" sz="2400" dirty="0">
                <a:latin typeface="+mn-lt"/>
                <a:cs typeface="Arial" pitchFamily="34" charset="0"/>
              </a:rPr>
              <a:t> (RemoteObjectRef o, int methodId, byte[] arguments</a:t>
            </a:r>
            <a:r>
              <a:rPr lang="en-GB" sz="2400" dirty="0" smtClean="0">
                <a:latin typeface="+mn-lt"/>
                <a:cs typeface="Arial" pitchFamily="34" charset="0"/>
              </a:rPr>
              <a:t>)</a:t>
            </a:r>
          </a:p>
          <a:p>
            <a:pPr eaLnBrk="0" hangingPunct="0"/>
            <a:endParaRPr lang="en-GB" sz="2400" i="0" dirty="0">
              <a:latin typeface="+mn-lt"/>
              <a:cs typeface="Arial" pitchFamily="34" charset="0"/>
            </a:endParaRPr>
          </a:p>
          <a:p>
            <a:pPr lvl="1" indent="-282575" eaLnBrk="0" hangingPunct="0">
              <a:buFont typeface="Arial" pitchFamily="34" charset="0"/>
              <a:buChar char="•"/>
            </a:pPr>
            <a:r>
              <a:rPr lang="en-GB" sz="2000" i="0" dirty="0">
                <a:latin typeface="+mn-lt"/>
                <a:cs typeface="Arial" pitchFamily="34" charset="0"/>
              </a:rPr>
              <a:t>sends a request message to the remote object and returns the reply. </a:t>
            </a:r>
          </a:p>
          <a:p>
            <a:pPr lvl="1" indent="-282575" eaLnBrk="0" hangingPunct="0">
              <a:buFont typeface="Arial" pitchFamily="34" charset="0"/>
              <a:buChar char="•"/>
            </a:pPr>
            <a:endParaRPr lang="en-GB" sz="2000" i="0" dirty="0" smtClean="0">
              <a:latin typeface="+mn-lt"/>
              <a:cs typeface="Arial" pitchFamily="34" charset="0"/>
            </a:endParaRPr>
          </a:p>
          <a:p>
            <a:pPr lvl="1" indent="-282575" eaLnBrk="0" hangingPunct="0">
              <a:buFont typeface="Arial" pitchFamily="34" charset="0"/>
              <a:buChar char="•"/>
            </a:pPr>
            <a:r>
              <a:rPr lang="en-GB" sz="2000" i="0" dirty="0" smtClean="0">
                <a:latin typeface="+mn-lt"/>
                <a:cs typeface="Arial" pitchFamily="34" charset="0"/>
              </a:rPr>
              <a:t>The </a:t>
            </a:r>
            <a:r>
              <a:rPr lang="en-GB" sz="2000" i="0" dirty="0">
                <a:latin typeface="+mn-lt"/>
                <a:cs typeface="Arial" pitchFamily="34" charset="0"/>
              </a:rPr>
              <a:t>arguments specify the remote object, the method to be invoked and the </a:t>
            </a:r>
            <a:r>
              <a:rPr lang="en-GB" sz="2000" i="0" dirty="0" smtClean="0">
                <a:latin typeface="+mn-lt"/>
                <a:cs typeface="Arial" pitchFamily="34" charset="0"/>
              </a:rPr>
              <a:t>arguments </a:t>
            </a:r>
            <a:r>
              <a:rPr lang="en-GB" sz="2000" i="0" dirty="0">
                <a:latin typeface="+mn-lt"/>
                <a:cs typeface="Arial" pitchFamily="34" charset="0"/>
              </a:rPr>
              <a:t>of that method</a:t>
            </a:r>
            <a:r>
              <a:rPr lang="en-GB" sz="2000" i="0" dirty="0" smtClean="0">
                <a:latin typeface="+mn-lt"/>
                <a:cs typeface="Arial" pitchFamily="34" charset="0"/>
              </a:rPr>
              <a:t>.</a:t>
            </a:r>
          </a:p>
          <a:p>
            <a:pPr lvl="1" indent="-282575" eaLnBrk="0" hangingPunct="0">
              <a:buFont typeface="Arial" pitchFamily="34" charset="0"/>
              <a:buChar char="•"/>
            </a:pPr>
            <a:endParaRPr lang="en-GB" sz="2000" i="0" dirty="0" smtClean="0">
              <a:latin typeface="+mn-lt"/>
              <a:cs typeface="Arial" pitchFamily="34" charset="0"/>
            </a:endParaRPr>
          </a:p>
          <a:p>
            <a:pPr lvl="1" indent="-282575" eaLnBrk="0" hangingPunct="0">
              <a:buFont typeface="Arial" pitchFamily="34" charset="0"/>
              <a:buChar char="•"/>
            </a:pPr>
            <a:r>
              <a:rPr lang="en-GB" sz="2000" i="0" dirty="0" smtClean="0">
                <a:latin typeface="+mn-lt"/>
                <a:cs typeface="Arial" pitchFamily="34" charset="0"/>
              </a:rPr>
              <a:t>It is assumed that doOperation </a:t>
            </a:r>
            <a:r>
              <a:rPr lang="en-GB" sz="2000" i="0" dirty="0" err="1" smtClean="0">
                <a:latin typeface="+mn-lt"/>
                <a:cs typeface="Arial" pitchFamily="34" charset="0"/>
              </a:rPr>
              <a:t>marshalls</a:t>
            </a:r>
            <a:r>
              <a:rPr lang="en-GB" sz="2000" i="0" dirty="0" smtClean="0">
                <a:latin typeface="+mn-lt"/>
                <a:cs typeface="Arial" pitchFamily="34" charset="0"/>
              </a:rPr>
              <a:t> the arguments into array of bytes and </a:t>
            </a:r>
            <a:r>
              <a:rPr lang="en-GB" sz="2000" i="0" dirty="0" err="1" smtClean="0">
                <a:latin typeface="+mn-lt"/>
                <a:cs typeface="Arial" pitchFamily="34" charset="0"/>
              </a:rPr>
              <a:t>unmarshals</a:t>
            </a:r>
            <a:r>
              <a:rPr lang="en-GB" sz="2000" i="0" dirty="0" smtClean="0">
                <a:latin typeface="+mn-lt"/>
                <a:cs typeface="Arial" pitchFamily="34" charset="0"/>
              </a:rPr>
              <a:t> the results from the array of bytes that is returned.</a:t>
            </a:r>
            <a:endParaRPr lang="en-GB" sz="2000" i="0" dirty="0">
              <a:latin typeface="+mn-lt"/>
              <a:cs typeface="Arial" pitchFamily="34" charset="0"/>
            </a:endParaRPr>
          </a:p>
          <a:p>
            <a:pPr lvl="1" indent="-282575" eaLnBrk="0" hangingPunct="0">
              <a:buFont typeface="Arial" pitchFamily="34" charset="0"/>
              <a:buChar char="•"/>
            </a:pPr>
            <a:endParaRPr lang="en-GB" sz="2000" i="0" dirty="0" smtClean="0">
              <a:latin typeface="+mn-lt"/>
              <a:cs typeface="Arial" pitchFamily="34" charset="0"/>
            </a:endParaRPr>
          </a:p>
          <a:p>
            <a:pPr lvl="1" indent="-282575" eaLnBrk="0" hangingPunct="0">
              <a:buFont typeface="Arial" pitchFamily="34" charset="0"/>
              <a:buChar char="•"/>
            </a:pPr>
            <a:r>
              <a:rPr lang="en-GB" sz="2000" i="0" dirty="0" smtClean="0">
                <a:latin typeface="+mn-lt"/>
                <a:cs typeface="Arial" pitchFamily="34" charset="0"/>
              </a:rPr>
              <a:t>After </a:t>
            </a:r>
            <a:r>
              <a:rPr lang="en-GB" sz="2000" i="0" dirty="0">
                <a:latin typeface="+mn-lt"/>
                <a:cs typeface="Arial" pitchFamily="34" charset="0"/>
              </a:rPr>
              <a:t>sending request, it invokes </a:t>
            </a:r>
            <a:r>
              <a:rPr lang="en-GB" sz="2000" dirty="0">
                <a:latin typeface="+mn-lt"/>
                <a:cs typeface="Arial" pitchFamily="34" charset="0"/>
              </a:rPr>
              <a:t>receive </a:t>
            </a:r>
            <a:r>
              <a:rPr lang="en-GB" sz="2000" i="0" dirty="0">
                <a:latin typeface="+mn-lt"/>
                <a:cs typeface="Arial" pitchFamily="34" charset="0"/>
              </a:rPr>
              <a:t>and blocks</a:t>
            </a:r>
            <a:endParaRPr lang="en-GB" sz="2400" dirty="0">
              <a:latin typeface="+mn-lt"/>
              <a:cs typeface="Arial" pitchFamily="34" charset="0"/>
            </a:endParaRPr>
          </a:p>
          <a:p>
            <a:pPr eaLnBrk="0" hangingPunct="0"/>
            <a:endParaRPr lang="en-GB" sz="2400" dirty="0">
              <a:latin typeface="+mn-lt"/>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23875" y="0"/>
            <a:ext cx="8915400" cy="825500"/>
          </a:xfrm>
        </p:spPr>
        <p:txBody>
          <a:bodyPr>
            <a:normAutofit/>
          </a:bodyPr>
          <a:lstStyle/>
          <a:p>
            <a:pPr>
              <a:defRPr/>
            </a:pPr>
            <a:r>
              <a:rPr lang="en-GB" sz="4000" b="1" dirty="0">
                <a:solidFill>
                  <a:schemeClr val="tx2">
                    <a:satMod val="130000"/>
                  </a:schemeClr>
                </a:solidFill>
              </a:rPr>
              <a:t>Request-reply communication</a:t>
            </a:r>
          </a:p>
        </p:txBody>
      </p:sp>
      <p:sp>
        <p:nvSpPr>
          <p:cNvPr id="10243" name="Rectangle 35"/>
          <p:cNvSpPr>
            <a:spLocks noChangeArrowheads="1"/>
          </p:cNvSpPr>
          <p:nvPr/>
        </p:nvSpPr>
        <p:spPr bwMode="auto">
          <a:xfrm>
            <a:off x="512763" y="855663"/>
            <a:ext cx="8893175" cy="4154984"/>
          </a:xfrm>
          <a:prstGeom prst="rect">
            <a:avLst/>
          </a:prstGeom>
          <a:noFill/>
          <a:ln w="9525">
            <a:noFill/>
            <a:miter lim="800000"/>
            <a:headEnd/>
            <a:tailEnd/>
          </a:ln>
        </p:spPr>
        <p:txBody>
          <a:bodyPr>
            <a:spAutoFit/>
          </a:bodyPr>
          <a:lstStyle/>
          <a:p>
            <a:pPr eaLnBrk="0" hangingPunct="0"/>
            <a:endParaRPr lang="en-GB" sz="2400" dirty="0">
              <a:latin typeface="+mn-lt"/>
              <a:cs typeface="Arial" pitchFamily="34" charset="0"/>
            </a:endParaRPr>
          </a:p>
          <a:p>
            <a:pPr eaLnBrk="0" hangingPunct="0"/>
            <a:r>
              <a:rPr lang="en-GB" sz="2400" dirty="0">
                <a:latin typeface="+mn-lt"/>
                <a:cs typeface="Arial" pitchFamily="34" charset="0"/>
              </a:rPr>
              <a:t>public byte[] </a:t>
            </a:r>
            <a:r>
              <a:rPr lang="en-GB" sz="2400" b="1" dirty="0" err="1">
                <a:latin typeface="+mn-lt"/>
                <a:cs typeface="Arial" pitchFamily="34" charset="0"/>
              </a:rPr>
              <a:t>getRequest</a:t>
            </a:r>
            <a:r>
              <a:rPr lang="en-GB" sz="2400" dirty="0">
                <a:latin typeface="+mn-lt"/>
                <a:cs typeface="Arial" pitchFamily="34" charset="0"/>
              </a:rPr>
              <a:t> ();</a:t>
            </a:r>
            <a:endParaRPr lang="en-GB" sz="2400" i="0" dirty="0">
              <a:latin typeface="+mn-lt"/>
              <a:cs typeface="Arial" pitchFamily="34" charset="0"/>
            </a:endParaRPr>
          </a:p>
          <a:p>
            <a:pPr lvl="1" eaLnBrk="0" hangingPunct="0"/>
            <a:r>
              <a:rPr lang="en-GB" sz="2400" i="0" dirty="0">
                <a:latin typeface="+mn-lt"/>
                <a:cs typeface="Arial" pitchFamily="34" charset="0"/>
              </a:rPr>
              <a:t>acquires a client request via the server port.</a:t>
            </a:r>
          </a:p>
          <a:p>
            <a:pPr eaLnBrk="0" hangingPunct="0"/>
            <a:endParaRPr lang="en-GB" sz="2400" dirty="0">
              <a:latin typeface="+mn-lt"/>
              <a:cs typeface="Arial" pitchFamily="34" charset="0"/>
            </a:endParaRPr>
          </a:p>
          <a:p>
            <a:pPr eaLnBrk="0" hangingPunct="0"/>
            <a:endParaRPr lang="en-GB" sz="2400" dirty="0">
              <a:latin typeface="+mn-lt"/>
              <a:cs typeface="Arial" pitchFamily="34" charset="0"/>
            </a:endParaRPr>
          </a:p>
          <a:p>
            <a:pPr eaLnBrk="0" hangingPunct="0"/>
            <a:r>
              <a:rPr lang="en-GB" sz="2400" dirty="0">
                <a:latin typeface="+mn-lt"/>
                <a:cs typeface="Arial" pitchFamily="34" charset="0"/>
              </a:rPr>
              <a:t>public void </a:t>
            </a:r>
            <a:r>
              <a:rPr lang="en-GB" sz="2400" b="1" dirty="0" err="1">
                <a:latin typeface="+mn-lt"/>
                <a:cs typeface="Arial" pitchFamily="34" charset="0"/>
              </a:rPr>
              <a:t>sendReply</a:t>
            </a:r>
            <a:r>
              <a:rPr lang="en-GB" sz="2400" dirty="0">
                <a:latin typeface="+mn-lt"/>
                <a:cs typeface="Arial" pitchFamily="34" charset="0"/>
              </a:rPr>
              <a:t> (byte[] reply, </a:t>
            </a:r>
            <a:r>
              <a:rPr lang="en-GB" sz="2400" dirty="0" err="1">
                <a:latin typeface="+mn-lt"/>
                <a:cs typeface="Arial" pitchFamily="34" charset="0"/>
              </a:rPr>
              <a:t>InetAddress</a:t>
            </a:r>
            <a:r>
              <a:rPr lang="en-GB" sz="2400" dirty="0">
                <a:latin typeface="+mn-lt"/>
                <a:cs typeface="Arial" pitchFamily="34" charset="0"/>
              </a:rPr>
              <a:t> </a:t>
            </a:r>
            <a:r>
              <a:rPr lang="en-GB" sz="2400" dirty="0" err="1">
                <a:latin typeface="+mn-lt"/>
                <a:cs typeface="Arial" pitchFamily="34" charset="0"/>
              </a:rPr>
              <a:t>clientHost</a:t>
            </a:r>
            <a:r>
              <a:rPr lang="en-GB" sz="2400" dirty="0">
                <a:latin typeface="+mn-lt"/>
                <a:cs typeface="Arial" pitchFamily="34" charset="0"/>
              </a:rPr>
              <a:t>, int </a:t>
            </a:r>
            <a:r>
              <a:rPr lang="en-GB" sz="2400" dirty="0" err="1">
                <a:latin typeface="+mn-lt"/>
                <a:cs typeface="Arial" pitchFamily="34" charset="0"/>
              </a:rPr>
              <a:t>clientPort</a:t>
            </a:r>
            <a:r>
              <a:rPr lang="en-GB" sz="2400" dirty="0">
                <a:latin typeface="+mn-lt"/>
                <a:cs typeface="Arial" pitchFamily="34" charset="0"/>
              </a:rPr>
              <a:t>);</a:t>
            </a:r>
            <a:r>
              <a:rPr lang="en-GB" sz="2400" i="0" dirty="0">
                <a:latin typeface="+mn-lt"/>
                <a:cs typeface="Arial" pitchFamily="34" charset="0"/>
              </a:rPr>
              <a:t> </a:t>
            </a:r>
          </a:p>
          <a:p>
            <a:pPr lvl="1" eaLnBrk="0" hangingPunct="0"/>
            <a:r>
              <a:rPr lang="en-GB" sz="2400" i="0" dirty="0">
                <a:latin typeface="+mn-lt"/>
                <a:cs typeface="Arial" pitchFamily="34" charset="0"/>
              </a:rPr>
              <a:t>sends the reply message to the client at its Internet address and </a:t>
            </a:r>
            <a:r>
              <a:rPr lang="en-GB" sz="2400" i="0" dirty="0" smtClean="0">
                <a:latin typeface="+mn-lt"/>
                <a:cs typeface="Arial" pitchFamily="34" charset="0"/>
              </a:rPr>
              <a:t>port;</a:t>
            </a:r>
          </a:p>
          <a:p>
            <a:pPr lvl="1" eaLnBrk="0" hangingPunct="0"/>
            <a:r>
              <a:rPr lang="en-GB" sz="2400" i="0" dirty="0" smtClean="0">
                <a:latin typeface="+mn-lt"/>
                <a:cs typeface="Arial" pitchFamily="34" charset="0"/>
              </a:rPr>
              <a:t>original </a:t>
            </a:r>
            <a:r>
              <a:rPr lang="en-GB" sz="2400" i="0" dirty="0" err="1" smtClean="0">
                <a:latin typeface="+mn-lt"/>
                <a:cs typeface="Arial" pitchFamily="34" charset="0"/>
              </a:rPr>
              <a:t>doOperation</a:t>
            </a:r>
            <a:r>
              <a:rPr lang="en-GB" sz="2400" i="0" dirty="0" smtClean="0">
                <a:latin typeface="+mn-lt"/>
                <a:cs typeface="Arial" pitchFamily="34" charset="0"/>
              </a:rPr>
              <a:t> is unblocked at this point and execution of client program resumes</a:t>
            </a:r>
            <a:endParaRPr lang="en-GB" sz="2400" i="0" dirty="0">
              <a:latin typeface="+mn-l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27038" y="152400"/>
            <a:ext cx="8888412" cy="571500"/>
          </a:xfrm>
        </p:spPr>
        <p:txBody>
          <a:bodyPr>
            <a:noAutofit/>
          </a:bodyPr>
          <a:lstStyle/>
          <a:p>
            <a:pPr>
              <a:defRPr/>
            </a:pPr>
            <a:r>
              <a:rPr lang="en-GB" sz="4000" b="1" dirty="0">
                <a:solidFill>
                  <a:schemeClr val="tx2">
                    <a:satMod val="130000"/>
                  </a:schemeClr>
                </a:solidFill>
              </a:rPr>
              <a:t>Request-reply message structure</a:t>
            </a:r>
          </a:p>
        </p:txBody>
      </p:sp>
      <p:grpSp>
        <p:nvGrpSpPr>
          <p:cNvPr id="11267" name="Group 3"/>
          <p:cNvGrpSpPr>
            <a:grpSpLocks/>
          </p:cNvGrpSpPr>
          <p:nvPr/>
        </p:nvGrpSpPr>
        <p:grpSpPr bwMode="auto">
          <a:xfrm>
            <a:off x="588735" y="3260490"/>
            <a:ext cx="8599488" cy="2355850"/>
            <a:chOff x="422" y="1124"/>
            <a:chExt cx="5417" cy="1880"/>
          </a:xfrm>
        </p:grpSpPr>
        <p:sp>
          <p:nvSpPr>
            <p:cNvPr id="11269" name="Rectangle 4"/>
            <p:cNvSpPr>
              <a:spLocks noChangeArrowheads="1"/>
            </p:cNvSpPr>
            <p:nvPr/>
          </p:nvSpPr>
          <p:spPr bwMode="auto">
            <a:xfrm>
              <a:off x="422" y="1124"/>
              <a:ext cx="2962" cy="1859"/>
            </a:xfrm>
            <a:prstGeom prst="rect">
              <a:avLst/>
            </a:prstGeom>
            <a:noFill/>
            <a:ln w="47625">
              <a:solidFill>
                <a:srgbClr val="000000"/>
              </a:solidFill>
              <a:miter lim="800000"/>
              <a:headEnd/>
              <a:tailEnd/>
            </a:ln>
          </p:spPr>
          <p:txBody>
            <a:bodyPr/>
            <a:lstStyle/>
            <a:p>
              <a:endParaRPr lang="en-US" i="0"/>
            </a:p>
          </p:txBody>
        </p:sp>
        <p:sp>
          <p:nvSpPr>
            <p:cNvPr id="11270" name="Line 5"/>
            <p:cNvSpPr>
              <a:spLocks noChangeShapeType="1"/>
            </p:cNvSpPr>
            <p:nvPr/>
          </p:nvSpPr>
          <p:spPr bwMode="auto">
            <a:xfrm>
              <a:off x="422" y="1492"/>
              <a:ext cx="2942" cy="1"/>
            </a:xfrm>
            <a:prstGeom prst="line">
              <a:avLst/>
            </a:prstGeom>
            <a:noFill/>
            <a:ln w="47625">
              <a:solidFill>
                <a:srgbClr val="000000"/>
              </a:solidFill>
              <a:round/>
              <a:headEnd/>
              <a:tailEnd/>
            </a:ln>
          </p:spPr>
          <p:txBody>
            <a:bodyPr/>
            <a:lstStyle/>
            <a:p>
              <a:endParaRPr lang="en-GB"/>
            </a:p>
          </p:txBody>
        </p:sp>
        <p:sp>
          <p:nvSpPr>
            <p:cNvPr id="11271" name="Line 6"/>
            <p:cNvSpPr>
              <a:spLocks noChangeShapeType="1"/>
            </p:cNvSpPr>
            <p:nvPr/>
          </p:nvSpPr>
          <p:spPr bwMode="auto">
            <a:xfrm>
              <a:off x="422" y="1859"/>
              <a:ext cx="2942" cy="1"/>
            </a:xfrm>
            <a:prstGeom prst="line">
              <a:avLst/>
            </a:prstGeom>
            <a:noFill/>
            <a:ln w="47625">
              <a:solidFill>
                <a:srgbClr val="000000"/>
              </a:solidFill>
              <a:round/>
              <a:headEnd/>
              <a:tailEnd/>
            </a:ln>
          </p:spPr>
          <p:txBody>
            <a:bodyPr/>
            <a:lstStyle/>
            <a:p>
              <a:endParaRPr lang="en-GB"/>
            </a:p>
          </p:txBody>
        </p:sp>
        <p:sp>
          <p:nvSpPr>
            <p:cNvPr id="11272" name="Line 7"/>
            <p:cNvSpPr>
              <a:spLocks noChangeShapeType="1"/>
            </p:cNvSpPr>
            <p:nvPr/>
          </p:nvSpPr>
          <p:spPr bwMode="auto">
            <a:xfrm>
              <a:off x="422" y="2227"/>
              <a:ext cx="2942" cy="1"/>
            </a:xfrm>
            <a:prstGeom prst="line">
              <a:avLst/>
            </a:prstGeom>
            <a:noFill/>
            <a:ln w="47625">
              <a:solidFill>
                <a:srgbClr val="000000"/>
              </a:solidFill>
              <a:round/>
              <a:headEnd/>
              <a:tailEnd/>
            </a:ln>
          </p:spPr>
          <p:txBody>
            <a:bodyPr/>
            <a:lstStyle/>
            <a:p>
              <a:endParaRPr lang="en-GB"/>
            </a:p>
          </p:txBody>
        </p:sp>
        <p:sp>
          <p:nvSpPr>
            <p:cNvPr id="11273" name="Line 8"/>
            <p:cNvSpPr>
              <a:spLocks noChangeShapeType="1"/>
            </p:cNvSpPr>
            <p:nvPr/>
          </p:nvSpPr>
          <p:spPr bwMode="auto">
            <a:xfrm>
              <a:off x="442" y="2595"/>
              <a:ext cx="2942" cy="1"/>
            </a:xfrm>
            <a:prstGeom prst="line">
              <a:avLst/>
            </a:prstGeom>
            <a:noFill/>
            <a:ln w="47625">
              <a:solidFill>
                <a:srgbClr val="000000"/>
              </a:solidFill>
              <a:round/>
              <a:headEnd/>
              <a:tailEnd/>
            </a:ln>
          </p:spPr>
          <p:txBody>
            <a:bodyPr/>
            <a:lstStyle/>
            <a:p>
              <a:endParaRPr lang="en-GB"/>
            </a:p>
          </p:txBody>
        </p:sp>
        <p:sp>
          <p:nvSpPr>
            <p:cNvPr id="11274" name="Rectangle 9"/>
            <p:cNvSpPr>
              <a:spLocks noChangeArrowheads="1"/>
            </p:cNvSpPr>
            <p:nvPr/>
          </p:nvSpPr>
          <p:spPr bwMode="auto">
            <a:xfrm>
              <a:off x="622" y="1194"/>
              <a:ext cx="1131" cy="316"/>
            </a:xfrm>
            <a:prstGeom prst="rect">
              <a:avLst/>
            </a:prstGeom>
            <a:noFill/>
            <a:ln w="9525">
              <a:noFill/>
              <a:miter lim="800000"/>
              <a:headEnd/>
              <a:tailEnd/>
            </a:ln>
          </p:spPr>
          <p:txBody>
            <a:bodyPr wrap="none" lIns="0" tIns="0" rIns="0" bIns="0">
              <a:spAutoFit/>
            </a:bodyPr>
            <a:lstStyle/>
            <a:p>
              <a:pPr eaLnBrk="0" hangingPunct="0"/>
              <a:r>
                <a:rPr lang="en-GB" sz="2600" i="0" dirty="0">
                  <a:solidFill>
                    <a:srgbClr val="000000"/>
                  </a:solidFill>
                  <a:latin typeface="Times" pitchFamily="18" charset="0"/>
                </a:rPr>
                <a:t>messageType</a:t>
              </a:r>
              <a:endParaRPr lang="en-GB" sz="2400" i="0" dirty="0">
                <a:latin typeface="Times" pitchFamily="18" charset="0"/>
              </a:endParaRPr>
            </a:p>
          </p:txBody>
        </p:sp>
        <p:sp>
          <p:nvSpPr>
            <p:cNvPr id="11275" name="Rectangle 10"/>
            <p:cNvSpPr>
              <a:spLocks noChangeArrowheads="1"/>
            </p:cNvSpPr>
            <p:nvPr/>
          </p:nvSpPr>
          <p:spPr bwMode="auto">
            <a:xfrm>
              <a:off x="622" y="1564"/>
              <a:ext cx="773" cy="316"/>
            </a:xfrm>
            <a:prstGeom prst="rect">
              <a:avLst/>
            </a:prstGeom>
            <a:noFill/>
            <a:ln w="9525">
              <a:noFill/>
              <a:miter lim="800000"/>
              <a:headEnd/>
              <a:tailEnd/>
            </a:ln>
          </p:spPr>
          <p:txBody>
            <a:bodyPr wrap="none" lIns="0" tIns="0" rIns="0" bIns="0">
              <a:spAutoFit/>
            </a:bodyPr>
            <a:lstStyle/>
            <a:p>
              <a:pPr eaLnBrk="0" hangingPunct="0"/>
              <a:r>
                <a:rPr lang="en-GB" sz="2600" i="0">
                  <a:solidFill>
                    <a:srgbClr val="000000"/>
                  </a:solidFill>
                  <a:latin typeface="Times" pitchFamily="18" charset="0"/>
                </a:rPr>
                <a:t>requestId</a:t>
              </a:r>
              <a:endParaRPr lang="en-GB" sz="2400" i="0">
                <a:latin typeface="Times" pitchFamily="18" charset="0"/>
              </a:endParaRPr>
            </a:p>
          </p:txBody>
        </p:sp>
        <p:sp>
          <p:nvSpPr>
            <p:cNvPr id="11276" name="Rectangle 11"/>
            <p:cNvSpPr>
              <a:spLocks noChangeArrowheads="1"/>
            </p:cNvSpPr>
            <p:nvPr/>
          </p:nvSpPr>
          <p:spPr bwMode="auto">
            <a:xfrm>
              <a:off x="622" y="1951"/>
              <a:ext cx="1349" cy="317"/>
            </a:xfrm>
            <a:prstGeom prst="rect">
              <a:avLst/>
            </a:prstGeom>
            <a:noFill/>
            <a:ln w="9525">
              <a:noFill/>
              <a:miter lim="800000"/>
              <a:headEnd/>
              <a:tailEnd/>
            </a:ln>
          </p:spPr>
          <p:txBody>
            <a:bodyPr wrap="none" lIns="0" tIns="0" rIns="0" bIns="0">
              <a:spAutoFit/>
            </a:bodyPr>
            <a:lstStyle/>
            <a:p>
              <a:pPr eaLnBrk="0" hangingPunct="0"/>
              <a:r>
                <a:rPr lang="en-GB" sz="2600" i="0">
                  <a:solidFill>
                    <a:srgbClr val="000000"/>
                  </a:solidFill>
                  <a:latin typeface="Times" pitchFamily="18" charset="0"/>
                </a:rPr>
                <a:t>objectReference</a:t>
              </a:r>
              <a:endParaRPr lang="en-GB" sz="2400" i="0">
                <a:latin typeface="Times" pitchFamily="18" charset="0"/>
              </a:endParaRPr>
            </a:p>
          </p:txBody>
        </p:sp>
        <p:sp>
          <p:nvSpPr>
            <p:cNvPr id="11277" name="Rectangle 12"/>
            <p:cNvSpPr>
              <a:spLocks noChangeArrowheads="1"/>
            </p:cNvSpPr>
            <p:nvPr/>
          </p:nvSpPr>
          <p:spPr bwMode="auto">
            <a:xfrm>
              <a:off x="622" y="2298"/>
              <a:ext cx="797" cy="317"/>
            </a:xfrm>
            <a:prstGeom prst="rect">
              <a:avLst/>
            </a:prstGeom>
            <a:noFill/>
            <a:ln w="9525">
              <a:noFill/>
              <a:miter lim="800000"/>
              <a:headEnd/>
              <a:tailEnd/>
            </a:ln>
          </p:spPr>
          <p:txBody>
            <a:bodyPr wrap="none" lIns="0" tIns="0" rIns="0" bIns="0">
              <a:spAutoFit/>
            </a:bodyPr>
            <a:lstStyle/>
            <a:p>
              <a:pPr eaLnBrk="0" hangingPunct="0"/>
              <a:r>
                <a:rPr lang="en-GB" sz="2600" i="0" dirty="0">
                  <a:solidFill>
                    <a:srgbClr val="000000"/>
                  </a:solidFill>
                  <a:latin typeface="Times" pitchFamily="18" charset="0"/>
                </a:rPr>
                <a:t>methodId</a:t>
              </a:r>
              <a:endParaRPr lang="en-GB" sz="2400" i="0" dirty="0">
                <a:latin typeface="Times" pitchFamily="18" charset="0"/>
              </a:endParaRPr>
            </a:p>
          </p:txBody>
        </p:sp>
        <p:sp>
          <p:nvSpPr>
            <p:cNvPr id="11278" name="Rectangle 13"/>
            <p:cNvSpPr>
              <a:spLocks noChangeArrowheads="1"/>
            </p:cNvSpPr>
            <p:nvPr/>
          </p:nvSpPr>
          <p:spPr bwMode="auto">
            <a:xfrm>
              <a:off x="622" y="2666"/>
              <a:ext cx="866" cy="317"/>
            </a:xfrm>
            <a:prstGeom prst="rect">
              <a:avLst/>
            </a:prstGeom>
            <a:noFill/>
            <a:ln w="9525">
              <a:noFill/>
              <a:miter lim="800000"/>
              <a:headEnd/>
              <a:tailEnd/>
            </a:ln>
          </p:spPr>
          <p:txBody>
            <a:bodyPr wrap="none" lIns="0" tIns="0" rIns="0" bIns="0">
              <a:spAutoFit/>
            </a:bodyPr>
            <a:lstStyle/>
            <a:p>
              <a:pPr eaLnBrk="0" hangingPunct="0"/>
              <a:r>
                <a:rPr lang="en-GB" sz="2600" i="0">
                  <a:solidFill>
                    <a:srgbClr val="000000"/>
                  </a:solidFill>
                  <a:latin typeface="Times" pitchFamily="18" charset="0"/>
                </a:rPr>
                <a:t>arguments</a:t>
              </a:r>
              <a:endParaRPr lang="en-GB" sz="2400" i="0">
                <a:latin typeface="Times" pitchFamily="18" charset="0"/>
              </a:endParaRPr>
            </a:p>
          </p:txBody>
        </p:sp>
        <p:sp>
          <p:nvSpPr>
            <p:cNvPr id="11279" name="Rectangle 14"/>
            <p:cNvSpPr>
              <a:spLocks noChangeArrowheads="1"/>
            </p:cNvSpPr>
            <p:nvPr/>
          </p:nvSpPr>
          <p:spPr bwMode="auto">
            <a:xfrm>
              <a:off x="3550" y="1194"/>
              <a:ext cx="2289" cy="316"/>
            </a:xfrm>
            <a:prstGeom prst="rect">
              <a:avLst/>
            </a:prstGeom>
            <a:noFill/>
            <a:ln w="9525">
              <a:noFill/>
              <a:miter lim="800000"/>
              <a:headEnd/>
              <a:tailEnd/>
            </a:ln>
          </p:spPr>
          <p:txBody>
            <a:bodyPr wrap="none" lIns="0" tIns="0" rIns="0" bIns="0">
              <a:spAutoFit/>
            </a:bodyPr>
            <a:lstStyle/>
            <a:p>
              <a:pPr eaLnBrk="0" hangingPunct="0"/>
              <a:r>
                <a:rPr lang="en-GB" sz="2600" dirty="0">
                  <a:solidFill>
                    <a:srgbClr val="000000"/>
                  </a:solidFill>
                  <a:latin typeface="Times" pitchFamily="18" charset="0"/>
                </a:rPr>
                <a:t>int   (0=Request, 1= Reply)</a:t>
              </a:r>
              <a:endParaRPr lang="en-GB" sz="2400" i="0" dirty="0">
                <a:latin typeface="Times" pitchFamily="18" charset="0"/>
              </a:endParaRPr>
            </a:p>
          </p:txBody>
        </p:sp>
        <p:sp>
          <p:nvSpPr>
            <p:cNvPr id="11280" name="Rectangle 15"/>
            <p:cNvSpPr>
              <a:spLocks noChangeArrowheads="1"/>
            </p:cNvSpPr>
            <p:nvPr/>
          </p:nvSpPr>
          <p:spPr bwMode="auto">
            <a:xfrm>
              <a:off x="3550" y="1564"/>
              <a:ext cx="220" cy="316"/>
            </a:xfrm>
            <a:prstGeom prst="rect">
              <a:avLst/>
            </a:prstGeom>
            <a:noFill/>
            <a:ln w="9525">
              <a:noFill/>
              <a:miter lim="800000"/>
              <a:headEnd/>
              <a:tailEnd/>
            </a:ln>
          </p:spPr>
          <p:txBody>
            <a:bodyPr wrap="none" lIns="0" tIns="0" rIns="0" bIns="0">
              <a:spAutoFit/>
            </a:bodyPr>
            <a:lstStyle/>
            <a:p>
              <a:pPr eaLnBrk="0" hangingPunct="0"/>
              <a:r>
                <a:rPr lang="en-GB" sz="2600" dirty="0">
                  <a:solidFill>
                    <a:srgbClr val="000000"/>
                  </a:solidFill>
                  <a:latin typeface="Times" pitchFamily="18" charset="0"/>
                </a:rPr>
                <a:t>int</a:t>
              </a:r>
              <a:endParaRPr lang="en-GB" sz="2400" i="0" dirty="0">
                <a:latin typeface="Times" pitchFamily="18" charset="0"/>
              </a:endParaRPr>
            </a:p>
          </p:txBody>
        </p:sp>
        <p:sp>
          <p:nvSpPr>
            <p:cNvPr id="11281" name="Rectangle 16"/>
            <p:cNvSpPr>
              <a:spLocks noChangeArrowheads="1"/>
            </p:cNvSpPr>
            <p:nvPr/>
          </p:nvSpPr>
          <p:spPr bwMode="auto">
            <a:xfrm>
              <a:off x="3550" y="1951"/>
              <a:ext cx="1454" cy="317"/>
            </a:xfrm>
            <a:prstGeom prst="rect">
              <a:avLst/>
            </a:prstGeom>
            <a:noFill/>
            <a:ln w="9525">
              <a:noFill/>
              <a:miter lim="800000"/>
              <a:headEnd/>
              <a:tailEnd/>
            </a:ln>
          </p:spPr>
          <p:txBody>
            <a:bodyPr wrap="none" lIns="0" tIns="0" rIns="0" bIns="0">
              <a:spAutoFit/>
            </a:bodyPr>
            <a:lstStyle/>
            <a:p>
              <a:pPr eaLnBrk="0" hangingPunct="0"/>
              <a:r>
                <a:rPr lang="en-GB" sz="2600" dirty="0">
                  <a:solidFill>
                    <a:srgbClr val="000000"/>
                  </a:solidFill>
                  <a:latin typeface="Times" pitchFamily="18" charset="0"/>
                </a:rPr>
                <a:t>RemoteObjectRef</a:t>
              </a:r>
              <a:endParaRPr lang="en-GB" sz="2400" i="0" dirty="0">
                <a:latin typeface="Times" pitchFamily="18" charset="0"/>
              </a:endParaRPr>
            </a:p>
          </p:txBody>
        </p:sp>
        <p:sp>
          <p:nvSpPr>
            <p:cNvPr id="11282" name="Rectangle 17"/>
            <p:cNvSpPr>
              <a:spLocks noChangeArrowheads="1"/>
            </p:cNvSpPr>
            <p:nvPr/>
          </p:nvSpPr>
          <p:spPr bwMode="auto">
            <a:xfrm>
              <a:off x="3550" y="2317"/>
              <a:ext cx="1144" cy="317"/>
            </a:xfrm>
            <a:prstGeom prst="rect">
              <a:avLst/>
            </a:prstGeom>
            <a:noFill/>
            <a:ln w="9525">
              <a:noFill/>
              <a:miter lim="800000"/>
              <a:headEnd/>
              <a:tailEnd/>
            </a:ln>
          </p:spPr>
          <p:txBody>
            <a:bodyPr wrap="none" lIns="0" tIns="0" rIns="0" bIns="0">
              <a:spAutoFit/>
            </a:bodyPr>
            <a:lstStyle/>
            <a:p>
              <a:pPr eaLnBrk="0" hangingPunct="0"/>
              <a:r>
                <a:rPr lang="en-GB" sz="2600" dirty="0">
                  <a:solidFill>
                    <a:srgbClr val="000000"/>
                  </a:solidFill>
                  <a:latin typeface="Times" pitchFamily="18" charset="0"/>
                </a:rPr>
                <a:t>int or Method</a:t>
              </a:r>
              <a:endParaRPr lang="en-GB" sz="2400" i="0" dirty="0">
                <a:latin typeface="Times" pitchFamily="18" charset="0"/>
              </a:endParaRPr>
            </a:p>
          </p:txBody>
        </p:sp>
        <p:sp>
          <p:nvSpPr>
            <p:cNvPr id="11283" name="Rectangle 18"/>
            <p:cNvSpPr>
              <a:spLocks noChangeArrowheads="1"/>
            </p:cNvSpPr>
            <p:nvPr/>
          </p:nvSpPr>
          <p:spPr bwMode="auto">
            <a:xfrm>
              <a:off x="3550" y="2687"/>
              <a:ext cx="1155" cy="317"/>
            </a:xfrm>
            <a:prstGeom prst="rect">
              <a:avLst/>
            </a:prstGeom>
            <a:noFill/>
            <a:ln w="9525">
              <a:noFill/>
              <a:miter lim="800000"/>
              <a:headEnd/>
              <a:tailEnd/>
            </a:ln>
          </p:spPr>
          <p:txBody>
            <a:bodyPr wrap="none" lIns="0" tIns="0" rIns="0" bIns="0">
              <a:spAutoFit/>
            </a:bodyPr>
            <a:lstStyle/>
            <a:p>
              <a:pPr eaLnBrk="0" hangingPunct="0"/>
              <a:r>
                <a:rPr lang="en-GB" sz="2600">
                  <a:solidFill>
                    <a:srgbClr val="000000"/>
                  </a:solidFill>
                  <a:latin typeface="Times" pitchFamily="18" charset="0"/>
                </a:rPr>
                <a:t>array of bytes</a:t>
              </a:r>
              <a:endParaRPr lang="en-GB" sz="2400" i="0">
                <a:latin typeface="Times" pitchFamily="18" charset="0"/>
              </a:endParaRPr>
            </a:p>
          </p:txBody>
        </p:sp>
      </p:grpSp>
      <p:sp>
        <p:nvSpPr>
          <p:cNvPr id="11268" name="Rectangle 19"/>
          <p:cNvSpPr>
            <a:spLocks noChangeArrowheads="1"/>
          </p:cNvSpPr>
          <p:nvPr/>
        </p:nvSpPr>
        <p:spPr bwMode="auto">
          <a:xfrm>
            <a:off x="203200" y="863600"/>
            <a:ext cx="9494838" cy="1632857"/>
          </a:xfrm>
          <a:prstGeom prst="rect">
            <a:avLst/>
          </a:prstGeom>
          <a:noFill/>
          <a:ln w="9525">
            <a:noFill/>
            <a:miter lim="800000"/>
            <a:headEnd/>
            <a:tailEnd/>
          </a:ln>
        </p:spPr>
        <p:txBody>
          <a:bodyPr/>
          <a:lstStyle/>
          <a:p>
            <a:pPr marL="342900" indent="-342900">
              <a:spcBef>
                <a:spcPct val="20000"/>
              </a:spcBef>
              <a:buFontTx/>
              <a:buChar char="•"/>
            </a:pPr>
            <a:r>
              <a:rPr lang="en-US" sz="2400" i="0" dirty="0">
                <a:latin typeface="+mn-lt"/>
              </a:rPr>
              <a:t>RequestID contains a message identifier.</a:t>
            </a:r>
          </a:p>
          <a:p>
            <a:pPr marL="342900" indent="-342900">
              <a:spcBef>
                <a:spcPct val="20000"/>
              </a:spcBef>
              <a:buFontTx/>
              <a:buChar char="•"/>
            </a:pPr>
            <a:endParaRPr lang="en-US" sz="2400" i="0" dirty="0" smtClean="0">
              <a:latin typeface="+mn-lt"/>
            </a:endParaRPr>
          </a:p>
          <a:p>
            <a:pPr marL="342900" indent="-342900">
              <a:spcBef>
                <a:spcPct val="20000"/>
              </a:spcBef>
              <a:buFontTx/>
              <a:buChar char="•"/>
            </a:pPr>
            <a:r>
              <a:rPr lang="en-US" sz="2400" i="0" dirty="0" smtClean="0">
                <a:latin typeface="+mn-lt"/>
              </a:rPr>
              <a:t>A </a:t>
            </a:r>
            <a:r>
              <a:rPr lang="en-US" sz="2400" i="0" dirty="0">
                <a:latin typeface="+mn-lt"/>
              </a:rPr>
              <a:t>doOperation in the client generates a requestID for each request message and server copies them in replies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27038" y="152400"/>
            <a:ext cx="8888412" cy="571500"/>
          </a:xfrm>
        </p:spPr>
        <p:txBody>
          <a:bodyPr>
            <a:noAutofit/>
          </a:bodyPr>
          <a:lstStyle/>
          <a:p>
            <a:pPr>
              <a:defRPr/>
            </a:pPr>
            <a:r>
              <a:rPr lang="en-GB" sz="4000" b="1" dirty="0">
                <a:solidFill>
                  <a:schemeClr val="tx2">
                    <a:satMod val="130000"/>
                  </a:schemeClr>
                </a:solidFill>
              </a:rPr>
              <a:t>Request-reply message structure</a:t>
            </a:r>
          </a:p>
        </p:txBody>
      </p:sp>
      <p:sp>
        <p:nvSpPr>
          <p:cNvPr id="12291" name="Rectangle 19"/>
          <p:cNvSpPr>
            <a:spLocks noChangeArrowheads="1"/>
          </p:cNvSpPr>
          <p:nvPr/>
        </p:nvSpPr>
        <p:spPr bwMode="auto">
          <a:xfrm>
            <a:off x="203200" y="863600"/>
            <a:ext cx="9494838" cy="3154363"/>
          </a:xfrm>
          <a:prstGeom prst="rect">
            <a:avLst/>
          </a:prstGeom>
          <a:noFill/>
          <a:ln w="9525">
            <a:noFill/>
            <a:miter lim="800000"/>
            <a:headEnd/>
            <a:tailEnd/>
          </a:ln>
        </p:spPr>
        <p:txBody>
          <a:bodyPr/>
          <a:lstStyle/>
          <a:p>
            <a:pPr marL="342900" indent="-342900">
              <a:spcBef>
                <a:spcPct val="20000"/>
              </a:spcBef>
              <a:buFontTx/>
              <a:buChar char="•"/>
            </a:pPr>
            <a:r>
              <a:rPr lang="en-US" sz="3200" i="0" dirty="0">
                <a:latin typeface="+mj-lt"/>
              </a:rPr>
              <a:t>Message Identifier</a:t>
            </a:r>
          </a:p>
          <a:p>
            <a:pPr marL="800100" lvl="1" indent="-342900">
              <a:spcBef>
                <a:spcPct val="20000"/>
              </a:spcBef>
              <a:buFontTx/>
              <a:buChar char="•"/>
            </a:pPr>
            <a:r>
              <a:rPr lang="en-US" sz="2400" i="0" dirty="0">
                <a:latin typeface="+mj-lt"/>
              </a:rPr>
              <a:t>Any scheme that involves the management of messages to provide additional properties such as reliable message delivery or request-reply communication requires that each message has unique message ID. </a:t>
            </a:r>
          </a:p>
          <a:p>
            <a:pPr marL="342900" indent="-342900">
              <a:spcBef>
                <a:spcPct val="20000"/>
              </a:spcBef>
              <a:buFontTx/>
              <a:buChar char="•"/>
            </a:pPr>
            <a:endParaRPr lang="en-US" b="1" i="0" dirty="0" smtClean="0">
              <a:latin typeface="+mj-lt"/>
            </a:endParaRPr>
          </a:p>
          <a:p>
            <a:pPr marL="342900" indent="-342900">
              <a:spcBef>
                <a:spcPct val="20000"/>
              </a:spcBef>
              <a:buFontTx/>
              <a:buChar char="•"/>
            </a:pPr>
            <a:r>
              <a:rPr lang="en-US" sz="2800" b="1" i="0" dirty="0" smtClean="0">
                <a:latin typeface="+mj-lt"/>
              </a:rPr>
              <a:t>Two </a:t>
            </a:r>
            <a:r>
              <a:rPr lang="en-US" sz="2800" b="1" i="0" dirty="0">
                <a:latin typeface="+mj-lt"/>
              </a:rPr>
              <a:t>parts</a:t>
            </a:r>
          </a:p>
          <a:p>
            <a:pPr marL="800100" lvl="1" indent="-342900">
              <a:spcBef>
                <a:spcPct val="20000"/>
              </a:spcBef>
              <a:buFontTx/>
              <a:buChar char="•"/>
            </a:pPr>
            <a:r>
              <a:rPr lang="en-US" sz="2400" i="0" dirty="0">
                <a:latin typeface="+mj-lt"/>
              </a:rPr>
              <a:t>Request_ID</a:t>
            </a:r>
          </a:p>
          <a:p>
            <a:pPr marL="800100" lvl="1" indent="-342900">
              <a:spcBef>
                <a:spcPct val="20000"/>
              </a:spcBef>
              <a:buFontTx/>
              <a:buChar char="•"/>
            </a:pPr>
            <a:r>
              <a:rPr lang="en-US" sz="2400" i="0" dirty="0">
                <a:latin typeface="+mj-lt"/>
              </a:rPr>
              <a:t>Identifier for sender process, e.g. its IP and </a:t>
            </a:r>
            <a:r>
              <a:rPr lang="en-US" sz="2400" i="0" dirty="0" smtClean="0">
                <a:latin typeface="+mj-lt"/>
              </a:rPr>
              <a:t>port</a:t>
            </a:r>
            <a:endParaRPr lang="en-US" sz="2400" i="0" dirty="0">
              <a:latin typeface="+mj-lt"/>
            </a:endParaRPr>
          </a:p>
        </p:txBody>
      </p:sp>
      <p:sp>
        <p:nvSpPr>
          <p:cNvPr id="4" name="TextBox 3"/>
          <p:cNvSpPr txBox="1"/>
          <p:nvPr/>
        </p:nvSpPr>
        <p:spPr>
          <a:xfrm>
            <a:off x="0" y="4818744"/>
            <a:ext cx="9906000" cy="153888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lvl="1" algn="ctr"/>
            <a:r>
              <a:rPr lang="en-US" sz="2000" b="1" i="0" dirty="0" smtClean="0"/>
              <a:t>First part makes it unique </a:t>
            </a:r>
            <a:r>
              <a:rPr lang="en-US" sz="2000" b="1" i="0" dirty="0" err="1" smtClean="0"/>
              <a:t>w.r.t</a:t>
            </a:r>
            <a:r>
              <a:rPr lang="en-US" sz="2000" b="1" i="0" dirty="0" smtClean="0"/>
              <a:t> the sender while second makes it unique in DS.</a:t>
            </a:r>
          </a:p>
          <a:p>
            <a:pPr marL="0" lvl="1" algn="ctr"/>
            <a:endParaRPr lang="en-US" sz="2000" b="1" i="0" dirty="0" smtClean="0"/>
          </a:p>
          <a:p>
            <a:pPr algn="ctr"/>
            <a:r>
              <a:rPr lang="en-US" b="1" i="0" dirty="0" smtClean="0"/>
              <a:t>The only restriction here is the lifetime of a message identifier should be much less than the time taken to exhaust the values in the sequence of integers</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274638"/>
            <a:ext cx="8420100" cy="639762"/>
          </a:xfrm>
        </p:spPr>
        <p:txBody>
          <a:bodyPr>
            <a:noAutofit/>
          </a:bodyPr>
          <a:lstStyle/>
          <a:p>
            <a:pPr fontAlgn="auto">
              <a:spcAft>
                <a:spcPts val="0"/>
              </a:spcAft>
              <a:defRPr/>
            </a:pPr>
            <a:r>
              <a:rPr lang="en-US" sz="4000" b="1" dirty="0">
                <a:solidFill>
                  <a:schemeClr val="tx2">
                    <a:satMod val="130000"/>
                  </a:schemeClr>
                </a:solidFill>
              </a:rPr>
              <a:t>Failure Model for RRP</a:t>
            </a:r>
          </a:p>
        </p:txBody>
      </p:sp>
      <p:sp>
        <p:nvSpPr>
          <p:cNvPr id="13315" name="Rectangle 3"/>
          <p:cNvSpPr>
            <a:spLocks noGrp="1" noChangeArrowheads="1"/>
          </p:cNvSpPr>
          <p:nvPr>
            <p:ph idx="1"/>
          </p:nvPr>
        </p:nvSpPr>
        <p:spPr>
          <a:xfrm>
            <a:off x="827088" y="885825"/>
            <a:ext cx="8583612" cy="5133975"/>
          </a:xfrm>
        </p:spPr>
        <p:txBody>
          <a:bodyPr>
            <a:normAutofit lnSpcReduction="10000"/>
          </a:bodyPr>
          <a:lstStyle/>
          <a:p>
            <a:pPr algn="just" eaLnBrk="1" hangingPunct="1">
              <a:lnSpc>
                <a:spcPct val="90000"/>
              </a:lnSpc>
            </a:pPr>
            <a:r>
              <a:rPr lang="en-US" sz="2400" dirty="0" smtClean="0"/>
              <a:t>If the 3 primitives are implemented over the UDP datagrams</a:t>
            </a:r>
          </a:p>
          <a:p>
            <a:pPr lvl="1" algn="just" eaLnBrk="1" hangingPunct="1">
              <a:lnSpc>
                <a:spcPct val="90000"/>
              </a:lnSpc>
            </a:pPr>
            <a:r>
              <a:rPr lang="en-US" sz="2000" dirty="0" smtClean="0"/>
              <a:t>They suffer from omission (process and communication) failures</a:t>
            </a:r>
          </a:p>
          <a:p>
            <a:pPr lvl="1" algn="just" eaLnBrk="1" hangingPunct="1">
              <a:lnSpc>
                <a:spcPct val="90000"/>
              </a:lnSpc>
            </a:pPr>
            <a:r>
              <a:rPr lang="en-US" sz="2000" dirty="0" smtClean="0"/>
              <a:t>Messages are not guaranteed to be delivered in sender order</a:t>
            </a:r>
          </a:p>
          <a:p>
            <a:pPr lvl="1" algn="just" eaLnBrk="1" hangingPunct="1">
              <a:lnSpc>
                <a:spcPct val="90000"/>
              </a:lnSpc>
              <a:buNone/>
            </a:pPr>
            <a:endParaRPr lang="en-US" sz="2000" dirty="0" smtClean="0"/>
          </a:p>
          <a:p>
            <a:pPr algn="just" eaLnBrk="1" hangingPunct="1">
              <a:lnSpc>
                <a:spcPct val="90000"/>
              </a:lnSpc>
            </a:pPr>
            <a:endParaRPr lang="en-US" sz="2400" dirty="0" smtClean="0"/>
          </a:p>
          <a:p>
            <a:pPr algn="just" eaLnBrk="1" hangingPunct="1">
              <a:lnSpc>
                <a:spcPct val="90000"/>
              </a:lnSpc>
            </a:pPr>
            <a:r>
              <a:rPr lang="en-US" sz="2400" dirty="0" smtClean="0"/>
              <a:t>doOperation uses a timeout when it is waiting for server’s reply. </a:t>
            </a:r>
          </a:p>
          <a:p>
            <a:pPr algn="just" eaLnBrk="1" hangingPunct="1">
              <a:lnSpc>
                <a:spcPct val="90000"/>
              </a:lnSpc>
            </a:pPr>
            <a:r>
              <a:rPr lang="en-US" sz="2400" dirty="0" smtClean="0"/>
              <a:t>The actions taken when a timeout occurs depends upon the delivery guarantees to be offered.</a:t>
            </a:r>
          </a:p>
          <a:p>
            <a:pPr algn="just" eaLnBrk="1" hangingPunct="1">
              <a:lnSpc>
                <a:spcPct val="90000"/>
              </a:lnSpc>
            </a:pPr>
            <a:endParaRPr lang="en-US" sz="2400" dirty="0" smtClean="0"/>
          </a:p>
          <a:p>
            <a:pPr algn="just" eaLnBrk="1" hangingPunct="1">
              <a:lnSpc>
                <a:spcPct val="90000"/>
              </a:lnSpc>
            </a:pPr>
            <a:r>
              <a:rPr lang="en-US" sz="2400" b="1" dirty="0" smtClean="0"/>
              <a:t>Timeouts: </a:t>
            </a:r>
            <a:r>
              <a:rPr lang="en-US" sz="2400" dirty="0" smtClean="0"/>
              <a:t>Certain operations can be done, for example,</a:t>
            </a:r>
          </a:p>
          <a:p>
            <a:pPr lvl="1" algn="just" eaLnBrk="1" hangingPunct="1">
              <a:lnSpc>
                <a:spcPct val="90000"/>
              </a:lnSpc>
            </a:pPr>
            <a:r>
              <a:rPr lang="en-US" sz="2200" dirty="0" smtClean="0"/>
              <a:t>Return immediately from the doOperation with an indication of failure. </a:t>
            </a:r>
            <a:r>
              <a:rPr lang="en-US" sz="2200" b="1" dirty="0" smtClean="0"/>
              <a:t>OR</a:t>
            </a:r>
          </a:p>
          <a:p>
            <a:pPr lvl="1" algn="just" eaLnBrk="1" hangingPunct="1">
              <a:lnSpc>
                <a:spcPct val="90000"/>
              </a:lnSpc>
            </a:pPr>
            <a:r>
              <a:rPr lang="en-US" sz="2200" dirty="0" smtClean="0"/>
              <a:t>Send request messages repeatedly until either it gets reply or else its reasonably sure that the delay is due to lack of response from the server rather than message lost.</a:t>
            </a:r>
            <a:endParaRPr lang="en-US" sz="2000" dirty="0" smtClean="0"/>
          </a:p>
        </p:txBody>
      </p:sp>
      <p:sp>
        <p:nvSpPr>
          <p:cNvPr id="4" name="TextBox 3"/>
          <p:cNvSpPr txBox="1"/>
          <p:nvPr/>
        </p:nvSpPr>
        <p:spPr>
          <a:xfrm>
            <a:off x="1393370" y="1944914"/>
            <a:ext cx="7242629"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lvl="1" algn="ctr"/>
            <a:r>
              <a:rPr lang="en-US" sz="2000" dirty="0" smtClean="0"/>
              <a:t>Assume that processes have crash failures</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7630</TotalTime>
  <Words>1494</Words>
  <Application>Microsoft Office PowerPoint</Application>
  <PresentationFormat>A4 Paper (210x297 mm)</PresentationFormat>
  <Paragraphs>272</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Parallel and Distributed Computing</vt:lpstr>
      <vt:lpstr>Chapter 4</vt:lpstr>
      <vt:lpstr>Client Server Communication</vt:lpstr>
      <vt:lpstr>Request-reply communication</vt:lpstr>
      <vt:lpstr>Request-reply communication</vt:lpstr>
      <vt:lpstr>Request-reply communication</vt:lpstr>
      <vt:lpstr>Request-reply message structure</vt:lpstr>
      <vt:lpstr>Request-reply message structure</vt:lpstr>
      <vt:lpstr>Failure Model for RRP</vt:lpstr>
      <vt:lpstr>Failure Model for RRP</vt:lpstr>
      <vt:lpstr>Failure Model for RRP</vt:lpstr>
      <vt:lpstr>RPC exchange protocols</vt:lpstr>
      <vt:lpstr>RPC exchange protocols</vt:lpstr>
      <vt:lpstr>Use of TCP Streams to implement the RRP</vt:lpstr>
      <vt:lpstr>Use of TCP Streams to implement the RRP</vt:lpstr>
      <vt:lpstr>Use of TCP Streams to implement the RRP (Cont)</vt:lpstr>
      <vt:lpstr>Self Study*</vt:lpstr>
      <vt:lpstr>HTTP</vt:lpstr>
      <vt:lpstr>HTTP (Cont)</vt:lpstr>
      <vt:lpstr>HTTP (Cont)</vt:lpstr>
    </vt:vector>
  </TitlesOfParts>
  <Company>G&amp;J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15.1 A distributed multimedia system</dc:title>
  <dc:creator>George Coulouris</dc:creator>
  <cp:lastModifiedBy>Hammad</cp:lastModifiedBy>
  <cp:revision>439</cp:revision>
  <cp:lastPrinted>2000-11-12T21:05:10Z</cp:lastPrinted>
  <dcterms:created xsi:type="dcterms:W3CDTF">2000-06-18T21:59:47Z</dcterms:created>
  <dcterms:modified xsi:type="dcterms:W3CDTF">2011-04-26T08:06:44Z</dcterms:modified>
</cp:coreProperties>
</file>