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39"/>
  </p:notesMasterIdLst>
  <p:handoutMasterIdLst>
    <p:handoutMasterId r:id="rId40"/>
  </p:handoutMasterIdLst>
  <p:sldIdLst>
    <p:sldId id="338" r:id="rId2"/>
    <p:sldId id="339" r:id="rId3"/>
    <p:sldId id="342" r:id="rId4"/>
    <p:sldId id="343" r:id="rId5"/>
    <p:sldId id="344" r:id="rId6"/>
    <p:sldId id="345" r:id="rId7"/>
    <p:sldId id="466" r:id="rId8"/>
    <p:sldId id="468" r:id="rId9"/>
    <p:sldId id="465" r:id="rId10"/>
    <p:sldId id="467" r:id="rId11"/>
    <p:sldId id="443" r:id="rId12"/>
    <p:sldId id="351" r:id="rId13"/>
    <p:sldId id="352" r:id="rId14"/>
    <p:sldId id="353" r:id="rId15"/>
    <p:sldId id="354" r:id="rId16"/>
    <p:sldId id="355" r:id="rId17"/>
    <p:sldId id="356" r:id="rId18"/>
    <p:sldId id="448" r:id="rId19"/>
    <p:sldId id="357" r:id="rId20"/>
    <p:sldId id="445" r:id="rId21"/>
    <p:sldId id="446"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Lst>
  <p:sldSz cx="9906000" cy="6858000" type="A4"/>
  <p:notesSz cx="7102475" cy="10234613"/>
  <p:defaultTextStyle>
    <a:defPPr>
      <a:defRPr lang="en-GB"/>
    </a:defPPr>
    <a:lvl1pPr algn="l" rtl="0" fontAlgn="base">
      <a:spcBef>
        <a:spcPct val="0"/>
      </a:spcBef>
      <a:spcAft>
        <a:spcPct val="0"/>
      </a:spcAft>
      <a:defRPr i="1" kern="1200">
        <a:solidFill>
          <a:schemeClr val="tx1"/>
        </a:solidFill>
        <a:latin typeface="Arial" charset="0"/>
        <a:ea typeface="+mn-ea"/>
        <a:cs typeface="Arial" charset="0"/>
      </a:defRPr>
    </a:lvl1pPr>
    <a:lvl2pPr marL="457200" algn="l" rtl="0" fontAlgn="base">
      <a:spcBef>
        <a:spcPct val="0"/>
      </a:spcBef>
      <a:spcAft>
        <a:spcPct val="0"/>
      </a:spcAft>
      <a:defRPr i="1" kern="1200">
        <a:solidFill>
          <a:schemeClr val="tx1"/>
        </a:solidFill>
        <a:latin typeface="Arial" charset="0"/>
        <a:ea typeface="+mn-ea"/>
        <a:cs typeface="Arial" charset="0"/>
      </a:defRPr>
    </a:lvl2pPr>
    <a:lvl3pPr marL="914400" algn="l" rtl="0" fontAlgn="base">
      <a:spcBef>
        <a:spcPct val="0"/>
      </a:spcBef>
      <a:spcAft>
        <a:spcPct val="0"/>
      </a:spcAft>
      <a:defRPr i="1" kern="1200">
        <a:solidFill>
          <a:schemeClr val="tx1"/>
        </a:solidFill>
        <a:latin typeface="Arial" charset="0"/>
        <a:ea typeface="+mn-ea"/>
        <a:cs typeface="Arial" charset="0"/>
      </a:defRPr>
    </a:lvl3pPr>
    <a:lvl4pPr marL="1371600" algn="l" rtl="0" fontAlgn="base">
      <a:spcBef>
        <a:spcPct val="0"/>
      </a:spcBef>
      <a:spcAft>
        <a:spcPct val="0"/>
      </a:spcAft>
      <a:defRPr i="1" kern="1200">
        <a:solidFill>
          <a:schemeClr val="tx1"/>
        </a:solidFill>
        <a:latin typeface="Arial" charset="0"/>
        <a:ea typeface="+mn-ea"/>
        <a:cs typeface="Arial" charset="0"/>
      </a:defRPr>
    </a:lvl4pPr>
    <a:lvl5pPr marL="1828800" algn="l" rtl="0" fontAlgn="base">
      <a:spcBef>
        <a:spcPct val="0"/>
      </a:spcBef>
      <a:spcAft>
        <a:spcPct val="0"/>
      </a:spcAft>
      <a:defRPr i="1" kern="1200">
        <a:solidFill>
          <a:schemeClr val="tx1"/>
        </a:solidFill>
        <a:latin typeface="Arial" charset="0"/>
        <a:ea typeface="+mn-ea"/>
        <a:cs typeface="Arial" charset="0"/>
      </a:defRPr>
    </a:lvl5pPr>
    <a:lvl6pPr marL="2286000" algn="l" defTabSz="914400" rtl="0" eaLnBrk="1" latinLnBrk="0" hangingPunct="1">
      <a:defRPr i="1" kern="1200">
        <a:solidFill>
          <a:schemeClr val="tx1"/>
        </a:solidFill>
        <a:latin typeface="Arial" charset="0"/>
        <a:ea typeface="+mn-ea"/>
        <a:cs typeface="Arial" charset="0"/>
      </a:defRPr>
    </a:lvl6pPr>
    <a:lvl7pPr marL="2743200" algn="l" defTabSz="914400" rtl="0" eaLnBrk="1" latinLnBrk="0" hangingPunct="1">
      <a:defRPr i="1" kern="1200">
        <a:solidFill>
          <a:schemeClr val="tx1"/>
        </a:solidFill>
        <a:latin typeface="Arial" charset="0"/>
        <a:ea typeface="+mn-ea"/>
        <a:cs typeface="Arial" charset="0"/>
      </a:defRPr>
    </a:lvl7pPr>
    <a:lvl8pPr marL="3200400" algn="l" defTabSz="914400" rtl="0" eaLnBrk="1" latinLnBrk="0" hangingPunct="1">
      <a:defRPr i="1" kern="1200">
        <a:solidFill>
          <a:schemeClr val="tx1"/>
        </a:solidFill>
        <a:latin typeface="Arial" charset="0"/>
        <a:ea typeface="+mn-ea"/>
        <a:cs typeface="Arial" charset="0"/>
      </a:defRPr>
    </a:lvl8pPr>
    <a:lvl9pPr marL="3657600" algn="l" defTabSz="914400" rtl="0" eaLnBrk="1" latinLnBrk="0" hangingPunct="1">
      <a:defRPr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CC66"/>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12" autoAdjust="0"/>
    <p:restoredTop sz="86610" autoAdjust="0"/>
  </p:normalViewPr>
  <p:slideViewPr>
    <p:cSldViewPr snapToGrid="0">
      <p:cViewPr varScale="1">
        <p:scale>
          <a:sx n="63" d="100"/>
          <a:sy n="63" d="100"/>
        </p:scale>
        <p:origin x="-1224" y="-96"/>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smtClean="0"/>
            </a:lvl1pPr>
          </a:lstStyle>
          <a:p>
            <a:pPr>
              <a:defRPr/>
            </a:pPr>
            <a:fld id="{ABD3EC5F-1085-4897-9830-033225D091DD}" type="datetimeFigureOut">
              <a:rPr lang="en-GB"/>
              <a:pPr>
                <a:defRPr/>
              </a:pPr>
              <a:t>02/05/2011</a:t>
            </a:fld>
            <a:endParaRPr lang="en-GB"/>
          </a:p>
        </p:txBody>
      </p:sp>
      <p:sp>
        <p:nvSpPr>
          <p:cNvPr id="4" name="Footer Placehold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smtClean="0"/>
            </a:lvl1pPr>
          </a:lstStyle>
          <a:p>
            <a:pPr>
              <a:defRPr/>
            </a:pPr>
            <a:fld id="{AADFD327-B943-4003-86BD-85148FF41D7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099" name="Rectangle 3"/>
          <p:cNvSpPr>
            <a:spLocks noGrp="1" noChangeArrowheads="1"/>
          </p:cNvSpPr>
          <p:nvPr>
            <p:ph type="dt" idx="1"/>
          </p:nvPr>
        </p:nvSpPr>
        <p:spPr bwMode="auto">
          <a:xfrm>
            <a:off x="4023092"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eaLnBrk="0" hangingPunct="0">
              <a:defRPr sz="1300" i="0">
                <a:latin typeface="Times" charset="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781050" y="768350"/>
            <a:ext cx="5540375" cy="3836988"/>
          </a:xfrm>
          <a:prstGeom prst="rect">
            <a:avLst/>
          </a:prstGeom>
          <a:noFill/>
          <a:ln w="9525">
            <a:solidFill>
              <a:srgbClr val="000000"/>
            </a:solidFill>
            <a:miter lim="800000"/>
            <a:headEnd/>
            <a:tailEnd/>
          </a:ln>
        </p:spPr>
      </p:sp>
      <p:sp>
        <p:nvSpPr>
          <p:cNvPr id="132101" name="Rectangle 5"/>
          <p:cNvSpPr>
            <a:spLocks noGrp="1" noChangeArrowheads="1"/>
          </p:cNvSpPr>
          <p:nvPr>
            <p:ph type="body" sz="quarter" idx="3"/>
          </p:nvPr>
        </p:nvSpPr>
        <p:spPr bwMode="auto">
          <a:xfrm>
            <a:off x="710248" y="4861441"/>
            <a:ext cx="5681980" cy="4605576"/>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2102" name="Rectangle 6"/>
          <p:cNvSpPr>
            <a:spLocks noGrp="1" noChangeArrowheads="1"/>
          </p:cNvSpPr>
          <p:nvPr>
            <p:ph type="ftr" sz="quarter" idx="4"/>
          </p:nvPr>
        </p:nvSpPr>
        <p:spPr bwMode="auto">
          <a:xfrm>
            <a:off x="0"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103" name="Rectangle 7"/>
          <p:cNvSpPr>
            <a:spLocks noGrp="1" noChangeArrowheads="1"/>
          </p:cNvSpPr>
          <p:nvPr>
            <p:ph type="sldNum" sz="quarter" idx="5"/>
          </p:nvPr>
        </p:nvSpPr>
        <p:spPr bwMode="auto">
          <a:xfrm>
            <a:off x="4023092"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eaLnBrk="0" hangingPunct="0">
              <a:defRPr sz="1300" i="0">
                <a:latin typeface="Times" charset="0"/>
                <a:cs typeface="+mn-cs"/>
              </a:defRPr>
            </a:lvl1pPr>
          </a:lstStyle>
          <a:p>
            <a:pPr>
              <a:defRPr/>
            </a:pPr>
            <a:fld id="{E2B266ED-C29C-4C13-B6ED-2130C2E994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spcBef>
                <a:spcPct val="0"/>
              </a:spcBef>
            </a:pPr>
            <a:endParaRPr lang="en-US" smtClean="0">
              <a:latin typeface="Times" pitchFamily="18" charset="0"/>
            </a:endParaRPr>
          </a:p>
        </p:txBody>
      </p:sp>
      <p:sp>
        <p:nvSpPr>
          <p:cNvPr id="26628" name="Slide Number Placeholder 3"/>
          <p:cNvSpPr>
            <a:spLocks noGrp="1"/>
          </p:cNvSpPr>
          <p:nvPr>
            <p:ph type="sldNum" sz="quarter" idx="5"/>
          </p:nvPr>
        </p:nvSpPr>
        <p:spPr/>
        <p:txBody>
          <a:bodyPr/>
          <a:lstStyle/>
          <a:p>
            <a:pPr>
              <a:defRPr/>
            </a:pPr>
            <a:fld id="{5874DF56-8AC9-4A29-AB69-EA0F51000236}" type="slidenum">
              <a:rPr lang="en-GB" smtClean="0">
                <a:latin typeface="Times" pitchFamily="18" charset="0"/>
              </a:rPr>
              <a:pPr>
                <a:defRPr/>
              </a:pPr>
              <a:t>1</a:t>
            </a:fld>
            <a:endParaRPr lang="en-GB"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E2B266ED-C29C-4C13-B6ED-2130C2E994F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Start</a:t>
            </a:r>
            <a:r>
              <a:rPr lang="en-GB" baseline="0" dirty="0" smtClean="0"/>
              <a:t> from here.</a:t>
            </a:r>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11</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Start from here</a:t>
            </a:r>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12</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0DEBA0F-3650-4694-9E53-3089C66E00BC}" type="slidenum">
              <a:rPr lang="tr-TR" smtClean="0">
                <a:latin typeface="Times" pitchFamily="18" charset="0"/>
              </a:rPr>
              <a:pPr>
                <a:defRPr/>
              </a:pPr>
              <a:t>31</a:t>
            </a:fld>
            <a:endParaRPr lang="tr-TR"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B8F1322-3ADA-4D79-BD0C-A7F42D305DF5}" type="slidenum">
              <a:rPr lang="tr-TR" smtClean="0">
                <a:latin typeface="Times" pitchFamily="18" charset="0"/>
              </a:rPr>
              <a:pPr>
                <a:defRPr/>
              </a:pPr>
              <a:t>33</a:t>
            </a:fld>
            <a:endParaRPr lang="tr-TR"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48AF40-0F87-467E-849C-5280BADDB407}" type="slidenum">
              <a:rPr lang="ar-SA"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932302-E2DC-4DE5-99FB-A3F73A7C8A6B}"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F0B59E-7041-4BD3-9C8E-DF6970009113}" type="slidenum">
              <a:rPr lang="ar-SA"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ECBC90-2CED-49FE-961D-9A235829CDF8}" type="slidenum">
              <a:rPr lang="ar-SA"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89075F-FCAE-440B-B6E4-4F7877F10504}" type="slidenum">
              <a:rPr lang="ar-SA"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DD47353-8414-4D58-8066-2AFD80A6B600}" type="slidenum">
              <a:rPr lang="ar-SA"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7850ADD-86C7-4BFF-BEB8-5F2B3FDA5ECF}" type="slidenum">
              <a:rPr lang="ar-SA"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DCEBE1-2EB3-4D3D-8891-DF39BBFB341E}"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80FFF2A-5EAA-4425-A972-1294FA7A8356}" type="slidenum">
              <a:rPr lang="ar-SA"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D642F02-F136-47D2-B6C8-B5AC4CBB56D4}" type="slidenum">
              <a:rPr lang="ar-SA"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AA74B0-7E0E-4121-8F3F-79A7B882F153}" type="slidenum">
              <a:rPr lang="ar-SA"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E51220A-ADD0-4911-9D86-B216C19BCF54}" type="slidenum">
              <a:rPr lang="ar-SA"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sites.google.com/a/mcs.edu.pk/codteem/teaching/pd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smtClean="0"/>
              <a:t>Spring, 2011</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hlinkClick r:id="rId4"/>
              </a:rPr>
              <a:t>https://sites.google.com/a/mcs.edu.pk/codteem/teaching/pdc</a:t>
            </a:r>
            <a:r>
              <a:rPr lang="en-GB" b="1" dirty="0" smtClean="0"/>
              <a:t> </a:t>
            </a:r>
            <a:endParaRPr lang="en-GB" sz="2600" b="1" dirty="0" smtClean="0"/>
          </a:p>
        </p:txBody>
      </p:sp>
      <p:sp>
        <p:nvSpPr>
          <p:cNvPr id="6148" name="Date Placeholder 5"/>
          <p:cNvSpPr>
            <a:spLocks noGrp="1"/>
          </p:cNvSpPr>
          <p:nvPr>
            <p:ph type="dt" sz="half"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E301C558-D637-467D-8CA1-7D0208FE9F65}" type="datetime1">
              <a:rPr lang="en-GB" smtClean="0">
                <a:latin typeface="Arial" charset="0"/>
              </a:rPr>
              <a:pPr>
                <a:defRPr/>
              </a:pPr>
              <a:t>02/05/2011</a:t>
            </a:fld>
            <a:endParaRPr lang="en-GB" smtClean="0">
              <a:latin typeface="Arial" charset="0"/>
            </a:endParaRPr>
          </a:p>
        </p:txBody>
      </p:sp>
      <p:sp>
        <p:nvSpPr>
          <p:cNvPr id="7" name="Slide Number Placeholder 6"/>
          <p:cNvSpPr>
            <a:spLocks noGrp="1"/>
          </p:cNvSpPr>
          <p:nvPr>
            <p:ph type="sldNum" sz="quarter" idx="12"/>
          </p:nvPr>
        </p:nvSpPr>
        <p:spPr/>
        <p:txBody>
          <a:bodyPr/>
          <a:lstStyle/>
          <a:p>
            <a:pPr>
              <a:defRPr/>
            </a:pPr>
            <a:fld id="{C80BF2B9-2201-459A-861D-035CCE8A2FB0}" type="slidenum">
              <a:rPr lang="en-GB"/>
              <a:pPr>
                <a:defRPr/>
              </a:pPr>
              <a:t>1</a:t>
            </a:fld>
            <a:endParaRPr lang="en-GB" dirty="0"/>
          </a:p>
        </p:txBody>
      </p:sp>
      <p:sp>
        <p:nvSpPr>
          <p:cNvPr id="6150"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9"/>
          <p:cNvSpPr>
            <a:spLocks noGrp="1" noChangeArrowheads="1"/>
          </p:cNvSpPr>
          <p:nvPr>
            <p:ph type="title"/>
          </p:nvPr>
        </p:nvSpPr>
        <p:spPr/>
        <p:txBody>
          <a:bodyPr>
            <a:normAutofit/>
          </a:bodyPr>
          <a:lstStyle/>
          <a:p>
            <a:pPr fontAlgn="base">
              <a:spcAft>
                <a:spcPct val="0"/>
              </a:spcAft>
            </a:pPr>
            <a:r>
              <a:rPr lang="en-GB" altLang="zh-CN" sz="4000" b="1" dirty="0" smtClean="0">
                <a:solidFill>
                  <a:schemeClr val="tx2"/>
                </a:solidFill>
              </a:rPr>
              <a:t>Middleware layers</a:t>
            </a:r>
          </a:p>
        </p:txBody>
      </p:sp>
      <p:grpSp>
        <p:nvGrpSpPr>
          <p:cNvPr id="2" name="Group 166"/>
          <p:cNvGrpSpPr>
            <a:grpSpLocks/>
          </p:cNvGrpSpPr>
          <p:nvPr/>
        </p:nvGrpSpPr>
        <p:grpSpPr bwMode="auto">
          <a:xfrm>
            <a:off x="1150620" y="1948815"/>
            <a:ext cx="8150225" cy="3005138"/>
            <a:chOff x="313" y="965"/>
            <a:chExt cx="5134" cy="1893"/>
          </a:xfrm>
        </p:grpSpPr>
        <p:sp>
          <p:nvSpPr>
            <p:cNvPr id="4100" name="Rectangle 152"/>
            <p:cNvSpPr>
              <a:spLocks noChangeArrowheads="1"/>
            </p:cNvSpPr>
            <p:nvPr/>
          </p:nvSpPr>
          <p:spPr bwMode="auto">
            <a:xfrm>
              <a:off x="4297" y="1380"/>
              <a:ext cx="235" cy="1117"/>
            </a:xfrm>
            <a:prstGeom prst="rect">
              <a:avLst/>
            </a:prstGeom>
            <a:noFill/>
            <a:ln w="42863">
              <a:solidFill>
                <a:srgbClr val="000000"/>
              </a:solidFill>
              <a:miter lim="800000"/>
              <a:headEnd/>
              <a:tailEnd/>
            </a:ln>
          </p:spPr>
          <p:txBody>
            <a:bodyPr/>
            <a:lstStyle/>
            <a:p>
              <a:endParaRPr lang="tr-TR"/>
            </a:p>
          </p:txBody>
        </p:sp>
        <p:sp>
          <p:nvSpPr>
            <p:cNvPr id="4101" name="Rectangle 153"/>
            <p:cNvSpPr>
              <a:spLocks noChangeArrowheads="1"/>
            </p:cNvSpPr>
            <p:nvPr/>
          </p:nvSpPr>
          <p:spPr bwMode="auto">
            <a:xfrm>
              <a:off x="331" y="983"/>
              <a:ext cx="4146" cy="1857"/>
            </a:xfrm>
            <a:prstGeom prst="rect">
              <a:avLst/>
            </a:prstGeom>
            <a:solidFill>
              <a:srgbClr val="FFDC99"/>
            </a:solidFill>
            <a:ln w="9525">
              <a:noFill/>
              <a:miter lim="800000"/>
              <a:headEnd/>
              <a:tailEnd/>
            </a:ln>
          </p:spPr>
          <p:txBody>
            <a:bodyPr/>
            <a:lstStyle/>
            <a:p>
              <a:endParaRPr lang="tr-TR"/>
            </a:p>
          </p:txBody>
        </p:sp>
        <p:sp>
          <p:nvSpPr>
            <p:cNvPr id="4102" name="Rectangle 154"/>
            <p:cNvSpPr>
              <a:spLocks noChangeArrowheads="1"/>
            </p:cNvSpPr>
            <p:nvPr/>
          </p:nvSpPr>
          <p:spPr bwMode="auto">
            <a:xfrm>
              <a:off x="313" y="965"/>
              <a:ext cx="4182" cy="1893"/>
            </a:xfrm>
            <a:prstGeom prst="rect">
              <a:avLst/>
            </a:prstGeom>
            <a:noFill/>
            <a:ln w="71438">
              <a:solidFill>
                <a:srgbClr val="FFFFFF"/>
              </a:solidFill>
              <a:miter lim="800000"/>
              <a:headEnd/>
              <a:tailEnd/>
            </a:ln>
          </p:spPr>
          <p:txBody>
            <a:bodyPr/>
            <a:lstStyle/>
            <a:p>
              <a:endParaRPr lang="tr-TR"/>
            </a:p>
          </p:txBody>
        </p:sp>
        <p:sp>
          <p:nvSpPr>
            <p:cNvPr id="4103" name="Rectangle 155"/>
            <p:cNvSpPr>
              <a:spLocks noChangeArrowheads="1"/>
            </p:cNvSpPr>
            <p:nvPr/>
          </p:nvSpPr>
          <p:spPr bwMode="auto">
            <a:xfrm>
              <a:off x="331" y="1794"/>
              <a:ext cx="4146" cy="667"/>
            </a:xfrm>
            <a:prstGeom prst="rect">
              <a:avLst/>
            </a:prstGeom>
            <a:solidFill>
              <a:srgbClr val="FFDC99"/>
            </a:solidFill>
            <a:ln w="9525">
              <a:noFill/>
              <a:miter lim="800000"/>
              <a:headEnd/>
              <a:tailEnd/>
            </a:ln>
          </p:spPr>
          <p:txBody>
            <a:bodyPr/>
            <a:lstStyle/>
            <a:p>
              <a:endParaRPr lang="tr-TR"/>
            </a:p>
          </p:txBody>
        </p:sp>
        <p:sp>
          <p:nvSpPr>
            <p:cNvPr id="4104" name="Rectangle 156"/>
            <p:cNvSpPr>
              <a:spLocks noChangeArrowheads="1"/>
            </p:cNvSpPr>
            <p:nvPr/>
          </p:nvSpPr>
          <p:spPr bwMode="auto">
            <a:xfrm>
              <a:off x="313" y="1776"/>
              <a:ext cx="4182" cy="703"/>
            </a:xfrm>
            <a:prstGeom prst="rect">
              <a:avLst/>
            </a:prstGeom>
            <a:noFill/>
            <a:ln w="71438">
              <a:solidFill>
                <a:srgbClr val="FFFFFF"/>
              </a:solidFill>
              <a:miter lim="800000"/>
              <a:headEnd/>
              <a:tailEnd/>
            </a:ln>
          </p:spPr>
          <p:txBody>
            <a:bodyPr/>
            <a:lstStyle/>
            <a:p>
              <a:endParaRPr lang="tr-TR"/>
            </a:p>
          </p:txBody>
        </p:sp>
        <p:sp>
          <p:nvSpPr>
            <p:cNvPr id="4105" name="Rectangle 157"/>
            <p:cNvSpPr>
              <a:spLocks noChangeArrowheads="1"/>
            </p:cNvSpPr>
            <p:nvPr/>
          </p:nvSpPr>
          <p:spPr bwMode="auto">
            <a:xfrm>
              <a:off x="2019" y="1100"/>
              <a:ext cx="872" cy="174"/>
            </a:xfrm>
            <a:prstGeom prst="rect">
              <a:avLst/>
            </a:prstGeom>
            <a:noFill/>
            <a:ln w="9525">
              <a:noFill/>
              <a:miter lim="800000"/>
              <a:headEnd/>
              <a:tailEnd/>
            </a:ln>
          </p:spPr>
          <p:txBody>
            <a:bodyPr wrap="none" lIns="0" tIns="0" rIns="0" bIns="0">
              <a:spAutoFit/>
            </a:bodyPr>
            <a:lstStyle/>
            <a:p>
              <a:r>
                <a:rPr lang="en-GB" sz="1800" b="1" i="0" dirty="0">
                  <a:solidFill>
                    <a:srgbClr val="000000"/>
                  </a:solidFill>
                  <a:latin typeface="Arial" charset="0"/>
                </a:rPr>
                <a:t>Applications</a:t>
              </a:r>
              <a:endParaRPr lang="en-GB" b="1" i="0" dirty="0"/>
            </a:p>
          </p:txBody>
        </p:sp>
        <p:sp>
          <p:nvSpPr>
            <p:cNvPr id="4106" name="Rectangle 158"/>
            <p:cNvSpPr>
              <a:spLocks noChangeArrowheads="1"/>
            </p:cNvSpPr>
            <p:nvPr/>
          </p:nvSpPr>
          <p:spPr bwMode="auto">
            <a:xfrm>
              <a:off x="4711" y="1785"/>
              <a:ext cx="736"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Middleware</a:t>
              </a:r>
              <a:endParaRPr lang="en-GB"/>
            </a:p>
          </p:txBody>
        </p:sp>
        <p:sp>
          <p:nvSpPr>
            <p:cNvPr id="4107" name="Rectangle 159"/>
            <p:cNvSpPr>
              <a:spLocks noChangeArrowheads="1"/>
            </p:cNvSpPr>
            <p:nvPr/>
          </p:nvSpPr>
          <p:spPr bwMode="auto">
            <a:xfrm>
              <a:off x="4891" y="1947"/>
              <a:ext cx="384"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layers</a:t>
              </a:r>
              <a:endParaRPr lang="en-GB"/>
            </a:p>
          </p:txBody>
        </p:sp>
        <p:sp>
          <p:nvSpPr>
            <p:cNvPr id="4108" name="Rectangle 160"/>
            <p:cNvSpPr>
              <a:spLocks noChangeArrowheads="1"/>
            </p:cNvSpPr>
            <p:nvPr/>
          </p:nvSpPr>
          <p:spPr bwMode="auto">
            <a:xfrm>
              <a:off x="1666" y="1929"/>
              <a:ext cx="1624" cy="174"/>
            </a:xfrm>
            <a:prstGeom prst="rect">
              <a:avLst/>
            </a:prstGeom>
            <a:noFill/>
            <a:ln w="9525">
              <a:noFill/>
              <a:miter lim="800000"/>
              <a:headEnd/>
              <a:tailEnd/>
            </a:ln>
          </p:spPr>
          <p:txBody>
            <a:bodyPr wrap="none" lIns="0" tIns="0" rIns="0" bIns="0">
              <a:spAutoFit/>
            </a:bodyPr>
            <a:lstStyle/>
            <a:p>
              <a:r>
                <a:rPr lang="en-GB" sz="1800" b="1" dirty="0">
                  <a:solidFill>
                    <a:srgbClr val="000000"/>
                  </a:solidFill>
                  <a:latin typeface="Arial" charset="0"/>
                </a:rPr>
                <a:t> </a:t>
              </a:r>
              <a:r>
                <a:rPr lang="en-GB" sz="1800" b="1" i="0" dirty="0">
                  <a:solidFill>
                    <a:srgbClr val="000000"/>
                  </a:solidFill>
                  <a:latin typeface="Arial" charset="0"/>
                </a:rPr>
                <a:t>Request reply protocol</a:t>
              </a:r>
              <a:endParaRPr lang="en-GB" b="1" i="0" dirty="0"/>
            </a:p>
          </p:txBody>
        </p:sp>
        <p:sp>
          <p:nvSpPr>
            <p:cNvPr id="4109" name="Rectangle 161"/>
            <p:cNvSpPr>
              <a:spLocks noChangeArrowheads="1"/>
            </p:cNvSpPr>
            <p:nvPr/>
          </p:nvSpPr>
          <p:spPr bwMode="auto">
            <a:xfrm>
              <a:off x="1519" y="2236"/>
              <a:ext cx="1963" cy="174"/>
            </a:xfrm>
            <a:prstGeom prst="rect">
              <a:avLst/>
            </a:prstGeom>
            <a:noFill/>
            <a:ln w="9525">
              <a:noFill/>
              <a:miter lim="800000"/>
              <a:headEnd/>
              <a:tailEnd/>
            </a:ln>
          </p:spPr>
          <p:txBody>
            <a:bodyPr wrap="none" lIns="0" tIns="0" rIns="0" bIns="0">
              <a:spAutoFit/>
            </a:bodyPr>
            <a:lstStyle/>
            <a:p>
              <a:r>
                <a:rPr lang="en-GB" sz="1800" b="1" dirty="0">
                  <a:solidFill>
                    <a:srgbClr val="000000"/>
                  </a:solidFill>
                  <a:latin typeface="Arial" charset="0"/>
                </a:rPr>
                <a:t>External data representation</a:t>
              </a:r>
              <a:endParaRPr lang="en-GB" b="1" dirty="0"/>
            </a:p>
          </p:txBody>
        </p:sp>
        <p:sp>
          <p:nvSpPr>
            <p:cNvPr id="4110" name="Rectangle 162"/>
            <p:cNvSpPr>
              <a:spLocks noChangeArrowheads="1"/>
            </p:cNvSpPr>
            <p:nvPr/>
          </p:nvSpPr>
          <p:spPr bwMode="auto">
            <a:xfrm>
              <a:off x="1841" y="2578"/>
              <a:ext cx="1152"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Operating System</a:t>
              </a:r>
              <a:endParaRPr lang="en-GB"/>
            </a:p>
          </p:txBody>
        </p:sp>
        <p:sp>
          <p:nvSpPr>
            <p:cNvPr id="4111" name="Rectangle 163"/>
            <p:cNvSpPr>
              <a:spLocks noChangeArrowheads="1"/>
            </p:cNvSpPr>
            <p:nvPr/>
          </p:nvSpPr>
          <p:spPr bwMode="auto">
            <a:xfrm>
              <a:off x="331" y="1380"/>
              <a:ext cx="4146" cy="414"/>
            </a:xfrm>
            <a:prstGeom prst="rect">
              <a:avLst/>
            </a:prstGeom>
            <a:solidFill>
              <a:srgbClr val="FFDC99"/>
            </a:solidFill>
            <a:ln w="9525">
              <a:noFill/>
              <a:miter lim="800000"/>
              <a:headEnd/>
              <a:tailEnd/>
            </a:ln>
          </p:spPr>
          <p:txBody>
            <a:bodyPr/>
            <a:lstStyle/>
            <a:p>
              <a:endParaRPr lang="tr-TR"/>
            </a:p>
          </p:txBody>
        </p:sp>
        <p:sp>
          <p:nvSpPr>
            <p:cNvPr id="4112" name="Rectangle 164"/>
            <p:cNvSpPr>
              <a:spLocks noChangeArrowheads="1"/>
            </p:cNvSpPr>
            <p:nvPr/>
          </p:nvSpPr>
          <p:spPr bwMode="auto">
            <a:xfrm>
              <a:off x="313" y="1362"/>
              <a:ext cx="4182" cy="450"/>
            </a:xfrm>
            <a:prstGeom prst="rect">
              <a:avLst/>
            </a:prstGeom>
            <a:noFill/>
            <a:ln w="71438">
              <a:solidFill>
                <a:srgbClr val="FFFFFF"/>
              </a:solidFill>
              <a:miter lim="800000"/>
              <a:headEnd/>
              <a:tailEnd/>
            </a:ln>
          </p:spPr>
          <p:txBody>
            <a:bodyPr/>
            <a:lstStyle/>
            <a:p>
              <a:endParaRPr lang="tr-TR"/>
            </a:p>
          </p:txBody>
        </p:sp>
        <p:sp>
          <p:nvSpPr>
            <p:cNvPr id="4113" name="Rectangle 165"/>
            <p:cNvSpPr>
              <a:spLocks noChangeArrowheads="1"/>
            </p:cNvSpPr>
            <p:nvPr/>
          </p:nvSpPr>
          <p:spPr bwMode="auto">
            <a:xfrm>
              <a:off x="2123" y="1499"/>
              <a:ext cx="654" cy="174"/>
            </a:xfrm>
            <a:prstGeom prst="rect">
              <a:avLst/>
            </a:prstGeom>
            <a:noFill/>
            <a:ln w="9525">
              <a:noFill/>
              <a:miter lim="800000"/>
              <a:headEnd/>
              <a:tailEnd/>
            </a:ln>
          </p:spPr>
          <p:txBody>
            <a:bodyPr wrap="none" lIns="0" tIns="0" rIns="0" bIns="0">
              <a:spAutoFit/>
            </a:bodyPr>
            <a:lstStyle/>
            <a:p>
              <a:pPr algn="ctr"/>
              <a:r>
                <a:rPr lang="en-GB" sz="1800" b="1" dirty="0">
                  <a:solidFill>
                    <a:srgbClr val="000000"/>
                  </a:solidFill>
                  <a:latin typeface="Arial" charset="0"/>
                </a:rPr>
                <a:t>RMI, RPC</a:t>
              </a:r>
              <a:endParaRPr lang="en-GB" b="1"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74" y="405063"/>
            <a:ext cx="8915400" cy="1066800"/>
          </a:xfrm>
        </p:spPr>
        <p:txBody>
          <a:bodyPr>
            <a:normAutofit/>
          </a:bodyPr>
          <a:lstStyle/>
          <a:p>
            <a:pPr fontAlgn="base">
              <a:spcAft>
                <a:spcPct val="0"/>
              </a:spcAft>
            </a:pPr>
            <a:r>
              <a:rPr lang="en-GB" altLang="zh-CN" sz="4000" b="1" dirty="0" smtClean="0">
                <a:solidFill>
                  <a:schemeClr val="tx2"/>
                </a:solidFill>
              </a:rPr>
              <a:t>Remote Objects</a:t>
            </a:r>
            <a:endParaRPr lang="en-GB" altLang="zh-CN" sz="4000" b="1" dirty="0">
              <a:solidFill>
                <a:schemeClr val="tx2"/>
              </a:solidFill>
            </a:endParaRPr>
          </a:p>
        </p:txBody>
      </p:sp>
      <p:sp>
        <p:nvSpPr>
          <p:cNvPr id="3" name="Content Placeholder 2"/>
          <p:cNvSpPr>
            <a:spLocks noGrp="1"/>
          </p:cNvSpPr>
          <p:nvPr>
            <p:ph idx="1"/>
          </p:nvPr>
        </p:nvSpPr>
        <p:spPr>
          <a:xfrm>
            <a:off x="447173" y="1347537"/>
            <a:ext cx="8915400" cy="5037221"/>
          </a:xfrm>
        </p:spPr>
        <p:txBody>
          <a:bodyPr>
            <a:normAutofit fontScale="92500"/>
          </a:bodyPr>
          <a:lstStyle/>
          <a:p>
            <a:r>
              <a:rPr lang="en-US" sz="3000" b="1" dirty="0" smtClean="0"/>
              <a:t>Remote Objects</a:t>
            </a:r>
          </a:p>
          <a:p>
            <a:pPr lvl="1"/>
            <a:r>
              <a:rPr lang="en-US" sz="2600" dirty="0" smtClean="0"/>
              <a:t>Objects that can receive remote method invocations are called remote objects and they implement a </a:t>
            </a:r>
            <a:r>
              <a:rPr lang="en-US" sz="2600" b="1" u="sng" dirty="0" smtClean="0"/>
              <a:t>remote interface</a:t>
            </a:r>
            <a:r>
              <a:rPr lang="en-US" sz="2600" b="1" dirty="0" smtClean="0"/>
              <a:t>.</a:t>
            </a:r>
            <a:r>
              <a:rPr lang="en-US" sz="2600" dirty="0" smtClean="0"/>
              <a:t> </a:t>
            </a:r>
          </a:p>
          <a:p>
            <a:pPr lvl="1"/>
            <a:endParaRPr lang="en-US" sz="2600" dirty="0" smtClean="0"/>
          </a:p>
          <a:p>
            <a:pPr lvl="1"/>
            <a:r>
              <a:rPr lang="en-US" sz="2600" dirty="0" smtClean="0"/>
              <a:t>Due to the possibility of independent failure of invoker and invoked objects, RMIs have different semantics from local calls. </a:t>
            </a:r>
            <a:r>
              <a:rPr lang="en-US" sz="2600" b="1" u="sng" dirty="0" smtClean="0"/>
              <a:t>They can be made to look very similar to local invocations, but total transparency is not necessarily desirable.</a:t>
            </a:r>
          </a:p>
          <a:p>
            <a:endParaRPr lang="en-US" dirty="0" smtClean="0"/>
          </a:p>
          <a:p>
            <a:r>
              <a:rPr lang="en-US" sz="2600" dirty="0" smtClean="0"/>
              <a:t>This chapter is concerned with programming models for distributed applications. </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258" y="372979"/>
            <a:ext cx="8915400" cy="1066800"/>
          </a:xfrm>
        </p:spPr>
        <p:txBody>
          <a:bodyPr>
            <a:normAutofit/>
          </a:bodyPr>
          <a:lstStyle/>
          <a:p>
            <a:pPr fontAlgn="base">
              <a:spcAft>
                <a:spcPct val="0"/>
              </a:spcAft>
            </a:pPr>
            <a:r>
              <a:rPr lang="en-US" altLang="zh-CN" sz="4000" b="1" dirty="0" smtClean="0">
                <a:solidFill>
                  <a:schemeClr val="tx2"/>
                </a:solidFill>
              </a:rPr>
              <a:t>Definitions</a:t>
            </a:r>
            <a:endParaRPr lang="tr-TR" altLang="zh-CN" sz="4000" b="1" dirty="0" smtClean="0">
              <a:solidFill>
                <a:schemeClr val="tx2"/>
              </a:solidFill>
            </a:endParaRPr>
          </a:p>
        </p:txBody>
      </p:sp>
      <p:sp>
        <p:nvSpPr>
          <p:cNvPr id="10243" name="Content Placeholder 2"/>
          <p:cNvSpPr>
            <a:spLocks noGrp="1"/>
          </p:cNvSpPr>
          <p:nvPr>
            <p:ph idx="1"/>
          </p:nvPr>
        </p:nvSpPr>
        <p:spPr>
          <a:xfrm>
            <a:off x="495300" y="1315453"/>
            <a:ext cx="8915400" cy="5259083"/>
          </a:xfrm>
        </p:spPr>
        <p:txBody>
          <a:bodyPr>
            <a:normAutofit/>
          </a:bodyPr>
          <a:lstStyle/>
          <a:p>
            <a:pPr algn="just"/>
            <a:r>
              <a:rPr lang="en-US" sz="2800" b="1" dirty="0" smtClean="0"/>
              <a:t>Remote Object</a:t>
            </a:r>
          </a:p>
          <a:p>
            <a:pPr lvl="1" algn="just"/>
            <a:r>
              <a:rPr lang="en-US" sz="2400" dirty="0" smtClean="0"/>
              <a:t>In the Java platform's distributed object model, a </a:t>
            </a:r>
            <a:r>
              <a:rPr lang="en-US" sz="2400" i="1" dirty="0" smtClean="0"/>
              <a:t>remote object</a:t>
            </a:r>
            <a:r>
              <a:rPr lang="en-US" sz="2400" dirty="0" smtClean="0"/>
              <a:t> is one whose methods can be invoked from another Java virtual machine, potentially on a different host. </a:t>
            </a:r>
          </a:p>
          <a:p>
            <a:pPr algn="just"/>
            <a:r>
              <a:rPr lang="en-US" sz="2800" b="1" dirty="0" smtClean="0"/>
              <a:t>Remote Interface</a:t>
            </a:r>
          </a:p>
          <a:p>
            <a:pPr lvl="1" algn="just"/>
            <a:r>
              <a:rPr lang="en-US" sz="2400" dirty="0" smtClean="0"/>
              <a:t>A remote object is described by one or more </a:t>
            </a:r>
            <a:r>
              <a:rPr lang="en-US" sz="2400" i="1" dirty="0" smtClean="0"/>
              <a:t>remote interfaces</a:t>
            </a:r>
            <a:r>
              <a:rPr lang="en-US" sz="2400" dirty="0" smtClean="0"/>
              <a:t>, that declare the methods of the remote object. </a:t>
            </a:r>
          </a:p>
          <a:p>
            <a:pPr algn="just"/>
            <a:r>
              <a:rPr lang="en-US" sz="2800" b="1" dirty="0" smtClean="0"/>
              <a:t>Remote method invocation (RMI)</a:t>
            </a:r>
            <a:r>
              <a:rPr lang="en-US" sz="2800" dirty="0" smtClean="0"/>
              <a:t> </a:t>
            </a:r>
          </a:p>
          <a:p>
            <a:pPr lvl="1" algn="just"/>
            <a:r>
              <a:rPr lang="en-US" sz="2400" dirty="0" smtClean="0"/>
              <a:t>Action of invoking a method of a remote interface on a remote object. Most importantly, a method invocation on a remote object has the same syntax as a method invocation on a local object.</a:t>
            </a:r>
          </a:p>
          <a:p>
            <a:endParaRPr lang="tr-TR"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79257" y="276726"/>
            <a:ext cx="8915400" cy="1066800"/>
          </a:xfrm>
        </p:spPr>
        <p:txBody>
          <a:bodyPr>
            <a:normAutofit/>
          </a:bodyPr>
          <a:lstStyle/>
          <a:p>
            <a:pPr fontAlgn="base">
              <a:spcAft>
                <a:spcPct val="0"/>
              </a:spcAft>
            </a:pPr>
            <a:r>
              <a:rPr lang="en-US" altLang="zh-CN" sz="4000" b="1" dirty="0" smtClean="0">
                <a:solidFill>
                  <a:schemeClr val="tx2"/>
                </a:solidFill>
              </a:rPr>
              <a:t>Interfaces (Generic Definition)</a:t>
            </a:r>
          </a:p>
        </p:txBody>
      </p:sp>
      <p:sp>
        <p:nvSpPr>
          <p:cNvPr id="11267" name="Rectangle 3"/>
          <p:cNvSpPr>
            <a:spLocks noGrp="1" noChangeArrowheads="1"/>
          </p:cNvSpPr>
          <p:nvPr>
            <p:ph idx="1"/>
          </p:nvPr>
        </p:nvSpPr>
        <p:spPr>
          <a:xfrm>
            <a:off x="231775" y="1267327"/>
            <a:ext cx="9436100" cy="4843914"/>
          </a:xfrm>
        </p:spPr>
        <p:txBody>
          <a:bodyPr>
            <a:normAutofit/>
          </a:bodyPr>
          <a:lstStyle/>
          <a:p>
            <a:pPr algn="just"/>
            <a:r>
              <a:rPr lang="en-US" sz="2400" dirty="0" smtClean="0"/>
              <a:t>Most modern programming languages provide </a:t>
            </a:r>
            <a:r>
              <a:rPr lang="en-US" sz="2400" u="sng" dirty="0" smtClean="0"/>
              <a:t>a means of organizing the programs as a set of modules</a:t>
            </a:r>
            <a:r>
              <a:rPr lang="en-US" sz="2400" dirty="0" smtClean="0"/>
              <a:t> &amp; </a:t>
            </a:r>
            <a:r>
              <a:rPr lang="en-US" sz="2400" u="sng" dirty="0" smtClean="0"/>
              <a:t>communication b/w them can be by means of procedure calls</a:t>
            </a:r>
            <a:r>
              <a:rPr lang="en-US" sz="2400" dirty="0" smtClean="0"/>
              <a:t> b/w them or by direct access to the variables in another module.</a:t>
            </a:r>
          </a:p>
          <a:p>
            <a:pPr algn="just"/>
            <a:endParaRPr lang="en-US" sz="2400" dirty="0" smtClean="0"/>
          </a:p>
          <a:p>
            <a:pPr algn="just"/>
            <a:r>
              <a:rPr lang="en-US" sz="2400" dirty="0" smtClean="0"/>
              <a:t>In order to control the possible interactions b/w modules an explicit interface is defined for each module.</a:t>
            </a:r>
          </a:p>
          <a:p>
            <a:pPr algn="just"/>
            <a:endParaRPr lang="en-US" sz="2400" dirty="0" smtClean="0"/>
          </a:p>
          <a:p>
            <a:pPr algn="just"/>
            <a:r>
              <a:rPr lang="en-US" sz="2400" dirty="0" smtClean="0"/>
              <a:t>A module’s Interface </a:t>
            </a:r>
            <a:r>
              <a:rPr lang="en-US" sz="2400" u="sng" dirty="0" smtClean="0"/>
              <a:t>specifies the procedures &amp; variables accessible from other modules</a:t>
            </a:r>
            <a:r>
              <a:rPr lang="en-US" sz="24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79257" y="276726"/>
            <a:ext cx="8915400" cy="1066800"/>
          </a:xfrm>
        </p:spPr>
        <p:txBody>
          <a:bodyPr>
            <a:normAutofit/>
          </a:bodyPr>
          <a:lstStyle/>
          <a:p>
            <a:pPr fontAlgn="base">
              <a:spcAft>
                <a:spcPct val="0"/>
              </a:spcAft>
            </a:pPr>
            <a:r>
              <a:rPr lang="en-US" altLang="zh-CN" sz="4000" b="1" dirty="0" smtClean="0">
                <a:solidFill>
                  <a:schemeClr val="tx2"/>
                </a:solidFill>
              </a:rPr>
              <a:t>Interfaces</a:t>
            </a:r>
          </a:p>
        </p:txBody>
      </p:sp>
      <p:sp>
        <p:nvSpPr>
          <p:cNvPr id="11267" name="Rectangle 3"/>
          <p:cNvSpPr>
            <a:spLocks noGrp="1" noChangeArrowheads="1"/>
          </p:cNvSpPr>
          <p:nvPr>
            <p:ph idx="1"/>
          </p:nvPr>
        </p:nvSpPr>
        <p:spPr>
          <a:xfrm>
            <a:off x="231775" y="1267327"/>
            <a:ext cx="9436100" cy="3700913"/>
          </a:xfrm>
        </p:spPr>
        <p:txBody>
          <a:bodyPr>
            <a:normAutofit/>
          </a:bodyPr>
          <a:lstStyle/>
          <a:p>
            <a:pPr algn="just"/>
            <a:r>
              <a:rPr lang="en-US" sz="2400" dirty="0" smtClean="0"/>
              <a:t>Modules are implemented so as to </a:t>
            </a:r>
            <a:r>
              <a:rPr lang="en-US" sz="2400" u="sng" dirty="0" smtClean="0"/>
              <a:t>hide all the information about them except that which is available through its interface</a:t>
            </a:r>
            <a:r>
              <a:rPr lang="en-US" sz="2400" dirty="0" smtClean="0"/>
              <a:t>.</a:t>
            </a:r>
          </a:p>
          <a:p>
            <a:pPr algn="just"/>
            <a:endParaRPr lang="en-US" sz="2400" dirty="0" smtClean="0"/>
          </a:p>
          <a:p>
            <a:pPr algn="just"/>
            <a:r>
              <a:rPr lang="en-US" sz="2400" dirty="0" smtClean="0"/>
              <a:t>So long as its interface remains the same, the implementation may be changed without affecting the users of the modules. i.e., </a:t>
            </a:r>
            <a:r>
              <a:rPr lang="en-US" sz="2400" i="1" dirty="0" smtClean="0"/>
              <a:t>we can change the inner working of operation but this thing does not affect the user of the module.</a:t>
            </a:r>
          </a:p>
          <a:p>
            <a:pPr algn="just"/>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6260" y="0"/>
            <a:ext cx="8915400" cy="1066800"/>
          </a:xfrm>
        </p:spPr>
        <p:txBody>
          <a:bodyPr>
            <a:normAutofit/>
          </a:bodyPr>
          <a:lstStyle/>
          <a:p>
            <a:pPr fontAlgn="base">
              <a:spcAft>
                <a:spcPct val="0"/>
              </a:spcAft>
            </a:pPr>
            <a:r>
              <a:rPr lang="en-US" altLang="zh-CN" sz="4000" b="1" dirty="0" smtClean="0">
                <a:solidFill>
                  <a:schemeClr val="tx2"/>
                </a:solidFill>
              </a:rPr>
              <a:t>Interfaces in DS</a:t>
            </a:r>
          </a:p>
        </p:txBody>
      </p:sp>
      <p:sp>
        <p:nvSpPr>
          <p:cNvPr id="12291" name="Rectangle 3"/>
          <p:cNvSpPr>
            <a:spLocks noGrp="1" noChangeArrowheads="1"/>
          </p:cNvSpPr>
          <p:nvPr>
            <p:ph idx="1"/>
          </p:nvPr>
        </p:nvSpPr>
        <p:spPr>
          <a:xfrm>
            <a:off x="243840" y="1051561"/>
            <a:ext cx="9166860" cy="3718559"/>
          </a:xfrm>
        </p:spPr>
        <p:txBody>
          <a:bodyPr/>
          <a:lstStyle/>
          <a:p>
            <a:pPr algn="just"/>
            <a:r>
              <a:rPr lang="en-US" sz="2800" b="1" dirty="0" smtClean="0"/>
              <a:t>Client Server Model</a:t>
            </a:r>
          </a:p>
          <a:p>
            <a:pPr lvl="1" algn="just"/>
            <a:r>
              <a:rPr lang="en-US" sz="2400" dirty="0" smtClean="0"/>
              <a:t>Client side: Send a request to server to execute a particular method of an object. </a:t>
            </a:r>
          </a:p>
          <a:p>
            <a:pPr lvl="1" algn="just"/>
            <a:endParaRPr lang="en-US" sz="2400" dirty="0" smtClean="0"/>
          </a:p>
          <a:p>
            <a:pPr lvl="1" algn="just"/>
            <a:r>
              <a:rPr lang="en-US" sz="2400" dirty="0" smtClean="0"/>
              <a:t>Server: Objects define an interface which defines the methods of objects to be used. So with interface it will be identified that method has been called properly or not.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80035" y="1198345"/>
            <a:ext cx="9347200" cy="5300245"/>
          </a:xfrm>
        </p:spPr>
        <p:txBody>
          <a:bodyPr>
            <a:normAutofit/>
          </a:bodyPr>
          <a:lstStyle/>
          <a:p>
            <a:pPr algn="just"/>
            <a:r>
              <a:rPr lang="en-US" sz="2400" dirty="0" smtClean="0"/>
              <a:t>In distributed programming, modules can run in separate processes, it is not possible for a module running in one process to access variables in a module in another process</a:t>
            </a:r>
          </a:p>
          <a:p>
            <a:pPr algn="just"/>
            <a:endParaRPr lang="en-US" sz="2400" dirty="0" smtClean="0"/>
          </a:p>
          <a:p>
            <a:pPr algn="just"/>
            <a:r>
              <a:rPr lang="en-US" sz="2400" dirty="0" smtClean="0"/>
              <a:t>Parameter passing mechanism </a:t>
            </a:r>
          </a:p>
          <a:p>
            <a:pPr lvl="1" algn="just"/>
            <a:r>
              <a:rPr lang="en-US" sz="2400" dirty="0" smtClean="0"/>
              <a:t>Call by </a:t>
            </a:r>
            <a:r>
              <a:rPr lang="en-US" sz="2400" dirty="0" smtClean="0">
                <a:solidFill>
                  <a:srgbClr val="FF0000"/>
                </a:solidFill>
              </a:rPr>
              <a:t>value/reference</a:t>
            </a:r>
            <a:r>
              <a:rPr lang="en-US" sz="2400" dirty="0" smtClean="0"/>
              <a:t> used in local procedure call is not suitable when caller &amp; procedure are in different processes.</a:t>
            </a:r>
            <a:endParaRPr lang="en-US" sz="2400" smtClean="0"/>
          </a:p>
          <a:p>
            <a:pPr lvl="1" algn="just"/>
            <a:endParaRPr lang="en-US" sz="2400" dirty="0" smtClean="0"/>
          </a:p>
          <a:p>
            <a:pPr lvl="1" algn="just"/>
            <a:r>
              <a:rPr lang="en-US" sz="2400" dirty="0" smtClean="0">
                <a:solidFill>
                  <a:srgbClr val="3333CC"/>
                </a:solidFill>
              </a:rPr>
              <a:t>Input/output</a:t>
            </a:r>
            <a:r>
              <a:rPr lang="en-US" sz="2400" dirty="0" smtClean="0"/>
              <a:t> or both parameters in a distributed programs (transmitted by request/reply msg)</a:t>
            </a:r>
          </a:p>
        </p:txBody>
      </p:sp>
      <p:sp>
        <p:nvSpPr>
          <p:cNvPr id="5" name="Rectangle 2"/>
          <p:cNvSpPr txBox="1">
            <a:spLocks noChangeArrowheads="1"/>
          </p:cNvSpPr>
          <p:nvPr/>
        </p:nvSpPr>
        <p:spPr>
          <a:xfrm>
            <a:off x="479258" y="0"/>
            <a:ext cx="8915400" cy="1066800"/>
          </a:xfrm>
          <a:prstGeom prst="rect">
            <a:avLst/>
          </a:prstGeom>
        </p:spPr>
        <p:txBody>
          <a:bodyPr vert="horz" anchor="ctr">
            <a:normAutofit/>
          </a:bodyPr>
          <a:lstStyle/>
          <a:p>
            <a:pPr marL="0" marR="0" lvl="0" indent="0" algn="ctr">
              <a:lnSpc>
                <a:spcPct val="100000"/>
              </a:lnSpc>
              <a:buClrTx/>
              <a:buSzTx/>
              <a:tabLst/>
              <a:defRPr/>
            </a:pPr>
            <a:r>
              <a:rPr lang="en-US" altLang="zh-CN" sz="4000" b="1" i="0" dirty="0" smtClean="0">
                <a:solidFill>
                  <a:schemeClr val="tx2"/>
                </a:solidFill>
                <a:latin typeface="+mj-lt"/>
                <a:ea typeface="+mj-ea"/>
                <a:cs typeface="+mj-cs"/>
              </a:rPr>
              <a:t>Interfaces in 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95275" y="1411705"/>
            <a:ext cx="9347200" cy="5300245"/>
          </a:xfrm>
        </p:spPr>
        <p:txBody>
          <a:bodyPr>
            <a:normAutofit/>
          </a:bodyPr>
          <a:lstStyle/>
          <a:p>
            <a:pPr algn="just"/>
            <a:r>
              <a:rPr lang="en-US" sz="2400" dirty="0" smtClean="0"/>
              <a:t>Another diff b/w local &amp; remote modules is that </a:t>
            </a:r>
            <a:r>
              <a:rPr lang="en-US" sz="2400" dirty="0" smtClean="0">
                <a:solidFill>
                  <a:srgbClr val="3333CC"/>
                </a:solidFill>
              </a:rPr>
              <a:t>pointers</a:t>
            </a:r>
            <a:r>
              <a:rPr lang="en-US" sz="2400" dirty="0" smtClean="0"/>
              <a:t> in one process are not valid in another remote one; so cant be passed.</a:t>
            </a:r>
          </a:p>
          <a:p>
            <a:pPr algn="just"/>
            <a:endParaRPr lang="en-US" sz="2400" dirty="0" smtClean="0"/>
          </a:p>
          <a:p>
            <a:pPr algn="just">
              <a:buFont typeface="Wingdings" pitchFamily="2" charset="2"/>
              <a:buNone/>
            </a:pPr>
            <a:r>
              <a:rPr lang="en-US" sz="2800" b="1" dirty="0" smtClean="0"/>
              <a:t>	Service and Remote Interface</a:t>
            </a:r>
          </a:p>
          <a:p>
            <a:pPr algn="just"/>
            <a:r>
              <a:rPr lang="en-US" sz="2400" dirty="0" smtClean="0"/>
              <a:t>Service Interface: In client server model, each server provides a certain set of procedures to the clients. </a:t>
            </a:r>
          </a:p>
          <a:p>
            <a:pPr algn="just"/>
            <a:endParaRPr lang="en-US" sz="2400" dirty="0" smtClean="0">
              <a:solidFill>
                <a:srgbClr val="3333CC"/>
              </a:solidFill>
            </a:endParaRPr>
          </a:p>
          <a:p>
            <a:pPr algn="just"/>
            <a:r>
              <a:rPr lang="en-US" sz="2400" dirty="0" smtClean="0">
                <a:solidFill>
                  <a:srgbClr val="3333CC"/>
                </a:solidFill>
              </a:rPr>
              <a:t>Remote Interface</a:t>
            </a:r>
            <a:r>
              <a:rPr lang="en-US" sz="2400" dirty="0" smtClean="0"/>
              <a:t>: Specifies functions of an object accessible to the outside world. Can pass objects as arguments &amp; return object as results</a:t>
            </a:r>
          </a:p>
          <a:p>
            <a:pPr algn="just"/>
            <a:endParaRPr lang="en-US" sz="2400" dirty="0" smtClean="0"/>
          </a:p>
          <a:p>
            <a:endParaRPr lang="en-US" sz="2400" dirty="0" smtClean="0"/>
          </a:p>
          <a:p>
            <a:pPr lvl="1" algn="just"/>
            <a:endParaRPr lang="en-US" sz="2000" dirty="0" smtClean="0"/>
          </a:p>
        </p:txBody>
      </p:sp>
      <p:sp>
        <p:nvSpPr>
          <p:cNvPr id="5" name="Rectangle 2"/>
          <p:cNvSpPr>
            <a:spLocks noGrp="1" noChangeArrowheads="1"/>
          </p:cNvSpPr>
          <p:nvPr>
            <p:ph type="title"/>
          </p:nvPr>
        </p:nvSpPr>
        <p:spPr>
          <a:xfrm>
            <a:off x="495300" y="501316"/>
            <a:ext cx="8915400" cy="1066800"/>
          </a:xfrm>
        </p:spPr>
        <p:txBody>
          <a:bodyPr>
            <a:normAutofit/>
          </a:bodyPr>
          <a:lstStyle/>
          <a:p>
            <a:pPr fontAlgn="base">
              <a:spcAft>
                <a:spcPct val="0"/>
              </a:spcAft>
            </a:pPr>
            <a:r>
              <a:rPr lang="en-US" altLang="zh-CN" sz="4000" b="1" dirty="0" smtClean="0">
                <a:solidFill>
                  <a:schemeClr val="tx2"/>
                </a:solidFill>
              </a:rPr>
              <a:t>Interfaces in 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719889" y="308811"/>
            <a:ext cx="8915400" cy="1066800"/>
          </a:xfrm>
        </p:spPr>
        <p:txBody>
          <a:bodyPr>
            <a:normAutofit/>
          </a:bodyPr>
          <a:lstStyle/>
          <a:p>
            <a:pPr fontAlgn="base">
              <a:spcAft>
                <a:spcPct val="0"/>
              </a:spcAft>
            </a:pPr>
            <a:r>
              <a:rPr lang="en-US" altLang="zh-CN" sz="4000" b="1" dirty="0" smtClean="0">
                <a:solidFill>
                  <a:schemeClr val="tx2"/>
                </a:solidFill>
              </a:rPr>
              <a:t>Distributed Object Applications (1)</a:t>
            </a:r>
            <a:endParaRPr lang="tr-TR" altLang="zh-CN" sz="4000" b="1" dirty="0" smtClean="0">
              <a:solidFill>
                <a:schemeClr val="tx2"/>
              </a:solidFill>
            </a:endParaRPr>
          </a:p>
        </p:txBody>
      </p:sp>
      <p:sp>
        <p:nvSpPr>
          <p:cNvPr id="8195" name="Content Placeholder 2"/>
          <p:cNvSpPr>
            <a:spLocks noGrp="1"/>
          </p:cNvSpPr>
          <p:nvPr>
            <p:ph idx="1"/>
          </p:nvPr>
        </p:nvSpPr>
        <p:spPr>
          <a:xfrm>
            <a:off x="495300" y="1283368"/>
            <a:ext cx="8915400" cy="5291168"/>
          </a:xfrm>
        </p:spPr>
        <p:txBody>
          <a:bodyPr>
            <a:noAutofit/>
          </a:bodyPr>
          <a:lstStyle/>
          <a:p>
            <a:r>
              <a:rPr lang="en-US" sz="2400" dirty="0" smtClean="0"/>
              <a:t>RMI provides the mechanism by which the server and the client communicate and pass information back and forth. </a:t>
            </a:r>
          </a:p>
          <a:p>
            <a:endParaRPr lang="en-US" sz="2400" dirty="0" smtClean="0"/>
          </a:p>
          <a:p>
            <a:r>
              <a:rPr lang="en-US" sz="2400" dirty="0" smtClean="0"/>
              <a:t>Such an application is sometimes referred to as a distributed object application.</a:t>
            </a:r>
          </a:p>
          <a:p>
            <a:endParaRPr lang="en-US" sz="2400" dirty="0" smtClean="0"/>
          </a:p>
          <a:p>
            <a:pPr algn="just"/>
            <a:r>
              <a:rPr lang="en-US" sz="2800" b="1" dirty="0" smtClean="0"/>
              <a:t>Remote method Invocation</a:t>
            </a:r>
          </a:p>
          <a:p>
            <a:pPr lvl="1" algn="just"/>
            <a:r>
              <a:rPr lang="en-US" sz="2400" dirty="0" smtClean="0"/>
              <a:t>In distributed object systems, communication between program-level </a:t>
            </a:r>
            <a:r>
              <a:rPr lang="en-US" sz="2400" i="1" dirty="0" smtClean="0"/>
              <a:t>objects</a:t>
            </a:r>
            <a:r>
              <a:rPr lang="en-US" sz="2400" dirty="0" smtClean="0"/>
              <a:t> residing in different address spaces is needed. </a:t>
            </a:r>
          </a:p>
          <a:p>
            <a:pPr lvl="1" algn="just"/>
            <a:endParaRPr lang="en-US" sz="2400" dirty="0" smtClean="0"/>
          </a:p>
          <a:p>
            <a:pPr lvl="1" algn="just"/>
            <a:r>
              <a:rPr lang="en-US" sz="2400" dirty="0" smtClean="0"/>
              <a:t>In order to match the semantics of object invocation, distributed object systems require </a:t>
            </a:r>
            <a:r>
              <a:rPr lang="en-US" sz="2400" i="1" dirty="0" smtClean="0"/>
              <a:t>remote method invocation</a:t>
            </a:r>
            <a:r>
              <a:rPr lang="en-US" sz="2400" dirty="0" smtClean="0"/>
              <a:t> or RMI.</a:t>
            </a:r>
          </a:p>
          <a:p>
            <a:endParaRPr lang="en-US" sz="24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719889" y="308811"/>
            <a:ext cx="8915400" cy="1066800"/>
          </a:xfrm>
        </p:spPr>
        <p:txBody>
          <a:bodyPr>
            <a:normAutofit/>
          </a:bodyPr>
          <a:lstStyle/>
          <a:p>
            <a:pPr fontAlgn="base">
              <a:spcAft>
                <a:spcPct val="0"/>
              </a:spcAft>
            </a:pPr>
            <a:r>
              <a:rPr lang="en-US" altLang="zh-CN" sz="4000" b="1" dirty="0" smtClean="0">
                <a:solidFill>
                  <a:schemeClr val="tx2"/>
                </a:solidFill>
              </a:rPr>
              <a:t>Distributed Object Applications (2)</a:t>
            </a:r>
            <a:endParaRPr lang="tr-TR" altLang="zh-CN" sz="4000" b="1" dirty="0" smtClean="0">
              <a:solidFill>
                <a:schemeClr val="tx2"/>
              </a:solidFill>
            </a:endParaRPr>
          </a:p>
        </p:txBody>
      </p:sp>
      <p:sp>
        <p:nvSpPr>
          <p:cNvPr id="8195" name="Content Placeholder 2"/>
          <p:cNvSpPr>
            <a:spLocks noGrp="1"/>
          </p:cNvSpPr>
          <p:nvPr>
            <p:ph idx="1"/>
          </p:nvPr>
        </p:nvSpPr>
        <p:spPr>
          <a:xfrm>
            <a:off x="495300" y="1283368"/>
            <a:ext cx="8915400" cy="5291168"/>
          </a:xfrm>
        </p:spPr>
        <p:txBody>
          <a:bodyPr>
            <a:noAutofit/>
          </a:bodyPr>
          <a:lstStyle/>
          <a:p>
            <a:r>
              <a:rPr lang="en-US" sz="2400" b="1" dirty="0" smtClean="0"/>
              <a:t>Client-Server Model</a:t>
            </a:r>
          </a:p>
          <a:p>
            <a:pPr lvl="1"/>
            <a:r>
              <a:rPr lang="en-US" sz="2400" dirty="0" smtClean="0"/>
              <a:t>RMI applications are often comprised of two separate programs: a server and a client. </a:t>
            </a:r>
          </a:p>
          <a:p>
            <a:pPr lvl="1"/>
            <a:endParaRPr lang="en-US" sz="2400" b="1" dirty="0" smtClean="0"/>
          </a:p>
          <a:p>
            <a:pPr lvl="1"/>
            <a:r>
              <a:rPr lang="en-US" sz="2400" b="1" dirty="0" smtClean="0"/>
              <a:t>Server: </a:t>
            </a:r>
            <a:r>
              <a:rPr lang="en-US" sz="2400" dirty="0" smtClean="0"/>
              <a:t>A typical server application creates a number of remote objects, makes references to those remote objects accessible, and waits for clients to invoke methods on those remote objects. </a:t>
            </a:r>
          </a:p>
          <a:p>
            <a:pPr lvl="1"/>
            <a:endParaRPr lang="en-US" sz="2400" b="1" dirty="0" smtClean="0"/>
          </a:p>
          <a:p>
            <a:pPr lvl="1"/>
            <a:r>
              <a:rPr lang="en-US" sz="2400" b="1" dirty="0" smtClean="0"/>
              <a:t>Client:</a:t>
            </a:r>
            <a:r>
              <a:rPr lang="en-US" sz="2400" dirty="0" smtClean="0"/>
              <a:t> A typical client application gets a remote reference to one or more remote objects in the server and then invokes methods on them.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4063" y="228600"/>
            <a:ext cx="8832850" cy="990600"/>
          </a:xfrm>
        </p:spPr>
        <p:txBody>
          <a:bodyPr>
            <a:normAutofit/>
          </a:bodyPr>
          <a:lstStyle/>
          <a:p>
            <a:pPr algn="ctr" eaLnBrk="1" fontAlgn="auto" hangingPunct="1">
              <a:spcAft>
                <a:spcPts val="0"/>
              </a:spcAft>
              <a:defRPr/>
            </a:pPr>
            <a:r>
              <a:rPr lang="en-GB" b="1" dirty="0" smtClean="0">
                <a:solidFill>
                  <a:schemeClr val="tx2">
                    <a:satMod val="130000"/>
                  </a:schemeClr>
                </a:solidFill>
              </a:rPr>
              <a:t>Chapter 5</a:t>
            </a:r>
          </a:p>
        </p:txBody>
      </p:sp>
      <p:sp>
        <p:nvSpPr>
          <p:cNvPr id="10243" name="Rectangle 3"/>
          <p:cNvSpPr>
            <a:spLocks noGrp="1" noChangeArrowheads="1"/>
          </p:cNvSpPr>
          <p:nvPr>
            <p:ph idx="1"/>
          </p:nvPr>
        </p:nvSpPr>
        <p:spPr>
          <a:xfrm>
            <a:off x="762000" y="1357313"/>
            <a:ext cx="8913813" cy="4899025"/>
          </a:xfrm>
        </p:spPr>
        <p:txBody>
          <a:bodyPr>
            <a:normAutofit/>
          </a:bodyPr>
          <a:lstStyle/>
          <a:p>
            <a:pPr marL="274320" indent="-274320" algn="ctr">
              <a:lnSpc>
                <a:spcPct val="90000"/>
              </a:lnSpc>
              <a:spcBef>
                <a:spcPts val="580"/>
              </a:spcBef>
              <a:buNone/>
              <a:defRPr/>
            </a:pPr>
            <a:r>
              <a:rPr lang="en-GB" sz="4400" dirty="0" smtClean="0"/>
              <a:t>Communication between distributed objects </a:t>
            </a:r>
          </a:p>
          <a:p>
            <a:pPr marL="274320" indent="-274320" algn="ctr">
              <a:lnSpc>
                <a:spcPct val="90000"/>
              </a:lnSpc>
              <a:spcBef>
                <a:spcPts val="580"/>
              </a:spcBef>
              <a:buNone/>
              <a:defRPr/>
            </a:pPr>
            <a:endParaRPr lang="en-GB" sz="4400" dirty="0" smtClean="0"/>
          </a:p>
          <a:p>
            <a:pPr marL="596646" indent="-514350" eaLnBrk="1" fontAlgn="auto" hangingPunct="1">
              <a:lnSpc>
                <a:spcPct val="90000"/>
              </a:lnSpc>
              <a:spcBef>
                <a:spcPts val="580"/>
              </a:spcBef>
              <a:spcAft>
                <a:spcPts val="0"/>
              </a:spcAft>
              <a:buFont typeface="+mj-lt"/>
              <a:buAutoNum type="arabicPeriod"/>
              <a:defRPr/>
            </a:pPr>
            <a:endParaRPr lang="en-GB" sz="1400" dirty="0" smtClean="0"/>
          </a:p>
          <a:p>
            <a:pPr marL="274320" indent="-274320">
              <a:buFont typeface="Wingdings 3"/>
              <a:buChar char=""/>
              <a:defRPr/>
            </a:pPr>
            <a:r>
              <a:rPr lang="en-US" dirty="0" smtClean="0"/>
              <a:t>To study </a:t>
            </a:r>
            <a:r>
              <a:rPr lang="en-US" dirty="0" smtClean="0">
                <a:solidFill>
                  <a:srgbClr val="FF0000"/>
                </a:solidFill>
              </a:rPr>
              <a:t>communication</a:t>
            </a:r>
            <a:r>
              <a:rPr lang="en-US" dirty="0" smtClean="0"/>
              <a:t> between </a:t>
            </a:r>
            <a:r>
              <a:rPr lang="en-US" dirty="0" smtClean="0">
                <a:solidFill>
                  <a:srgbClr val="FF0000"/>
                </a:solidFill>
              </a:rPr>
              <a:t>distributed objects</a:t>
            </a:r>
            <a:r>
              <a:rPr lang="en-US" dirty="0" smtClean="0"/>
              <a:t> and the integration of remote method invocation into a programming language.</a:t>
            </a:r>
          </a:p>
        </p:txBody>
      </p:sp>
      <p:sp>
        <p:nvSpPr>
          <p:cNvPr id="5" name="Slide Number Placeholder 4"/>
          <p:cNvSpPr>
            <a:spLocks noGrp="1"/>
          </p:cNvSpPr>
          <p:nvPr>
            <p:ph type="sldNum" sz="quarter" idx="12"/>
          </p:nvPr>
        </p:nvSpPr>
        <p:spPr>
          <a:xfrm>
            <a:off x="158750" y="6210300"/>
            <a:ext cx="495300" cy="457200"/>
          </a:xfrm>
          <a:prstGeom prst="ellipse">
            <a:avLst/>
          </a:prstGeom>
        </p:spPr>
        <p:txBody>
          <a:bodyPr/>
          <a:lstStyle/>
          <a:p>
            <a:pPr>
              <a:defRPr/>
            </a:pPr>
            <a:fld id="{DE4E634E-8B30-47BD-8D4F-E6439809FC65}" type="slidenum">
              <a:rPr lang="en-GB"/>
              <a:pPr>
                <a:defRPr/>
              </a:pPr>
              <a:t>2</a:t>
            </a:fld>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88" y="0"/>
            <a:ext cx="8915400" cy="1066800"/>
          </a:xfrm>
        </p:spPr>
        <p:txBody>
          <a:bodyPr>
            <a:normAutofit/>
          </a:bodyPr>
          <a:lstStyle/>
          <a:p>
            <a:pPr fontAlgn="base">
              <a:spcAft>
                <a:spcPct val="0"/>
              </a:spcAft>
            </a:pPr>
            <a:r>
              <a:rPr lang="en-GB" altLang="zh-CN" sz="4000" b="1" dirty="0" smtClean="0">
                <a:solidFill>
                  <a:schemeClr val="tx2"/>
                </a:solidFill>
              </a:rPr>
              <a:t>Remote Method Invocation</a:t>
            </a:r>
            <a:endParaRPr lang="en-GB" altLang="zh-CN" sz="4000" b="1" dirty="0">
              <a:solidFill>
                <a:schemeClr val="tx2"/>
              </a:solidFill>
            </a:endParaRPr>
          </a:p>
        </p:txBody>
      </p:sp>
      <p:sp>
        <p:nvSpPr>
          <p:cNvPr id="3" name="Content Placeholder 2"/>
          <p:cNvSpPr>
            <a:spLocks noGrp="1"/>
          </p:cNvSpPr>
          <p:nvPr>
            <p:ph idx="1"/>
          </p:nvPr>
        </p:nvSpPr>
        <p:spPr/>
        <p:txBody>
          <a:bodyPr>
            <a:normAutofit fontScale="92500"/>
          </a:bodyPr>
          <a:lstStyle/>
          <a:p>
            <a:r>
              <a:rPr lang="en-US" dirty="0" smtClean="0"/>
              <a:t>--</a:t>
            </a:r>
            <a:r>
              <a:rPr lang="en-US" b="1" dirty="0" smtClean="0"/>
              <a:t>RPC</a:t>
            </a:r>
            <a:r>
              <a:rPr lang="en-US" dirty="0" smtClean="0"/>
              <a:t> –an extension of the conventional procedure call model: It allows client programs to call procedure in server programs running in separate processes and generally in different computers from the client.</a:t>
            </a:r>
          </a:p>
          <a:p>
            <a:endParaRPr lang="en-US" dirty="0" smtClean="0"/>
          </a:p>
          <a:p>
            <a:r>
              <a:rPr lang="en-US" dirty="0" smtClean="0"/>
              <a:t>--</a:t>
            </a:r>
            <a:r>
              <a:rPr lang="en-US" b="1" dirty="0" smtClean="0"/>
              <a:t>RMI</a:t>
            </a:r>
            <a:r>
              <a:rPr lang="en-US" dirty="0" smtClean="0"/>
              <a:t>– is an extension of local method invocation that allows an object living in one process to invoke the methods of an object living in another process.</a:t>
            </a:r>
          </a:p>
          <a:p>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9"/>
          <p:cNvSpPr>
            <a:spLocks noGrp="1" noChangeArrowheads="1"/>
          </p:cNvSpPr>
          <p:nvPr>
            <p:ph type="title"/>
          </p:nvPr>
        </p:nvSpPr>
        <p:spPr/>
        <p:txBody>
          <a:bodyPr>
            <a:normAutofit/>
          </a:bodyPr>
          <a:lstStyle/>
          <a:p>
            <a:pPr fontAlgn="base">
              <a:spcAft>
                <a:spcPct val="0"/>
              </a:spcAft>
            </a:pPr>
            <a:r>
              <a:rPr lang="en-GB" altLang="zh-CN" sz="4000" b="1" dirty="0" smtClean="0">
                <a:solidFill>
                  <a:schemeClr val="tx2"/>
                </a:solidFill>
              </a:rPr>
              <a:t>Middleware layers</a:t>
            </a:r>
          </a:p>
        </p:txBody>
      </p:sp>
      <p:grpSp>
        <p:nvGrpSpPr>
          <p:cNvPr id="2" name="Group 166"/>
          <p:cNvGrpSpPr>
            <a:grpSpLocks/>
          </p:cNvGrpSpPr>
          <p:nvPr/>
        </p:nvGrpSpPr>
        <p:grpSpPr bwMode="auto">
          <a:xfrm>
            <a:off x="1562100" y="2466975"/>
            <a:ext cx="8150225" cy="3005138"/>
            <a:chOff x="313" y="965"/>
            <a:chExt cx="5134" cy="1893"/>
          </a:xfrm>
        </p:grpSpPr>
        <p:sp>
          <p:nvSpPr>
            <p:cNvPr id="4100" name="Rectangle 152"/>
            <p:cNvSpPr>
              <a:spLocks noChangeArrowheads="1"/>
            </p:cNvSpPr>
            <p:nvPr/>
          </p:nvSpPr>
          <p:spPr bwMode="auto">
            <a:xfrm>
              <a:off x="4297" y="1380"/>
              <a:ext cx="235" cy="1117"/>
            </a:xfrm>
            <a:prstGeom prst="rect">
              <a:avLst/>
            </a:prstGeom>
            <a:noFill/>
            <a:ln w="42863">
              <a:solidFill>
                <a:srgbClr val="000000"/>
              </a:solidFill>
              <a:miter lim="800000"/>
              <a:headEnd/>
              <a:tailEnd/>
            </a:ln>
          </p:spPr>
          <p:txBody>
            <a:bodyPr/>
            <a:lstStyle/>
            <a:p>
              <a:endParaRPr lang="tr-TR"/>
            </a:p>
          </p:txBody>
        </p:sp>
        <p:sp>
          <p:nvSpPr>
            <p:cNvPr id="4101" name="Rectangle 153"/>
            <p:cNvSpPr>
              <a:spLocks noChangeArrowheads="1"/>
            </p:cNvSpPr>
            <p:nvPr/>
          </p:nvSpPr>
          <p:spPr bwMode="auto">
            <a:xfrm>
              <a:off x="331" y="983"/>
              <a:ext cx="4146" cy="1857"/>
            </a:xfrm>
            <a:prstGeom prst="rect">
              <a:avLst/>
            </a:prstGeom>
            <a:solidFill>
              <a:srgbClr val="FFDC99"/>
            </a:solidFill>
            <a:ln w="9525">
              <a:noFill/>
              <a:miter lim="800000"/>
              <a:headEnd/>
              <a:tailEnd/>
            </a:ln>
          </p:spPr>
          <p:txBody>
            <a:bodyPr/>
            <a:lstStyle/>
            <a:p>
              <a:endParaRPr lang="tr-TR"/>
            </a:p>
          </p:txBody>
        </p:sp>
        <p:sp>
          <p:nvSpPr>
            <p:cNvPr id="4102" name="Rectangle 154"/>
            <p:cNvSpPr>
              <a:spLocks noChangeArrowheads="1"/>
            </p:cNvSpPr>
            <p:nvPr/>
          </p:nvSpPr>
          <p:spPr bwMode="auto">
            <a:xfrm>
              <a:off x="313" y="965"/>
              <a:ext cx="4182" cy="1893"/>
            </a:xfrm>
            <a:prstGeom prst="rect">
              <a:avLst/>
            </a:prstGeom>
            <a:noFill/>
            <a:ln w="71438">
              <a:solidFill>
                <a:srgbClr val="FFFFFF"/>
              </a:solidFill>
              <a:miter lim="800000"/>
              <a:headEnd/>
              <a:tailEnd/>
            </a:ln>
          </p:spPr>
          <p:txBody>
            <a:bodyPr/>
            <a:lstStyle/>
            <a:p>
              <a:endParaRPr lang="tr-TR"/>
            </a:p>
          </p:txBody>
        </p:sp>
        <p:sp>
          <p:nvSpPr>
            <p:cNvPr id="4103" name="Rectangle 155"/>
            <p:cNvSpPr>
              <a:spLocks noChangeArrowheads="1"/>
            </p:cNvSpPr>
            <p:nvPr/>
          </p:nvSpPr>
          <p:spPr bwMode="auto">
            <a:xfrm>
              <a:off x="331" y="1794"/>
              <a:ext cx="4146" cy="667"/>
            </a:xfrm>
            <a:prstGeom prst="rect">
              <a:avLst/>
            </a:prstGeom>
            <a:solidFill>
              <a:srgbClr val="FFDC99"/>
            </a:solidFill>
            <a:ln w="9525">
              <a:noFill/>
              <a:miter lim="800000"/>
              <a:headEnd/>
              <a:tailEnd/>
            </a:ln>
          </p:spPr>
          <p:txBody>
            <a:bodyPr/>
            <a:lstStyle/>
            <a:p>
              <a:endParaRPr lang="tr-TR"/>
            </a:p>
          </p:txBody>
        </p:sp>
        <p:sp>
          <p:nvSpPr>
            <p:cNvPr id="4104" name="Rectangle 156"/>
            <p:cNvSpPr>
              <a:spLocks noChangeArrowheads="1"/>
            </p:cNvSpPr>
            <p:nvPr/>
          </p:nvSpPr>
          <p:spPr bwMode="auto">
            <a:xfrm>
              <a:off x="313" y="1776"/>
              <a:ext cx="4182" cy="703"/>
            </a:xfrm>
            <a:prstGeom prst="rect">
              <a:avLst/>
            </a:prstGeom>
            <a:noFill/>
            <a:ln w="71438">
              <a:solidFill>
                <a:srgbClr val="FFFFFF"/>
              </a:solidFill>
              <a:miter lim="800000"/>
              <a:headEnd/>
              <a:tailEnd/>
            </a:ln>
          </p:spPr>
          <p:txBody>
            <a:bodyPr/>
            <a:lstStyle/>
            <a:p>
              <a:endParaRPr lang="tr-TR"/>
            </a:p>
          </p:txBody>
        </p:sp>
        <p:sp>
          <p:nvSpPr>
            <p:cNvPr id="4105" name="Rectangle 157"/>
            <p:cNvSpPr>
              <a:spLocks noChangeArrowheads="1"/>
            </p:cNvSpPr>
            <p:nvPr/>
          </p:nvSpPr>
          <p:spPr bwMode="auto">
            <a:xfrm>
              <a:off x="2019" y="1100"/>
              <a:ext cx="872" cy="174"/>
            </a:xfrm>
            <a:prstGeom prst="rect">
              <a:avLst/>
            </a:prstGeom>
            <a:noFill/>
            <a:ln w="9525">
              <a:noFill/>
              <a:miter lim="800000"/>
              <a:headEnd/>
              <a:tailEnd/>
            </a:ln>
          </p:spPr>
          <p:txBody>
            <a:bodyPr wrap="none" lIns="0" tIns="0" rIns="0" bIns="0">
              <a:spAutoFit/>
            </a:bodyPr>
            <a:lstStyle/>
            <a:p>
              <a:r>
                <a:rPr lang="en-GB" sz="1800" b="1" i="0" dirty="0">
                  <a:solidFill>
                    <a:srgbClr val="000000"/>
                  </a:solidFill>
                  <a:latin typeface="Arial" charset="0"/>
                </a:rPr>
                <a:t>Applications</a:t>
              </a:r>
              <a:endParaRPr lang="en-GB" b="1" i="0" dirty="0"/>
            </a:p>
          </p:txBody>
        </p:sp>
        <p:sp>
          <p:nvSpPr>
            <p:cNvPr id="4106" name="Rectangle 158"/>
            <p:cNvSpPr>
              <a:spLocks noChangeArrowheads="1"/>
            </p:cNvSpPr>
            <p:nvPr/>
          </p:nvSpPr>
          <p:spPr bwMode="auto">
            <a:xfrm>
              <a:off x="4711" y="1785"/>
              <a:ext cx="736"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Middleware</a:t>
              </a:r>
              <a:endParaRPr lang="en-GB"/>
            </a:p>
          </p:txBody>
        </p:sp>
        <p:sp>
          <p:nvSpPr>
            <p:cNvPr id="4107" name="Rectangle 159"/>
            <p:cNvSpPr>
              <a:spLocks noChangeArrowheads="1"/>
            </p:cNvSpPr>
            <p:nvPr/>
          </p:nvSpPr>
          <p:spPr bwMode="auto">
            <a:xfrm>
              <a:off x="4891" y="1947"/>
              <a:ext cx="384"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layers</a:t>
              </a:r>
              <a:endParaRPr lang="en-GB"/>
            </a:p>
          </p:txBody>
        </p:sp>
        <p:sp>
          <p:nvSpPr>
            <p:cNvPr id="4108" name="Rectangle 160"/>
            <p:cNvSpPr>
              <a:spLocks noChangeArrowheads="1"/>
            </p:cNvSpPr>
            <p:nvPr/>
          </p:nvSpPr>
          <p:spPr bwMode="auto">
            <a:xfrm>
              <a:off x="1666" y="1929"/>
              <a:ext cx="1624" cy="174"/>
            </a:xfrm>
            <a:prstGeom prst="rect">
              <a:avLst/>
            </a:prstGeom>
            <a:noFill/>
            <a:ln w="9525">
              <a:noFill/>
              <a:miter lim="800000"/>
              <a:headEnd/>
              <a:tailEnd/>
            </a:ln>
          </p:spPr>
          <p:txBody>
            <a:bodyPr wrap="none" lIns="0" tIns="0" rIns="0" bIns="0">
              <a:spAutoFit/>
            </a:bodyPr>
            <a:lstStyle/>
            <a:p>
              <a:r>
                <a:rPr lang="en-GB" sz="1800" b="1" dirty="0">
                  <a:solidFill>
                    <a:srgbClr val="000000"/>
                  </a:solidFill>
                  <a:latin typeface="Arial" charset="0"/>
                </a:rPr>
                <a:t> </a:t>
              </a:r>
              <a:r>
                <a:rPr lang="en-GB" sz="1800" b="1" i="0" dirty="0">
                  <a:solidFill>
                    <a:srgbClr val="000000"/>
                  </a:solidFill>
                  <a:latin typeface="Arial" charset="0"/>
                </a:rPr>
                <a:t>Request reply protocol</a:t>
              </a:r>
              <a:endParaRPr lang="en-GB" b="1" i="0" dirty="0"/>
            </a:p>
          </p:txBody>
        </p:sp>
        <p:sp>
          <p:nvSpPr>
            <p:cNvPr id="4109" name="Rectangle 161"/>
            <p:cNvSpPr>
              <a:spLocks noChangeArrowheads="1"/>
            </p:cNvSpPr>
            <p:nvPr/>
          </p:nvSpPr>
          <p:spPr bwMode="auto">
            <a:xfrm>
              <a:off x="1519" y="2236"/>
              <a:ext cx="1963" cy="174"/>
            </a:xfrm>
            <a:prstGeom prst="rect">
              <a:avLst/>
            </a:prstGeom>
            <a:noFill/>
            <a:ln w="9525">
              <a:noFill/>
              <a:miter lim="800000"/>
              <a:headEnd/>
              <a:tailEnd/>
            </a:ln>
          </p:spPr>
          <p:txBody>
            <a:bodyPr wrap="none" lIns="0" tIns="0" rIns="0" bIns="0">
              <a:spAutoFit/>
            </a:bodyPr>
            <a:lstStyle/>
            <a:p>
              <a:r>
                <a:rPr lang="en-GB" sz="1800" b="1" dirty="0">
                  <a:solidFill>
                    <a:srgbClr val="000000"/>
                  </a:solidFill>
                  <a:latin typeface="Arial" charset="0"/>
                </a:rPr>
                <a:t>External data representation</a:t>
              </a:r>
              <a:endParaRPr lang="en-GB" b="1" dirty="0"/>
            </a:p>
          </p:txBody>
        </p:sp>
        <p:sp>
          <p:nvSpPr>
            <p:cNvPr id="4110" name="Rectangle 162"/>
            <p:cNvSpPr>
              <a:spLocks noChangeArrowheads="1"/>
            </p:cNvSpPr>
            <p:nvPr/>
          </p:nvSpPr>
          <p:spPr bwMode="auto">
            <a:xfrm>
              <a:off x="1841" y="2578"/>
              <a:ext cx="1152"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Operating System</a:t>
              </a:r>
              <a:endParaRPr lang="en-GB"/>
            </a:p>
          </p:txBody>
        </p:sp>
        <p:sp>
          <p:nvSpPr>
            <p:cNvPr id="4111" name="Rectangle 163"/>
            <p:cNvSpPr>
              <a:spLocks noChangeArrowheads="1"/>
            </p:cNvSpPr>
            <p:nvPr/>
          </p:nvSpPr>
          <p:spPr bwMode="auto">
            <a:xfrm>
              <a:off x="331" y="1380"/>
              <a:ext cx="4146" cy="414"/>
            </a:xfrm>
            <a:prstGeom prst="rect">
              <a:avLst/>
            </a:prstGeom>
            <a:solidFill>
              <a:srgbClr val="FFDC99"/>
            </a:solidFill>
            <a:ln w="9525">
              <a:noFill/>
              <a:miter lim="800000"/>
              <a:headEnd/>
              <a:tailEnd/>
            </a:ln>
          </p:spPr>
          <p:txBody>
            <a:bodyPr/>
            <a:lstStyle/>
            <a:p>
              <a:endParaRPr lang="tr-TR"/>
            </a:p>
          </p:txBody>
        </p:sp>
        <p:sp>
          <p:nvSpPr>
            <p:cNvPr id="4112" name="Rectangle 164"/>
            <p:cNvSpPr>
              <a:spLocks noChangeArrowheads="1"/>
            </p:cNvSpPr>
            <p:nvPr/>
          </p:nvSpPr>
          <p:spPr bwMode="auto">
            <a:xfrm>
              <a:off x="313" y="1362"/>
              <a:ext cx="4182" cy="450"/>
            </a:xfrm>
            <a:prstGeom prst="rect">
              <a:avLst/>
            </a:prstGeom>
            <a:noFill/>
            <a:ln w="71438">
              <a:solidFill>
                <a:srgbClr val="FFFFFF"/>
              </a:solidFill>
              <a:miter lim="800000"/>
              <a:headEnd/>
              <a:tailEnd/>
            </a:ln>
          </p:spPr>
          <p:txBody>
            <a:bodyPr/>
            <a:lstStyle/>
            <a:p>
              <a:endParaRPr lang="tr-TR"/>
            </a:p>
          </p:txBody>
        </p:sp>
        <p:sp>
          <p:nvSpPr>
            <p:cNvPr id="4113" name="Rectangle 165"/>
            <p:cNvSpPr>
              <a:spLocks noChangeArrowheads="1"/>
            </p:cNvSpPr>
            <p:nvPr/>
          </p:nvSpPr>
          <p:spPr bwMode="auto">
            <a:xfrm>
              <a:off x="2123" y="1499"/>
              <a:ext cx="654" cy="174"/>
            </a:xfrm>
            <a:prstGeom prst="rect">
              <a:avLst/>
            </a:prstGeom>
            <a:noFill/>
            <a:ln w="9525">
              <a:noFill/>
              <a:miter lim="800000"/>
              <a:headEnd/>
              <a:tailEnd/>
            </a:ln>
          </p:spPr>
          <p:txBody>
            <a:bodyPr wrap="none" lIns="0" tIns="0" rIns="0" bIns="0">
              <a:spAutoFit/>
            </a:bodyPr>
            <a:lstStyle/>
            <a:p>
              <a:pPr algn="ctr"/>
              <a:r>
                <a:rPr lang="en-GB" sz="1800" b="1" dirty="0">
                  <a:solidFill>
                    <a:srgbClr val="000000"/>
                  </a:solidFill>
                  <a:latin typeface="Arial" charset="0"/>
                </a:rPr>
                <a:t>RMI, RPC</a:t>
              </a:r>
              <a:endParaRPr lang="en-GB" b="1"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335281"/>
            <a:ext cx="8915400" cy="5790886"/>
          </a:xfrm>
        </p:spPr>
        <p:txBody>
          <a:bodyPr>
            <a:normAutofit/>
          </a:bodyPr>
          <a:lstStyle/>
          <a:p>
            <a:pPr algn="ctr" fontAlgn="base">
              <a:spcBef>
                <a:spcPct val="0"/>
              </a:spcBef>
              <a:spcAft>
                <a:spcPct val="0"/>
              </a:spcAft>
              <a:buNone/>
            </a:pPr>
            <a:r>
              <a:rPr lang="en-GB" altLang="zh-CN" sz="3600" b="1" dirty="0" smtClean="0">
                <a:solidFill>
                  <a:schemeClr val="tx2"/>
                </a:solidFill>
              </a:rPr>
              <a:t>5.2	Communication between Distributed Objects</a:t>
            </a:r>
          </a:p>
          <a:p>
            <a:pPr algn="ctr" fontAlgn="base">
              <a:spcBef>
                <a:spcPct val="0"/>
              </a:spcBef>
              <a:spcAft>
                <a:spcPct val="0"/>
              </a:spcAft>
              <a:buNone/>
            </a:pPr>
            <a:endParaRPr lang="en-GB" altLang="zh-CN" sz="3600" b="1" u="sng" dirty="0" smtClean="0">
              <a:solidFill>
                <a:schemeClr val="tx2"/>
              </a:solidFill>
              <a:latin typeface="+mj-lt"/>
              <a:ea typeface="+mj-ea"/>
              <a:cs typeface="+mj-cs"/>
            </a:endParaRPr>
          </a:p>
          <a:p>
            <a:pPr fontAlgn="base">
              <a:spcBef>
                <a:spcPct val="0"/>
              </a:spcBef>
              <a:spcAft>
                <a:spcPct val="0"/>
              </a:spcAft>
              <a:buNone/>
            </a:pPr>
            <a:r>
              <a:rPr lang="en-GB" altLang="zh-CN" sz="2800" u="sng" dirty="0" smtClean="0">
                <a:solidFill>
                  <a:schemeClr val="tx2"/>
                </a:solidFill>
                <a:latin typeface="+mj-lt"/>
                <a:ea typeface="+mj-ea"/>
                <a:cs typeface="+mj-cs"/>
              </a:rPr>
              <a:t>Extending the Object Model to Distributed Object Model</a:t>
            </a:r>
          </a:p>
          <a:p>
            <a:pPr fontAlgn="base">
              <a:spcBef>
                <a:spcPct val="0"/>
              </a:spcBef>
              <a:spcAft>
                <a:spcPct val="0"/>
              </a:spcAft>
              <a:buNone/>
            </a:pPr>
            <a:endParaRPr lang="en-GB" altLang="zh-CN" sz="2800" dirty="0" smtClean="0">
              <a:solidFill>
                <a:schemeClr val="tx2"/>
              </a:solidFill>
              <a:latin typeface="+mj-lt"/>
              <a:ea typeface="+mj-ea"/>
              <a:cs typeface="+mj-cs"/>
            </a:endParaRPr>
          </a:p>
          <a:p>
            <a:pPr fontAlgn="base">
              <a:spcBef>
                <a:spcPct val="0"/>
              </a:spcBef>
              <a:spcAft>
                <a:spcPct val="0"/>
              </a:spcAft>
              <a:buNone/>
            </a:pPr>
            <a:r>
              <a:rPr lang="en-GB" altLang="zh-CN" sz="2800" u="sng" dirty="0" smtClean="0">
                <a:solidFill>
                  <a:schemeClr val="tx2"/>
                </a:solidFill>
                <a:latin typeface="+mj-lt"/>
                <a:ea typeface="+mj-ea"/>
                <a:cs typeface="+mj-cs"/>
              </a:rPr>
              <a:t>Revision of Object Model</a:t>
            </a:r>
          </a:p>
          <a:p>
            <a:pPr fontAlgn="base">
              <a:spcBef>
                <a:spcPct val="0"/>
              </a:spcBef>
              <a:spcAft>
                <a:spcPct val="0"/>
              </a:spcAft>
              <a:buNone/>
            </a:pPr>
            <a:endParaRPr lang="en-GB" altLang="zh-CN" sz="2800" dirty="0" smtClean="0">
              <a:solidFill>
                <a:schemeClr val="tx2"/>
              </a:solidFill>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42925" y="469900"/>
            <a:ext cx="8915400" cy="1066800"/>
          </a:xfrm>
        </p:spPr>
        <p:txBody>
          <a:bodyPr>
            <a:noAutofit/>
          </a:bodyPr>
          <a:lstStyle/>
          <a:p>
            <a:pPr fontAlgn="base">
              <a:spcAft>
                <a:spcPct val="0"/>
              </a:spcAft>
            </a:pPr>
            <a:r>
              <a:rPr lang="en-US" altLang="zh-CN" sz="4000" b="1" dirty="0" smtClean="0">
                <a:solidFill>
                  <a:schemeClr val="tx2"/>
                </a:solidFill>
              </a:rPr>
              <a:t>Communication between distributed </a:t>
            </a:r>
            <a:r>
              <a:rPr lang="en-US" altLang="zh-CN" sz="4000" b="1" dirty="0" smtClean="0">
                <a:solidFill>
                  <a:schemeClr val="tx2"/>
                </a:solidFill>
              </a:rPr>
              <a:t>objects </a:t>
            </a:r>
            <a:r>
              <a:rPr lang="en-US" altLang="zh-CN" sz="4000" i="1" dirty="0" smtClean="0">
                <a:solidFill>
                  <a:schemeClr val="tx2"/>
                </a:solidFill>
              </a:rPr>
              <a:t>(Summary)</a:t>
            </a:r>
            <a:endParaRPr lang="en-US" altLang="zh-CN" sz="4000" i="1" dirty="0" smtClean="0">
              <a:solidFill>
                <a:schemeClr val="tx2"/>
              </a:solidFill>
            </a:endParaRPr>
          </a:p>
        </p:txBody>
      </p:sp>
      <p:sp>
        <p:nvSpPr>
          <p:cNvPr id="14339" name="Rectangle 3"/>
          <p:cNvSpPr>
            <a:spLocks noGrp="1" noChangeArrowheads="1"/>
          </p:cNvSpPr>
          <p:nvPr>
            <p:ph idx="1"/>
          </p:nvPr>
        </p:nvSpPr>
        <p:spPr>
          <a:xfrm>
            <a:off x="495300" y="1411288"/>
            <a:ext cx="8915400" cy="5162550"/>
          </a:xfrm>
        </p:spPr>
        <p:txBody>
          <a:bodyPr>
            <a:normAutofit lnSpcReduction="10000"/>
          </a:bodyPr>
          <a:lstStyle/>
          <a:p>
            <a:pPr marL="658368" lvl="1" indent="-246888" algn="just" eaLnBrk="1" fontAlgn="auto" hangingPunct="1">
              <a:spcAft>
                <a:spcPts val="0"/>
              </a:spcAft>
              <a:buFont typeface="Georgia"/>
              <a:buChar char="▫"/>
              <a:defRPr/>
            </a:pPr>
            <a:r>
              <a:rPr lang="en-US" dirty="0" smtClean="0"/>
              <a:t>The object model</a:t>
            </a:r>
          </a:p>
          <a:p>
            <a:pPr marL="923544" lvl="2" indent="-219456" algn="just" eaLnBrk="1" fontAlgn="auto" hangingPunct="1">
              <a:spcAft>
                <a:spcPts val="0"/>
              </a:spcAft>
              <a:buFont typeface="Wingdings 2"/>
              <a:buChar char=""/>
              <a:defRPr/>
            </a:pPr>
            <a:r>
              <a:rPr lang="en-US" sz="1800" dirty="0" smtClean="0"/>
              <a:t>Brief review of relevant aspects of the object model</a:t>
            </a:r>
          </a:p>
          <a:p>
            <a:pPr marL="658368" lvl="1" indent="-246888" algn="just" eaLnBrk="1" fontAlgn="auto" hangingPunct="1">
              <a:spcAft>
                <a:spcPts val="0"/>
              </a:spcAft>
              <a:buFont typeface="Georgia"/>
              <a:buChar char="▫"/>
              <a:defRPr/>
            </a:pPr>
            <a:r>
              <a:rPr lang="en-US" dirty="0" smtClean="0"/>
              <a:t>Distributed Objects</a:t>
            </a:r>
          </a:p>
          <a:p>
            <a:pPr marL="923544" lvl="2" indent="-219456" algn="just" eaLnBrk="1" fontAlgn="auto" hangingPunct="1">
              <a:spcAft>
                <a:spcPts val="0"/>
              </a:spcAft>
              <a:buFont typeface="Wingdings 2"/>
              <a:buChar char=""/>
              <a:defRPr/>
            </a:pPr>
            <a:r>
              <a:rPr lang="en-US" sz="1800" dirty="0" smtClean="0"/>
              <a:t>A presentation of object based DS, argues that object model is appropriate for DS</a:t>
            </a:r>
          </a:p>
          <a:p>
            <a:pPr marL="658368" lvl="1" indent="-246888" algn="just" eaLnBrk="1" fontAlgn="auto" hangingPunct="1">
              <a:spcAft>
                <a:spcPts val="0"/>
              </a:spcAft>
              <a:buFont typeface="Georgia"/>
              <a:buChar char="▫"/>
              <a:defRPr/>
            </a:pPr>
            <a:r>
              <a:rPr lang="en-US" dirty="0" smtClean="0"/>
              <a:t>The distributed object model</a:t>
            </a:r>
          </a:p>
          <a:p>
            <a:pPr marL="923544" lvl="2" indent="-219456" algn="just" eaLnBrk="1" fontAlgn="auto" hangingPunct="1">
              <a:spcAft>
                <a:spcPts val="0"/>
              </a:spcAft>
              <a:buFont typeface="Wingdings 2"/>
              <a:buChar char=""/>
              <a:defRPr/>
            </a:pPr>
            <a:r>
              <a:rPr lang="en-US" sz="1800" dirty="0" smtClean="0"/>
              <a:t>Extension to the object model necessary for it to support distributed objects</a:t>
            </a:r>
          </a:p>
          <a:p>
            <a:pPr marL="658368" lvl="1" indent="-246888" algn="just" eaLnBrk="1" fontAlgn="auto" hangingPunct="1">
              <a:spcAft>
                <a:spcPts val="0"/>
              </a:spcAft>
              <a:buFont typeface="Georgia"/>
              <a:buChar char="▫"/>
              <a:defRPr/>
            </a:pPr>
            <a:r>
              <a:rPr lang="en-US" dirty="0" smtClean="0"/>
              <a:t>Design Issues: </a:t>
            </a:r>
          </a:p>
          <a:p>
            <a:pPr marL="923544" lvl="2" indent="-219456" algn="just" eaLnBrk="1" fontAlgn="auto" hangingPunct="1">
              <a:spcAft>
                <a:spcPts val="0"/>
              </a:spcAft>
              <a:buFont typeface="Wingdings 2"/>
              <a:buChar char=""/>
              <a:defRPr/>
            </a:pPr>
            <a:r>
              <a:rPr lang="en-US" sz="1800" dirty="0" smtClean="0"/>
              <a:t>A set of arguments about the design alternatives</a:t>
            </a:r>
          </a:p>
          <a:p>
            <a:pPr marL="658368" lvl="1" indent="-246888" algn="just" eaLnBrk="1" fontAlgn="auto" hangingPunct="1">
              <a:spcAft>
                <a:spcPts val="0"/>
              </a:spcAft>
              <a:buFont typeface="Georgia"/>
              <a:buChar char="▫"/>
              <a:defRPr/>
            </a:pPr>
            <a:r>
              <a:rPr lang="en-US" dirty="0" smtClean="0"/>
              <a:t>Implementations</a:t>
            </a:r>
          </a:p>
          <a:p>
            <a:pPr marL="923544" lvl="2" indent="-219456" algn="just" eaLnBrk="1" fontAlgn="auto" hangingPunct="1">
              <a:spcAft>
                <a:spcPts val="0"/>
              </a:spcAft>
              <a:buFont typeface="Wingdings 2"/>
              <a:buChar char=""/>
              <a:defRPr/>
            </a:pPr>
            <a:r>
              <a:rPr lang="en-US" sz="1800" dirty="0" smtClean="0"/>
              <a:t>How a layer of m/w may be designed to support RMI b/w app-level dist objects</a:t>
            </a:r>
          </a:p>
          <a:p>
            <a:pPr marL="658368" lvl="1" indent="-246888" algn="just" eaLnBrk="1" fontAlgn="auto" hangingPunct="1">
              <a:spcAft>
                <a:spcPts val="0"/>
              </a:spcAft>
              <a:buFont typeface="Georgia"/>
              <a:buChar char="▫"/>
              <a:defRPr/>
            </a:pPr>
            <a:r>
              <a:rPr lang="en-US" dirty="0" smtClean="0"/>
              <a:t>Distributed garbage collection</a:t>
            </a:r>
          </a:p>
          <a:p>
            <a:pPr marL="923544" lvl="2" indent="-219456" algn="just" eaLnBrk="1" fontAlgn="auto" hangingPunct="1">
              <a:spcAft>
                <a:spcPts val="0"/>
              </a:spcAft>
              <a:buFont typeface="Wingdings 2"/>
              <a:buChar char=""/>
              <a:defRPr/>
            </a:pPr>
            <a:r>
              <a:rPr lang="en-US" sz="1800" dirty="0" smtClean="0"/>
              <a:t>A presentation of an algorithm for distributed garbage collection that is suitable for use with RMI implementation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292100"/>
            <a:ext cx="8915400" cy="1066800"/>
          </a:xfrm>
        </p:spPr>
        <p:txBody>
          <a:bodyPr>
            <a:normAutofit/>
          </a:bodyPr>
          <a:lstStyle/>
          <a:p>
            <a:pPr fontAlgn="base">
              <a:spcAft>
                <a:spcPct val="0"/>
              </a:spcAft>
            </a:pPr>
            <a:r>
              <a:rPr lang="en-US" altLang="zh-CN" sz="4000" b="1" dirty="0" smtClean="0">
                <a:solidFill>
                  <a:schemeClr val="tx2"/>
                </a:solidFill>
              </a:rPr>
              <a:t>The Object Model</a:t>
            </a:r>
          </a:p>
        </p:txBody>
      </p:sp>
      <p:sp>
        <p:nvSpPr>
          <p:cNvPr id="15363" name="Rectangle 3"/>
          <p:cNvSpPr>
            <a:spLocks noGrp="1" noChangeArrowheads="1"/>
          </p:cNvSpPr>
          <p:nvPr>
            <p:ph idx="1"/>
          </p:nvPr>
        </p:nvSpPr>
        <p:spPr>
          <a:xfrm>
            <a:off x="295275" y="1250950"/>
            <a:ext cx="9372600" cy="5449888"/>
          </a:xfrm>
        </p:spPr>
        <p:txBody>
          <a:bodyPr>
            <a:normAutofit fontScale="92500" lnSpcReduction="20000"/>
          </a:bodyPr>
          <a:lstStyle/>
          <a:p>
            <a:pPr marL="365760" indent="-256032" algn="just" eaLnBrk="1" fontAlgn="auto" hangingPunct="1">
              <a:spcAft>
                <a:spcPts val="0"/>
              </a:spcAft>
              <a:buClr>
                <a:schemeClr val="accent3"/>
              </a:buClr>
              <a:buFont typeface="Georgia"/>
              <a:buChar char="•"/>
              <a:defRPr/>
            </a:pPr>
            <a:r>
              <a:rPr lang="en-US" dirty="0" smtClean="0"/>
              <a:t>An OOP (Java/C++) consists of a collection of interacting objects</a:t>
            </a:r>
          </a:p>
          <a:p>
            <a:pPr marL="658368" lvl="1" indent="-246888" algn="just" eaLnBrk="1" fontAlgn="auto" hangingPunct="1">
              <a:spcAft>
                <a:spcPts val="0"/>
              </a:spcAft>
              <a:buFont typeface="Georgia"/>
              <a:buChar char="▫"/>
              <a:defRPr/>
            </a:pPr>
            <a:r>
              <a:rPr lang="en-US" b="1" dirty="0" smtClean="0"/>
              <a:t>Data and Methods</a:t>
            </a:r>
          </a:p>
          <a:p>
            <a:pPr marL="923544" lvl="2" indent="-219456" algn="just" eaLnBrk="1" fontAlgn="auto" hangingPunct="1">
              <a:spcAft>
                <a:spcPts val="0"/>
              </a:spcAft>
              <a:buFont typeface="Wingdings 2"/>
              <a:buChar char=""/>
              <a:defRPr/>
            </a:pPr>
            <a:r>
              <a:rPr lang="en-US" dirty="0" smtClean="0"/>
              <a:t>Each of which consists of a set of </a:t>
            </a:r>
            <a:r>
              <a:rPr lang="en-US" dirty="0" smtClean="0">
                <a:solidFill>
                  <a:srgbClr val="3333CC"/>
                </a:solidFill>
              </a:rPr>
              <a:t>data </a:t>
            </a:r>
            <a:r>
              <a:rPr lang="en-US" dirty="0" smtClean="0"/>
              <a:t>&amp; a set of </a:t>
            </a:r>
            <a:r>
              <a:rPr lang="en-US" dirty="0" smtClean="0">
                <a:solidFill>
                  <a:srgbClr val="3333CC"/>
                </a:solidFill>
              </a:rPr>
              <a:t>methods.</a:t>
            </a:r>
          </a:p>
          <a:p>
            <a:pPr marL="923544" lvl="2" indent="-219456" algn="just" eaLnBrk="1" fontAlgn="auto" hangingPunct="1">
              <a:spcAft>
                <a:spcPts val="0"/>
              </a:spcAft>
              <a:buFont typeface="Wingdings 2"/>
              <a:buChar char=""/>
              <a:defRPr/>
            </a:pPr>
            <a:r>
              <a:rPr lang="en-US" dirty="0" smtClean="0"/>
              <a:t>An object communicate  with other objects by invoking their methods, generally </a:t>
            </a:r>
            <a:r>
              <a:rPr lang="en-US" dirty="0" smtClean="0">
                <a:solidFill>
                  <a:srgbClr val="3333CC"/>
                </a:solidFill>
              </a:rPr>
              <a:t>passing arguments &amp; receiving results.</a:t>
            </a:r>
          </a:p>
          <a:p>
            <a:pPr marL="923544" lvl="2" indent="-219456" algn="just" eaLnBrk="1" fontAlgn="auto" hangingPunct="1">
              <a:spcAft>
                <a:spcPts val="0"/>
              </a:spcAft>
              <a:buFont typeface="Wingdings 2"/>
              <a:buChar char=""/>
              <a:defRPr/>
            </a:pPr>
            <a:r>
              <a:rPr lang="en-US" dirty="0" smtClean="0"/>
              <a:t>Objects can </a:t>
            </a:r>
            <a:r>
              <a:rPr lang="en-US" b="1" dirty="0" smtClean="0">
                <a:solidFill>
                  <a:srgbClr val="3333CC"/>
                </a:solidFill>
              </a:rPr>
              <a:t>encapsulate</a:t>
            </a:r>
            <a:r>
              <a:rPr lang="en-US" dirty="0" smtClean="0"/>
              <a:t> their data &amp; the code of their methods.</a:t>
            </a:r>
          </a:p>
          <a:p>
            <a:pPr marL="923544" lvl="2" indent="-219456" algn="just" eaLnBrk="1" fontAlgn="auto" hangingPunct="1">
              <a:spcAft>
                <a:spcPts val="0"/>
              </a:spcAft>
              <a:buFont typeface="Wingdings 2"/>
              <a:buChar char=""/>
              <a:defRPr/>
            </a:pPr>
            <a:r>
              <a:rPr lang="en-US" dirty="0" smtClean="0"/>
              <a:t>Programmers define objects whose </a:t>
            </a:r>
            <a:r>
              <a:rPr lang="en-US" dirty="0" smtClean="0">
                <a:solidFill>
                  <a:srgbClr val="3333CC"/>
                </a:solidFill>
              </a:rPr>
              <a:t>instance variables can be accessed directly</a:t>
            </a:r>
            <a:r>
              <a:rPr lang="en-US" dirty="0" smtClean="0"/>
              <a:t>. But for use in distributed object system, an object’s data should be </a:t>
            </a:r>
            <a:r>
              <a:rPr lang="en-US" dirty="0" smtClean="0">
                <a:solidFill>
                  <a:srgbClr val="3333CC"/>
                </a:solidFill>
              </a:rPr>
              <a:t>accessed only via its methods</a:t>
            </a:r>
          </a:p>
          <a:p>
            <a:pPr marL="658368" lvl="1" indent="-246888" algn="just" eaLnBrk="1" fontAlgn="auto" hangingPunct="1">
              <a:spcAft>
                <a:spcPts val="0"/>
              </a:spcAft>
              <a:buFont typeface="Georgia"/>
              <a:buChar char="▫"/>
              <a:defRPr/>
            </a:pPr>
            <a:endParaRPr lang="en-US" dirty="0" smtClean="0">
              <a:solidFill>
                <a:srgbClr val="3333CC"/>
              </a:solidFill>
            </a:endParaRPr>
          </a:p>
          <a:p>
            <a:pPr marL="658368" lvl="1" indent="-246888" algn="just" eaLnBrk="1" fontAlgn="auto" hangingPunct="1">
              <a:spcAft>
                <a:spcPts val="0"/>
              </a:spcAft>
              <a:buFont typeface="Georgia"/>
              <a:buChar char="▫"/>
              <a:defRPr/>
            </a:pPr>
            <a:r>
              <a:rPr lang="en-US" b="1" dirty="0" smtClean="0">
                <a:solidFill>
                  <a:srgbClr val="3333CC"/>
                </a:solidFill>
              </a:rPr>
              <a:t>Invocation Chain: </a:t>
            </a:r>
          </a:p>
          <a:p>
            <a:pPr marL="923544" lvl="2" indent="-219456" algn="just" eaLnBrk="1" fontAlgn="auto" hangingPunct="1">
              <a:spcAft>
                <a:spcPts val="0"/>
              </a:spcAft>
              <a:buFont typeface="Wingdings 2"/>
              <a:buChar char=""/>
              <a:defRPr/>
            </a:pPr>
            <a:r>
              <a:rPr lang="en-US" dirty="0" smtClean="0"/>
              <a:t>When a method is invoked on the object, it may turn on the other invocations too. E.g. Object A invokes a method of Object B. Object B in turn may call functions of some other objects and vice versa.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79425" y="357188"/>
            <a:ext cx="8915400" cy="1066800"/>
          </a:xfrm>
        </p:spPr>
        <p:txBody>
          <a:bodyPr>
            <a:normAutofit/>
          </a:bodyPr>
          <a:lstStyle/>
          <a:p>
            <a:pPr fontAlgn="base">
              <a:spcAft>
                <a:spcPct val="0"/>
              </a:spcAft>
            </a:pPr>
            <a:r>
              <a:rPr lang="en-US" altLang="zh-CN" sz="4000" b="1" dirty="0" smtClean="0">
                <a:solidFill>
                  <a:schemeClr val="tx2"/>
                </a:solidFill>
              </a:rPr>
              <a:t>The Object Model (Cont)</a:t>
            </a:r>
          </a:p>
        </p:txBody>
      </p:sp>
      <p:sp>
        <p:nvSpPr>
          <p:cNvPr id="18435" name="Rectangle 3"/>
          <p:cNvSpPr>
            <a:spLocks noGrp="1" noChangeArrowheads="1"/>
          </p:cNvSpPr>
          <p:nvPr>
            <p:ph idx="1"/>
          </p:nvPr>
        </p:nvSpPr>
        <p:spPr>
          <a:xfrm>
            <a:off x="385763" y="1316038"/>
            <a:ext cx="9024937" cy="5322887"/>
          </a:xfrm>
        </p:spPr>
        <p:txBody>
          <a:bodyPr>
            <a:normAutofit/>
          </a:bodyPr>
          <a:lstStyle/>
          <a:p>
            <a:pPr algn="just" eaLnBrk="1" hangingPunct="1"/>
            <a:r>
              <a:rPr lang="en-US" sz="2800" u="sng" dirty="0" smtClean="0"/>
              <a:t>Interface</a:t>
            </a:r>
            <a:r>
              <a:rPr lang="en-US" sz="2800" dirty="0" smtClean="0"/>
              <a:t>: </a:t>
            </a:r>
          </a:p>
          <a:p>
            <a:pPr algn="just" eaLnBrk="1" hangingPunct="1"/>
            <a:r>
              <a:rPr lang="en-US" sz="2800" dirty="0" smtClean="0"/>
              <a:t>Provides a </a:t>
            </a:r>
            <a:r>
              <a:rPr lang="en-US" sz="2800" dirty="0" smtClean="0">
                <a:solidFill>
                  <a:srgbClr val="3333CC"/>
                </a:solidFill>
              </a:rPr>
              <a:t>definition</a:t>
            </a:r>
            <a:r>
              <a:rPr lang="en-US" sz="2800" dirty="0" smtClean="0"/>
              <a:t> of the </a:t>
            </a:r>
            <a:r>
              <a:rPr lang="en-US" sz="2800" dirty="0" smtClean="0">
                <a:solidFill>
                  <a:srgbClr val="3333CC"/>
                </a:solidFill>
              </a:rPr>
              <a:t>signatures</a:t>
            </a:r>
            <a:r>
              <a:rPr lang="en-US" sz="2800" dirty="0" smtClean="0"/>
              <a:t> of a set of methods</a:t>
            </a:r>
          </a:p>
          <a:p>
            <a:pPr lvl="1" algn="just" eaLnBrk="1" hangingPunct="1"/>
            <a:r>
              <a:rPr lang="en-US" sz="2400" dirty="0" smtClean="0"/>
              <a:t>Types of the arguments, return types, without implementation</a:t>
            </a:r>
          </a:p>
          <a:p>
            <a:pPr lvl="1" algn="just" eaLnBrk="1" hangingPunct="1"/>
            <a:endParaRPr lang="en-US" sz="2400" dirty="0" smtClean="0"/>
          </a:p>
          <a:p>
            <a:pPr lvl="1" algn="just" eaLnBrk="1" hangingPunct="1"/>
            <a:r>
              <a:rPr lang="en-US" sz="2400" dirty="0" smtClean="0"/>
              <a:t>An object provides a particular interface if its class contains code implementing the methods of interface. In java a class may implement several interfaces, &amp; methods of an interface may be implemented by any class</a:t>
            </a:r>
          </a:p>
          <a:p>
            <a:pPr lvl="1" algn="just" eaLnBrk="1" hangingPunct="1"/>
            <a:endParaRPr lang="en-US" sz="2400" dirty="0" smtClean="0"/>
          </a:p>
          <a:p>
            <a:pPr lvl="1" algn="just" eaLnBrk="1" hangingPunct="1"/>
            <a:r>
              <a:rPr lang="en-US" sz="2400" dirty="0" smtClean="0"/>
              <a:t>Interfaces do not have constructors</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420688"/>
            <a:ext cx="8915400" cy="1066800"/>
          </a:xfrm>
        </p:spPr>
        <p:txBody>
          <a:bodyPr>
            <a:normAutofit/>
          </a:bodyPr>
          <a:lstStyle/>
          <a:p>
            <a:pPr fontAlgn="base">
              <a:spcAft>
                <a:spcPct val="0"/>
              </a:spcAft>
            </a:pPr>
            <a:r>
              <a:rPr lang="en-US" altLang="zh-CN" sz="4000" b="1" dirty="0" smtClean="0">
                <a:solidFill>
                  <a:schemeClr val="tx2"/>
                </a:solidFill>
              </a:rPr>
              <a:t>The Object Model (Cont)</a:t>
            </a:r>
          </a:p>
        </p:txBody>
      </p:sp>
      <p:sp>
        <p:nvSpPr>
          <p:cNvPr id="17411" name="Rectangle 3"/>
          <p:cNvSpPr>
            <a:spLocks noGrp="1" noChangeArrowheads="1"/>
          </p:cNvSpPr>
          <p:nvPr>
            <p:ph idx="1"/>
          </p:nvPr>
        </p:nvSpPr>
        <p:spPr>
          <a:xfrm>
            <a:off x="257175" y="1411288"/>
            <a:ext cx="9450388" cy="5148262"/>
          </a:xfrm>
        </p:spPr>
        <p:txBody>
          <a:bodyPr>
            <a:normAutofit/>
          </a:bodyPr>
          <a:lstStyle/>
          <a:p>
            <a:pPr marL="365760" indent="-256032" algn="just" eaLnBrk="1" fontAlgn="auto" hangingPunct="1">
              <a:lnSpc>
                <a:spcPct val="90000"/>
              </a:lnSpc>
              <a:spcAft>
                <a:spcPts val="0"/>
              </a:spcAft>
              <a:buClr>
                <a:schemeClr val="accent3"/>
              </a:buClr>
              <a:buFont typeface="Georgia"/>
              <a:buChar char="•"/>
              <a:defRPr/>
            </a:pPr>
            <a:r>
              <a:rPr lang="en-US" sz="2800" u="sng" dirty="0" smtClean="0"/>
              <a:t>Actions</a:t>
            </a:r>
            <a:r>
              <a:rPr lang="en-US" sz="2800" dirty="0" smtClean="0"/>
              <a:t>: </a:t>
            </a:r>
          </a:p>
          <a:p>
            <a:pPr marL="365760" indent="-256032" algn="just" eaLnBrk="1" fontAlgn="auto" hangingPunct="1">
              <a:lnSpc>
                <a:spcPct val="90000"/>
              </a:lnSpc>
              <a:spcAft>
                <a:spcPts val="0"/>
              </a:spcAft>
              <a:buClr>
                <a:schemeClr val="accent3"/>
              </a:buClr>
              <a:buFont typeface="Georgia"/>
              <a:buChar char="•"/>
              <a:defRPr/>
            </a:pPr>
            <a:r>
              <a:rPr lang="en-US" sz="2800" dirty="0" smtClean="0"/>
              <a:t>In an OOP are initiated by an object invoking a method in another object. An invocation of a method can have two effects:</a:t>
            </a:r>
          </a:p>
          <a:p>
            <a:pPr marL="898525" lvl="1" indent="-365125" algn="just" eaLnBrk="1" fontAlgn="auto" hangingPunct="1">
              <a:lnSpc>
                <a:spcPct val="90000"/>
              </a:lnSpc>
              <a:spcAft>
                <a:spcPts val="0"/>
              </a:spcAft>
              <a:buFont typeface="Georgia"/>
              <a:buChar char="▫"/>
              <a:defRPr/>
            </a:pPr>
            <a:r>
              <a:rPr lang="en-US" sz="2400" dirty="0" smtClean="0"/>
              <a:t>The state of the receiver may be changed, and</a:t>
            </a:r>
          </a:p>
          <a:p>
            <a:pPr marL="898525" lvl="1" indent="-365125" algn="just" eaLnBrk="1" fontAlgn="auto" hangingPunct="1">
              <a:lnSpc>
                <a:spcPct val="90000"/>
              </a:lnSpc>
              <a:spcAft>
                <a:spcPts val="0"/>
              </a:spcAft>
              <a:buFont typeface="Georgia"/>
              <a:buChar char="▫"/>
              <a:defRPr/>
            </a:pPr>
            <a:r>
              <a:rPr lang="en-US" sz="2400" dirty="0" smtClean="0"/>
              <a:t>Further invocations on methods in other objects may take place</a:t>
            </a:r>
          </a:p>
          <a:p>
            <a:pPr marL="658368" lvl="1" indent="-246888" algn="just" eaLnBrk="1" fontAlgn="auto" hangingPunct="1">
              <a:lnSpc>
                <a:spcPct val="90000"/>
              </a:lnSpc>
              <a:spcAft>
                <a:spcPts val="0"/>
              </a:spcAft>
              <a:buFont typeface="Wingdings" pitchFamily="2" charset="2"/>
              <a:buNone/>
              <a:defRPr/>
            </a:pPr>
            <a:r>
              <a:rPr lang="en-US" sz="2400" dirty="0" smtClean="0"/>
              <a:t>An action can be a chain of related method invocations</a:t>
            </a:r>
          </a:p>
          <a:p>
            <a:pPr marL="658368" lvl="1" indent="-246888" algn="just" eaLnBrk="1" fontAlgn="auto" hangingPunct="1">
              <a:lnSpc>
                <a:spcPct val="90000"/>
              </a:lnSpc>
              <a:spcAft>
                <a:spcPts val="0"/>
              </a:spcAft>
              <a:buFont typeface="Wingdings" pitchFamily="2" charset="2"/>
              <a:buNone/>
              <a:defRPr/>
            </a:pPr>
            <a:endParaRPr lang="en-US" sz="2400" dirty="0" smtClean="0"/>
          </a:p>
          <a:p>
            <a:pPr marL="365760" indent="-256032" algn="just" eaLnBrk="1" fontAlgn="auto" hangingPunct="1">
              <a:lnSpc>
                <a:spcPct val="90000"/>
              </a:lnSpc>
              <a:spcAft>
                <a:spcPts val="0"/>
              </a:spcAft>
              <a:buClr>
                <a:schemeClr val="accent3"/>
              </a:buClr>
              <a:buFont typeface="Georgia"/>
              <a:buChar char="•"/>
              <a:defRPr/>
            </a:pPr>
            <a:r>
              <a:rPr lang="en-US" sz="2800" u="sng" dirty="0" smtClean="0"/>
              <a:t>Exception</a:t>
            </a:r>
            <a:r>
              <a:rPr lang="en-US" sz="2800" dirty="0" smtClean="0"/>
              <a:t>: provides a clean way to deal with error conditions without complicating the code; </a:t>
            </a:r>
            <a:endParaRPr lang="en-US" sz="2800" dirty="0" smtClean="0">
              <a:solidFill>
                <a:srgbClr val="3333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42925" y="485775"/>
            <a:ext cx="8915400" cy="1066800"/>
          </a:xfrm>
        </p:spPr>
        <p:txBody>
          <a:bodyPr>
            <a:normAutofit/>
          </a:bodyPr>
          <a:lstStyle/>
          <a:p>
            <a:pPr fontAlgn="base">
              <a:spcAft>
                <a:spcPct val="0"/>
              </a:spcAft>
            </a:pPr>
            <a:r>
              <a:rPr lang="en-US" altLang="zh-CN" sz="4000" b="1" dirty="0" smtClean="0">
                <a:solidFill>
                  <a:schemeClr val="tx2"/>
                </a:solidFill>
              </a:rPr>
              <a:t>The Object Model (Cont)</a:t>
            </a:r>
          </a:p>
        </p:txBody>
      </p:sp>
      <p:sp>
        <p:nvSpPr>
          <p:cNvPr id="20483" name="Rectangle 3"/>
          <p:cNvSpPr>
            <a:spLocks noGrp="1" noChangeArrowheads="1"/>
          </p:cNvSpPr>
          <p:nvPr>
            <p:ph idx="1"/>
          </p:nvPr>
        </p:nvSpPr>
        <p:spPr/>
        <p:txBody>
          <a:bodyPr>
            <a:normAutofit/>
          </a:bodyPr>
          <a:lstStyle/>
          <a:p>
            <a:pPr algn="just" eaLnBrk="1" hangingPunct="1"/>
            <a:r>
              <a:rPr lang="en-US" sz="2800" u="sng" dirty="0" smtClean="0">
                <a:solidFill>
                  <a:srgbClr val="3333FF"/>
                </a:solidFill>
              </a:rPr>
              <a:t>Garbage Collection</a:t>
            </a:r>
            <a:r>
              <a:rPr lang="en-US" sz="2800" dirty="0" smtClean="0">
                <a:solidFill>
                  <a:srgbClr val="3333FF"/>
                </a:solidFill>
              </a:rPr>
              <a:t>: </a:t>
            </a:r>
          </a:p>
          <a:p>
            <a:pPr algn="just" eaLnBrk="1" hangingPunct="1"/>
            <a:r>
              <a:rPr lang="en-US" sz="2800" dirty="0" smtClean="0"/>
              <a:t>provides a means of freeing space occupied by objects when they are no longer needed.</a:t>
            </a:r>
          </a:p>
          <a:p>
            <a:pPr lvl="1" algn="just" eaLnBrk="1" hangingPunct="1"/>
            <a:endParaRPr lang="en-US" sz="2400" dirty="0" smtClean="0"/>
          </a:p>
          <a:p>
            <a:pPr lvl="1" algn="just" eaLnBrk="1" hangingPunct="1"/>
            <a:r>
              <a:rPr lang="en-US" sz="2400" dirty="0" smtClean="0"/>
              <a:t>Java supports garbage collection</a:t>
            </a:r>
          </a:p>
          <a:p>
            <a:pPr lvl="1" algn="just" eaLnBrk="1" hangingPunct="1"/>
            <a:endParaRPr lang="en-US" sz="2400" dirty="0" smtClean="0"/>
          </a:p>
          <a:p>
            <a:pPr lvl="1" algn="just" eaLnBrk="1" hangingPunct="1"/>
            <a:r>
              <a:rPr lang="en-US" sz="2400" dirty="0" smtClean="0"/>
              <a:t>In C++, programmers have to deal with the freeing of space allocated to objects. This can be a major source of errors.</a:t>
            </a:r>
          </a:p>
          <a:p>
            <a:pPr eaLnBrk="1" hangingPunct="1"/>
            <a:endParaRPr 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9738" y="228600"/>
            <a:ext cx="8888412" cy="598488"/>
          </a:xfrm>
        </p:spPr>
        <p:txBody>
          <a:bodyPr>
            <a:noAutofit/>
          </a:bodyPr>
          <a:lstStyle/>
          <a:p>
            <a:pPr fontAlgn="base">
              <a:spcAft>
                <a:spcPct val="0"/>
              </a:spcAft>
              <a:defRPr/>
            </a:pPr>
            <a:r>
              <a:rPr lang="en-US" altLang="zh-CN" sz="4000" b="1" dirty="0" smtClean="0">
                <a:solidFill>
                  <a:schemeClr val="tx2"/>
                </a:solidFill>
              </a:rPr>
              <a:t>Distributed Objects</a:t>
            </a:r>
          </a:p>
        </p:txBody>
      </p:sp>
      <p:sp>
        <p:nvSpPr>
          <p:cNvPr id="53251" name="Rectangle 3"/>
          <p:cNvSpPr>
            <a:spLocks noGrp="1" noChangeArrowheads="1"/>
          </p:cNvSpPr>
          <p:nvPr>
            <p:ph idx="1"/>
          </p:nvPr>
        </p:nvSpPr>
        <p:spPr>
          <a:xfrm>
            <a:off x="168275" y="1044575"/>
            <a:ext cx="9577388" cy="5576942"/>
          </a:xfrm>
        </p:spPr>
        <p:txBody>
          <a:bodyPr>
            <a:normAutofit/>
          </a:bodyPr>
          <a:lstStyle/>
          <a:p>
            <a:pPr algn="just" eaLnBrk="1" hangingPunct="1"/>
            <a:r>
              <a:rPr lang="en-US" sz="2800" b="1" dirty="0" smtClean="0"/>
              <a:t>State of an object</a:t>
            </a:r>
          </a:p>
          <a:p>
            <a:pPr lvl="1" algn="just"/>
            <a:r>
              <a:rPr lang="en-US" sz="2000" dirty="0" smtClean="0"/>
              <a:t>Values of its instance variables.</a:t>
            </a:r>
          </a:p>
          <a:p>
            <a:pPr lvl="1" algn="just"/>
            <a:r>
              <a:rPr lang="en-US" sz="2000" dirty="0" smtClean="0"/>
              <a:t>Object-based programs are logically partitioned (physical distribution in DS)</a:t>
            </a:r>
          </a:p>
          <a:p>
            <a:pPr algn="just" eaLnBrk="1" hangingPunct="1"/>
            <a:r>
              <a:rPr lang="en-US" sz="2800" b="1" dirty="0" smtClean="0"/>
              <a:t>Client-server architecture. </a:t>
            </a:r>
          </a:p>
          <a:p>
            <a:pPr lvl="1" algn="just" eaLnBrk="1" hangingPunct="1"/>
            <a:r>
              <a:rPr lang="en-US" sz="2400" dirty="0" smtClean="0"/>
              <a:t>Objects are managed by the servers. </a:t>
            </a:r>
          </a:p>
          <a:p>
            <a:pPr lvl="1" algn="just" eaLnBrk="1" hangingPunct="1"/>
            <a:r>
              <a:rPr lang="en-US" sz="2400" dirty="0" smtClean="0"/>
              <a:t>Clients invoke the methods via remote method invocations. </a:t>
            </a:r>
          </a:p>
          <a:p>
            <a:pPr lvl="1" algn="just" eaLnBrk="1" hangingPunct="1"/>
            <a:endParaRPr lang="en-US" sz="2400" dirty="0" smtClean="0"/>
          </a:p>
          <a:p>
            <a:pPr lvl="1" algn="just" eaLnBrk="1" hangingPunct="1"/>
            <a:endParaRPr lang="en-US" sz="2400" dirty="0" smtClean="0"/>
          </a:p>
          <a:p>
            <a:pPr lvl="1" algn="just" eaLnBrk="1" hangingPunct="1"/>
            <a:endParaRPr lang="en-US" sz="2400" dirty="0" smtClean="0"/>
          </a:p>
          <a:p>
            <a:pPr lvl="1" algn="just" eaLnBrk="1" hangingPunct="1"/>
            <a:r>
              <a:rPr lang="en-US" sz="2400" dirty="0" smtClean="0"/>
              <a:t>To </a:t>
            </a:r>
            <a:r>
              <a:rPr lang="en-US" sz="2400" dirty="0" smtClean="0"/>
              <a:t>allow for chain of related invocations, objects in servers are allowed to become clients of objects in other servers.</a:t>
            </a:r>
          </a:p>
        </p:txBody>
      </p:sp>
      <p:sp>
        <p:nvSpPr>
          <p:cNvPr id="4" name="TextBox 3"/>
          <p:cNvSpPr txBox="1"/>
          <p:nvPr/>
        </p:nvSpPr>
        <p:spPr>
          <a:xfrm>
            <a:off x="207055" y="3696488"/>
            <a:ext cx="9425678" cy="12618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1" algn="just" eaLnBrk="1" hangingPunct="1"/>
            <a:r>
              <a:rPr lang="en-US" sz="2000" b="1" dirty="0" smtClean="0"/>
              <a:t>RMI: Clients request to invoke a method of an object is sent in a message to the server managing the object. Invocation is carried out by executing method of the object at the server and result is then sent back to the client in another message.</a:t>
            </a:r>
          </a:p>
          <a:p>
            <a:pPr algn="just"/>
            <a:endParaRPr lang="en-GB"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12" dur="500"/>
                                        <p:tgtEl>
                                          <p:spTgt spid="532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17" dur="500"/>
                                        <p:tgtEl>
                                          <p:spTgt spid="532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blinds(horizontal)">
                                      <p:cBhvr>
                                        <p:cTn id="22" dur="500"/>
                                        <p:tgtEl>
                                          <p:spTgt spid="532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1">
                                            <p:txEl>
                                              <p:pRg st="9" end="9"/>
                                            </p:txEl>
                                          </p:spTgt>
                                        </p:tgtEl>
                                        <p:attrNameLst>
                                          <p:attrName>style.visibility</p:attrName>
                                        </p:attrNameLst>
                                      </p:cBhvr>
                                      <p:to>
                                        <p:strVal val="visible"/>
                                      </p:to>
                                    </p:set>
                                    <p:animEffect transition="in" filter="blinds(horizontal)">
                                      <p:cBhvr>
                                        <p:cTn id="27" dur="500"/>
                                        <p:tgtEl>
                                          <p:spTgt spid="53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2138" y="452438"/>
            <a:ext cx="8915400" cy="1066800"/>
          </a:xfrm>
        </p:spPr>
        <p:txBody>
          <a:bodyPr>
            <a:normAutofit/>
          </a:bodyPr>
          <a:lstStyle/>
          <a:p>
            <a:pPr fontAlgn="base">
              <a:spcAft>
                <a:spcPct val="0"/>
              </a:spcAft>
              <a:defRPr/>
            </a:pPr>
            <a:r>
              <a:rPr lang="en-US" altLang="zh-CN" sz="4000" b="1" dirty="0" smtClean="0">
                <a:solidFill>
                  <a:schemeClr val="tx2"/>
                </a:solidFill>
              </a:rPr>
              <a:t>Distributed Objects</a:t>
            </a:r>
          </a:p>
        </p:txBody>
      </p:sp>
      <p:sp>
        <p:nvSpPr>
          <p:cNvPr id="20483" name="Rectangle 3"/>
          <p:cNvSpPr>
            <a:spLocks noGrp="1" noChangeArrowheads="1"/>
          </p:cNvSpPr>
          <p:nvPr>
            <p:ph idx="1"/>
          </p:nvPr>
        </p:nvSpPr>
        <p:spPr>
          <a:xfrm>
            <a:off x="495300" y="1555750"/>
            <a:ext cx="8915400" cy="5018088"/>
          </a:xfrm>
        </p:spPr>
        <p:txBody>
          <a:bodyPr>
            <a:normAutofit/>
          </a:bodyPr>
          <a:lstStyle/>
          <a:p>
            <a:pPr marL="365760" indent="-256032" algn="just" eaLnBrk="1" fontAlgn="auto" hangingPunct="1">
              <a:spcAft>
                <a:spcPts val="0"/>
              </a:spcAft>
              <a:buClr>
                <a:schemeClr val="accent3"/>
              </a:buClr>
              <a:buFont typeface="Georgia"/>
              <a:buChar char="•"/>
              <a:defRPr/>
            </a:pPr>
            <a:r>
              <a:rPr lang="en-US" sz="2800" dirty="0" smtClean="0"/>
              <a:t>Having clients &amp; servers in different processes enforces </a:t>
            </a:r>
            <a:r>
              <a:rPr lang="en-US" sz="2800" dirty="0" smtClean="0">
                <a:solidFill>
                  <a:srgbClr val="3333FF"/>
                </a:solidFill>
              </a:rPr>
              <a:t>encapsulation</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State of an object can be accessed only by the valid methods of the object (authorized methods). Unauthorized methods should not be allowed to be used.</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Possibility of </a:t>
            </a:r>
            <a:r>
              <a:rPr lang="en-US" sz="2400" dirty="0" smtClean="0">
                <a:solidFill>
                  <a:srgbClr val="3333CC"/>
                </a:solidFill>
              </a:rPr>
              <a:t>concurrent RMIs</a:t>
            </a:r>
            <a:r>
              <a:rPr lang="en-US" sz="2400" dirty="0" smtClean="0"/>
              <a:t> from object in diff computers </a:t>
            </a:r>
            <a:r>
              <a:rPr lang="en-US" sz="2400" dirty="0" smtClean="0">
                <a:sym typeface="Wingdings" pitchFamily="2" charset="2"/>
              </a:rPr>
              <a:t>imply that an object may be accessed concurrently. Therefore the possibility of conflict may arise which must be handled.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915400" cy="1066800"/>
          </a:xfrm>
        </p:spPr>
        <p:txBody>
          <a:bodyPr>
            <a:normAutofit/>
          </a:bodyPr>
          <a:lstStyle/>
          <a:p>
            <a:pPr fontAlgn="base">
              <a:spcAft>
                <a:spcPct val="0"/>
              </a:spcAft>
            </a:pPr>
            <a:r>
              <a:rPr lang="en-GB" altLang="zh-CN" sz="4000" b="1" dirty="0" smtClean="0">
                <a:solidFill>
                  <a:schemeClr val="tx2"/>
                </a:solidFill>
              </a:rPr>
              <a:t>Introduction</a:t>
            </a:r>
            <a:endParaRPr lang="en-GB" altLang="zh-CN" sz="4000" b="1" dirty="0">
              <a:solidFill>
                <a:schemeClr val="tx2"/>
              </a:solidFill>
            </a:endParaRPr>
          </a:p>
        </p:txBody>
      </p:sp>
      <p:sp>
        <p:nvSpPr>
          <p:cNvPr id="3" name="Content Placeholder 2"/>
          <p:cNvSpPr>
            <a:spLocks noGrp="1"/>
          </p:cNvSpPr>
          <p:nvPr>
            <p:ph idx="1"/>
          </p:nvPr>
        </p:nvSpPr>
        <p:spPr>
          <a:xfrm>
            <a:off x="495300" y="1572126"/>
            <a:ext cx="8915400" cy="5002410"/>
          </a:xfrm>
        </p:spPr>
        <p:txBody>
          <a:bodyPr>
            <a:noAutofit/>
          </a:bodyPr>
          <a:lstStyle/>
          <a:p>
            <a:r>
              <a:rPr lang="en-US" b="1" dirty="0" smtClean="0"/>
              <a:t>Distributed Applications</a:t>
            </a:r>
          </a:p>
          <a:p>
            <a:pPr>
              <a:buNone/>
            </a:pPr>
            <a:r>
              <a:rPr lang="en-US" dirty="0" smtClean="0"/>
              <a:t>	Distributed applications are those that are composed of cooperating programs running in several different processes. Such programs need to be able to invoke operations in other processes, often running in different computers</a:t>
            </a:r>
            <a:r>
              <a:rPr lang="en-US" dirty="0" smtClean="0">
                <a:solidFill>
                  <a:schemeClr val="accent6">
                    <a:lumMod val="75000"/>
                  </a:schemeClr>
                </a:solidFill>
              </a:rPr>
              <a:t>. </a:t>
            </a: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2138" y="452438"/>
            <a:ext cx="8915400" cy="1066800"/>
          </a:xfrm>
        </p:spPr>
        <p:txBody>
          <a:bodyPr>
            <a:normAutofit/>
          </a:bodyPr>
          <a:lstStyle/>
          <a:p>
            <a:pPr fontAlgn="base">
              <a:spcAft>
                <a:spcPct val="0"/>
              </a:spcAft>
              <a:defRPr/>
            </a:pPr>
            <a:r>
              <a:rPr lang="en-US" altLang="zh-CN" sz="4000" b="1" dirty="0" smtClean="0">
                <a:solidFill>
                  <a:schemeClr val="accent1"/>
                </a:solidFill>
              </a:rPr>
              <a:t>Accessing the Distributed Objects</a:t>
            </a:r>
          </a:p>
        </p:txBody>
      </p:sp>
      <p:sp>
        <p:nvSpPr>
          <p:cNvPr id="20483" name="Rectangle 3"/>
          <p:cNvSpPr>
            <a:spLocks noGrp="1" noChangeArrowheads="1"/>
          </p:cNvSpPr>
          <p:nvPr>
            <p:ph idx="1"/>
          </p:nvPr>
        </p:nvSpPr>
        <p:spPr>
          <a:xfrm>
            <a:off x="495300" y="1555750"/>
            <a:ext cx="8915400" cy="5018088"/>
          </a:xfrm>
        </p:spPr>
        <p:txBody>
          <a:bodyPr>
            <a:normAutofit/>
          </a:bodyPr>
          <a:lstStyle/>
          <a:p>
            <a:pPr marL="365760" indent="-256032" algn="just" eaLnBrk="1" fontAlgn="auto" hangingPunct="1">
              <a:spcAft>
                <a:spcPts val="0"/>
              </a:spcAft>
              <a:buClr>
                <a:schemeClr val="accent3"/>
              </a:buClr>
              <a:buFont typeface="Georgia"/>
              <a:buChar char="•"/>
              <a:defRPr/>
            </a:pPr>
            <a:r>
              <a:rPr lang="en-US" sz="2800" dirty="0" smtClean="0"/>
              <a:t>An object in DS may be accessed in two ways:</a:t>
            </a:r>
          </a:p>
          <a:p>
            <a:pPr marL="658368" lvl="1" indent="-246888" algn="just" eaLnBrk="1" fontAlgn="auto" hangingPunct="1">
              <a:spcAft>
                <a:spcPts val="0"/>
              </a:spcAft>
              <a:buFont typeface="Georgia"/>
              <a:buChar char="▫"/>
              <a:defRPr/>
            </a:pPr>
            <a:r>
              <a:rPr lang="en-US" sz="2400" dirty="0" smtClean="0"/>
              <a:t>An object may be accessed </a:t>
            </a:r>
            <a:r>
              <a:rPr lang="en-US" sz="2400" dirty="0" smtClean="0">
                <a:solidFill>
                  <a:srgbClr val="3333FF"/>
                </a:solidFill>
              </a:rPr>
              <a:t>via RMI</a:t>
            </a:r>
            <a:r>
              <a:rPr lang="en-US" sz="2400" dirty="0" smtClean="0"/>
              <a:t>.</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It may be </a:t>
            </a:r>
            <a:r>
              <a:rPr lang="en-US" sz="2400" dirty="0" smtClean="0">
                <a:solidFill>
                  <a:srgbClr val="3333FF"/>
                </a:solidFill>
              </a:rPr>
              <a:t>copied into a local cache &amp; accessed directly provided that the class implementation is available locally</a:t>
            </a:r>
            <a:r>
              <a:rPr lang="en-US" sz="2400" dirty="0" smtClean="0"/>
              <a:t> e.g. Applets which are downloaded on the local computer. We run them on the machine. Applets may ask some input. You provide the inputs and results are provided.</a:t>
            </a:r>
          </a:p>
          <a:p>
            <a:pPr marL="365760" indent="-256032" eaLnBrk="1" fontAlgn="auto" hangingPunct="1">
              <a:spcAft>
                <a:spcPts val="0"/>
              </a:spcAft>
              <a:buClr>
                <a:schemeClr val="accent3"/>
              </a:buClr>
              <a:buFont typeface="Georgia"/>
              <a:buChar char="•"/>
              <a:defRPr/>
            </a:pPr>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404813"/>
            <a:ext cx="8915400" cy="1066800"/>
          </a:xfrm>
        </p:spPr>
        <p:txBody>
          <a:bodyPr>
            <a:normAutofit/>
          </a:bodyPr>
          <a:lstStyle/>
          <a:p>
            <a:pPr fontAlgn="base">
              <a:spcAft>
                <a:spcPct val="0"/>
              </a:spcAft>
              <a:defRPr/>
            </a:pPr>
            <a:r>
              <a:rPr lang="en-US" altLang="zh-CN" sz="4000" b="1" dirty="0" smtClean="0">
                <a:solidFill>
                  <a:schemeClr val="tx2"/>
                </a:solidFill>
              </a:rPr>
              <a:t>Distributed Object Model</a:t>
            </a:r>
          </a:p>
        </p:txBody>
      </p:sp>
      <p:sp>
        <p:nvSpPr>
          <p:cNvPr id="23555" name="Rectangle 3"/>
          <p:cNvSpPr>
            <a:spLocks noGrp="1" noChangeArrowheads="1"/>
          </p:cNvSpPr>
          <p:nvPr>
            <p:ph idx="1"/>
          </p:nvPr>
        </p:nvSpPr>
        <p:spPr>
          <a:xfrm>
            <a:off x="417095" y="1459832"/>
            <a:ext cx="9265068" cy="5252118"/>
          </a:xfrm>
        </p:spPr>
        <p:txBody>
          <a:bodyPr/>
          <a:lstStyle/>
          <a:p>
            <a:pPr algn="just" eaLnBrk="1" hangingPunct="1"/>
            <a:r>
              <a:rPr lang="en-US" b="1" dirty="0" smtClean="0"/>
              <a:t>Local and Remote Invocations</a:t>
            </a:r>
          </a:p>
          <a:p>
            <a:pPr lvl="1" algn="just" eaLnBrk="1" hangingPunct="1"/>
            <a:r>
              <a:rPr lang="en-US" sz="2800" dirty="0" smtClean="0"/>
              <a:t>Extensions to the object model has been made to make it applicable to distributed objects.</a:t>
            </a:r>
          </a:p>
          <a:p>
            <a:pPr lvl="1" algn="just" eaLnBrk="1" hangingPunct="1"/>
            <a:endParaRPr lang="en-US" sz="2800" dirty="0" smtClean="0"/>
          </a:p>
          <a:p>
            <a:pPr lvl="1" algn="just" eaLnBrk="1" hangingPunct="1"/>
            <a:r>
              <a:rPr lang="en-US" sz="2800" dirty="0" smtClean="0"/>
              <a:t>Each process contains a collection of objects, some of which can receive both local and remote invocations, where as others can receive only local invocations.</a:t>
            </a:r>
          </a:p>
          <a:p>
            <a:pPr lvl="1" algn="just" eaLnBrk="1" hangingPunct="1"/>
            <a:endParaRPr lang="en-US" sz="2800" dirty="0" smtClean="0"/>
          </a:p>
          <a:p>
            <a:pPr lvl="1" algn="just" eaLnBrk="1" hangingPunct="1"/>
            <a:r>
              <a:rPr lang="en-US" sz="2800" dirty="0" smtClean="0"/>
              <a:t>With in a system, method invocation takes place while in different computers remote invocations take place.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4312" y="3223625"/>
            <a:ext cx="9691687" cy="337721"/>
          </a:xfrm>
        </p:spPr>
        <p:txBody>
          <a:bodyPr>
            <a:normAutofit fontScale="90000"/>
          </a:bodyPr>
          <a:lstStyle/>
          <a:p>
            <a:pPr algn="ctr" eaLnBrk="1" fontAlgn="auto" hangingPunct="1">
              <a:spcAft>
                <a:spcPts val="0"/>
              </a:spcAft>
              <a:defRPr/>
            </a:pPr>
            <a:r>
              <a:rPr lang="en-GB" sz="2400" b="1" dirty="0" smtClean="0"/>
              <a:t>Remote and local method invocations</a:t>
            </a:r>
          </a:p>
        </p:txBody>
      </p:sp>
      <p:grpSp>
        <p:nvGrpSpPr>
          <p:cNvPr id="2" name="Group 87"/>
          <p:cNvGrpSpPr>
            <a:grpSpLocks/>
          </p:cNvGrpSpPr>
          <p:nvPr/>
        </p:nvGrpSpPr>
        <p:grpSpPr bwMode="auto">
          <a:xfrm>
            <a:off x="511175" y="569325"/>
            <a:ext cx="8769350" cy="2716213"/>
            <a:chOff x="235" y="36"/>
            <a:chExt cx="5524" cy="1711"/>
          </a:xfrm>
        </p:grpSpPr>
        <p:sp>
          <p:nvSpPr>
            <p:cNvPr id="26675" name="AutoShape 4"/>
            <p:cNvSpPr>
              <a:spLocks noChangeArrowheads="1"/>
            </p:cNvSpPr>
            <p:nvPr/>
          </p:nvSpPr>
          <p:spPr bwMode="auto">
            <a:xfrm>
              <a:off x="3543" y="194"/>
              <a:ext cx="143" cy="206"/>
            </a:xfrm>
            <a:prstGeom prst="roundRect">
              <a:avLst>
                <a:gd name="adj" fmla="val 46852"/>
              </a:avLst>
            </a:prstGeom>
            <a:solidFill>
              <a:srgbClr val="FFDC99"/>
            </a:solidFill>
            <a:ln w="9525">
              <a:noFill/>
              <a:round/>
              <a:headEnd/>
              <a:tailEnd/>
            </a:ln>
          </p:spPr>
          <p:txBody>
            <a:bodyPr/>
            <a:lstStyle/>
            <a:p>
              <a:pPr eaLnBrk="0" hangingPunct="0"/>
              <a:endParaRPr lang="tr-TR"/>
            </a:p>
          </p:txBody>
        </p:sp>
        <p:sp>
          <p:nvSpPr>
            <p:cNvPr id="26676" name="AutoShape 5"/>
            <p:cNvSpPr>
              <a:spLocks noChangeArrowheads="1"/>
            </p:cNvSpPr>
            <p:nvPr/>
          </p:nvSpPr>
          <p:spPr bwMode="auto">
            <a:xfrm>
              <a:off x="3543" y="194"/>
              <a:ext cx="158" cy="222"/>
            </a:xfrm>
            <a:prstGeom prst="roundRect">
              <a:avLst>
                <a:gd name="adj" fmla="val 42403"/>
              </a:avLst>
            </a:prstGeom>
            <a:noFill/>
            <a:ln w="36513">
              <a:solidFill>
                <a:srgbClr val="FFDC99"/>
              </a:solidFill>
              <a:round/>
              <a:headEnd/>
              <a:tailEnd/>
            </a:ln>
          </p:spPr>
          <p:txBody>
            <a:bodyPr/>
            <a:lstStyle/>
            <a:p>
              <a:pPr eaLnBrk="0" hangingPunct="0"/>
              <a:endParaRPr lang="tr-TR"/>
            </a:p>
          </p:txBody>
        </p:sp>
        <p:sp>
          <p:nvSpPr>
            <p:cNvPr id="26677" name="Rectangle 6"/>
            <p:cNvSpPr>
              <a:spLocks noChangeArrowheads="1"/>
            </p:cNvSpPr>
            <p:nvPr/>
          </p:nvSpPr>
          <p:spPr bwMode="auto">
            <a:xfrm>
              <a:off x="3559" y="194"/>
              <a:ext cx="127" cy="111"/>
            </a:xfrm>
            <a:prstGeom prst="rect">
              <a:avLst/>
            </a:prstGeom>
            <a:solidFill>
              <a:srgbClr val="FFFFFF"/>
            </a:solidFill>
            <a:ln w="9525">
              <a:noFill/>
              <a:miter lim="800000"/>
              <a:headEnd/>
              <a:tailEnd/>
            </a:ln>
          </p:spPr>
          <p:txBody>
            <a:bodyPr/>
            <a:lstStyle/>
            <a:p>
              <a:pPr eaLnBrk="0" hangingPunct="0"/>
              <a:endParaRPr lang="tr-TR"/>
            </a:p>
          </p:txBody>
        </p:sp>
        <p:sp>
          <p:nvSpPr>
            <p:cNvPr id="26678" name="Rectangle 7"/>
            <p:cNvSpPr>
              <a:spLocks noChangeArrowheads="1"/>
            </p:cNvSpPr>
            <p:nvPr/>
          </p:nvSpPr>
          <p:spPr bwMode="auto">
            <a:xfrm>
              <a:off x="3559" y="194"/>
              <a:ext cx="142" cy="127"/>
            </a:xfrm>
            <a:prstGeom prst="rect">
              <a:avLst/>
            </a:prstGeom>
            <a:noFill/>
            <a:ln w="36513">
              <a:solidFill>
                <a:srgbClr val="FFFFFF"/>
              </a:solidFill>
              <a:miter lim="800000"/>
              <a:headEnd/>
              <a:tailEnd/>
            </a:ln>
          </p:spPr>
          <p:txBody>
            <a:bodyPr/>
            <a:lstStyle/>
            <a:p>
              <a:pPr eaLnBrk="0" hangingPunct="0"/>
              <a:endParaRPr lang="tr-TR"/>
            </a:p>
          </p:txBody>
        </p:sp>
        <p:sp>
          <p:nvSpPr>
            <p:cNvPr id="26679" name="AutoShape 8"/>
            <p:cNvSpPr>
              <a:spLocks noChangeArrowheads="1"/>
            </p:cNvSpPr>
            <p:nvPr/>
          </p:nvSpPr>
          <p:spPr bwMode="auto">
            <a:xfrm>
              <a:off x="3543" y="194"/>
              <a:ext cx="158" cy="222"/>
            </a:xfrm>
            <a:prstGeom prst="roundRect">
              <a:avLst>
                <a:gd name="adj" fmla="val 42403"/>
              </a:avLst>
            </a:prstGeom>
            <a:noFill/>
            <a:ln w="36513">
              <a:solidFill>
                <a:srgbClr val="000000"/>
              </a:solidFill>
              <a:round/>
              <a:headEnd/>
              <a:tailEnd/>
            </a:ln>
          </p:spPr>
          <p:txBody>
            <a:bodyPr/>
            <a:lstStyle/>
            <a:p>
              <a:pPr eaLnBrk="0" hangingPunct="0"/>
              <a:endParaRPr lang="tr-TR"/>
            </a:p>
          </p:txBody>
        </p:sp>
        <p:sp>
          <p:nvSpPr>
            <p:cNvPr id="26680" name="Line 9"/>
            <p:cNvSpPr>
              <a:spLocks noChangeShapeType="1"/>
            </p:cNvSpPr>
            <p:nvPr/>
          </p:nvSpPr>
          <p:spPr bwMode="auto">
            <a:xfrm>
              <a:off x="3543" y="305"/>
              <a:ext cx="143" cy="1"/>
            </a:xfrm>
            <a:prstGeom prst="line">
              <a:avLst/>
            </a:prstGeom>
            <a:noFill/>
            <a:ln w="36513">
              <a:solidFill>
                <a:srgbClr val="000000"/>
              </a:solidFill>
              <a:round/>
              <a:headEnd/>
              <a:tailEnd/>
            </a:ln>
          </p:spPr>
          <p:txBody>
            <a:bodyPr/>
            <a:lstStyle/>
            <a:p>
              <a:endParaRPr lang="en-GB"/>
            </a:p>
          </p:txBody>
        </p:sp>
        <p:sp>
          <p:nvSpPr>
            <p:cNvPr id="26681" name="Rectangle 10"/>
            <p:cNvSpPr>
              <a:spLocks noChangeArrowheads="1"/>
            </p:cNvSpPr>
            <p:nvPr/>
          </p:nvSpPr>
          <p:spPr bwMode="auto">
            <a:xfrm>
              <a:off x="2562" y="36"/>
              <a:ext cx="3197" cy="1187"/>
            </a:xfrm>
            <a:prstGeom prst="rect">
              <a:avLst/>
            </a:prstGeom>
            <a:solidFill>
              <a:srgbClr val="FFDC99"/>
            </a:solidFill>
            <a:ln w="9525">
              <a:noFill/>
              <a:miter lim="800000"/>
              <a:headEnd/>
              <a:tailEnd/>
            </a:ln>
          </p:spPr>
          <p:txBody>
            <a:bodyPr/>
            <a:lstStyle/>
            <a:p>
              <a:pPr eaLnBrk="0" hangingPunct="0"/>
              <a:endParaRPr lang="tr-TR"/>
            </a:p>
          </p:txBody>
        </p:sp>
        <p:sp>
          <p:nvSpPr>
            <p:cNvPr id="26682" name="Oval 12"/>
            <p:cNvSpPr>
              <a:spLocks noChangeArrowheads="1"/>
            </p:cNvSpPr>
            <p:nvPr/>
          </p:nvSpPr>
          <p:spPr bwMode="auto">
            <a:xfrm>
              <a:off x="2657" y="99"/>
              <a:ext cx="1868" cy="1061"/>
            </a:xfrm>
            <a:prstGeom prst="ellipse">
              <a:avLst/>
            </a:prstGeom>
            <a:solidFill>
              <a:srgbClr val="FFFFFF"/>
            </a:solidFill>
            <a:ln w="36513">
              <a:solidFill>
                <a:srgbClr val="000000"/>
              </a:solidFill>
              <a:round/>
              <a:headEnd/>
              <a:tailEnd/>
            </a:ln>
          </p:spPr>
          <p:txBody>
            <a:bodyPr/>
            <a:lstStyle/>
            <a:p>
              <a:pPr eaLnBrk="0" hangingPunct="0"/>
              <a:endParaRPr lang="tr-TR"/>
            </a:p>
          </p:txBody>
        </p:sp>
        <p:sp>
          <p:nvSpPr>
            <p:cNvPr id="26683" name="Rectangle 13"/>
            <p:cNvSpPr>
              <a:spLocks noChangeArrowheads="1"/>
            </p:cNvSpPr>
            <p:nvPr/>
          </p:nvSpPr>
          <p:spPr bwMode="auto">
            <a:xfrm>
              <a:off x="235" y="36"/>
              <a:ext cx="1345" cy="1187"/>
            </a:xfrm>
            <a:prstGeom prst="rect">
              <a:avLst/>
            </a:prstGeom>
            <a:solidFill>
              <a:srgbClr val="FFDC99"/>
            </a:solidFill>
            <a:ln w="9525">
              <a:noFill/>
              <a:miter lim="800000"/>
              <a:headEnd/>
              <a:tailEnd/>
            </a:ln>
          </p:spPr>
          <p:txBody>
            <a:bodyPr/>
            <a:lstStyle/>
            <a:p>
              <a:pPr eaLnBrk="0" hangingPunct="0"/>
              <a:endParaRPr lang="tr-TR"/>
            </a:p>
          </p:txBody>
        </p:sp>
        <p:sp>
          <p:nvSpPr>
            <p:cNvPr id="26684" name="Oval 15"/>
            <p:cNvSpPr>
              <a:spLocks noChangeArrowheads="1"/>
            </p:cNvSpPr>
            <p:nvPr/>
          </p:nvSpPr>
          <p:spPr bwMode="auto">
            <a:xfrm>
              <a:off x="393" y="242"/>
              <a:ext cx="1077" cy="791"/>
            </a:xfrm>
            <a:prstGeom prst="ellipse">
              <a:avLst/>
            </a:prstGeom>
            <a:solidFill>
              <a:srgbClr val="FFFFFF"/>
            </a:solidFill>
            <a:ln w="36513">
              <a:solidFill>
                <a:srgbClr val="000000"/>
              </a:solidFill>
              <a:round/>
              <a:headEnd/>
              <a:tailEnd/>
            </a:ln>
          </p:spPr>
          <p:txBody>
            <a:bodyPr/>
            <a:lstStyle/>
            <a:p>
              <a:pPr eaLnBrk="0" hangingPunct="0"/>
              <a:endParaRPr lang="tr-TR"/>
            </a:p>
          </p:txBody>
        </p:sp>
        <p:sp>
          <p:nvSpPr>
            <p:cNvPr id="26685" name="Rectangle 16"/>
            <p:cNvSpPr>
              <a:spLocks noChangeArrowheads="1"/>
            </p:cNvSpPr>
            <p:nvPr/>
          </p:nvSpPr>
          <p:spPr bwMode="auto">
            <a:xfrm>
              <a:off x="1793" y="407"/>
              <a:ext cx="57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invocation</a:t>
              </a:r>
              <a:endParaRPr lang="en-GB"/>
            </a:p>
          </p:txBody>
        </p:sp>
        <p:sp>
          <p:nvSpPr>
            <p:cNvPr id="26686" name="Rectangle 17"/>
            <p:cNvSpPr>
              <a:spLocks noChangeArrowheads="1"/>
            </p:cNvSpPr>
            <p:nvPr/>
          </p:nvSpPr>
          <p:spPr bwMode="auto">
            <a:xfrm>
              <a:off x="3000" y="407"/>
              <a:ext cx="57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invocation</a:t>
              </a:r>
              <a:endParaRPr lang="en-GB"/>
            </a:p>
          </p:txBody>
        </p:sp>
        <p:sp>
          <p:nvSpPr>
            <p:cNvPr id="26687" name="Rectangle 18"/>
            <p:cNvSpPr>
              <a:spLocks noChangeArrowheads="1"/>
            </p:cNvSpPr>
            <p:nvPr/>
          </p:nvSpPr>
          <p:spPr bwMode="auto">
            <a:xfrm>
              <a:off x="1842" y="249"/>
              <a:ext cx="399"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remote</a:t>
              </a:r>
              <a:endParaRPr lang="en-GB"/>
            </a:p>
          </p:txBody>
        </p:sp>
        <p:sp>
          <p:nvSpPr>
            <p:cNvPr id="26688" name="Oval 19"/>
            <p:cNvSpPr>
              <a:spLocks noChangeArrowheads="1"/>
            </p:cNvSpPr>
            <p:nvPr/>
          </p:nvSpPr>
          <p:spPr bwMode="auto">
            <a:xfrm>
              <a:off x="4604" y="242"/>
              <a:ext cx="1060" cy="791"/>
            </a:xfrm>
            <a:prstGeom prst="ellipse">
              <a:avLst/>
            </a:prstGeom>
            <a:solidFill>
              <a:srgbClr val="FFFFFF"/>
            </a:solidFill>
            <a:ln w="36513">
              <a:solidFill>
                <a:srgbClr val="000000"/>
              </a:solidFill>
              <a:round/>
              <a:headEnd/>
              <a:tailEnd/>
            </a:ln>
          </p:spPr>
          <p:txBody>
            <a:bodyPr/>
            <a:lstStyle/>
            <a:p>
              <a:pPr eaLnBrk="0" hangingPunct="0"/>
              <a:endParaRPr lang="tr-TR"/>
            </a:p>
          </p:txBody>
        </p:sp>
        <p:sp>
          <p:nvSpPr>
            <p:cNvPr id="26689" name="Rectangle 20"/>
            <p:cNvSpPr>
              <a:spLocks noChangeArrowheads="1"/>
            </p:cNvSpPr>
            <p:nvPr/>
          </p:nvSpPr>
          <p:spPr bwMode="auto">
            <a:xfrm>
              <a:off x="4650" y="597"/>
              <a:ext cx="57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invocation</a:t>
              </a:r>
              <a:endParaRPr lang="en-GB"/>
            </a:p>
          </p:txBody>
        </p:sp>
        <p:sp>
          <p:nvSpPr>
            <p:cNvPr id="26690" name="Rectangle 21"/>
            <p:cNvSpPr>
              <a:spLocks noChangeArrowheads="1"/>
            </p:cNvSpPr>
            <p:nvPr/>
          </p:nvSpPr>
          <p:spPr bwMode="auto">
            <a:xfrm>
              <a:off x="4691" y="486"/>
              <a:ext cx="399"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remote</a:t>
              </a:r>
              <a:endParaRPr lang="en-GB"/>
            </a:p>
          </p:txBody>
        </p:sp>
        <p:sp>
          <p:nvSpPr>
            <p:cNvPr id="26691" name="Rectangle 22"/>
            <p:cNvSpPr>
              <a:spLocks noChangeArrowheads="1"/>
            </p:cNvSpPr>
            <p:nvPr/>
          </p:nvSpPr>
          <p:spPr bwMode="auto">
            <a:xfrm>
              <a:off x="3033" y="195"/>
              <a:ext cx="26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local</a:t>
              </a:r>
              <a:endParaRPr lang="en-GB"/>
            </a:p>
          </p:txBody>
        </p:sp>
        <p:sp>
          <p:nvSpPr>
            <p:cNvPr id="26692" name="Rectangle 23"/>
            <p:cNvSpPr>
              <a:spLocks noChangeArrowheads="1"/>
            </p:cNvSpPr>
            <p:nvPr/>
          </p:nvSpPr>
          <p:spPr bwMode="auto">
            <a:xfrm>
              <a:off x="3795" y="369"/>
              <a:ext cx="26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local</a:t>
              </a:r>
              <a:endParaRPr lang="en-GB"/>
            </a:p>
          </p:txBody>
        </p:sp>
        <p:sp>
          <p:nvSpPr>
            <p:cNvPr id="26693" name="Rectangle 24"/>
            <p:cNvSpPr>
              <a:spLocks noChangeArrowheads="1"/>
            </p:cNvSpPr>
            <p:nvPr/>
          </p:nvSpPr>
          <p:spPr bwMode="auto">
            <a:xfrm>
              <a:off x="3329" y="739"/>
              <a:ext cx="26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local</a:t>
              </a:r>
              <a:endParaRPr lang="en-GB"/>
            </a:p>
          </p:txBody>
        </p:sp>
        <p:sp>
          <p:nvSpPr>
            <p:cNvPr id="26694" name="Rectangle 25"/>
            <p:cNvSpPr>
              <a:spLocks noChangeArrowheads="1"/>
            </p:cNvSpPr>
            <p:nvPr/>
          </p:nvSpPr>
          <p:spPr bwMode="auto">
            <a:xfrm>
              <a:off x="3569" y="550"/>
              <a:ext cx="57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invocation</a:t>
              </a:r>
              <a:endParaRPr lang="en-GB"/>
            </a:p>
          </p:txBody>
        </p:sp>
        <p:sp>
          <p:nvSpPr>
            <p:cNvPr id="26695" name="Rectangle 26"/>
            <p:cNvSpPr>
              <a:spLocks noChangeArrowheads="1"/>
            </p:cNvSpPr>
            <p:nvPr/>
          </p:nvSpPr>
          <p:spPr bwMode="auto">
            <a:xfrm>
              <a:off x="3135" y="914"/>
              <a:ext cx="57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invocation</a:t>
              </a:r>
              <a:endParaRPr lang="en-GB"/>
            </a:p>
          </p:txBody>
        </p:sp>
        <p:sp>
          <p:nvSpPr>
            <p:cNvPr id="26696" name="Rectangle 27"/>
            <p:cNvSpPr>
              <a:spLocks noChangeArrowheads="1"/>
            </p:cNvSpPr>
            <p:nvPr/>
          </p:nvSpPr>
          <p:spPr bwMode="auto">
            <a:xfrm>
              <a:off x="912" y="740"/>
              <a:ext cx="8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A</a:t>
              </a:r>
              <a:endParaRPr lang="en-GB"/>
            </a:p>
          </p:txBody>
        </p:sp>
        <p:sp>
          <p:nvSpPr>
            <p:cNvPr id="26697" name="Rectangle 28"/>
            <p:cNvSpPr>
              <a:spLocks noChangeArrowheads="1"/>
            </p:cNvSpPr>
            <p:nvPr/>
          </p:nvSpPr>
          <p:spPr bwMode="auto">
            <a:xfrm>
              <a:off x="2757" y="676"/>
              <a:ext cx="8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B</a:t>
              </a:r>
              <a:endParaRPr lang="en-GB"/>
            </a:p>
          </p:txBody>
        </p:sp>
        <p:sp>
          <p:nvSpPr>
            <p:cNvPr id="26698" name="Rectangle 29"/>
            <p:cNvSpPr>
              <a:spLocks noChangeArrowheads="1"/>
            </p:cNvSpPr>
            <p:nvPr/>
          </p:nvSpPr>
          <p:spPr bwMode="auto">
            <a:xfrm>
              <a:off x="3777" y="201"/>
              <a:ext cx="9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C</a:t>
              </a:r>
              <a:endParaRPr lang="en-GB"/>
            </a:p>
          </p:txBody>
        </p:sp>
        <p:sp>
          <p:nvSpPr>
            <p:cNvPr id="26699" name="Rectangle 30"/>
            <p:cNvSpPr>
              <a:spLocks noChangeArrowheads="1"/>
            </p:cNvSpPr>
            <p:nvPr/>
          </p:nvSpPr>
          <p:spPr bwMode="auto">
            <a:xfrm>
              <a:off x="4043" y="945"/>
              <a:ext cx="92"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D</a:t>
              </a:r>
              <a:endParaRPr lang="en-GB"/>
            </a:p>
          </p:txBody>
        </p:sp>
        <p:sp>
          <p:nvSpPr>
            <p:cNvPr id="26700" name="Rectangle 31"/>
            <p:cNvSpPr>
              <a:spLocks noChangeArrowheads="1"/>
            </p:cNvSpPr>
            <p:nvPr/>
          </p:nvSpPr>
          <p:spPr bwMode="auto">
            <a:xfrm>
              <a:off x="4164" y="328"/>
              <a:ext cx="85"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E</a:t>
              </a:r>
              <a:endParaRPr lang="en-GB"/>
            </a:p>
          </p:txBody>
        </p:sp>
        <p:sp>
          <p:nvSpPr>
            <p:cNvPr id="26701" name="Rectangle 32"/>
            <p:cNvSpPr>
              <a:spLocks noChangeArrowheads="1"/>
            </p:cNvSpPr>
            <p:nvPr/>
          </p:nvSpPr>
          <p:spPr bwMode="auto">
            <a:xfrm>
              <a:off x="5503" y="613"/>
              <a:ext cx="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F</a:t>
              </a:r>
              <a:endParaRPr lang="en-GB"/>
            </a:p>
          </p:txBody>
        </p:sp>
        <p:sp>
          <p:nvSpPr>
            <p:cNvPr id="26702" name="AutoShape 33"/>
            <p:cNvSpPr>
              <a:spLocks noChangeArrowheads="1"/>
            </p:cNvSpPr>
            <p:nvPr/>
          </p:nvSpPr>
          <p:spPr bwMode="auto">
            <a:xfrm>
              <a:off x="821" y="463"/>
              <a:ext cx="142" cy="206"/>
            </a:xfrm>
            <a:prstGeom prst="roundRect">
              <a:avLst>
                <a:gd name="adj" fmla="val 47185"/>
              </a:avLst>
            </a:prstGeom>
            <a:solidFill>
              <a:srgbClr val="FFDC99"/>
            </a:solidFill>
            <a:ln w="9525">
              <a:noFill/>
              <a:round/>
              <a:headEnd/>
              <a:tailEnd/>
            </a:ln>
          </p:spPr>
          <p:txBody>
            <a:bodyPr/>
            <a:lstStyle/>
            <a:p>
              <a:pPr eaLnBrk="0" hangingPunct="0"/>
              <a:endParaRPr lang="tr-TR"/>
            </a:p>
          </p:txBody>
        </p:sp>
        <p:sp>
          <p:nvSpPr>
            <p:cNvPr id="26703" name="AutoShape 34"/>
            <p:cNvSpPr>
              <a:spLocks noChangeArrowheads="1"/>
            </p:cNvSpPr>
            <p:nvPr/>
          </p:nvSpPr>
          <p:spPr bwMode="auto">
            <a:xfrm>
              <a:off x="821" y="463"/>
              <a:ext cx="158" cy="222"/>
            </a:xfrm>
            <a:prstGeom prst="roundRect">
              <a:avLst>
                <a:gd name="adj" fmla="val 42403"/>
              </a:avLst>
            </a:prstGeom>
            <a:noFill/>
            <a:ln w="36513">
              <a:solidFill>
                <a:srgbClr val="FFDC99"/>
              </a:solidFill>
              <a:round/>
              <a:headEnd/>
              <a:tailEnd/>
            </a:ln>
          </p:spPr>
          <p:txBody>
            <a:bodyPr/>
            <a:lstStyle/>
            <a:p>
              <a:pPr eaLnBrk="0" hangingPunct="0"/>
              <a:endParaRPr lang="tr-TR"/>
            </a:p>
          </p:txBody>
        </p:sp>
        <p:sp>
          <p:nvSpPr>
            <p:cNvPr id="26704" name="Rectangle 35"/>
            <p:cNvSpPr>
              <a:spLocks noChangeArrowheads="1"/>
            </p:cNvSpPr>
            <p:nvPr/>
          </p:nvSpPr>
          <p:spPr bwMode="auto">
            <a:xfrm>
              <a:off x="821" y="463"/>
              <a:ext cx="142" cy="111"/>
            </a:xfrm>
            <a:prstGeom prst="rect">
              <a:avLst/>
            </a:prstGeom>
            <a:solidFill>
              <a:srgbClr val="FFFFFF"/>
            </a:solidFill>
            <a:ln w="9525">
              <a:noFill/>
              <a:miter lim="800000"/>
              <a:headEnd/>
              <a:tailEnd/>
            </a:ln>
          </p:spPr>
          <p:txBody>
            <a:bodyPr/>
            <a:lstStyle/>
            <a:p>
              <a:pPr eaLnBrk="0" hangingPunct="0"/>
              <a:endParaRPr lang="tr-TR"/>
            </a:p>
          </p:txBody>
        </p:sp>
        <p:sp>
          <p:nvSpPr>
            <p:cNvPr id="26705" name="Rectangle 36"/>
            <p:cNvSpPr>
              <a:spLocks noChangeArrowheads="1"/>
            </p:cNvSpPr>
            <p:nvPr/>
          </p:nvSpPr>
          <p:spPr bwMode="auto">
            <a:xfrm>
              <a:off x="821" y="463"/>
              <a:ext cx="158" cy="127"/>
            </a:xfrm>
            <a:prstGeom prst="rect">
              <a:avLst/>
            </a:prstGeom>
            <a:noFill/>
            <a:ln w="36513">
              <a:solidFill>
                <a:srgbClr val="FFFFFF"/>
              </a:solidFill>
              <a:miter lim="800000"/>
              <a:headEnd/>
              <a:tailEnd/>
            </a:ln>
          </p:spPr>
          <p:txBody>
            <a:bodyPr/>
            <a:lstStyle/>
            <a:p>
              <a:pPr eaLnBrk="0" hangingPunct="0"/>
              <a:endParaRPr lang="tr-TR"/>
            </a:p>
          </p:txBody>
        </p:sp>
        <p:sp>
          <p:nvSpPr>
            <p:cNvPr id="26706" name="AutoShape 37"/>
            <p:cNvSpPr>
              <a:spLocks noChangeArrowheads="1"/>
            </p:cNvSpPr>
            <p:nvPr/>
          </p:nvSpPr>
          <p:spPr bwMode="auto">
            <a:xfrm>
              <a:off x="821" y="463"/>
              <a:ext cx="158" cy="222"/>
            </a:xfrm>
            <a:prstGeom prst="roundRect">
              <a:avLst>
                <a:gd name="adj" fmla="val 42403"/>
              </a:avLst>
            </a:prstGeom>
            <a:noFill/>
            <a:ln w="36513">
              <a:solidFill>
                <a:srgbClr val="000000"/>
              </a:solidFill>
              <a:round/>
              <a:headEnd/>
              <a:tailEnd/>
            </a:ln>
          </p:spPr>
          <p:txBody>
            <a:bodyPr/>
            <a:lstStyle/>
            <a:p>
              <a:pPr eaLnBrk="0" hangingPunct="0"/>
              <a:endParaRPr lang="tr-TR"/>
            </a:p>
          </p:txBody>
        </p:sp>
        <p:sp>
          <p:nvSpPr>
            <p:cNvPr id="26707" name="Line 38"/>
            <p:cNvSpPr>
              <a:spLocks noChangeShapeType="1"/>
            </p:cNvSpPr>
            <p:nvPr/>
          </p:nvSpPr>
          <p:spPr bwMode="auto">
            <a:xfrm>
              <a:off x="821" y="574"/>
              <a:ext cx="142" cy="1"/>
            </a:xfrm>
            <a:prstGeom prst="line">
              <a:avLst/>
            </a:prstGeom>
            <a:noFill/>
            <a:ln w="36513">
              <a:solidFill>
                <a:srgbClr val="000000"/>
              </a:solidFill>
              <a:round/>
              <a:headEnd/>
              <a:tailEnd/>
            </a:ln>
          </p:spPr>
          <p:txBody>
            <a:bodyPr/>
            <a:lstStyle/>
            <a:p>
              <a:endParaRPr lang="en-GB"/>
            </a:p>
          </p:txBody>
        </p:sp>
        <p:sp>
          <p:nvSpPr>
            <p:cNvPr id="26708" name="Freeform 39"/>
            <p:cNvSpPr>
              <a:spLocks/>
            </p:cNvSpPr>
            <p:nvPr/>
          </p:nvSpPr>
          <p:spPr bwMode="auto">
            <a:xfrm>
              <a:off x="2625" y="527"/>
              <a:ext cx="95" cy="63"/>
            </a:xfrm>
            <a:custGeom>
              <a:avLst/>
              <a:gdLst>
                <a:gd name="T0" fmla="*/ 0 w 95"/>
                <a:gd name="T1" fmla="*/ 31 h 63"/>
                <a:gd name="T2" fmla="*/ 16 w 95"/>
                <a:gd name="T3" fmla="*/ 0 h 63"/>
                <a:gd name="T4" fmla="*/ 95 w 95"/>
                <a:gd name="T5" fmla="*/ 31 h 63"/>
                <a:gd name="T6" fmla="*/ 16 w 95"/>
                <a:gd name="T7" fmla="*/ 63 h 63"/>
                <a:gd name="T8" fmla="*/ 0 w 95"/>
                <a:gd name="T9" fmla="*/ 31 h 63"/>
                <a:gd name="T10" fmla="*/ 0 60000 65536"/>
                <a:gd name="T11" fmla="*/ 0 60000 65536"/>
                <a:gd name="T12" fmla="*/ 0 60000 65536"/>
                <a:gd name="T13" fmla="*/ 0 60000 65536"/>
                <a:gd name="T14" fmla="*/ 0 60000 65536"/>
                <a:gd name="T15" fmla="*/ 0 w 95"/>
                <a:gd name="T16" fmla="*/ 0 h 63"/>
                <a:gd name="T17" fmla="*/ 95 w 95"/>
                <a:gd name="T18" fmla="*/ 63 h 63"/>
              </a:gdLst>
              <a:ahLst/>
              <a:cxnLst>
                <a:cxn ang="T10">
                  <a:pos x="T0" y="T1"/>
                </a:cxn>
                <a:cxn ang="T11">
                  <a:pos x="T2" y="T3"/>
                </a:cxn>
                <a:cxn ang="T12">
                  <a:pos x="T4" y="T5"/>
                </a:cxn>
                <a:cxn ang="T13">
                  <a:pos x="T6" y="T7"/>
                </a:cxn>
                <a:cxn ang="T14">
                  <a:pos x="T8" y="T9"/>
                </a:cxn>
              </a:cxnLst>
              <a:rect l="T15" t="T16" r="T17" b="T18"/>
              <a:pathLst>
                <a:path w="95" h="63">
                  <a:moveTo>
                    <a:pt x="0" y="31"/>
                  </a:moveTo>
                  <a:lnTo>
                    <a:pt x="16" y="0"/>
                  </a:lnTo>
                  <a:lnTo>
                    <a:pt x="95" y="31"/>
                  </a:lnTo>
                  <a:lnTo>
                    <a:pt x="16" y="63"/>
                  </a:lnTo>
                  <a:lnTo>
                    <a:pt x="0" y="31"/>
                  </a:lnTo>
                  <a:close/>
                </a:path>
              </a:pathLst>
            </a:custGeom>
            <a:solidFill>
              <a:srgbClr val="000000"/>
            </a:solidFill>
            <a:ln w="36513">
              <a:solidFill>
                <a:srgbClr val="000000"/>
              </a:solidFill>
              <a:round/>
              <a:headEnd/>
              <a:tailEnd/>
            </a:ln>
          </p:spPr>
          <p:txBody>
            <a:bodyPr/>
            <a:lstStyle/>
            <a:p>
              <a:endParaRPr lang="en-GB"/>
            </a:p>
          </p:txBody>
        </p:sp>
        <p:sp>
          <p:nvSpPr>
            <p:cNvPr id="26709" name="Freeform 40"/>
            <p:cNvSpPr>
              <a:spLocks/>
            </p:cNvSpPr>
            <p:nvPr/>
          </p:nvSpPr>
          <p:spPr bwMode="auto">
            <a:xfrm>
              <a:off x="900" y="558"/>
              <a:ext cx="1741" cy="64"/>
            </a:xfrm>
            <a:custGeom>
              <a:avLst/>
              <a:gdLst>
                <a:gd name="T0" fmla="*/ 0 w 1741"/>
                <a:gd name="T1" fmla="*/ 64 h 64"/>
                <a:gd name="T2" fmla="*/ 506 w 1741"/>
                <a:gd name="T3" fmla="*/ 16 h 64"/>
                <a:gd name="T4" fmla="*/ 1741 w 1741"/>
                <a:gd name="T5" fmla="*/ 0 h 64"/>
                <a:gd name="T6" fmla="*/ 0 60000 65536"/>
                <a:gd name="T7" fmla="*/ 0 60000 65536"/>
                <a:gd name="T8" fmla="*/ 0 60000 65536"/>
                <a:gd name="T9" fmla="*/ 0 w 1741"/>
                <a:gd name="T10" fmla="*/ 0 h 64"/>
                <a:gd name="T11" fmla="*/ 1741 w 1741"/>
                <a:gd name="T12" fmla="*/ 64 h 64"/>
              </a:gdLst>
              <a:ahLst/>
              <a:cxnLst>
                <a:cxn ang="T6">
                  <a:pos x="T0" y="T1"/>
                </a:cxn>
                <a:cxn ang="T7">
                  <a:pos x="T2" y="T3"/>
                </a:cxn>
                <a:cxn ang="T8">
                  <a:pos x="T4" y="T5"/>
                </a:cxn>
              </a:cxnLst>
              <a:rect l="T9" t="T10" r="T11" b="T12"/>
              <a:pathLst>
                <a:path w="1741" h="64">
                  <a:moveTo>
                    <a:pt x="0" y="64"/>
                  </a:moveTo>
                  <a:lnTo>
                    <a:pt x="506" y="16"/>
                  </a:lnTo>
                  <a:lnTo>
                    <a:pt x="1741" y="0"/>
                  </a:lnTo>
                </a:path>
              </a:pathLst>
            </a:custGeom>
            <a:noFill/>
            <a:ln w="36513">
              <a:solidFill>
                <a:srgbClr val="000000"/>
              </a:solidFill>
              <a:round/>
              <a:headEnd/>
              <a:tailEnd/>
            </a:ln>
          </p:spPr>
          <p:txBody>
            <a:bodyPr/>
            <a:lstStyle/>
            <a:p>
              <a:endParaRPr lang="en-GB"/>
            </a:p>
          </p:txBody>
        </p:sp>
        <p:sp>
          <p:nvSpPr>
            <p:cNvPr id="26710" name="AutoShape 41"/>
            <p:cNvSpPr>
              <a:spLocks noChangeArrowheads="1"/>
            </p:cNvSpPr>
            <p:nvPr/>
          </p:nvSpPr>
          <p:spPr bwMode="auto">
            <a:xfrm>
              <a:off x="2752" y="448"/>
              <a:ext cx="126" cy="205"/>
            </a:xfrm>
            <a:prstGeom prst="roundRect">
              <a:avLst>
                <a:gd name="adj" fmla="val 50000"/>
              </a:avLst>
            </a:prstGeom>
            <a:solidFill>
              <a:srgbClr val="FFDC99"/>
            </a:solidFill>
            <a:ln w="9525">
              <a:noFill/>
              <a:round/>
              <a:headEnd/>
              <a:tailEnd/>
            </a:ln>
          </p:spPr>
          <p:txBody>
            <a:bodyPr/>
            <a:lstStyle/>
            <a:p>
              <a:pPr eaLnBrk="0" hangingPunct="0"/>
              <a:endParaRPr lang="tr-TR"/>
            </a:p>
          </p:txBody>
        </p:sp>
        <p:sp>
          <p:nvSpPr>
            <p:cNvPr id="26711" name="AutoShape 42"/>
            <p:cNvSpPr>
              <a:spLocks noChangeArrowheads="1"/>
            </p:cNvSpPr>
            <p:nvPr/>
          </p:nvSpPr>
          <p:spPr bwMode="auto">
            <a:xfrm>
              <a:off x="2752" y="448"/>
              <a:ext cx="142" cy="221"/>
            </a:xfrm>
            <a:prstGeom prst="roundRect">
              <a:avLst>
                <a:gd name="adj" fmla="val 47185"/>
              </a:avLst>
            </a:prstGeom>
            <a:noFill/>
            <a:ln w="36513">
              <a:solidFill>
                <a:srgbClr val="FFDC99"/>
              </a:solidFill>
              <a:round/>
              <a:headEnd/>
              <a:tailEnd/>
            </a:ln>
          </p:spPr>
          <p:txBody>
            <a:bodyPr/>
            <a:lstStyle/>
            <a:p>
              <a:pPr eaLnBrk="0" hangingPunct="0"/>
              <a:endParaRPr lang="tr-TR"/>
            </a:p>
          </p:txBody>
        </p:sp>
        <p:sp>
          <p:nvSpPr>
            <p:cNvPr id="26712" name="Rectangle 43"/>
            <p:cNvSpPr>
              <a:spLocks noChangeArrowheads="1"/>
            </p:cNvSpPr>
            <p:nvPr/>
          </p:nvSpPr>
          <p:spPr bwMode="auto">
            <a:xfrm>
              <a:off x="2752" y="448"/>
              <a:ext cx="126" cy="95"/>
            </a:xfrm>
            <a:prstGeom prst="rect">
              <a:avLst/>
            </a:prstGeom>
            <a:solidFill>
              <a:srgbClr val="FFFFFF"/>
            </a:solidFill>
            <a:ln w="9525">
              <a:noFill/>
              <a:miter lim="800000"/>
              <a:headEnd/>
              <a:tailEnd/>
            </a:ln>
          </p:spPr>
          <p:txBody>
            <a:bodyPr/>
            <a:lstStyle/>
            <a:p>
              <a:pPr eaLnBrk="0" hangingPunct="0"/>
              <a:endParaRPr lang="tr-TR"/>
            </a:p>
          </p:txBody>
        </p:sp>
        <p:sp>
          <p:nvSpPr>
            <p:cNvPr id="26713" name="Rectangle 44"/>
            <p:cNvSpPr>
              <a:spLocks noChangeArrowheads="1"/>
            </p:cNvSpPr>
            <p:nvPr/>
          </p:nvSpPr>
          <p:spPr bwMode="auto">
            <a:xfrm>
              <a:off x="2752" y="448"/>
              <a:ext cx="142" cy="110"/>
            </a:xfrm>
            <a:prstGeom prst="rect">
              <a:avLst/>
            </a:prstGeom>
            <a:noFill/>
            <a:ln w="36513">
              <a:solidFill>
                <a:srgbClr val="FFFFFF"/>
              </a:solidFill>
              <a:miter lim="800000"/>
              <a:headEnd/>
              <a:tailEnd/>
            </a:ln>
          </p:spPr>
          <p:txBody>
            <a:bodyPr/>
            <a:lstStyle/>
            <a:p>
              <a:pPr eaLnBrk="0" hangingPunct="0"/>
              <a:endParaRPr lang="tr-TR"/>
            </a:p>
          </p:txBody>
        </p:sp>
        <p:sp>
          <p:nvSpPr>
            <p:cNvPr id="26714" name="AutoShape 45"/>
            <p:cNvSpPr>
              <a:spLocks noChangeArrowheads="1"/>
            </p:cNvSpPr>
            <p:nvPr/>
          </p:nvSpPr>
          <p:spPr bwMode="auto">
            <a:xfrm>
              <a:off x="2752" y="448"/>
              <a:ext cx="142" cy="221"/>
            </a:xfrm>
            <a:prstGeom prst="roundRect">
              <a:avLst>
                <a:gd name="adj" fmla="val 47185"/>
              </a:avLst>
            </a:prstGeom>
            <a:noFill/>
            <a:ln w="36513">
              <a:solidFill>
                <a:srgbClr val="000000"/>
              </a:solidFill>
              <a:round/>
              <a:headEnd/>
              <a:tailEnd/>
            </a:ln>
          </p:spPr>
          <p:txBody>
            <a:bodyPr/>
            <a:lstStyle/>
            <a:p>
              <a:pPr eaLnBrk="0" hangingPunct="0"/>
              <a:endParaRPr lang="tr-TR"/>
            </a:p>
          </p:txBody>
        </p:sp>
        <p:sp>
          <p:nvSpPr>
            <p:cNvPr id="26715" name="Line 46"/>
            <p:cNvSpPr>
              <a:spLocks noChangeShapeType="1"/>
            </p:cNvSpPr>
            <p:nvPr/>
          </p:nvSpPr>
          <p:spPr bwMode="auto">
            <a:xfrm>
              <a:off x="2752" y="543"/>
              <a:ext cx="126" cy="1"/>
            </a:xfrm>
            <a:prstGeom prst="line">
              <a:avLst/>
            </a:prstGeom>
            <a:noFill/>
            <a:ln w="36513">
              <a:solidFill>
                <a:srgbClr val="000000"/>
              </a:solidFill>
              <a:round/>
              <a:headEnd/>
              <a:tailEnd/>
            </a:ln>
          </p:spPr>
          <p:txBody>
            <a:bodyPr/>
            <a:lstStyle/>
            <a:p>
              <a:endParaRPr lang="en-GB"/>
            </a:p>
          </p:txBody>
        </p:sp>
        <p:sp>
          <p:nvSpPr>
            <p:cNvPr id="26716" name="Freeform 47"/>
            <p:cNvSpPr>
              <a:spLocks/>
            </p:cNvSpPr>
            <p:nvPr/>
          </p:nvSpPr>
          <p:spPr bwMode="auto">
            <a:xfrm>
              <a:off x="3464" y="273"/>
              <a:ext cx="95" cy="48"/>
            </a:xfrm>
            <a:custGeom>
              <a:avLst/>
              <a:gdLst>
                <a:gd name="T0" fmla="*/ 0 w 95"/>
                <a:gd name="T1" fmla="*/ 32 h 48"/>
                <a:gd name="T2" fmla="*/ 16 w 95"/>
                <a:gd name="T3" fmla="*/ 0 h 48"/>
                <a:gd name="T4" fmla="*/ 95 w 95"/>
                <a:gd name="T5" fmla="*/ 32 h 48"/>
                <a:gd name="T6" fmla="*/ 16 w 95"/>
                <a:gd name="T7" fmla="*/ 48 h 48"/>
                <a:gd name="T8" fmla="*/ 0 w 95"/>
                <a:gd name="T9" fmla="*/ 32 h 48"/>
                <a:gd name="T10" fmla="*/ 0 60000 65536"/>
                <a:gd name="T11" fmla="*/ 0 60000 65536"/>
                <a:gd name="T12" fmla="*/ 0 60000 65536"/>
                <a:gd name="T13" fmla="*/ 0 60000 65536"/>
                <a:gd name="T14" fmla="*/ 0 60000 65536"/>
                <a:gd name="T15" fmla="*/ 0 w 95"/>
                <a:gd name="T16" fmla="*/ 0 h 48"/>
                <a:gd name="T17" fmla="*/ 95 w 95"/>
                <a:gd name="T18" fmla="*/ 48 h 48"/>
              </a:gdLst>
              <a:ahLst/>
              <a:cxnLst>
                <a:cxn ang="T10">
                  <a:pos x="T0" y="T1"/>
                </a:cxn>
                <a:cxn ang="T11">
                  <a:pos x="T2" y="T3"/>
                </a:cxn>
                <a:cxn ang="T12">
                  <a:pos x="T4" y="T5"/>
                </a:cxn>
                <a:cxn ang="T13">
                  <a:pos x="T6" y="T7"/>
                </a:cxn>
                <a:cxn ang="T14">
                  <a:pos x="T8" y="T9"/>
                </a:cxn>
              </a:cxnLst>
              <a:rect l="T15" t="T16" r="T17" b="T18"/>
              <a:pathLst>
                <a:path w="95" h="48">
                  <a:moveTo>
                    <a:pt x="0" y="32"/>
                  </a:moveTo>
                  <a:lnTo>
                    <a:pt x="16" y="0"/>
                  </a:lnTo>
                  <a:lnTo>
                    <a:pt x="95" y="32"/>
                  </a:lnTo>
                  <a:lnTo>
                    <a:pt x="16" y="48"/>
                  </a:lnTo>
                  <a:lnTo>
                    <a:pt x="0" y="32"/>
                  </a:lnTo>
                  <a:close/>
                </a:path>
              </a:pathLst>
            </a:custGeom>
            <a:solidFill>
              <a:srgbClr val="000000"/>
            </a:solidFill>
            <a:ln w="36513">
              <a:solidFill>
                <a:srgbClr val="000000"/>
              </a:solidFill>
              <a:round/>
              <a:headEnd/>
              <a:tailEnd/>
            </a:ln>
          </p:spPr>
          <p:txBody>
            <a:bodyPr/>
            <a:lstStyle/>
            <a:p>
              <a:endParaRPr lang="en-GB"/>
            </a:p>
          </p:txBody>
        </p:sp>
        <p:sp>
          <p:nvSpPr>
            <p:cNvPr id="26717" name="Freeform 48"/>
            <p:cNvSpPr>
              <a:spLocks/>
            </p:cNvSpPr>
            <p:nvPr/>
          </p:nvSpPr>
          <p:spPr bwMode="auto">
            <a:xfrm>
              <a:off x="2863" y="305"/>
              <a:ext cx="601" cy="269"/>
            </a:xfrm>
            <a:custGeom>
              <a:avLst/>
              <a:gdLst>
                <a:gd name="T0" fmla="*/ 0 w 601"/>
                <a:gd name="T1" fmla="*/ 269 h 269"/>
                <a:gd name="T2" fmla="*/ 47 w 601"/>
                <a:gd name="T3" fmla="*/ 174 h 269"/>
                <a:gd name="T4" fmla="*/ 174 w 601"/>
                <a:gd name="T5" fmla="*/ 79 h 269"/>
                <a:gd name="T6" fmla="*/ 364 w 601"/>
                <a:gd name="T7" fmla="*/ 32 h 269"/>
                <a:gd name="T8" fmla="*/ 601 w 601"/>
                <a:gd name="T9" fmla="*/ 0 h 269"/>
                <a:gd name="T10" fmla="*/ 0 60000 65536"/>
                <a:gd name="T11" fmla="*/ 0 60000 65536"/>
                <a:gd name="T12" fmla="*/ 0 60000 65536"/>
                <a:gd name="T13" fmla="*/ 0 60000 65536"/>
                <a:gd name="T14" fmla="*/ 0 60000 65536"/>
                <a:gd name="T15" fmla="*/ 0 w 601"/>
                <a:gd name="T16" fmla="*/ 0 h 269"/>
                <a:gd name="T17" fmla="*/ 601 w 601"/>
                <a:gd name="T18" fmla="*/ 269 h 269"/>
              </a:gdLst>
              <a:ahLst/>
              <a:cxnLst>
                <a:cxn ang="T10">
                  <a:pos x="T0" y="T1"/>
                </a:cxn>
                <a:cxn ang="T11">
                  <a:pos x="T2" y="T3"/>
                </a:cxn>
                <a:cxn ang="T12">
                  <a:pos x="T4" y="T5"/>
                </a:cxn>
                <a:cxn ang="T13">
                  <a:pos x="T6" y="T7"/>
                </a:cxn>
                <a:cxn ang="T14">
                  <a:pos x="T8" y="T9"/>
                </a:cxn>
              </a:cxnLst>
              <a:rect l="T15" t="T16" r="T17" b="T18"/>
              <a:pathLst>
                <a:path w="601" h="269">
                  <a:moveTo>
                    <a:pt x="0" y="269"/>
                  </a:moveTo>
                  <a:lnTo>
                    <a:pt x="47" y="174"/>
                  </a:lnTo>
                  <a:lnTo>
                    <a:pt x="174" y="79"/>
                  </a:lnTo>
                  <a:lnTo>
                    <a:pt x="364" y="32"/>
                  </a:lnTo>
                  <a:lnTo>
                    <a:pt x="601" y="0"/>
                  </a:lnTo>
                </a:path>
              </a:pathLst>
            </a:custGeom>
            <a:noFill/>
            <a:ln w="36513">
              <a:solidFill>
                <a:srgbClr val="000000"/>
              </a:solidFill>
              <a:round/>
              <a:headEnd/>
              <a:tailEnd/>
            </a:ln>
          </p:spPr>
          <p:txBody>
            <a:bodyPr/>
            <a:lstStyle/>
            <a:p>
              <a:endParaRPr lang="en-GB"/>
            </a:p>
          </p:txBody>
        </p:sp>
        <p:sp>
          <p:nvSpPr>
            <p:cNvPr id="26718" name="AutoShape 49"/>
            <p:cNvSpPr>
              <a:spLocks noChangeArrowheads="1"/>
            </p:cNvSpPr>
            <p:nvPr/>
          </p:nvSpPr>
          <p:spPr bwMode="auto">
            <a:xfrm>
              <a:off x="3575" y="210"/>
              <a:ext cx="142" cy="206"/>
            </a:xfrm>
            <a:prstGeom prst="roundRect">
              <a:avLst>
                <a:gd name="adj" fmla="val 47185"/>
              </a:avLst>
            </a:prstGeom>
            <a:solidFill>
              <a:srgbClr val="FFDC99"/>
            </a:solidFill>
            <a:ln w="9525">
              <a:noFill/>
              <a:round/>
              <a:headEnd/>
              <a:tailEnd/>
            </a:ln>
          </p:spPr>
          <p:txBody>
            <a:bodyPr/>
            <a:lstStyle/>
            <a:p>
              <a:pPr eaLnBrk="0" hangingPunct="0"/>
              <a:endParaRPr lang="tr-TR"/>
            </a:p>
          </p:txBody>
        </p:sp>
        <p:sp>
          <p:nvSpPr>
            <p:cNvPr id="26719" name="AutoShape 50"/>
            <p:cNvSpPr>
              <a:spLocks noChangeArrowheads="1"/>
            </p:cNvSpPr>
            <p:nvPr/>
          </p:nvSpPr>
          <p:spPr bwMode="auto">
            <a:xfrm>
              <a:off x="3575" y="210"/>
              <a:ext cx="158" cy="222"/>
            </a:xfrm>
            <a:prstGeom prst="roundRect">
              <a:avLst>
                <a:gd name="adj" fmla="val 42403"/>
              </a:avLst>
            </a:prstGeom>
            <a:noFill/>
            <a:ln w="36513">
              <a:solidFill>
                <a:srgbClr val="FFDC99"/>
              </a:solidFill>
              <a:round/>
              <a:headEnd/>
              <a:tailEnd/>
            </a:ln>
          </p:spPr>
          <p:txBody>
            <a:bodyPr/>
            <a:lstStyle/>
            <a:p>
              <a:pPr eaLnBrk="0" hangingPunct="0"/>
              <a:endParaRPr lang="tr-TR"/>
            </a:p>
          </p:txBody>
        </p:sp>
        <p:sp>
          <p:nvSpPr>
            <p:cNvPr id="26720" name="Rectangle 51"/>
            <p:cNvSpPr>
              <a:spLocks noChangeArrowheads="1"/>
            </p:cNvSpPr>
            <p:nvPr/>
          </p:nvSpPr>
          <p:spPr bwMode="auto">
            <a:xfrm>
              <a:off x="3591" y="210"/>
              <a:ext cx="126" cy="95"/>
            </a:xfrm>
            <a:prstGeom prst="rect">
              <a:avLst/>
            </a:prstGeom>
            <a:solidFill>
              <a:srgbClr val="FFFFFF"/>
            </a:solidFill>
            <a:ln w="9525">
              <a:noFill/>
              <a:miter lim="800000"/>
              <a:headEnd/>
              <a:tailEnd/>
            </a:ln>
          </p:spPr>
          <p:txBody>
            <a:bodyPr/>
            <a:lstStyle/>
            <a:p>
              <a:pPr eaLnBrk="0" hangingPunct="0"/>
              <a:endParaRPr lang="tr-TR"/>
            </a:p>
          </p:txBody>
        </p:sp>
        <p:sp>
          <p:nvSpPr>
            <p:cNvPr id="26721" name="Rectangle 52"/>
            <p:cNvSpPr>
              <a:spLocks noChangeArrowheads="1"/>
            </p:cNvSpPr>
            <p:nvPr/>
          </p:nvSpPr>
          <p:spPr bwMode="auto">
            <a:xfrm>
              <a:off x="3591" y="210"/>
              <a:ext cx="142" cy="111"/>
            </a:xfrm>
            <a:prstGeom prst="rect">
              <a:avLst/>
            </a:prstGeom>
            <a:noFill/>
            <a:ln w="36513">
              <a:solidFill>
                <a:srgbClr val="FFFFFF"/>
              </a:solidFill>
              <a:miter lim="800000"/>
              <a:headEnd/>
              <a:tailEnd/>
            </a:ln>
          </p:spPr>
          <p:txBody>
            <a:bodyPr/>
            <a:lstStyle/>
            <a:p>
              <a:pPr eaLnBrk="0" hangingPunct="0"/>
              <a:endParaRPr lang="tr-TR"/>
            </a:p>
          </p:txBody>
        </p:sp>
        <p:sp>
          <p:nvSpPr>
            <p:cNvPr id="26722" name="AutoShape 53"/>
            <p:cNvSpPr>
              <a:spLocks noChangeArrowheads="1"/>
            </p:cNvSpPr>
            <p:nvPr/>
          </p:nvSpPr>
          <p:spPr bwMode="auto">
            <a:xfrm>
              <a:off x="3575" y="210"/>
              <a:ext cx="158" cy="222"/>
            </a:xfrm>
            <a:prstGeom prst="roundRect">
              <a:avLst>
                <a:gd name="adj" fmla="val 42403"/>
              </a:avLst>
            </a:prstGeom>
            <a:noFill/>
            <a:ln w="36513">
              <a:solidFill>
                <a:srgbClr val="000000"/>
              </a:solidFill>
              <a:round/>
              <a:headEnd/>
              <a:tailEnd/>
            </a:ln>
          </p:spPr>
          <p:txBody>
            <a:bodyPr/>
            <a:lstStyle/>
            <a:p>
              <a:pPr eaLnBrk="0" hangingPunct="0"/>
              <a:endParaRPr lang="tr-TR"/>
            </a:p>
          </p:txBody>
        </p:sp>
        <p:sp>
          <p:nvSpPr>
            <p:cNvPr id="26723" name="Line 54"/>
            <p:cNvSpPr>
              <a:spLocks noChangeShapeType="1"/>
            </p:cNvSpPr>
            <p:nvPr/>
          </p:nvSpPr>
          <p:spPr bwMode="auto">
            <a:xfrm>
              <a:off x="3575" y="305"/>
              <a:ext cx="142" cy="1"/>
            </a:xfrm>
            <a:prstGeom prst="line">
              <a:avLst/>
            </a:prstGeom>
            <a:noFill/>
            <a:ln w="36513">
              <a:solidFill>
                <a:srgbClr val="000000"/>
              </a:solidFill>
              <a:round/>
              <a:headEnd/>
              <a:tailEnd/>
            </a:ln>
          </p:spPr>
          <p:txBody>
            <a:bodyPr/>
            <a:lstStyle/>
            <a:p>
              <a:endParaRPr lang="en-GB"/>
            </a:p>
          </p:txBody>
        </p:sp>
        <p:sp>
          <p:nvSpPr>
            <p:cNvPr id="26724" name="Freeform 55"/>
            <p:cNvSpPr>
              <a:spLocks/>
            </p:cNvSpPr>
            <p:nvPr/>
          </p:nvSpPr>
          <p:spPr bwMode="auto">
            <a:xfrm>
              <a:off x="4145" y="543"/>
              <a:ext cx="95" cy="47"/>
            </a:xfrm>
            <a:custGeom>
              <a:avLst/>
              <a:gdLst>
                <a:gd name="T0" fmla="*/ 0 w 95"/>
                <a:gd name="T1" fmla="*/ 15 h 47"/>
                <a:gd name="T2" fmla="*/ 15 w 95"/>
                <a:gd name="T3" fmla="*/ 0 h 47"/>
                <a:gd name="T4" fmla="*/ 95 w 95"/>
                <a:gd name="T5" fmla="*/ 15 h 47"/>
                <a:gd name="T6" fmla="*/ 15 w 95"/>
                <a:gd name="T7" fmla="*/ 47 h 47"/>
                <a:gd name="T8" fmla="*/ 0 w 95"/>
                <a:gd name="T9" fmla="*/ 15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15"/>
                  </a:moveTo>
                  <a:lnTo>
                    <a:pt x="15" y="0"/>
                  </a:lnTo>
                  <a:lnTo>
                    <a:pt x="95" y="15"/>
                  </a:lnTo>
                  <a:lnTo>
                    <a:pt x="15" y="47"/>
                  </a:lnTo>
                  <a:lnTo>
                    <a:pt x="0" y="15"/>
                  </a:lnTo>
                  <a:close/>
                </a:path>
              </a:pathLst>
            </a:custGeom>
            <a:solidFill>
              <a:srgbClr val="000000"/>
            </a:solidFill>
            <a:ln w="36513">
              <a:solidFill>
                <a:srgbClr val="000000"/>
              </a:solidFill>
              <a:round/>
              <a:headEnd/>
              <a:tailEnd/>
            </a:ln>
          </p:spPr>
          <p:txBody>
            <a:bodyPr/>
            <a:lstStyle/>
            <a:p>
              <a:endParaRPr lang="en-GB"/>
            </a:p>
          </p:txBody>
        </p:sp>
        <p:sp>
          <p:nvSpPr>
            <p:cNvPr id="26725" name="Freeform 56"/>
            <p:cNvSpPr>
              <a:spLocks/>
            </p:cNvSpPr>
            <p:nvPr/>
          </p:nvSpPr>
          <p:spPr bwMode="auto">
            <a:xfrm>
              <a:off x="3606" y="337"/>
              <a:ext cx="539" cy="221"/>
            </a:xfrm>
            <a:custGeom>
              <a:avLst/>
              <a:gdLst>
                <a:gd name="T0" fmla="*/ 539 w 539"/>
                <a:gd name="T1" fmla="*/ 221 h 221"/>
                <a:gd name="T2" fmla="*/ 333 w 539"/>
                <a:gd name="T3" fmla="*/ 206 h 221"/>
                <a:gd name="T4" fmla="*/ 159 w 539"/>
                <a:gd name="T5" fmla="*/ 158 h 221"/>
                <a:gd name="T6" fmla="*/ 48 w 539"/>
                <a:gd name="T7" fmla="*/ 79 h 221"/>
                <a:gd name="T8" fmla="*/ 0 w 539"/>
                <a:gd name="T9" fmla="*/ 0 h 221"/>
                <a:gd name="T10" fmla="*/ 0 60000 65536"/>
                <a:gd name="T11" fmla="*/ 0 60000 65536"/>
                <a:gd name="T12" fmla="*/ 0 60000 65536"/>
                <a:gd name="T13" fmla="*/ 0 60000 65536"/>
                <a:gd name="T14" fmla="*/ 0 60000 65536"/>
                <a:gd name="T15" fmla="*/ 0 w 539"/>
                <a:gd name="T16" fmla="*/ 0 h 221"/>
                <a:gd name="T17" fmla="*/ 539 w 539"/>
                <a:gd name="T18" fmla="*/ 221 h 221"/>
              </a:gdLst>
              <a:ahLst/>
              <a:cxnLst>
                <a:cxn ang="T10">
                  <a:pos x="T0" y="T1"/>
                </a:cxn>
                <a:cxn ang="T11">
                  <a:pos x="T2" y="T3"/>
                </a:cxn>
                <a:cxn ang="T12">
                  <a:pos x="T4" y="T5"/>
                </a:cxn>
                <a:cxn ang="T13">
                  <a:pos x="T6" y="T7"/>
                </a:cxn>
                <a:cxn ang="T14">
                  <a:pos x="T8" y="T9"/>
                </a:cxn>
              </a:cxnLst>
              <a:rect l="T15" t="T16" r="T17" b="T18"/>
              <a:pathLst>
                <a:path w="539" h="221">
                  <a:moveTo>
                    <a:pt x="539" y="221"/>
                  </a:moveTo>
                  <a:lnTo>
                    <a:pt x="333" y="206"/>
                  </a:lnTo>
                  <a:lnTo>
                    <a:pt x="159" y="158"/>
                  </a:lnTo>
                  <a:lnTo>
                    <a:pt x="48" y="79"/>
                  </a:lnTo>
                  <a:lnTo>
                    <a:pt x="0" y="0"/>
                  </a:lnTo>
                </a:path>
              </a:pathLst>
            </a:custGeom>
            <a:noFill/>
            <a:ln w="36513">
              <a:solidFill>
                <a:srgbClr val="000000"/>
              </a:solidFill>
              <a:round/>
              <a:headEnd/>
              <a:tailEnd/>
            </a:ln>
          </p:spPr>
          <p:txBody>
            <a:bodyPr/>
            <a:lstStyle/>
            <a:p>
              <a:endParaRPr lang="en-GB"/>
            </a:p>
          </p:txBody>
        </p:sp>
        <p:sp>
          <p:nvSpPr>
            <p:cNvPr id="26726" name="AutoShape 57"/>
            <p:cNvSpPr>
              <a:spLocks noChangeArrowheads="1"/>
            </p:cNvSpPr>
            <p:nvPr/>
          </p:nvSpPr>
          <p:spPr bwMode="auto">
            <a:xfrm>
              <a:off x="4240" y="479"/>
              <a:ext cx="142" cy="206"/>
            </a:xfrm>
            <a:prstGeom prst="roundRect">
              <a:avLst>
                <a:gd name="adj" fmla="val 47185"/>
              </a:avLst>
            </a:prstGeom>
            <a:solidFill>
              <a:srgbClr val="FFDC99"/>
            </a:solidFill>
            <a:ln w="9525">
              <a:noFill/>
              <a:round/>
              <a:headEnd/>
              <a:tailEnd/>
            </a:ln>
          </p:spPr>
          <p:txBody>
            <a:bodyPr/>
            <a:lstStyle/>
            <a:p>
              <a:pPr eaLnBrk="0" hangingPunct="0"/>
              <a:endParaRPr lang="tr-TR"/>
            </a:p>
          </p:txBody>
        </p:sp>
        <p:sp>
          <p:nvSpPr>
            <p:cNvPr id="26727" name="AutoShape 58"/>
            <p:cNvSpPr>
              <a:spLocks noChangeArrowheads="1"/>
            </p:cNvSpPr>
            <p:nvPr/>
          </p:nvSpPr>
          <p:spPr bwMode="auto">
            <a:xfrm>
              <a:off x="4240" y="479"/>
              <a:ext cx="158" cy="222"/>
            </a:xfrm>
            <a:prstGeom prst="roundRect">
              <a:avLst>
                <a:gd name="adj" fmla="val 42403"/>
              </a:avLst>
            </a:prstGeom>
            <a:noFill/>
            <a:ln w="36513">
              <a:solidFill>
                <a:srgbClr val="FFDC99"/>
              </a:solidFill>
              <a:round/>
              <a:headEnd/>
              <a:tailEnd/>
            </a:ln>
          </p:spPr>
          <p:txBody>
            <a:bodyPr/>
            <a:lstStyle/>
            <a:p>
              <a:pPr eaLnBrk="0" hangingPunct="0"/>
              <a:endParaRPr lang="tr-TR"/>
            </a:p>
          </p:txBody>
        </p:sp>
        <p:sp>
          <p:nvSpPr>
            <p:cNvPr id="26728" name="Rectangle 59"/>
            <p:cNvSpPr>
              <a:spLocks noChangeArrowheads="1"/>
            </p:cNvSpPr>
            <p:nvPr/>
          </p:nvSpPr>
          <p:spPr bwMode="auto">
            <a:xfrm>
              <a:off x="4240" y="479"/>
              <a:ext cx="142" cy="95"/>
            </a:xfrm>
            <a:prstGeom prst="rect">
              <a:avLst/>
            </a:prstGeom>
            <a:solidFill>
              <a:srgbClr val="FFFFFF"/>
            </a:solidFill>
            <a:ln w="9525">
              <a:noFill/>
              <a:miter lim="800000"/>
              <a:headEnd/>
              <a:tailEnd/>
            </a:ln>
          </p:spPr>
          <p:txBody>
            <a:bodyPr/>
            <a:lstStyle/>
            <a:p>
              <a:pPr eaLnBrk="0" hangingPunct="0"/>
              <a:endParaRPr lang="tr-TR"/>
            </a:p>
          </p:txBody>
        </p:sp>
        <p:sp>
          <p:nvSpPr>
            <p:cNvPr id="26729" name="Rectangle 60"/>
            <p:cNvSpPr>
              <a:spLocks noChangeArrowheads="1"/>
            </p:cNvSpPr>
            <p:nvPr/>
          </p:nvSpPr>
          <p:spPr bwMode="auto">
            <a:xfrm>
              <a:off x="4240" y="479"/>
              <a:ext cx="158" cy="111"/>
            </a:xfrm>
            <a:prstGeom prst="rect">
              <a:avLst/>
            </a:prstGeom>
            <a:noFill/>
            <a:ln w="36513">
              <a:solidFill>
                <a:srgbClr val="FFFFFF"/>
              </a:solidFill>
              <a:miter lim="800000"/>
              <a:headEnd/>
              <a:tailEnd/>
            </a:ln>
          </p:spPr>
          <p:txBody>
            <a:bodyPr/>
            <a:lstStyle/>
            <a:p>
              <a:pPr eaLnBrk="0" hangingPunct="0"/>
              <a:endParaRPr lang="tr-TR"/>
            </a:p>
          </p:txBody>
        </p:sp>
        <p:sp>
          <p:nvSpPr>
            <p:cNvPr id="26730" name="AutoShape 61"/>
            <p:cNvSpPr>
              <a:spLocks noChangeArrowheads="1"/>
            </p:cNvSpPr>
            <p:nvPr/>
          </p:nvSpPr>
          <p:spPr bwMode="auto">
            <a:xfrm>
              <a:off x="4240" y="479"/>
              <a:ext cx="158" cy="222"/>
            </a:xfrm>
            <a:prstGeom prst="roundRect">
              <a:avLst>
                <a:gd name="adj" fmla="val 42403"/>
              </a:avLst>
            </a:prstGeom>
            <a:noFill/>
            <a:ln w="36513">
              <a:solidFill>
                <a:srgbClr val="000000"/>
              </a:solidFill>
              <a:round/>
              <a:headEnd/>
              <a:tailEnd/>
            </a:ln>
          </p:spPr>
          <p:txBody>
            <a:bodyPr/>
            <a:lstStyle/>
            <a:p>
              <a:pPr eaLnBrk="0" hangingPunct="0"/>
              <a:endParaRPr lang="tr-TR"/>
            </a:p>
          </p:txBody>
        </p:sp>
        <p:sp>
          <p:nvSpPr>
            <p:cNvPr id="26731" name="Line 62"/>
            <p:cNvSpPr>
              <a:spLocks noChangeShapeType="1"/>
            </p:cNvSpPr>
            <p:nvPr/>
          </p:nvSpPr>
          <p:spPr bwMode="auto">
            <a:xfrm>
              <a:off x="4240" y="574"/>
              <a:ext cx="142" cy="1"/>
            </a:xfrm>
            <a:prstGeom prst="line">
              <a:avLst/>
            </a:prstGeom>
            <a:noFill/>
            <a:ln w="36513">
              <a:solidFill>
                <a:srgbClr val="000000"/>
              </a:solidFill>
              <a:round/>
              <a:headEnd/>
              <a:tailEnd/>
            </a:ln>
          </p:spPr>
          <p:txBody>
            <a:bodyPr/>
            <a:lstStyle/>
            <a:p>
              <a:endParaRPr lang="en-GB"/>
            </a:p>
          </p:txBody>
        </p:sp>
        <p:sp>
          <p:nvSpPr>
            <p:cNvPr id="26732" name="Freeform 63"/>
            <p:cNvSpPr>
              <a:spLocks/>
            </p:cNvSpPr>
            <p:nvPr/>
          </p:nvSpPr>
          <p:spPr bwMode="auto">
            <a:xfrm>
              <a:off x="5158" y="780"/>
              <a:ext cx="95" cy="47"/>
            </a:xfrm>
            <a:custGeom>
              <a:avLst/>
              <a:gdLst>
                <a:gd name="T0" fmla="*/ 0 w 95"/>
                <a:gd name="T1" fmla="*/ 32 h 47"/>
                <a:gd name="T2" fmla="*/ 16 w 95"/>
                <a:gd name="T3" fmla="*/ 0 h 47"/>
                <a:gd name="T4" fmla="*/ 95 w 95"/>
                <a:gd name="T5" fmla="*/ 32 h 47"/>
                <a:gd name="T6" fmla="*/ 16 w 95"/>
                <a:gd name="T7" fmla="*/ 47 h 47"/>
                <a:gd name="T8" fmla="*/ 0 w 95"/>
                <a:gd name="T9" fmla="*/ 32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32"/>
                  </a:moveTo>
                  <a:lnTo>
                    <a:pt x="16" y="0"/>
                  </a:lnTo>
                  <a:lnTo>
                    <a:pt x="95" y="32"/>
                  </a:lnTo>
                  <a:lnTo>
                    <a:pt x="16" y="47"/>
                  </a:lnTo>
                  <a:lnTo>
                    <a:pt x="0" y="32"/>
                  </a:lnTo>
                  <a:close/>
                </a:path>
              </a:pathLst>
            </a:custGeom>
            <a:solidFill>
              <a:srgbClr val="000000"/>
            </a:solidFill>
            <a:ln w="36513">
              <a:solidFill>
                <a:srgbClr val="000000"/>
              </a:solidFill>
              <a:round/>
              <a:headEnd/>
              <a:tailEnd/>
            </a:ln>
          </p:spPr>
          <p:txBody>
            <a:bodyPr/>
            <a:lstStyle/>
            <a:p>
              <a:endParaRPr lang="en-GB"/>
            </a:p>
          </p:txBody>
        </p:sp>
        <p:sp>
          <p:nvSpPr>
            <p:cNvPr id="26733" name="Freeform 64"/>
            <p:cNvSpPr>
              <a:spLocks/>
            </p:cNvSpPr>
            <p:nvPr/>
          </p:nvSpPr>
          <p:spPr bwMode="auto">
            <a:xfrm>
              <a:off x="4366" y="622"/>
              <a:ext cx="792" cy="190"/>
            </a:xfrm>
            <a:custGeom>
              <a:avLst/>
              <a:gdLst>
                <a:gd name="T0" fmla="*/ 792 w 792"/>
                <a:gd name="T1" fmla="*/ 190 h 190"/>
                <a:gd name="T2" fmla="*/ 222 w 792"/>
                <a:gd name="T3" fmla="*/ 126 h 190"/>
                <a:gd name="T4" fmla="*/ 64 w 792"/>
                <a:gd name="T5" fmla="*/ 63 h 190"/>
                <a:gd name="T6" fmla="*/ 0 w 792"/>
                <a:gd name="T7" fmla="*/ 0 h 190"/>
                <a:gd name="T8" fmla="*/ 0 60000 65536"/>
                <a:gd name="T9" fmla="*/ 0 60000 65536"/>
                <a:gd name="T10" fmla="*/ 0 60000 65536"/>
                <a:gd name="T11" fmla="*/ 0 60000 65536"/>
                <a:gd name="T12" fmla="*/ 0 w 792"/>
                <a:gd name="T13" fmla="*/ 0 h 190"/>
                <a:gd name="T14" fmla="*/ 792 w 792"/>
                <a:gd name="T15" fmla="*/ 190 h 190"/>
              </a:gdLst>
              <a:ahLst/>
              <a:cxnLst>
                <a:cxn ang="T8">
                  <a:pos x="T0" y="T1"/>
                </a:cxn>
                <a:cxn ang="T9">
                  <a:pos x="T2" y="T3"/>
                </a:cxn>
                <a:cxn ang="T10">
                  <a:pos x="T4" y="T5"/>
                </a:cxn>
                <a:cxn ang="T11">
                  <a:pos x="T6" y="T7"/>
                </a:cxn>
              </a:cxnLst>
              <a:rect l="T12" t="T13" r="T14" b="T15"/>
              <a:pathLst>
                <a:path w="792" h="190">
                  <a:moveTo>
                    <a:pt x="792" y="190"/>
                  </a:moveTo>
                  <a:lnTo>
                    <a:pt x="222" y="126"/>
                  </a:lnTo>
                  <a:lnTo>
                    <a:pt x="64" y="63"/>
                  </a:lnTo>
                  <a:lnTo>
                    <a:pt x="0" y="0"/>
                  </a:lnTo>
                </a:path>
              </a:pathLst>
            </a:custGeom>
            <a:noFill/>
            <a:ln w="36513">
              <a:solidFill>
                <a:srgbClr val="000000"/>
              </a:solidFill>
              <a:round/>
              <a:headEnd/>
              <a:tailEnd/>
            </a:ln>
          </p:spPr>
          <p:txBody>
            <a:bodyPr/>
            <a:lstStyle/>
            <a:p>
              <a:endParaRPr lang="en-GB"/>
            </a:p>
          </p:txBody>
        </p:sp>
        <p:sp>
          <p:nvSpPr>
            <p:cNvPr id="26734" name="AutoShape 65"/>
            <p:cNvSpPr>
              <a:spLocks noChangeArrowheads="1"/>
            </p:cNvSpPr>
            <p:nvPr/>
          </p:nvSpPr>
          <p:spPr bwMode="auto">
            <a:xfrm>
              <a:off x="3812" y="812"/>
              <a:ext cx="143" cy="205"/>
            </a:xfrm>
            <a:prstGeom prst="roundRect">
              <a:avLst>
                <a:gd name="adj" fmla="val 46852"/>
              </a:avLst>
            </a:prstGeom>
            <a:solidFill>
              <a:srgbClr val="FFDC99"/>
            </a:solidFill>
            <a:ln w="9525">
              <a:noFill/>
              <a:round/>
              <a:headEnd/>
              <a:tailEnd/>
            </a:ln>
          </p:spPr>
          <p:txBody>
            <a:bodyPr/>
            <a:lstStyle/>
            <a:p>
              <a:pPr eaLnBrk="0" hangingPunct="0"/>
              <a:endParaRPr lang="tr-TR"/>
            </a:p>
          </p:txBody>
        </p:sp>
        <p:sp>
          <p:nvSpPr>
            <p:cNvPr id="26735" name="AutoShape 66"/>
            <p:cNvSpPr>
              <a:spLocks noChangeArrowheads="1"/>
            </p:cNvSpPr>
            <p:nvPr/>
          </p:nvSpPr>
          <p:spPr bwMode="auto">
            <a:xfrm>
              <a:off x="3812" y="812"/>
              <a:ext cx="159" cy="221"/>
            </a:xfrm>
            <a:prstGeom prst="roundRect">
              <a:avLst>
                <a:gd name="adj" fmla="val 42139"/>
              </a:avLst>
            </a:prstGeom>
            <a:noFill/>
            <a:ln w="36513">
              <a:solidFill>
                <a:srgbClr val="FFDC99"/>
              </a:solidFill>
              <a:round/>
              <a:headEnd/>
              <a:tailEnd/>
            </a:ln>
          </p:spPr>
          <p:txBody>
            <a:bodyPr/>
            <a:lstStyle/>
            <a:p>
              <a:pPr eaLnBrk="0" hangingPunct="0"/>
              <a:endParaRPr lang="tr-TR"/>
            </a:p>
          </p:txBody>
        </p:sp>
        <p:sp>
          <p:nvSpPr>
            <p:cNvPr id="26736" name="Rectangle 67"/>
            <p:cNvSpPr>
              <a:spLocks noChangeArrowheads="1"/>
            </p:cNvSpPr>
            <p:nvPr/>
          </p:nvSpPr>
          <p:spPr bwMode="auto">
            <a:xfrm>
              <a:off x="3828" y="812"/>
              <a:ext cx="127" cy="110"/>
            </a:xfrm>
            <a:prstGeom prst="rect">
              <a:avLst/>
            </a:prstGeom>
            <a:solidFill>
              <a:srgbClr val="FFFFFF"/>
            </a:solidFill>
            <a:ln w="9525">
              <a:noFill/>
              <a:miter lim="800000"/>
              <a:headEnd/>
              <a:tailEnd/>
            </a:ln>
          </p:spPr>
          <p:txBody>
            <a:bodyPr/>
            <a:lstStyle/>
            <a:p>
              <a:pPr eaLnBrk="0" hangingPunct="0"/>
              <a:endParaRPr lang="tr-TR"/>
            </a:p>
          </p:txBody>
        </p:sp>
        <p:sp>
          <p:nvSpPr>
            <p:cNvPr id="26737" name="Rectangle 68"/>
            <p:cNvSpPr>
              <a:spLocks noChangeArrowheads="1"/>
            </p:cNvSpPr>
            <p:nvPr/>
          </p:nvSpPr>
          <p:spPr bwMode="auto">
            <a:xfrm>
              <a:off x="3828" y="812"/>
              <a:ext cx="143" cy="126"/>
            </a:xfrm>
            <a:prstGeom prst="rect">
              <a:avLst/>
            </a:prstGeom>
            <a:noFill/>
            <a:ln w="36513">
              <a:solidFill>
                <a:srgbClr val="FFFFFF"/>
              </a:solidFill>
              <a:miter lim="800000"/>
              <a:headEnd/>
              <a:tailEnd/>
            </a:ln>
          </p:spPr>
          <p:txBody>
            <a:bodyPr/>
            <a:lstStyle/>
            <a:p>
              <a:pPr eaLnBrk="0" hangingPunct="0"/>
              <a:endParaRPr lang="tr-TR"/>
            </a:p>
          </p:txBody>
        </p:sp>
        <p:sp>
          <p:nvSpPr>
            <p:cNvPr id="26738" name="AutoShape 69"/>
            <p:cNvSpPr>
              <a:spLocks noChangeArrowheads="1"/>
            </p:cNvSpPr>
            <p:nvPr/>
          </p:nvSpPr>
          <p:spPr bwMode="auto">
            <a:xfrm>
              <a:off x="3812" y="812"/>
              <a:ext cx="159" cy="221"/>
            </a:xfrm>
            <a:prstGeom prst="roundRect">
              <a:avLst>
                <a:gd name="adj" fmla="val 42139"/>
              </a:avLst>
            </a:prstGeom>
            <a:noFill/>
            <a:ln w="36513">
              <a:solidFill>
                <a:srgbClr val="000000"/>
              </a:solidFill>
              <a:round/>
              <a:headEnd/>
              <a:tailEnd/>
            </a:ln>
          </p:spPr>
          <p:txBody>
            <a:bodyPr/>
            <a:lstStyle/>
            <a:p>
              <a:pPr eaLnBrk="0" hangingPunct="0"/>
              <a:endParaRPr lang="tr-TR"/>
            </a:p>
          </p:txBody>
        </p:sp>
        <p:sp>
          <p:nvSpPr>
            <p:cNvPr id="26739" name="Line 70"/>
            <p:cNvSpPr>
              <a:spLocks noChangeShapeType="1"/>
            </p:cNvSpPr>
            <p:nvPr/>
          </p:nvSpPr>
          <p:spPr bwMode="auto">
            <a:xfrm>
              <a:off x="3812" y="922"/>
              <a:ext cx="143" cy="1"/>
            </a:xfrm>
            <a:prstGeom prst="line">
              <a:avLst/>
            </a:prstGeom>
            <a:noFill/>
            <a:ln w="36513">
              <a:solidFill>
                <a:srgbClr val="000000"/>
              </a:solidFill>
              <a:round/>
              <a:headEnd/>
              <a:tailEnd/>
            </a:ln>
          </p:spPr>
          <p:txBody>
            <a:bodyPr/>
            <a:lstStyle/>
            <a:p>
              <a:endParaRPr lang="en-GB"/>
            </a:p>
          </p:txBody>
        </p:sp>
        <p:sp>
          <p:nvSpPr>
            <p:cNvPr id="26740" name="Freeform 71"/>
            <p:cNvSpPr>
              <a:spLocks/>
            </p:cNvSpPr>
            <p:nvPr/>
          </p:nvSpPr>
          <p:spPr bwMode="auto">
            <a:xfrm>
              <a:off x="2863" y="622"/>
              <a:ext cx="47" cy="47"/>
            </a:xfrm>
            <a:custGeom>
              <a:avLst/>
              <a:gdLst>
                <a:gd name="T0" fmla="*/ 15 w 47"/>
                <a:gd name="T1" fmla="*/ 31 h 47"/>
                <a:gd name="T2" fmla="*/ 0 w 47"/>
                <a:gd name="T3" fmla="*/ 47 h 47"/>
                <a:gd name="T4" fmla="*/ 15 w 47"/>
                <a:gd name="T5" fmla="*/ 0 h 47"/>
                <a:gd name="T6" fmla="*/ 47 w 47"/>
                <a:gd name="T7" fmla="*/ 31 h 47"/>
                <a:gd name="T8" fmla="*/ 15 w 47"/>
                <a:gd name="T9" fmla="*/ 31 h 47"/>
                <a:gd name="T10" fmla="*/ 0 60000 65536"/>
                <a:gd name="T11" fmla="*/ 0 60000 65536"/>
                <a:gd name="T12" fmla="*/ 0 60000 65536"/>
                <a:gd name="T13" fmla="*/ 0 60000 65536"/>
                <a:gd name="T14" fmla="*/ 0 60000 65536"/>
                <a:gd name="T15" fmla="*/ 0 w 47"/>
                <a:gd name="T16" fmla="*/ 0 h 47"/>
                <a:gd name="T17" fmla="*/ 47 w 47"/>
                <a:gd name="T18" fmla="*/ 47 h 47"/>
              </a:gdLst>
              <a:ahLst/>
              <a:cxnLst>
                <a:cxn ang="T10">
                  <a:pos x="T0" y="T1"/>
                </a:cxn>
                <a:cxn ang="T11">
                  <a:pos x="T2" y="T3"/>
                </a:cxn>
                <a:cxn ang="T12">
                  <a:pos x="T4" y="T5"/>
                </a:cxn>
                <a:cxn ang="T13">
                  <a:pos x="T6" y="T7"/>
                </a:cxn>
                <a:cxn ang="T14">
                  <a:pos x="T8" y="T9"/>
                </a:cxn>
              </a:cxnLst>
              <a:rect l="T15" t="T16" r="T17" b="T18"/>
              <a:pathLst>
                <a:path w="47" h="47">
                  <a:moveTo>
                    <a:pt x="15" y="31"/>
                  </a:moveTo>
                  <a:lnTo>
                    <a:pt x="0" y="47"/>
                  </a:lnTo>
                  <a:lnTo>
                    <a:pt x="15" y="0"/>
                  </a:lnTo>
                  <a:lnTo>
                    <a:pt x="47" y="31"/>
                  </a:lnTo>
                  <a:lnTo>
                    <a:pt x="15" y="31"/>
                  </a:lnTo>
                  <a:close/>
                </a:path>
              </a:pathLst>
            </a:custGeom>
            <a:solidFill>
              <a:srgbClr val="000000"/>
            </a:solidFill>
            <a:ln w="36513">
              <a:solidFill>
                <a:srgbClr val="000000"/>
              </a:solidFill>
              <a:round/>
              <a:headEnd/>
              <a:tailEnd/>
            </a:ln>
          </p:spPr>
          <p:txBody>
            <a:bodyPr/>
            <a:lstStyle/>
            <a:p>
              <a:endParaRPr lang="en-GB"/>
            </a:p>
          </p:txBody>
        </p:sp>
        <p:sp>
          <p:nvSpPr>
            <p:cNvPr id="26741" name="Freeform 72"/>
            <p:cNvSpPr>
              <a:spLocks/>
            </p:cNvSpPr>
            <p:nvPr/>
          </p:nvSpPr>
          <p:spPr bwMode="auto">
            <a:xfrm>
              <a:off x="2894" y="669"/>
              <a:ext cx="950" cy="269"/>
            </a:xfrm>
            <a:custGeom>
              <a:avLst/>
              <a:gdLst>
                <a:gd name="T0" fmla="*/ 950 w 950"/>
                <a:gd name="T1" fmla="*/ 269 h 269"/>
                <a:gd name="T2" fmla="*/ 602 w 950"/>
                <a:gd name="T3" fmla="*/ 253 h 269"/>
                <a:gd name="T4" fmla="*/ 301 w 950"/>
                <a:gd name="T5" fmla="*/ 190 h 269"/>
                <a:gd name="T6" fmla="*/ 95 w 950"/>
                <a:gd name="T7" fmla="*/ 111 h 269"/>
                <a:gd name="T8" fmla="*/ 32 w 950"/>
                <a:gd name="T9" fmla="*/ 63 h 269"/>
                <a:gd name="T10" fmla="*/ 0 w 950"/>
                <a:gd name="T11" fmla="*/ 0 h 269"/>
                <a:gd name="T12" fmla="*/ 0 60000 65536"/>
                <a:gd name="T13" fmla="*/ 0 60000 65536"/>
                <a:gd name="T14" fmla="*/ 0 60000 65536"/>
                <a:gd name="T15" fmla="*/ 0 60000 65536"/>
                <a:gd name="T16" fmla="*/ 0 60000 65536"/>
                <a:gd name="T17" fmla="*/ 0 60000 65536"/>
                <a:gd name="T18" fmla="*/ 0 w 950"/>
                <a:gd name="T19" fmla="*/ 0 h 269"/>
                <a:gd name="T20" fmla="*/ 950 w 950"/>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950" h="269">
                  <a:moveTo>
                    <a:pt x="950" y="269"/>
                  </a:moveTo>
                  <a:lnTo>
                    <a:pt x="602" y="253"/>
                  </a:lnTo>
                  <a:lnTo>
                    <a:pt x="301" y="190"/>
                  </a:lnTo>
                  <a:lnTo>
                    <a:pt x="95" y="111"/>
                  </a:lnTo>
                  <a:lnTo>
                    <a:pt x="32" y="63"/>
                  </a:lnTo>
                  <a:lnTo>
                    <a:pt x="0" y="0"/>
                  </a:lnTo>
                </a:path>
              </a:pathLst>
            </a:custGeom>
            <a:noFill/>
            <a:ln w="36513">
              <a:solidFill>
                <a:srgbClr val="000000"/>
              </a:solidFill>
              <a:round/>
              <a:headEnd/>
              <a:tailEnd/>
            </a:ln>
          </p:spPr>
          <p:txBody>
            <a:bodyPr/>
            <a:lstStyle/>
            <a:p>
              <a:endParaRPr lang="en-GB"/>
            </a:p>
          </p:txBody>
        </p:sp>
        <p:sp>
          <p:nvSpPr>
            <p:cNvPr id="26742" name="AutoShape 73"/>
            <p:cNvSpPr>
              <a:spLocks noChangeArrowheads="1"/>
            </p:cNvSpPr>
            <p:nvPr/>
          </p:nvSpPr>
          <p:spPr bwMode="auto">
            <a:xfrm>
              <a:off x="5284" y="701"/>
              <a:ext cx="127" cy="206"/>
            </a:xfrm>
            <a:prstGeom prst="roundRect">
              <a:avLst>
                <a:gd name="adj" fmla="val 50000"/>
              </a:avLst>
            </a:prstGeom>
            <a:solidFill>
              <a:srgbClr val="FFDC99"/>
            </a:solidFill>
            <a:ln w="9525">
              <a:noFill/>
              <a:round/>
              <a:headEnd/>
              <a:tailEnd/>
            </a:ln>
          </p:spPr>
          <p:txBody>
            <a:bodyPr/>
            <a:lstStyle/>
            <a:p>
              <a:pPr eaLnBrk="0" hangingPunct="0"/>
              <a:endParaRPr lang="tr-TR"/>
            </a:p>
          </p:txBody>
        </p:sp>
        <p:sp>
          <p:nvSpPr>
            <p:cNvPr id="26743" name="AutoShape 74"/>
            <p:cNvSpPr>
              <a:spLocks noChangeArrowheads="1"/>
            </p:cNvSpPr>
            <p:nvPr/>
          </p:nvSpPr>
          <p:spPr bwMode="auto">
            <a:xfrm>
              <a:off x="5284" y="701"/>
              <a:ext cx="143" cy="221"/>
            </a:xfrm>
            <a:prstGeom prst="roundRect">
              <a:avLst>
                <a:gd name="adj" fmla="val 46852"/>
              </a:avLst>
            </a:prstGeom>
            <a:noFill/>
            <a:ln w="36513">
              <a:solidFill>
                <a:srgbClr val="FFDC99"/>
              </a:solidFill>
              <a:round/>
              <a:headEnd/>
              <a:tailEnd/>
            </a:ln>
          </p:spPr>
          <p:txBody>
            <a:bodyPr/>
            <a:lstStyle/>
            <a:p>
              <a:pPr eaLnBrk="0" hangingPunct="0"/>
              <a:endParaRPr lang="tr-TR"/>
            </a:p>
          </p:txBody>
        </p:sp>
        <p:sp>
          <p:nvSpPr>
            <p:cNvPr id="26744" name="Rectangle 75"/>
            <p:cNvSpPr>
              <a:spLocks noChangeArrowheads="1"/>
            </p:cNvSpPr>
            <p:nvPr/>
          </p:nvSpPr>
          <p:spPr bwMode="auto">
            <a:xfrm>
              <a:off x="5284" y="701"/>
              <a:ext cx="127" cy="111"/>
            </a:xfrm>
            <a:prstGeom prst="rect">
              <a:avLst/>
            </a:prstGeom>
            <a:solidFill>
              <a:srgbClr val="FFFFFF"/>
            </a:solidFill>
            <a:ln w="9525">
              <a:noFill/>
              <a:miter lim="800000"/>
              <a:headEnd/>
              <a:tailEnd/>
            </a:ln>
          </p:spPr>
          <p:txBody>
            <a:bodyPr/>
            <a:lstStyle/>
            <a:p>
              <a:pPr eaLnBrk="0" hangingPunct="0"/>
              <a:endParaRPr lang="tr-TR"/>
            </a:p>
          </p:txBody>
        </p:sp>
        <p:sp>
          <p:nvSpPr>
            <p:cNvPr id="26745" name="Rectangle 76"/>
            <p:cNvSpPr>
              <a:spLocks noChangeArrowheads="1"/>
            </p:cNvSpPr>
            <p:nvPr/>
          </p:nvSpPr>
          <p:spPr bwMode="auto">
            <a:xfrm>
              <a:off x="5284" y="701"/>
              <a:ext cx="143" cy="126"/>
            </a:xfrm>
            <a:prstGeom prst="rect">
              <a:avLst/>
            </a:prstGeom>
            <a:noFill/>
            <a:ln w="36513">
              <a:solidFill>
                <a:srgbClr val="FFFFFF"/>
              </a:solidFill>
              <a:miter lim="800000"/>
              <a:headEnd/>
              <a:tailEnd/>
            </a:ln>
          </p:spPr>
          <p:txBody>
            <a:bodyPr/>
            <a:lstStyle/>
            <a:p>
              <a:pPr eaLnBrk="0" hangingPunct="0"/>
              <a:endParaRPr lang="tr-TR"/>
            </a:p>
          </p:txBody>
        </p:sp>
        <p:sp>
          <p:nvSpPr>
            <p:cNvPr id="26746" name="AutoShape 77"/>
            <p:cNvSpPr>
              <a:spLocks noChangeArrowheads="1"/>
            </p:cNvSpPr>
            <p:nvPr/>
          </p:nvSpPr>
          <p:spPr bwMode="auto">
            <a:xfrm>
              <a:off x="5284" y="701"/>
              <a:ext cx="143" cy="221"/>
            </a:xfrm>
            <a:prstGeom prst="roundRect">
              <a:avLst>
                <a:gd name="adj" fmla="val 46852"/>
              </a:avLst>
            </a:prstGeom>
            <a:noFill/>
            <a:ln w="36513">
              <a:solidFill>
                <a:srgbClr val="000000"/>
              </a:solidFill>
              <a:round/>
              <a:headEnd/>
              <a:tailEnd/>
            </a:ln>
          </p:spPr>
          <p:txBody>
            <a:bodyPr/>
            <a:lstStyle/>
            <a:p>
              <a:pPr eaLnBrk="0" hangingPunct="0"/>
              <a:endParaRPr lang="tr-TR"/>
            </a:p>
          </p:txBody>
        </p:sp>
        <p:sp>
          <p:nvSpPr>
            <p:cNvPr id="26747" name="Line 78"/>
            <p:cNvSpPr>
              <a:spLocks noChangeShapeType="1"/>
            </p:cNvSpPr>
            <p:nvPr/>
          </p:nvSpPr>
          <p:spPr bwMode="auto">
            <a:xfrm>
              <a:off x="5284" y="812"/>
              <a:ext cx="127" cy="1"/>
            </a:xfrm>
            <a:prstGeom prst="line">
              <a:avLst/>
            </a:prstGeom>
            <a:noFill/>
            <a:ln w="36513">
              <a:solidFill>
                <a:srgbClr val="000000"/>
              </a:solidFill>
              <a:round/>
              <a:headEnd/>
              <a:tailEnd/>
            </a:ln>
          </p:spPr>
          <p:txBody>
            <a:bodyPr/>
            <a:lstStyle/>
            <a:p>
              <a:endParaRPr lang="en-GB"/>
            </a:p>
          </p:txBody>
        </p:sp>
        <p:sp>
          <p:nvSpPr>
            <p:cNvPr id="26748" name="Text Box 81"/>
            <p:cNvSpPr txBox="1">
              <a:spLocks noChangeArrowheads="1"/>
            </p:cNvSpPr>
            <p:nvPr/>
          </p:nvSpPr>
          <p:spPr bwMode="auto">
            <a:xfrm>
              <a:off x="2478" y="1420"/>
              <a:ext cx="1034" cy="231"/>
            </a:xfrm>
            <a:prstGeom prst="rect">
              <a:avLst/>
            </a:prstGeom>
            <a:solidFill>
              <a:srgbClr val="99CC00"/>
            </a:solidFill>
            <a:ln w="9525">
              <a:noFill/>
              <a:miter lim="800000"/>
              <a:headEnd/>
              <a:tailEnd/>
            </a:ln>
          </p:spPr>
          <p:txBody>
            <a:bodyPr>
              <a:spAutoFit/>
            </a:bodyPr>
            <a:lstStyle/>
            <a:p>
              <a:pPr eaLnBrk="0" hangingPunct="0">
                <a:spcBef>
                  <a:spcPct val="50000"/>
                </a:spcBef>
              </a:pPr>
              <a:r>
                <a:rPr lang="en-US" sz="1800"/>
                <a:t>Remote objects</a:t>
              </a:r>
            </a:p>
          </p:txBody>
        </p:sp>
        <p:sp>
          <p:nvSpPr>
            <p:cNvPr id="26749" name="Line 82"/>
            <p:cNvSpPr>
              <a:spLocks noChangeShapeType="1"/>
            </p:cNvSpPr>
            <p:nvPr/>
          </p:nvSpPr>
          <p:spPr bwMode="auto">
            <a:xfrm flipV="1">
              <a:off x="2731" y="806"/>
              <a:ext cx="87" cy="615"/>
            </a:xfrm>
            <a:prstGeom prst="line">
              <a:avLst/>
            </a:prstGeom>
            <a:noFill/>
            <a:ln w="9525">
              <a:solidFill>
                <a:srgbClr val="009900"/>
              </a:solidFill>
              <a:round/>
              <a:headEnd/>
              <a:tailEnd type="triangle" w="med" len="med"/>
            </a:ln>
          </p:spPr>
          <p:txBody>
            <a:bodyPr/>
            <a:lstStyle/>
            <a:p>
              <a:endParaRPr lang="en-GB"/>
            </a:p>
          </p:txBody>
        </p:sp>
        <p:sp>
          <p:nvSpPr>
            <p:cNvPr id="26750" name="Line 83"/>
            <p:cNvSpPr>
              <a:spLocks noChangeShapeType="1"/>
            </p:cNvSpPr>
            <p:nvPr/>
          </p:nvSpPr>
          <p:spPr bwMode="auto">
            <a:xfrm flipV="1">
              <a:off x="3504" y="899"/>
              <a:ext cx="1751" cy="624"/>
            </a:xfrm>
            <a:prstGeom prst="line">
              <a:avLst/>
            </a:prstGeom>
            <a:noFill/>
            <a:ln w="9525">
              <a:solidFill>
                <a:srgbClr val="009900"/>
              </a:solidFill>
              <a:round/>
              <a:headEnd/>
              <a:tailEnd type="triangle" w="med" len="med"/>
            </a:ln>
          </p:spPr>
          <p:txBody>
            <a:bodyPr/>
            <a:lstStyle/>
            <a:p>
              <a:endParaRPr lang="en-GB"/>
            </a:p>
          </p:txBody>
        </p:sp>
        <p:sp>
          <p:nvSpPr>
            <p:cNvPr id="26751" name="Text Box 84"/>
            <p:cNvSpPr txBox="1">
              <a:spLocks noChangeArrowheads="1"/>
            </p:cNvSpPr>
            <p:nvPr/>
          </p:nvSpPr>
          <p:spPr bwMode="auto">
            <a:xfrm>
              <a:off x="4617" y="1516"/>
              <a:ext cx="923" cy="231"/>
            </a:xfrm>
            <a:prstGeom prst="rect">
              <a:avLst/>
            </a:prstGeom>
            <a:solidFill>
              <a:srgbClr val="99CC00"/>
            </a:solidFill>
            <a:ln w="9525">
              <a:noFill/>
              <a:miter lim="800000"/>
              <a:headEnd/>
              <a:tailEnd/>
            </a:ln>
          </p:spPr>
          <p:txBody>
            <a:bodyPr>
              <a:spAutoFit/>
            </a:bodyPr>
            <a:lstStyle/>
            <a:p>
              <a:pPr eaLnBrk="0" hangingPunct="0">
                <a:spcBef>
                  <a:spcPct val="50000"/>
                </a:spcBef>
              </a:pPr>
              <a:r>
                <a:rPr lang="en-US" sz="1800"/>
                <a:t>Has a ref of E</a:t>
              </a:r>
            </a:p>
          </p:txBody>
        </p:sp>
        <p:sp>
          <p:nvSpPr>
            <p:cNvPr id="26752" name="Line 85"/>
            <p:cNvSpPr>
              <a:spLocks noChangeShapeType="1"/>
            </p:cNvSpPr>
            <p:nvPr/>
          </p:nvSpPr>
          <p:spPr bwMode="auto">
            <a:xfrm flipH="1" flipV="1">
              <a:off x="3882" y="331"/>
              <a:ext cx="734" cy="1294"/>
            </a:xfrm>
            <a:prstGeom prst="line">
              <a:avLst/>
            </a:prstGeom>
            <a:noFill/>
            <a:ln w="9525">
              <a:solidFill>
                <a:srgbClr val="009900"/>
              </a:solidFill>
              <a:round/>
              <a:headEnd/>
              <a:tailEnd type="triangle" w="med" len="med"/>
            </a:ln>
          </p:spPr>
          <p:txBody>
            <a:bodyPr/>
            <a:lstStyle/>
            <a:p>
              <a:endParaRPr lang="en-GB"/>
            </a:p>
          </p:txBody>
        </p:sp>
      </p:grpSp>
      <p:grpSp>
        <p:nvGrpSpPr>
          <p:cNvPr id="3" name="Group 88"/>
          <p:cNvGrpSpPr>
            <a:grpSpLocks/>
          </p:cNvGrpSpPr>
          <p:nvPr/>
        </p:nvGrpSpPr>
        <p:grpSpPr bwMode="auto">
          <a:xfrm>
            <a:off x="660400" y="3673558"/>
            <a:ext cx="8478838" cy="2700337"/>
            <a:chOff x="384" y="1210"/>
            <a:chExt cx="5341" cy="1701"/>
          </a:xfrm>
        </p:grpSpPr>
        <p:sp>
          <p:nvSpPr>
            <p:cNvPr id="26630" name="AutoShape 89"/>
            <p:cNvSpPr>
              <a:spLocks noChangeArrowheads="1"/>
            </p:cNvSpPr>
            <p:nvPr/>
          </p:nvSpPr>
          <p:spPr bwMode="auto">
            <a:xfrm>
              <a:off x="5142" y="1698"/>
              <a:ext cx="284" cy="426"/>
            </a:xfrm>
            <a:prstGeom prst="roundRect">
              <a:avLst>
                <a:gd name="adj" fmla="val 23417"/>
              </a:avLst>
            </a:prstGeom>
            <a:solidFill>
              <a:srgbClr val="FFDC99"/>
            </a:solidFill>
            <a:ln w="9525">
              <a:noFill/>
              <a:round/>
              <a:headEnd/>
              <a:tailEnd/>
            </a:ln>
          </p:spPr>
          <p:txBody>
            <a:bodyPr/>
            <a:lstStyle/>
            <a:p>
              <a:pPr eaLnBrk="0" hangingPunct="0"/>
              <a:endParaRPr lang="tr-TR"/>
            </a:p>
          </p:txBody>
        </p:sp>
        <p:sp>
          <p:nvSpPr>
            <p:cNvPr id="26631" name="AutoShape 90"/>
            <p:cNvSpPr>
              <a:spLocks noChangeArrowheads="1"/>
            </p:cNvSpPr>
            <p:nvPr/>
          </p:nvSpPr>
          <p:spPr bwMode="auto">
            <a:xfrm>
              <a:off x="5142" y="1698"/>
              <a:ext cx="300" cy="441"/>
            </a:xfrm>
            <a:prstGeom prst="roundRect">
              <a:avLst>
                <a:gd name="adj" fmla="val 22167"/>
              </a:avLst>
            </a:prstGeom>
            <a:noFill/>
            <a:ln w="36513">
              <a:solidFill>
                <a:srgbClr val="FFDC99"/>
              </a:solidFill>
              <a:round/>
              <a:headEnd/>
              <a:tailEnd/>
            </a:ln>
          </p:spPr>
          <p:txBody>
            <a:bodyPr/>
            <a:lstStyle/>
            <a:p>
              <a:pPr eaLnBrk="0" hangingPunct="0"/>
              <a:endParaRPr lang="tr-TR"/>
            </a:p>
          </p:txBody>
        </p:sp>
        <p:sp>
          <p:nvSpPr>
            <p:cNvPr id="26632" name="Rectangle 91"/>
            <p:cNvSpPr>
              <a:spLocks noChangeArrowheads="1"/>
            </p:cNvSpPr>
            <p:nvPr/>
          </p:nvSpPr>
          <p:spPr bwMode="auto">
            <a:xfrm>
              <a:off x="5142" y="1698"/>
              <a:ext cx="284" cy="205"/>
            </a:xfrm>
            <a:prstGeom prst="rect">
              <a:avLst/>
            </a:prstGeom>
            <a:solidFill>
              <a:srgbClr val="FFFFFF"/>
            </a:solidFill>
            <a:ln w="9525">
              <a:noFill/>
              <a:miter lim="800000"/>
              <a:headEnd/>
              <a:tailEnd/>
            </a:ln>
          </p:spPr>
          <p:txBody>
            <a:bodyPr/>
            <a:lstStyle/>
            <a:p>
              <a:pPr eaLnBrk="0" hangingPunct="0"/>
              <a:endParaRPr lang="tr-TR"/>
            </a:p>
          </p:txBody>
        </p:sp>
        <p:sp>
          <p:nvSpPr>
            <p:cNvPr id="26633" name="Rectangle 92"/>
            <p:cNvSpPr>
              <a:spLocks noChangeArrowheads="1"/>
            </p:cNvSpPr>
            <p:nvPr/>
          </p:nvSpPr>
          <p:spPr bwMode="auto">
            <a:xfrm>
              <a:off x="5142" y="1698"/>
              <a:ext cx="300" cy="221"/>
            </a:xfrm>
            <a:prstGeom prst="rect">
              <a:avLst/>
            </a:prstGeom>
            <a:noFill/>
            <a:ln w="36513">
              <a:solidFill>
                <a:srgbClr val="FFFFFF"/>
              </a:solidFill>
              <a:miter lim="800000"/>
              <a:headEnd/>
              <a:tailEnd/>
            </a:ln>
          </p:spPr>
          <p:txBody>
            <a:bodyPr/>
            <a:lstStyle/>
            <a:p>
              <a:pPr eaLnBrk="0" hangingPunct="0"/>
              <a:endParaRPr lang="tr-TR"/>
            </a:p>
          </p:txBody>
        </p:sp>
        <p:sp>
          <p:nvSpPr>
            <p:cNvPr id="26634" name="AutoShape 93"/>
            <p:cNvSpPr>
              <a:spLocks noChangeArrowheads="1"/>
            </p:cNvSpPr>
            <p:nvPr/>
          </p:nvSpPr>
          <p:spPr bwMode="auto">
            <a:xfrm>
              <a:off x="5142" y="1698"/>
              <a:ext cx="300" cy="441"/>
            </a:xfrm>
            <a:prstGeom prst="roundRect">
              <a:avLst>
                <a:gd name="adj" fmla="val 22167"/>
              </a:avLst>
            </a:prstGeom>
            <a:noFill/>
            <a:ln w="36513">
              <a:solidFill>
                <a:srgbClr val="000000"/>
              </a:solidFill>
              <a:round/>
              <a:headEnd/>
              <a:tailEnd/>
            </a:ln>
          </p:spPr>
          <p:txBody>
            <a:bodyPr/>
            <a:lstStyle/>
            <a:p>
              <a:pPr eaLnBrk="0" hangingPunct="0"/>
              <a:endParaRPr lang="tr-TR"/>
            </a:p>
          </p:txBody>
        </p:sp>
        <p:sp>
          <p:nvSpPr>
            <p:cNvPr id="26635" name="Line 94"/>
            <p:cNvSpPr>
              <a:spLocks noChangeShapeType="1"/>
            </p:cNvSpPr>
            <p:nvPr/>
          </p:nvSpPr>
          <p:spPr bwMode="auto">
            <a:xfrm>
              <a:off x="5142" y="1903"/>
              <a:ext cx="284" cy="1"/>
            </a:xfrm>
            <a:prstGeom prst="line">
              <a:avLst/>
            </a:prstGeom>
            <a:noFill/>
            <a:ln w="36513">
              <a:solidFill>
                <a:srgbClr val="000000"/>
              </a:solidFill>
              <a:round/>
              <a:headEnd/>
              <a:tailEnd/>
            </a:ln>
          </p:spPr>
          <p:txBody>
            <a:bodyPr/>
            <a:lstStyle/>
            <a:p>
              <a:endParaRPr lang="en-GB"/>
            </a:p>
          </p:txBody>
        </p:sp>
        <p:sp>
          <p:nvSpPr>
            <p:cNvPr id="26636" name="AutoShape 95"/>
            <p:cNvSpPr>
              <a:spLocks noChangeArrowheads="1"/>
            </p:cNvSpPr>
            <p:nvPr/>
          </p:nvSpPr>
          <p:spPr bwMode="auto">
            <a:xfrm>
              <a:off x="699" y="1808"/>
              <a:ext cx="268" cy="426"/>
            </a:xfrm>
            <a:prstGeom prst="roundRect">
              <a:avLst>
                <a:gd name="adj" fmla="val 24815"/>
              </a:avLst>
            </a:prstGeom>
            <a:solidFill>
              <a:srgbClr val="FFDC99"/>
            </a:solidFill>
            <a:ln w="9525">
              <a:noFill/>
              <a:round/>
              <a:headEnd/>
              <a:tailEnd/>
            </a:ln>
          </p:spPr>
          <p:txBody>
            <a:bodyPr/>
            <a:lstStyle/>
            <a:p>
              <a:pPr eaLnBrk="0" hangingPunct="0"/>
              <a:endParaRPr lang="tr-TR"/>
            </a:p>
          </p:txBody>
        </p:sp>
        <p:sp>
          <p:nvSpPr>
            <p:cNvPr id="26637" name="AutoShape 96"/>
            <p:cNvSpPr>
              <a:spLocks noChangeArrowheads="1"/>
            </p:cNvSpPr>
            <p:nvPr/>
          </p:nvSpPr>
          <p:spPr bwMode="auto">
            <a:xfrm>
              <a:off x="699" y="1808"/>
              <a:ext cx="284" cy="442"/>
            </a:xfrm>
            <a:prstGeom prst="roundRect">
              <a:avLst>
                <a:gd name="adj" fmla="val 23417"/>
              </a:avLst>
            </a:prstGeom>
            <a:noFill/>
            <a:ln w="36513">
              <a:solidFill>
                <a:srgbClr val="FFDC99"/>
              </a:solidFill>
              <a:round/>
              <a:headEnd/>
              <a:tailEnd/>
            </a:ln>
          </p:spPr>
          <p:txBody>
            <a:bodyPr/>
            <a:lstStyle/>
            <a:p>
              <a:pPr eaLnBrk="0" hangingPunct="0"/>
              <a:endParaRPr lang="tr-TR"/>
            </a:p>
          </p:txBody>
        </p:sp>
        <p:sp>
          <p:nvSpPr>
            <p:cNvPr id="26638" name="Rectangle 97"/>
            <p:cNvSpPr>
              <a:spLocks noChangeArrowheads="1"/>
            </p:cNvSpPr>
            <p:nvPr/>
          </p:nvSpPr>
          <p:spPr bwMode="auto">
            <a:xfrm>
              <a:off x="699" y="1808"/>
              <a:ext cx="268" cy="205"/>
            </a:xfrm>
            <a:prstGeom prst="rect">
              <a:avLst/>
            </a:prstGeom>
            <a:solidFill>
              <a:srgbClr val="FFFFFF"/>
            </a:solidFill>
            <a:ln w="9525">
              <a:noFill/>
              <a:miter lim="800000"/>
              <a:headEnd/>
              <a:tailEnd/>
            </a:ln>
          </p:spPr>
          <p:txBody>
            <a:bodyPr/>
            <a:lstStyle/>
            <a:p>
              <a:pPr eaLnBrk="0" hangingPunct="0"/>
              <a:endParaRPr lang="tr-TR"/>
            </a:p>
          </p:txBody>
        </p:sp>
        <p:sp>
          <p:nvSpPr>
            <p:cNvPr id="26639" name="Rectangle 98"/>
            <p:cNvSpPr>
              <a:spLocks noChangeArrowheads="1"/>
            </p:cNvSpPr>
            <p:nvPr/>
          </p:nvSpPr>
          <p:spPr bwMode="auto">
            <a:xfrm>
              <a:off x="699" y="1808"/>
              <a:ext cx="284" cy="221"/>
            </a:xfrm>
            <a:prstGeom prst="rect">
              <a:avLst/>
            </a:prstGeom>
            <a:noFill/>
            <a:ln w="36513">
              <a:solidFill>
                <a:srgbClr val="FFFFFF"/>
              </a:solidFill>
              <a:miter lim="800000"/>
              <a:headEnd/>
              <a:tailEnd/>
            </a:ln>
          </p:spPr>
          <p:txBody>
            <a:bodyPr/>
            <a:lstStyle/>
            <a:p>
              <a:pPr eaLnBrk="0" hangingPunct="0"/>
              <a:endParaRPr lang="tr-TR"/>
            </a:p>
          </p:txBody>
        </p:sp>
        <p:sp>
          <p:nvSpPr>
            <p:cNvPr id="26640" name="AutoShape 99"/>
            <p:cNvSpPr>
              <a:spLocks noChangeArrowheads="1"/>
            </p:cNvSpPr>
            <p:nvPr/>
          </p:nvSpPr>
          <p:spPr bwMode="auto">
            <a:xfrm>
              <a:off x="699" y="1808"/>
              <a:ext cx="284" cy="442"/>
            </a:xfrm>
            <a:prstGeom prst="roundRect">
              <a:avLst>
                <a:gd name="adj" fmla="val 23417"/>
              </a:avLst>
            </a:prstGeom>
            <a:noFill/>
            <a:ln w="36513">
              <a:solidFill>
                <a:srgbClr val="000000"/>
              </a:solidFill>
              <a:round/>
              <a:headEnd/>
              <a:tailEnd/>
            </a:ln>
          </p:spPr>
          <p:txBody>
            <a:bodyPr/>
            <a:lstStyle/>
            <a:p>
              <a:pPr eaLnBrk="0" hangingPunct="0"/>
              <a:endParaRPr lang="tr-TR"/>
            </a:p>
          </p:txBody>
        </p:sp>
        <p:sp>
          <p:nvSpPr>
            <p:cNvPr id="26641" name="Line 100"/>
            <p:cNvSpPr>
              <a:spLocks noChangeShapeType="1"/>
            </p:cNvSpPr>
            <p:nvPr/>
          </p:nvSpPr>
          <p:spPr bwMode="auto">
            <a:xfrm>
              <a:off x="4183" y="2155"/>
              <a:ext cx="268" cy="1"/>
            </a:xfrm>
            <a:prstGeom prst="line">
              <a:avLst/>
            </a:prstGeom>
            <a:noFill/>
            <a:ln w="36513">
              <a:solidFill>
                <a:srgbClr val="000000"/>
              </a:solidFill>
              <a:round/>
              <a:headEnd/>
              <a:tailEnd/>
            </a:ln>
          </p:spPr>
          <p:txBody>
            <a:bodyPr/>
            <a:lstStyle/>
            <a:p>
              <a:endParaRPr lang="en-GB"/>
            </a:p>
          </p:txBody>
        </p:sp>
        <p:sp>
          <p:nvSpPr>
            <p:cNvPr id="26642" name="Line 101"/>
            <p:cNvSpPr>
              <a:spLocks noChangeShapeType="1"/>
            </p:cNvSpPr>
            <p:nvPr/>
          </p:nvSpPr>
          <p:spPr bwMode="auto">
            <a:xfrm>
              <a:off x="4183" y="2281"/>
              <a:ext cx="268" cy="1"/>
            </a:xfrm>
            <a:prstGeom prst="line">
              <a:avLst/>
            </a:prstGeom>
            <a:noFill/>
            <a:ln w="36513">
              <a:solidFill>
                <a:srgbClr val="000000"/>
              </a:solidFill>
              <a:round/>
              <a:headEnd/>
              <a:tailEnd/>
            </a:ln>
          </p:spPr>
          <p:txBody>
            <a:bodyPr/>
            <a:lstStyle/>
            <a:p>
              <a:endParaRPr lang="en-GB"/>
            </a:p>
          </p:txBody>
        </p:sp>
        <p:sp>
          <p:nvSpPr>
            <p:cNvPr id="26643" name="Line 102"/>
            <p:cNvSpPr>
              <a:spLocks noChangeShapeType="1"/>
            </p:cNvSpPr>
            <p:nvPr/>
          </p:nvSpPr>
          <p:spPr bwMode="auto">
            <a:xfrm>
              <a:off x="4198" y="2407"/>
              <a:ext cx="253" cy="1"/>
            </a:xfrm>
            <a:prstGeom prst="line">
              <a:avLst/>
            </a:prstGeom>
            <a:noFill/>
            <a:ln w="36513">
              <a:solidFill>
                <a:srgbClr val="000000"/>
              </a:solidFill>
              <a:round/>
              <a:headEnd/>
              <a:tailEnd/>
            </a:ln>
          </p:spPr>
          <p:txBody>
            <a:bodyPr/>
            <a:lstStyle/>
            <a:p>
              <a:endParaRPr lang="en-GB"/>
            </a:p>
          </p:txBody>
        </p:sp>
        <p:sp>
          <p:nvSpPr>
            <p:cNvPr id="26644" name="AutoShape 103"/>
            <p:cNvSpPr>
              <a:spLocks noChangeArrowheads="1"/>
            </p:cNvSpPr>
            <p:nvPr/>
          </p:nvSpPr>
          <p:spPr bwMode="auto">
            <a:xfrm>
              <a:off x="3299" y="1493"/>
              <a:ext cx="887" cy="1119"/>
            </a:xfrm>
            <a:prstGeom prst="roundRect">
              <a:avLst>
                <a:gd name="adj" fmla="val 7681"/>
              </a:avLst>
            </a:prstGeom>
            <a:solidFill>
              <a:srgbClr val="FFDC99"/>
            </a:solidFill>
            <a:ln w="9525">
              <a:noFill/>
              <a:round/>
              <a:headEnd/>
              <a:tailEnd/>
            </a:ln>
          </p:spPr>
          <p:txBody>
            <a:bodyPr/>
            <a:lstStyle/>
            <a:p>
              <a:pPr eaLnBrk="0" hangingPunct="0"/>
              <a:endParaRPr lang="tr-TR"/>
            </a:p>
          </p:txBody>
        </p:sp>
        <p:sp>
          <p:nvSpPr>
            <p:cNvPr id="26645" name="AutoShape 104"/>
            <p:cNvSpPr>
              <a:spLocks noChangeArrowheads="1"/>
            </p:cNvSpPr>
            <p:nvPr/>
          </p:nvSpPr>
          <p:spPr bwMode="auto">
            <a:xfrm>
              <a:off x="3299" y="1493"/>
              <a:ext cx="882" cy="1135"/>
            </a:xfrm>
            <a:prstGeom prst="roundRect">
              <a:avLst>
                <a:gd name="adj" fmla="val 7542"/>
              </a:avLst>
            </a:prstGeom>
            <a:noFill/>
            <a:ln w="36513">
              <a:solidFill>
                <a:srgbClr val="FFDC99"/>
              </a:solidFill>
              <a:round/>
              <a:headEnd/>
              <a:tailEnd/>
            </a:ln>
          </p:spPr>
          <p:txBody>
            <a:bodyPr/>
            <a:lstStyle/>
            <a:p>
              <a:pPr eaLnBrk="0" hangingPunct="0"/>
              <a:endParaRPr lang="tr-TR"/>
            </a:p>
          </p:txBody>
        </p:sp>
        <p:sp>
          <p:nvSpPr>
            <p:cNvPr id="26646" name="Line 105"/>
            <p:cNvSpPr>
              <a:spLocks noChangeShapeType="1"/>
            </p:cNvSpPr>
            <p:nvPr/>
          </p:nvSpPr>
          <p:spPr bwMode="auto">
            <a:xfrm>
              <a:off x="3299" y="2061"/>
              <a:ext cx="866" cy="1"/>
            </a:xfrm>
            <a:prstGeom prst="line">
              <a:avLst/>
            </a:prstGeom>
            <a:noFill/>
            <a:ln w="36513">
              <a:solidFill>
                <a:srgbClr val="FFDC99"/>
              </a:solidFill>
              <a:round/>
              <a:headEnd/>
              <a:tailEnd/>
            </a:ln>
          </p:spPr>
          <p:txBody>
            <a:bodyPr/>
            <a:lstStyle/>
            <a:p>
              <a:endParaRPr lang="en-GB"/>
            </a:p>
          </p:txBody>
        </p:sp>
        <p:sp>
          <p:nvSpPr>
            <p:cNvPr id="26647" name="Rectangle 106"/>
            <p:cNvSpPr>
              <a:spLocks noChangeArrowheads="1"/>
            </p:cNvSpPr>
            <p:nvPr/>
          </p:nvSpPr>
          <p:spPr bwMode="auto">
            <a:xfrm>
              <a:off x="3283" y="1478"/>
              <a:ext cx="882" cy="567"/>
            </a:xfrm>
            <a:prstGeom prst="rect">
              <a:avLst/>
            </a:prstGeom>
            <a:solidFill>
              <a:srgbClr val="FFFFFF"/>
            </a:solidFill>
            <a:ln w="9525">
              <a:noFill/>
              <a:miter lim="800000"/>
              <a:headEnd/>
              <a:tailEnd/>
            </a:ln>
          </p:spPr>
          <p:txBody>
            <a:bodyPr/>
            <a:lstStyle/>
            <a:p>
              <a:pPr eaLnBrk="0" hangingPunct="0"/>
              <a:endParaRPr lang="tr-TR"/>
            </a:p>
          </p:txBody>
        </p:sp>
        <p:sp>
          <p:nvSpPr>
            <p:cNvPr id="26648" name="Rectangle 107"/>
            <p:cNvSpPr>
              <a:spLocks noChangeArrowheads="1"/>
            </p:cNvSpPr>
            <p:nvPr/>
          </p:nvSpPr>
          <p:spPr bwMode="auto">
            <a:xfrm>
              <a:off x="3283" y="1478"/>
              <a:ext cx="898" cy="583"/>
            </a:xfrm>
            <a:prstGeom prst="rect">
              <a:avLst/>
            </a:prstGeom>
            <a:noFill/>
            <a:ln w="36513">
              <a:solidFill>
                <a:srgbClr val="FFFFFF"/>
              </a:solidFill>
              <a:miter lim="800000"/>
              <a:headEnd/>
              <a:tailEnd/>
            </a:ln>
          </p:spPr>
          <p:txBody>
            <a:bodyPr/>
            <a:lstStyle/>
            <a:p>
              <a:pPr eaLnBrk="0" hangingPunct="0"/>
              <a:endParaRPr lang="tr-TR"/>
            </a:p>
          </p:txBody>
        </p:sp>
        <p:sp>
          <p:nvSpPr>
            <p:cNvPr id="26649" name="AutoShape 108"/>
            <p:cNvSpPr>
              <a:spLocks noChangeArrowheads="1"/>
            </p:cNvSpPr>
            <p:nvPr/>
          </p:nvSpPr>
          <p:spPr bwMode="auto">
            <a:xfrm>
              <a:off x="3299" y="1493"/>
              <a:ext cx="903" cy="1135"/>
            </a:xfrm>
            <a:prstGeom prst="roundRect">
              <a:avLst>
                <a:gd name="adj" fmla="val 7542"/>
              </a:avLst>
            </a:prstGeom>
            <a:noFill/>
            <a:ln w="36513">
              <a:solidFill>
                <a:srgbClr val="000000"/>
              </a:solidFill>
              <a:round/>
              <a:headEnd/>
              <a:tailEnd/>
            </a:ln>
          </p:spPr>
          <p:txBody>
            <a:bodyPr/>
            <a:lstStyle/>
            <a:p>
              <a:pPr eaLnBrk="0" hangingPunct="0"/>
              <a:endParaRPr lang="tr-TR"/>
            </a:p>
          </p:txBody>
        </p:sp>
        <p:sp>
          <p:nvSpPr>
            <p:cNvPr id="26650" name="Line 109"/>
            <p:cNvSpPr>
              <a:spLocks noChangeShapeType="1"/>
            </p:cNvSpPr>
            <p:nvPr/>
          </p:nvSpPr>
          <p:spPr bwMode="auto">
            <a:xfrm flipV="1">
              <a:off x="3299" y="2051"/>
              <a:ext cx="888" cy="10"/>
            </a:xfrm>
            <a:prstGeom prst="line">
              <a:avLst/>
            </a:prstGeom>
            <a:noFill/>
            <a:ln w="36513">
              <a:solidFill>
                <a:srgbClr val="000000"/>
              </a:solidFill>
              <a:round/>
              <a:headEnd/>
              <a:tailEnd/>
            </a:ln>
          </p:spPr>
          <p:txBody>
            <a:bodyPr/>
            <a:lstStyle/>
            <a:p>
              <a:endParaRPr lang="en-GB"/>
            </a:p>
          </p:txBody>
        </p:sp>
        <p:sp>
          <p:nvSpPr>
            <p:cNvPr id="26651" name="Rectangle 110"/>
            <p:cNvSpPr>
              <a:spLocks noChangeArrowheads="1"/>
            </p:cNvSpPr>
            <p:nvPr/>
          </p:nvSpPr>
          <p:spPr bwMode="auto">
            <a:xfrm>
              <a:off x="1674" y="2005"/>
              <a:ext cx="491"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interface</a:t>
              </a:r>
              <a:endParaRPr lang="en-GB"/>
            </a:p>
          </p:txBody>
        </p:sp>
        <p:sp>
          <p:nvSpPr>
            <p:cNvPr id="26652" name="Rectangle 111"/>
            <p:cNvSpPr>
              <a:spLocks noChangeArrowheads="1"/>
            </p:cNvSpPr>
            <p:nvPr/>
          </p:nvSpPr>
          <p:spPr bwMode="auto">
            <a:xfrm>
              <a:off x="1732" y="1832"/>
              <a:ext cx="399"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remote</a:t>
              </a:r>
              <a:endParaRPr lang="en-GB"/>
            </a:p>
          </p:txBody>
        </p:sp>
        <p:sp>
          <p:nvSpPr>
            <p:cNvPr id="26653" name="Oval 112"/>
            <p:cNvSpPr>
              <a:spLocks noChangeArrowheads="1"/>
            </p:cNvSpPr>
            <p:nvPr/>
          </p:nvSpPr>
          <p:spPr bwMode="auto">
            <a:xfrm>
              <a:off x="2669" y="1210"/>
              <a:ext cx="3056" cy="1701"/>
            </a:xfrm>
            <a:prstGeom prst="ellipse">
              <a:avLst/>
            </a:prstGeom>
            <a:noFill/>
            <a:ln w="36513">
              <a:solidFill>
                <a:srgbClr val="000000"/>
              </a:solidFill>
              <a:round/>
              <a:headEnd/>
              <a:tailEnd/>
            </a:ln>
          </p:spPr>
          <p:txBody>
            <a:bodyPr/>
            <a:lstStyle/>
            <a:p>
              <a:pPr eaLnBrk="0" hangingPunct="0"/>
              <a:endParaRPr lang="tr-TR"/>
            </a:p>
          </p:txBody>
        </p:sp>
        <p:sp>
          <p:nvSpPr>
            <p:cNvPr id="26654" name="Line 113"/>
            <p:cNvSpPr>
              <a:spLocks noChangeShapeType="1"/>
            </p:cNvSpPr>
            <p:nvPr/>
          </p:nvSpPr>
          <p:spPr bwMode="auto">
            <a:xfrm>
              <a:off x="2621" y="2139"/>
              <a:ext cx="678" cy="1"/>
            </a:xfrm>
            <a:prstGeom prst="line">
              <a:avLst/>
            </a:prstGeom>
            <a:noFill/>
            <a:ln w="36513">
              <a:solidFill>
                <a:srgbClr val="000000"/>
              </a:solidFill>
              <a:round/>
              <a:headEnd/>
              <a:tailEnd/>
            </a:ln>
          </p:spPr>
          <p:txBody>
            <a:bodyPr/>
            <a:lstStyle/>
            <a:p>
              <a:endParaRPr lang="en-GB"/>
            </a:p>
          </p:txBody>
        </p:sp>
        <p:sp>
          <p:nvSpPr>
            <p:cNvPr id="26655" name="Line 114"/>
            <p:cNvSpPr>
              <a:spLocks noChangeShapeType="1"/>
            </p:cNvSpPr>
            <p:nvPr/>
          </p:nvSpPr>
          <p:spPr bwMode="auto">
            <a:xfrm>
              <a:off x="2621" y="2313"/>
              <a:ext cx="678" cy="1"/>
            </a:xfrm>
            <a:prstGeom prst="line">
              <a:avLst/>
            </a:prstGeom>
            <a:noFill/>
            <a:ln w="36513">
              <a:solidFill>
                <a:srgbClr val="000000"/>
              </a:solidFill>
              <a:round/>
              <a:headEnd/>
              <a:tailEnd/>
            </a:ln>
          </p:spPr>
          <p:txBody>
            <a:bodyPr/>
            <a:lstStyle/>
            <a:p>
              <a:endParaRPr lang="en-GB"/>
            </a:p>
          </p:txBody>
        </p:sp>
        <p:sp>
          <p:nvSpPr>
            <p:cNvPr id="26656" name="Rectangle 115"/>
            <p:cNvSpPr>
              <a:spLocks noChangeArrowheads="1"/>
            </p:cNvSpPr>
            <p:nvPr/>
          </p:nvSpPr>
          <p:spPr bwMode="auto">
            <a:xfrm>
              <a:off x="2401" y="2115"/>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m1</a:t>
              </a:r>
              <a:endParaRPr lang="en-GB"/>
            </a:p>
          </p:txBody>
        </p:sp>
        <p:sp>
          <p:nvSpPr>
            <p:cNvPr id="26657" name="Rectangle 116"/>
            <p:cNvSpPr>
              <a:spLocks noChangeArrowheads="1"/>
            </p:cNvSpPr>
            <p:nvPr/>
          </p:nvSpPr>
          <p:spPr bwMode="auto">
            <a:xfrm>
              <a:off x="2401" y="2273"/>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m2</a:t>
              </a:r>
              <a:endParaRPr lang="en-GB"/>
            </a:p>
          </p:txBody>
        </p:sp>
        <p:sp>
          <p:nvSpPr>
            <p:cNvPr id="26658" name="Rectangle 117"/>
            <p:cNvSpPr>
              <a:spLocks noChangeArrowheads="1"/>
            </p:cNvSpPr>
            <p:nvPr/>
          </p:nvSpPr>
          <p:spPr bwMode="auto">
            <a:xfrm>
              <a:off x="2401" y="2431"/>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m3</a:t>
              </a:r>
              <a:endParaRPr lang="en-GB"/>
            </a:p>
          </p:txBody>
        </p:sp>
        <p:sp>
          <p:nvSpPr>
            <p:cNvPr id="26659" name="Rectangle 118"/>
            <p:cNvSpPr>
              <a:spLocks noChangeArrowheads="1"/>
            </p:cNvSpPr>
            <p:nvPr/>
          </p:nvSpPr>
          <p:spPr bwMode="auto">
            <a:xfrm>
              <a:off x="4496" y="2084"/>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m4</a:t>
              </a:r>
              <a:endParaRPr lang="en-GB"/>
            </a:p>
          </p:txBody>
        </p:sp>
        <p:sp>
          <p:nvSpPr>
            <p:cNvPr id="26660" name="Rectangle 119"/>
            <p:cNvSpPr>
              <a:spLocks noChangeArrowheads="1"/>
            </p:cNvSpPr>
            <p:nvPr/>
          </p:nvSpPr>
          <p:spPr bwMode="auto">
            <a:xfrm>
              <a:off x="4496" y="2210"/>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m5</a:t>
              </a:r>
              <a:endParaRPr lang="en-GB"/>
            </a:p>
          </p:txBody>
        </p:sp>
        <p:sp>
          <p:nvSpPr>
            <p:cNvPr id="26661" name="Rectangle 120"/>
            <p:cNvSpPr>
              <a:spLocks noChangeArrowheads="1"/>
            </p:cNvSpPr>
            <p:nvPr/>
          </p:nvSpPr>
          <p:spPr bwMode="auto">
            <a:xfrm>
              <a:off x="4496" y="2352"/>
              <a:ext cx="178"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m6</a:t>
              </a:r>
              <a:endParaRPr lang="en-GB"/>
            </a:p>
          </p:txBody>
        </p:sp>
        <p:sp>
          <p:nvSpPr>
            <p:cNvPr id="26662" name="Rectangle 121"/>
            <p:cNvSpPr>
              <a:spLocks noChangeArrowheads="1"/>
            </p:cNvSpPr>
            <p:nvPr/>
          </p:nvSpPr>
          <p:spPr bwMode="auto">
            <a:xfrm>
              <a:off x="3551" y="1753"/>
              <a:ext cx="270"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Data</a:t>
              </a:r>
              <a:endParaRPr lang="en-GB"/>
            </a:p>
          </p:txBody>
        </p:sp>
        <p:sp>
          <p:nvSpPr>
            <p:cNvPr id="26663" name="Rectangle 122"/>
            <p:cNvSpPr>
              <a:spLocks noChangeArrowheads="1"/>
            </p:cNvSpPr>
            <p:nvPr/>
          </p:nvSpPr>
          <p:spPr bwMode="auto">
            <a:xfrm>
              <a:off x="3318" y="2147"/>
              <a:ext cx="867"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implementation</a:t>
              </a:r>
              <a:endParaRPr lang="en-GB"/>
            </a:p>
          </p:txBody>
        </p:sp>
        <p:sp>
          <p:nvSpPr>
            <p:cNvPr id="26664" name="Line 123"/>
            <p:cNvSpPr>
              <a:spLocks noChangeShapeType="1"/>
            </p:cNvSpPr>
            <p:nvPr/>
          </p:nvSpPr>
          <p:spPr bwMode="auto">
            <a:xfrm>
              <a:off x="699" y="2013"/>
              <a:ext cx="268" cy="1"/>
            </a:xfrm>
            <a:prstGeom prst="line">
              <a:avLst/>
            </a:prstGeom>
            <a:noFill/>
            <a:ln w="36513">
              <a:solidFill>
                <a:srgbClr val="000000"/>
              </a:solidFill>
              <a:round/>
              <a:headEnd/>
              <a:tailEnd/>
            </a:ln>
          </p:spPr>
          <p:txBody>
            <a:bodyPr/>
            <a:lstStyle/>
            <a:p>
              <a:endParaRPr lang="en-GB"/>
            </a:p>
          </p:txBody>
        </p:sp>
        <p:sp>
          <p:nvSpPr>
            <p:cNvPr id="26665" name="Oval 124"/>
            <p:cNvSpPr>
              <a:spLocks noChangeArrowheads="1"/>
            </p:cNvSpPr>
            <p:nvPr/>
          </p:nvSpPr>
          <p:spPr bwMode="auto">
            <a:xfrm>
              <a:off x="384" y="1651"/>
              <a:ext cx="930" cy="709"/>
            </a:xfrm>
            <a:prstGeom prst="ellipse">
              <a:avLst/>
            </a:prstGeom>
            <a:noFill/>
            <a:ln w="36513">
              <a:solidFill>
                <a:srgbClr val="000000"/>
              </a:solidFill>
              <a:round/>
              <a:headEnd/>
              <a:tailEnd/>
            </a:ln>
          </p:spPr>
          <p:txBody>
            <a:bodyPr/>
            <a:lstStyle/>
            <a:p>
              <a:pPr eaLnBrk="0" hangingPunct="0"/>
              <a:endParaRPr lang="tr-TR"/>
            </a:p>
          </p:txBody>
        </p:sp>
        <p:sp>
          <p:nvSpPr>
            <p:cNvPr id="26666" name="Freeform 125"/>
            <p:cNvSpPr>
              <a:spLocks/>
            </p:cNvSpPr>
            <p:nvPr/>
          </p:nvSpPr>
          <p:spPr bwMode="auto">
            <a:xfrm>
              <a:off x="1960" y="2281"/>
              <a:ext cx="94" cy="63"/>
            </a:xfrm>
            <a:custGeom>
              <a:avLst/>
              <a:gdLst>
                <a:gd name="T0" fmla="*/ 0 w 94"/>
                <a:gd name="T1" fmla="*/ 32 h 63"/>
                <a:gd name="T2" fmla="*/ 15 w 94"/>
                <a:gd name="T3" fmla="*/ 0 h 63"/>
                <a:gd name="T4" fmla="*/ 94 w 94"/>
                <a:gd name="T5" fmla="*/ 32 h 63"/>
                <a:gd name="T6" fmla="*/ 15 w 94"/>
                <a:gd name="T7" fmla="*/ 63 h 63"/>
                <a:gd name="T8" fmla="*/ 0 w 94"/>
                <a:gd name="T9" fmla="*/ 32 h 63"/>
                <a:gd name="T10" fmla="*/ 0 60000 65536"/>
                <a:gd name="T11" fmla="*/ 0 60000 65536"/>
                <a:gd name="T12" fmla="*/ 0 60000 65536"/>
                <a:gd name="T13" fmla="*/ 0 60000 65536"/>
                <a:gd name="T14" fmla="*/ 0 60000 65536"/>
                <a:gd name="T15" fmla="*/ 0 w 94"/>
                <a:gd name="T16" fmla="*/ 0 h 63"/>
                <a:gd name="T17" fmla="*/ 94 w 94"/>
                <a:gd name="T18" fmla="*/ 63 h 63"/>
              </a:gdLst>
              <a:ahLst/>
              <a:cxnLst>
                <a:cxn ang="T10">
                  <a:pos x="T0" y="T1"/>
                </a:cxn>
                <a:cxn ang="T11">
                  <a:pos x="T2" y="T3"/>
                </a:cxn>
                <a:cxn ang="T12">
                  <a:pos x="T4" y="T5"/>
                </a:cxn>
                <a:cxn ang="T13">
                  <a:pos x="T6" y="T7"/>
                </a:cxn>
                <a:cxn ang="T14">
                  <a:pos x="T8" y="T9"/>
                </a:cxn>
              </a:cxnLst>
              <a:rect l="T15" t="T16" r="T17" b="T18"/>
              <a:pathLst>
                <a:path w="94" h="63">
                  <a:moveTo>
                    <a:pt x="0" y="32"/>
                  </a:moveTo>
                  <a:lnTo>
                    <a:pt x="15" y="0"/>
                  </a:lnTo>
                  <a:lnTo>
                    <a:pt x="94" y="32"/>
                  </a:lnTo>
                  <a:lnTo>
                    <a:pt x="15" y="63"/>
                  </a:lnTo>
                  <a:lnTo>
                    <a:pt x="0" y="32"/>
                  </a:lnTo>
                  <a:close/>
                </a:path>
              </a:pathLst>
            </a:custGeom>
            <a:solidFill>
              <a:srgbClr val="000000"/>
            </a:solidFill>
            <a:ln w="36513">
              <a:solidFill>
                <a:srgbClr val="000000"/>
              </a:solidFill>
              <a:round/>
              <a:headEnd/>
              <a:tailEnd/>
            </a:ln>
          </p:spPr>
          <p:txBody>
            <a:bodyPr/>
            <a:lstStyle/>
            <a:p>
              <a:endParaRPr lang="en-GB"/>
            </a:p>
          </p:txBody>
        </p:sp>
        <p:sp>
          <p:nvSpPr>
            <p:cNvPr id="26667" name="Freeform 126"/>
            <p:cNvSpPr>
              <a:spLocks/>
            </p:cNvSpPr>
            <p:nvPr/>
          </p:nvSpPr>
          <p:spPr bwMode="auto">
            <a:xfrm>
              <a:off x="872" y="2076"/>
              <a:ext cx="1088" cy="237"/>
            </a:xfrm>
            <a:custGeom>
              <a:avLst/>
              <a:gdLst>
                <a:gd name="T0" fmla="*/ 1088 w 1088"/>
                <a:gd name="T1" fmla="*/ 237 h 237"/>
                <a:gd name="T2" fmla="*/ 662 w 1088"/>
                <a:gd name="T3" fmla="*/ 221 h 237"/>
                <a:gd name="T4" fmla="*/ 316 w 1088"/>
                <a:gd name="T5" fmla="*/ 158 h 237"/>
                <a:gd name="T6" fmla="*/ 95 w 1088"/>
                <a:gd name="T7" fmla="*/ 95 h 237"/>
                <a:gd name="T8" fmla="*/ 32 w 1088"/>
                <a:gd name="T9" fmla="*/ 48 h 237"/>
                <a:gd name="T10" fmla="*/ 0 w 1088"/>
                <a:gd name="T11" fmla="*/ 0 h 237"/>
                <a:gd name="T12" fmla="*/ 0 60000 65536"/>
                <a:gd name="T13" fmla="*/ 0 60000 65536"/>
                <a:gd name="T14" fmla="*/ 0 60000 65536"/>
                <a:gd name="T15" fmla="*/ 0 60000 65536"/>
                <a:gd name="T16" fmla="*/ 0 60000 65536"/>
                <a:gd name="T17" fmla="*/ 0 60000 65536"/>
                <a:gd name="T18" fmla="*/ 0 w 1088"/>
                <a:gd name="T19" fmla="*/ 0 h 237"/>
                <a:gd name="T20" fmla="*/ 1088 w 1088"/>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1088" h="237">
                  <a:moveTo>
                    <a:pt x="1088" y="237"/>
                  </a:moveTo>
                  <a:lnTo>
                    <a:pt x="662" y="221"/>
                  </a:lnTo>
                  <a:lnTo>
                    <a:pt x="316" y="158"/>
                  </a:lnTo>
                  <a:lnTo>
                    <a:pt x="95" y="95"/>
                  </a:lnTo>
                  <a:lnTo>
                    <a:pt x="32" y="48"/>
                  </a:lnTo>
                  <a:lnTo>
                    <a:pt x="0" y="0"/>
                  </a:lnTo>
                </a:path>
              </a:pathLst>
            </a:custGeom>
            <a:noFill/>
            <a:ln w="36513">
              <a:solidFill>
                <a:srgbClr val="000000"/>
              </a:solidFill>
              <a:round/>
              <a:headEnd/>
              <a:tailEnd/>
            </a:ln>
          </p:spPr>
          <p:txBody>
            <a:bodyPr/>
            <a:lstStyle/>
            <a:p>
              <a:endParaRPr lang="en-GB"/>
            </a:p>
          </p:txBody>
        </p:sp>
        <p:sp>
          <p:nvSpPr>
            <p:cNvPr id="26668" name="Freeform 127"/>
            <p:cNvSpPr>
              <a:spLocks/>
            </p:cNvSpPr>
            <p:nvPr/>
          </p:nvSpPr>
          <p:spPr bwMode="auto">
            <a:xfrm>
              <a:off x="4670" y="2234"/>
              <a:ext cx="110" cy="47"/>
            </a:xfrm>
            <a:custGeom>
              <a:avLst/>
              <a:gdLst>
                <a:gd name="T0" fmla="*/ 110 w 110"/>
                <a:gd name="T1" fmla="*/ 16 h 47"/>
                <a:gd name="T2" fmla="*/ 94 w 110"/>
                <a:gd name="T3" fmla="*/ 47 h 47"/>
                <a:gd name="T4" fmla="*/ 0 w 110"/>
                <a:gd name="T5" fmla="*/ 31 h 47"/>
                <a:gd name="T6" fmla="*/ 94 w 110"/>
                <a:gd name="T7" fmla="*/ 0 h 47"/>
                <a:gd name="T8" fmla="*/ 110 w 110"/>
                <a:gd name="T9" fmla="*/ 16 h 47"/>
                <a:gd name="T10" fmla="*/ 0 60000 65536"/>
                <a:gd name="T11" fmla="*/ 0 60000 65536"/>
                <a:gd name="T12" fmla="*/ 0 60000 65536"/>
                <a:gd name="T13" fmla="*/ 0 60000 65536"/>
                <a:gd name="T14" fmla="*/ 0 60000 65536"/>
                <a:gd name="T15" fmla="*/ 0 w 110"/>
                <a:gd name="T16" fmla="*/ 0 h 47"/>
                <a:gd name="T17" fmla="*/ 110 w 110"/>
                <a:gd name="T18" fmla="*/ 47 h 47"/>
              </a:gdLst>
              <a:ahLst/>
              <a:cxnLst>
                <a:cxn ang="T10">
                  <a:pos x="T0" y="T1"/>
                </a:cxn>
                <a:cxn ang="T11">
                  <a:pos x="T2" y="T3"/>
                </a:cxn>
                <a:cxn ang="T12">
                  <a:pos x="T4" y="T5"/>
                </a:cxn>
                <a:cxn ang="T13">
                  <a:pos x="T6" y="T7"/>
                </a:cxn>
                <a:cxn ang="T14">
                  <a:pos x="T8" y="T9"/>
                </a:cxn>
              </a:cxnLst>
              <a:rect l="T15" t="T16" r="T17" b="T18"/>
              <a:pathLst>
                <a:path w="110" h="47">
                  <a:moveTo>
                    <a:pt x="110" y="16"/>
                  </a:moveTo>
                  <a:lnTo>
                    <a:pt x="94" y="47"/>
                  </a:lnTo>
                  <a:lnTo>
                    <a:pt x="0" y="31"/>
                  </a:lnTo>
                  <a:lnTo>
                    <a:pt x="94" y="0"/>
                  </a:lnTo>
                  <a:lnTo>
                    <a:pt x="110" y="16"/>
                  </a:lnTo>
                  <a:close/>
                </a:path>
              </a:pathLst>
            </a:custGeom>
            <a:solidFill>
              <a:srgbClr val="000000"/>
            </a:solidFill>
            <a:ln w="36513">
              <a:solidFill>
                <a:srgbClr val="000000"/>
              </a:solidFill>
              <a:round/>
              <a:headEnd/>
              <a:tailEnd/>
            </a:ln>
          </p:spPr>
          <p:txBody>
            <a:bodyPr/>
            <a:lstStyle/>
            <a:p>
              <a:endParaRPr lang="en-GB"/>
            </a:p>
          </p:txBody>
        </p:sp>
        <p:sp>
          <p:nvSpPr>
            <p:cNvPr id="26669" name="Freeform 128"/>
            <p:cNvSpPr>
              <a:spLocks/>
            </p:cNvSpPr>
            <p:nvPr/>
          </p:nvSpPr>
          <p:spPr bwMode="auto">
            <a:xfrm>
              <a:off x="4764" y="1982"/>
              <a:ext cx="520" cy="268"/>
            </a:xfrm>
            <a:custGeom>
              <a:avLst/>
              <a:gdLst>
                <a:gd name="T0" fmla="*/ 520 w 520"/>
                <a:gd name="T1" fmla="*/ 0 h 268"/>
                <a:gd name="T2" fmla="*/ 489 w 520"/>
                <a:gd name="T3" fmla="*/ 94 h 268"/>
                <a:gd name="T4" fmla="*/ 378 w 520"/>
                <a:gd name="T5" fmla="*/ 189 h 268"/>
                <a:gd name="T6" fmla="*/ 205 w 520"/>
                <a:gd name="T7" fmla="*/ 252 h 268"/>
                <a:gd name="T8" fmla="*/ 0 w 520"/>
                <a:gd name="T9" fmla="*/ 268 h 268"/>
                <a:gd name="T10" fmla="*/ 0 60000 65536"/>
                <a:gd name="T11" fmla="*/ 0 60000 65536"/>
                <a:gd name="T12" fmla="*/ 0 60000 65536"/>
                <a:gd name="T13" fmla="*/ 0 60000 65536"/>
                <a:gd name="T14" fmla="*/ 0 60000 65536"/>
                <a:gd name="T15" fmla="*/ 0 w 520"/>
                <a:gd name="T16" fmla="*/ 0 h 268"/>
                <a:gd name="T17" fmla="*/ 520 w 520"/>
                <a:gd name="T18" fmla="*/ 268 h 268"/>
              </a:gdLst>
              <a:ahLst/>
              <a:cxnLst>
                <a:cxn ang="T10">
                  <a:pos x="T0" y="T1"/>
                </a:cxn>
                <a:cxn ang="T11">
                  <a:pos x="T2" y="T3"/>
                </a:cxn>
                <a:cxn ang="T12">
                  <a:pos x="T4" y="T5"/>
                </a:cxn>
                <a:cxn ang="T13">
                  <a:pos x="T6" y="T7"/>
                </a:cxn>
                <a:cxn ang="T14">
                  <a:pos x="T8" y="T9"/>
                </a:cxn>
              </a:cxnLst>
              <a:rect l="T15" t="T16" r="T17" b="T18"/>
              <a:pathLst>
                <a:path w="520" h="268">
                  <a:moveTo>
                    <a:pt x="520" y="0"/>
                  </a:moveTo>
                  <a:lnTo>
                    <a:pt x="489" y="94"/>
                  </a:lnTo>
                  <a:lnTo>
                    <a:pt x="378" y="189"/>
                  </a:lnTo>
                  <a:lnTo>
                    <a:pt x="205" y="252"/>
                  </a:lnTo>
                  <a:lnTo>
                    <a:pt x="0" y="268"/>
                  </a:lnTo>
                </a:path>
              </a:pathLst>
            </a:custGeom>
            <a:noFill/>
            <a:ln w="36513">
              <a:solidFill>
                <a:srgbClr val="000000"/>
              </a:solidFill>
              <a:round/>
              <a:headEnd/>
              <a:tailEnd/>
            </a:ln>
          </p:spPr>
          <p:txBody>
            <a:bodyPr/>
            <a:lstStyle/>
            <a:p>
              <a:endParaRPr lang="en-GB"/>
            </a:p>
          </p:txBody>
        </p:sp>
        <p:sp>
          <p:nvSpPr>
            <p:cNvPr id="26670" name="Rectangle 129"/>
            <p:cNvSpPr>
              <a:spLocks noChangeArrowheads="1"/>
            </p:cNvSpPr>
            <p:nvPr/>
          </p:nvSpPr>
          <p:spPr bwMode="auto">
            <a:xfrm>
              <a:off x="3434" y="1332"/>
              <a:ext cx="399"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remote</a:t>
              </a:r>
              <a:endParaRPr lang="en-GB"/>
            </a:p>
          </p:txBody>
        </p:sp>
        <p:sp>
          <p:nvSpPr>
            <p:cNvPr id="26671" name="Rectangle 130"/>
            <p:cNvSpPr>
              <a:spLocks noChangeArrowheads="1"/>
            </p:cNvSpPr>
            <p:nvPr/>
          </p:nvSpPr>
          <p:spPr bwMode="auto">
            <a:xfrm>
              <a:off x="3837" y="1332"/>
              <a:ext cx="341"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object</a:t>
              </a:r>
              <a:endParaRPr lang="en-GB"/>
            </a:p>
          </p:txBody>
        </p:sp>
        <p:sp>
          <p:nvSpPr>
            <p:cNvPr id="26672" name="Line 131"/>
            <p:cNvSpPr>
              <a:spLocks noChangeShapeType="1"/>
            </p:cNvSpPr>
            <p:nvPr/>
          </p:nvSpPr>
          <p:spPr bwMode="auto">
            <a:xfrm>
              <a:off x="2606" y="2486"/>
              <a:ext cx="693" cy="1"/>
            </a:xfrm>
            <a:prstGeom prst="line">
              <a:avLst/>
            </a:prstGeom>
            <a:noFill/>
            <a:ln w="36513">
              <a:solidFill>
                <a:srgbClr val="000000"/>
              </a:solidFill>
              <a:round/>
              <a:headEnd/>
              <a:tailEnd/>
            </a:ln>
          </p:spPr>
          <p:txBody>
            <a:bodyPr/>
            <a:lstStyle/>
            <a:p>
              <a:endParaRPr lang="en-GB"/>
            </a:p>
          </p:txBody>
        </p:sp>
        <p:sp>
          <p:nvSpPr>
            <p:cNvPr id="26673" name="Rectangle 132"/>
            <p:cNvSpPr>
              <a:spLocks noChangeArrowheads="1"/>
            </p:cNvSpPr>
            <p:nvPr/>
          </p:nvSpPr>
          <p:spPr bwMode="auto">
            <a:xfrm>
              <a:off x="2162" y="2115"/>
              <a:ext cx="128" cy="461"/>
            </a:xfrm>
            <a:prstGeom prst="rect">
              <a:avLst/>
            </a:prstGeom>
            <a:noFill/>
            <a:ln w="9525">
              <a:noFill/>
              <a:miter lim="800000"/>
              <a:headEnd/>
              <a:tailEnd/>
            </a:ln>
          </p:spPr>
          <p:txBody>
            <a:bodyPr wrap="none" lIns="0" tIns="0" rIns="0" bIns="0">
              <a:spAutoFit/>
            </a:bodyPr>
            <a:lstStyle/>
            <a:p>
              <a:pPr eaLnBrk="0" hangingPunct="0"/>
              <a:r>
                <a:rPr lang="en-GB" sz="4800">
                  <a:solidFill>
                    <a:srgbClr val="000000"/>
                  </a:solidFill>
                  <a:latin typeface="Arial" pitchFamily="34" charset="0"/>
                </a:rPr>
                <a:t>{</a:t>
              </a:r>
              <a:endParaRPr lang="en-GB"/>
            </a:p>
          </p:txBody>
        </p:sp>
        <p:sp>
          <p:nvSpPr>
            <p:cNvPr id="26674" name="Rectangle 133"/>
            <p:cNvSpPr>
              <a:spLocks noChangeArrowheads="1"/>
            </p:cNvSpPr>
            <p:nvPr/>
          </p:nvSpPr>
          <p:spPr bwMode="auto">
            <a:xfrm>
              <a:off x="3403" y="2383"/>
              <a:ext cx="634" cy="154"/>
            </a:xfrm>
            <a:prstGeom prst="rect">
              <a:avLst/>
            </a:prstGeom>
            <a:noFill/>
            <a:ln w="9525">
              <a:noFill/>
              <a:miter lim="800000"/>
              <a:headEnd/>
              <a:tailEnd/>
            </a:ln>
          </p:spPr>
          <p:txBody>
            <a:bodyPr wrap="none" lIns="0" tIns="0" rIns="0" bIns="0">
              <a:spAutoFit/>
            </a:bodyPr>
            <a:lstStyle/>
            <a:p>
              <a:pPr eaLnBrk="0" hangingPunct="0"/>
              <a:r>
                <a:rPr lang="en-GB" sz="1600">
                  <a:solidFill>
                    <a:srgbClr val="000000"/>
                  </a:solidFill>
                  <a:latin typeface="Arial" pitchFamily="34" charset="0"/>
                </a:rPr>
                <a:t>of methods</a:t>
              </a:r>
              <a:endParaRPr lang="en-GB"/>
            </a:p>
          </p:txBody>
        </p:sp>
      </p:grpSp>
      <p:sp>
        <p:nvSpPr>
          <p:cNvPr id="26629" name="Rectangle 134"/>
          <p:cNvSpPr>
            <a:spLocks noChangeArrowheads="1"/>
          </p:cNvSpPr>
          <p:nvPr/>
        </p:nvSpPr>
        <p:spPr bwMode="auto">
          <a:xfrm>
            <a:off x="365125" y="6384758"/>
            <a:ext cx="9163886" cy="473242"/>
          </a:xfrm>
          <a:prstGeom prst="rect">
            <a:avLst/>
          </a:prstGeom>
          <a:noFill/>
          <a:ln w="9525">
            <a:noFill/>
            <a:miter lim="800000"/>
            <a:headEnd/>
            <a:tailEnd/>
          </a:ln>
        </p:spPr>
        <p:txBody>
          <a:bodyPr anchor="b"/>
          <a:lstStyle/>
          <a:p>
            <a:pPr algn="ctr" eaLnBrk="0" hangingPunct="0"/>
            <a:r>
              <a:rPr kumimoji="1" lang="en-GB" sz="2000" b="1" dirty="0" smtClean="0">
                <a:latin typeface="Times New Roman" pitchFamily="18" charset="0"/>
              </a:rPr>
              <a:t>A </a:t>
            </a:r>
            <a:r>
              <a:rPr kumimoji="1" lang="en-GB" sz="2000" b="1" dirty="0">
                <a:latin typeface="Times New Roman" pitchFamily="18" charset="0"/>
              </a:rPr>
              <a:t>remote object and its remote interface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0"/>
            <a:ext cx="8915400" cy="1066800"/>
          </a:xfrm>
        </p:spPr>
        <p:txBody>
          <a:bodyPr>
            <a:normAutofit/>
          </a:bodyPr>
          <a:lstStyle/>
          <a:p>
            <a:pPr fontAlgn="base">
              <a:spcAft>
                <a:spcPct val="0"/>
              </a:spcAft>
              <a:defRPr/>
            </a:pPr>
            <a:r>
              <a:rPr lang="en-US" altLang="zh-CN" sz="4000" b="1" dirty="0" smtClean="0">
                <a:solidFill>
                  <a:schemeClr val="tx2"/>
                </a:solidFill>
              </a:rPr>
              <a:t>Distributed Object Model</a:t>
            </a:r>
          </a:p>
        </p:txBody>
      </p:sp>
      <p:sp>
        <p:nvSpPr>
          <p:cNvPr id="24579" name="Rectangle 3"/>
          <p:cNvSpPr>
            <a:spLocks noGrp="1" noChangeArrowheads="1"/>
          </p:cNvSpPr>
          <p:nvPr>
            <p:ph idx="1"/>
          </p:nvPr>
        </p:nvSpPr>
        <p:spPr>
          <a:xfrm>
            <a:off x="244475" y="1282700"/>
            <a:ext cx="9437688" cy="5429250"/>
          </a:xfrm>
        </p:spPr>
        <p:txBody>
          <a:bodyPr>
            <a:normAutofit/>
          </a:bodyPr>
          <a:lstStyle/>
          <a:p>
            <a:pPr algn="just" eaLnBrk="1" hangingPunct="1"/>
            <a:r>
              <a:rPr lang="en-US" sz="2800" dirty="0" smtClean="0"/>
              <a:t>Two fundamental concepts are at the heart of the dist object model</a:t>
            </a:r>
          </a:p>
          <a:p>
            <a:pPr lvl="1" algn="just" eaLnBrk="1" hangingPunct="1"/>
            <a:r>
              <a:rPr lang="en-US" sz="2400" u="sng" dirty="0" smtClean="0"/>
              <a:t>Remote Object Reference</a:t>
            </a:r>
            <a:r>
              <a:rPr lang="en-US" sz="2400" dirty="0" smtClean="0"/>
              <a:t>: An object can invoke the method of remote object if it has ROR for that object. </a:t>
            </a:r>
            <a:r>
              <a:rPr lang="en-US" sz="2400" dirty="0" smtClean="0"/>
              <a:t>E.g</a:t>
            </a:r>
            <a:r>
              <a:rPr lang="en-US" sz="2400" dirty="0" smtClean="0"/>
              <a:t>. ROR for B must be available to </a:t>
            </a:r>
            <a:r>
              <a:rPr lang="en-US" sz="2400" dirty="0" smtClean="0"/>
              <a:t>A</a:t>
            </a:r>
            <a:endParaRPr lang="en-US" sz="2400" dirty="0" smtClean="0"/>
          </a:p>
          <a:p>
            <a:pPr lvl="2" algn="just" eaLnBrk="1" hangingPunct="1"/>
            <a:endParaRPr lang="en-US" sz="2000" dirty="0" smtClean="0"/>
          </a:p>
          <a:p>
            <a:pPr lvl="2" algn="just" eaLnBrk="1" hangingPunct="1"/>
            <a:r>
              <a:rPr lang="en-US" sz="2000" dirty="0" smtClean="0"/>
              <a:t>Its an identifier, can be used throughout a DS to refer to a particular unique Remote Object</a:t>
            </a:r>
          </a:p>
          <a:p>
            <a:pPr lvl="2" algn="just" eaLnBrk="1" hangingPunct="1"/>
            <a:endParaRPr lang="en-US" sz="2000" dirty="0" smtClean="0"/>
          </a:p>
          <a:p>
            <a:pPr lvl="2" algn="just" eaLnBrk="1" hangingPunct="1"/>
            <a:r>
              <a:rPr lang="en-US" sz="2000" dirty="0" smtClean="0"/>
              <a:t>The remote object to receive a remote method invocation is specified as a ROR; and ROR may be passed as arguments &amp; results of RMI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92138" y="0"/>
            <a:ext cx="8915400" cy="1066800"/>
          </a:xfrm>
        </p:spPr>
        <p:txBody>
          <a:bodyPr>
            <a:normAutofit/>
          </a:bodyPr>
          <a:lstStyle/>
          <a:p>
            <a:pPr fontAlgn="base">
              <a:spcAft>
                <a:spcPct val="0"/>
              </a:spcAft>
              <a:defRPr/>
            </a:pPr>
            <a:r>
              <a:rPr lang="en-US" altLang="zh-CN" sz="4000" b="1" dirty="0" smtClean="0">
                <a:solidFill>
                  <a:schemeClr val="tx2"/>
                </a:solidFill>
              </a:rPr>
              <a:t>Distributed Object Model</a:t>
            </a:r>
          </a:p>
        </p:txBody>
      </p:sp>
      <p:sp>
        <p:nvSpPr>
          <p:cNvPr id="25603" name="Rectangle 3"/>
          <p:cNvSpPr>
            <a:spLocks noGrp="1" noChangeArrowheads="1"/>
          </p:cNvSpPr>
          <p:nvPr>
            <p:ph idx="1"/>
          </p:nvPr>
        </p:nvSpPr>
        <p:spPr>
          <a:xfrm>
            <a:off x="495300" y="1005841"/>
            <a:ext cx="8915400" cy="5567998"/>
          </a:xfrm>
        </p:spPr>
        <p:txBody>
          <a:bodyPr>
            <a:normAutofit/>
          </a:bodyPr>
          <a:lstStyle/>
          <a:p>
            <a:pPr marL="352425" lvl="1" indent="-176213" algn="just" eaLnBrk="1" hangingPunct="1">
              <a:buNone/>
            </a:pPr>
            <a:r>
              <a:rPr lang="en-US" b="1" u="sng" dirty="0" smtClean="0"/>
              <a:t>Remote Interface</a:t>
            </a:r>
            <a:endParaRPr lang="en-US" b="1" dirty="0" smtClean="0"/>
          </a:p>
          <a:p>
            <a:pPr marL="352425" lvl="1" indent="-176213" algn="just" eaLnBrk="1" hangingPunct="1">
              <a:buNone/>
            </a:pPr>
            <a:r>
              <a:rPr lang="en-US" sz="2400" dirty="0" smtClean="0"/>
              <a:t>	</a:t>
            </a:r>
            <a:r>
              <a:rPr lang="en-US" sz="2400" dirty="0" smtClean="0"/>
              <a:t>Class </a:t>
            </a:r>
            <a:r>
              <a:rPr lang="en-US" sz="2400" dirty="0" smtClean="0"/>
              <a:t>of a remote object implements the methods of its remote interface. Objects in other processes can invoke only these methods. Local objects can invoke every method of that object. e.g. B &amp; F must have remote interface (methods invoked remotely)</a:t>
            </a:r>
          </a:p>
          <a:p>
            <a:pPr marL="352425" lvl="2" indent="-176213" algn="just" eaLnBrk="1" hangingPunct="1"/>
            <a:r>
              <a:rPr lang="en-US" sz="2000" dirty="0" smtClean="0"/>
              <a:t>Remote interfaces, like all interface, do not have constructors</a:t>
            </a:r>
          </a:p>
          <a:p>
            <a:pPr marL="352425" lvl="2" indent="-176213" algn="just" eaLnBrk="1" hangingPunct="1"/>
            <a:endParaRPr lang="en-US" sz="2000" b="1" dirty="0" smtClean="0"/>
          </a:p>
          <a:p>
            <a:pPr marL="352425" lvl="2" indent="-176213" algn="just" eaLnBrk="1" hangingPunct="1">
              <a:buNone/>
            </a:pPr>
            <a:r>
              <a:rPr lang="en-US" sz="2800" b="1" dirty="0" smtClean="0"/>
              <a:t>Java</a:t>
            </a:r>
            <a:endParaRPr lang="en-US" sz="2800" b="1" dirty="0" smtClean="0"/>
          </a:p>
          <a:p>
            <a:pPr marL="608457" lvl="3" indent="-176213" algn="just"/>
            <a:r>
              <a:rPr lang="en-US" sz="1800" dirty="0" smtClean="0"/>
              <a:t>In Java RMI, </a:t>
            </a:r>
            <a:r>
              <a:rPr lang="en-US" sz="1800" dirty="0" smtClean="0"/>
              <a:t>Remote Interface </a:t>
            </a:r>
            <a:r>
              <a:rPr lang="en-US" sz="1800" dirty="0" smtClean="0"/>
              <a:t>are defined in the same way as any other java interface</a:t>
            </a:r>
          </a:p>
          <a:p>
            <a:pPr marL="562737" lvl="4" indent="-176213" algn="just"/>
            <a:r>
              <a:rPr lang="en-US" sz="1800" dirty="0" smtClean="0"/>
              <a:t>Ability to be remote interfaces by extending an interface named </a:t>
            </a:r>
            <a:r>
              <a:rPr lang="en-US" sz="1800" dirty="0" smtClean="0">
                <a:solidFill>
                  <a:srgbClr val="3333CC"/>
                </a:solidFill>
              </a:rPr>
              <a:t>Remote</a:t>
            </a:r>
          </a:p>
          <a:p>
            <a:pPr marL="608457" lvl="3" indent="-176213" algn="just"/>
            <a:r>
              <a:rPr lang="en-US" sz="1800" dirty="0" smtClean="0"/>
              <a:t>An interface is allowed to extend one or more other interfaces</a:t>
            </a:r>
          </a:p>
          <a:p>
            <a:pPr eaLnBrk="1" hangingPunct="1"/>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5300" y="373063"/>
            <a:ext cx="8915400" cy="1066800"/>
          </a:xfrm>
        </p:spPr>
        <p:txBody>
          <a:bodyPr>
            <a:normAutofit/>
          </a:bodyPr>
          <a:lstStyle/>
          <a:p>
            <a:pPr fontAlgn="base">
              <a:spcAft>
                <a:spcPct val="0"/>
              </a:spcAft>
              <a:defRPr/>
            </a:pPr>
            <a:r>
              <a:rPr lang="en-US" altLang="zh-CN" sz="4000" b="1" dirty="0" smtClean="0">
                <a:solidFill>
                  <a:schemeClr val="tx2"/>
                </a:solidFill>
              </a:rPr>
              <a:t>Distributed Object Model (Cont)</a:t>
            </a:r>
          </a:p>
        </p:txBody>
      </p:sp>
      <p:sp>
        <p:nvSpPr>
          <p:cNvPr id="27651" name="Rectangle 3"/>
          <p:cNvSpPr>
            <a:spLocks noGrp="1" noChangeArrowheads="1"/>
          </p:cNvSpPr>
          <p:nvPr>
            <p:ph idx="1"/>
          </p:nvPr>
        </p:nvSpPr>
        <p:spPr>
          <a:xfrm>
            <a:off x="214313" y="1287463"/>
            <a:ext cx="9499600" cy="5667375"/>
          </a:xfrm>
        </p:spPr>
        <p:txBody>
          <a:bodyPr>
            <a:normAutofit/>
          </a:bodyPr>
          <a:lstStyle/>
          <a:p>
            <a:pPr algn="just" eaLnBrk="1" hangingPunct="1"/>
            <a:r>
              <a:rPr lang="en-US" sz="2800" dirty="0" smtClean="0"/>
              <a:t>Action in Distributed Object System:</a:t>
            </a:r>
          </a:p>
          <a:p>
            <a:pPr lvl="1" algn="just" eaLnBrk="1" hangingPunct="1"/>
            <a:r>
              <a:rPr lang="en-US" sz="2400" dirty="0" smtClean="0"/>
              <a:t>Unlike non-distributed case, the objects involved in a chain of related invocations may be located in different processes in different computers.</a:t>
            </a:r>
          </a:p>
          <a:p>
            <a:pPr lvl="1" algn="just" eaLnBrk="1" hangingPunct="1"/>
            <a:endParaRPr lang="en-US" sz="2400" dirty="0" smtClean="0"/>
          </a:p>
          <a:p>
            <a:pPr lvl="1" algn="just" eaLnBrk="1" hangingPunct="1"/>
            <a:r>
              <a:rPr lang="en-US" sz="2400" dirty="0" smtClean="0"/>
              <a:t>RMI is used when an invocation crosses the boundary of a process or a computer &amp; ROR of an object must be available to make the RMI possible.</a:t>
            </a:r>
          </a:p>
          <a:p>
            <a:pPr lvl="1" algn="just" eaLnBrk="1" hangingPunct="1"/>
            <a:endParaRPr lang="en-US" sz="2400" dirty="0" smtClean="0"/>
          </a:p>
          <a:p>
            <a:pPr lvl="2" algn="just" eaLnBrk="1" hangingPunct="1"/>
            <a:r>
              <a:rPr lang="en-US" sz="2000" dirty="0" smtClean="0"/>
              <a:t>In fig 5.3- A needs to hold a ROR to Object B. </a:t>
            </a:r>
          </a:p>
          <a:p>
            <a:pPr lvl="2" algn="just" eaLnBrk="1" hangingPunct="1"/>
            <a:r>
              <a:rPr lang="en-US" sz="2000" dirty="0" smtClean="0"/>
              <a:t>ROR may be obtained as a result of RMI </a:t>
            </a:r>
            <a:endParaRPr lang="en-US" sz="1600" dirty="0" smtClean="0"/>
          </a:p>
          <a:p>
            <a:pPr lvl="2" algn="just" eaLnBrk="1" hangingPunct="1"/>
            <a:endParaRPr lang="en-US" sz="16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1500" y="0"/>
            <a:ext cx="8915400" cy="1066800"/>
          </a:xfrm>
        </p:spPr>
        <p:txBody>
          <a:bodyPr>
            <a:normAutofit/>
          </a:bodyPr>
          <a:lstStyle/>
          <a:p>
            <a:pPr fontAlgn="base">
              <a:spcAft>
                <a:spcPct val="0"/>
              </a:spcAft>
              <a:defRPr/>
            </a:pPr>
            <a:r>
              <a:rPr lang="en-US" altLang="zh-CN" sz="4000" b="1" dirty="0" smtClean="0">
                <a:solidFill>
                  <a:schemeClr val="tx2"/>
                </a:solidFill>
              </a:rPr>
              <a:t>Distributed Object Model (Cont)</a:t>
            </a:r>
          </a:p>
        </p:txBody>
      </p:sp>
      <p:sp>
        <p:nvSpPr>
          <p:cNvPr id="25603" name="Rectangle 3"/>
          <p:cNvSpPr>
            <a:spLocks noGrp="1" noChangeArrowheads="1"/>
          </p:cNvSpPr>
          <p:nvPr>
            <p:ph idx="1"/>
          </p:nvPr>
        </p:nvSpPr>
        <p:spPr>
          <a:xfrm>
            <a:off x="511175" y="914400"/>
            <a:ext cx="8915400" cy="5389563"/>
          </a:xfrm>
        </p:spPr>
        <p:txBody>
          <a:bodyPr>
            <a:normAutofit fontScale="92500" lnSpcReduction="10000"/>
          </a:bodyPr>
          <a:lstStyle/>
          <a:p>
            <a:pPr marL="365760" indent="-256032" algn="just" eaLnBrk="1" fontAlgn="auto" hangingPunct="1">
              <a:spcAft>
                <a:spcPts val="0"/>
              </a:spcAft>
              <a:buClr>
                <a:schemeClr val="accent3"/>
              </a:buClr>
              <a:buFont typeface="Georgia"/>
              <a:buChar char="•"/>
              <a:defRPr/>
            </a:pPr>
            <a:r>
              <a:rPr lang="en-US" sz="3000" dirty="0" smtClean="0"/>
              <a:t>Garbage Collection in a Distributed Object System:</a:t>
            </a:r>
          </a:p>
          <a:p>
            <a:pPr marL="658368" lvl="1" indent="-246888" algn="just" eaLnBrk="1" fontAlgn="auto" hangingPunct="1">
              <a:spcAft>
                <a:spcPts val="0"/>
              </a:spcAft>
              <a:buFont typeface="Georgia"/>
              <a:buChar char="▫"/>
              <a:defRPr/>
            </a:pPr>
            <a:r>
              <a:rPr lang="en-US" sz="2600" dirty="0" smtClean="0"/>
              <a:t>The garbage collection of remote objects should also be provided. This is achieved by the cooperation between the existing local garbage collection &amp; an added module that carries out a form of </a:t>
            </a:r>
            <a:r>
              <a:rPr lang="en-US" sz="2600" dirty="0" smtClean="0">
                <a:solidFill>
                  <a:srgbClr val="3333CC"/>
                </a:solidFill>
              </a:rPr>
              <a:t>distributed GC</a:t>
            </a:r>
            <a:r>
              <a:rPr lang="en-US" sz="2600" dirty="0" smtClean="0"/>
              <a:t>.</a:t>
            </a:r>
          </a:p>
          <a:p>
            <a:pPr marL="365760" indent="-256032" algn="just" eaLnBrk="1" fontAlgn="auto" hangingPunct="1">
              <a:spcAft>
                <a:spcPts val="0"/>
              </a:spcAft>
              <a:buClr>
                <a:schemeClr val="accent3"/>
              </a:buClr>
              <a:buFont typeface="Georgia"/>
              <a:buChar char="•"/>
              <a:defRPr/>
            </a:pPr>
            <a:endParaRPr lang="en-US" sz="2800" dirty="0" smtClean="0"/>
          </a:p>
          <a:p>
            <a:pPr marL="365760" indent="-256032" algn="just" eaLnBrk="1" fontAlgn="auto" hangingPunct="1">
              <a:spcAft>
                <a:spcPts val="0"/>
              </a:spcAft>
              <a:buClr>
                <a:schemeClr val="accent3"/>
              </a:buClr>
              <a:buFont typeface="Georgia"/>
              <a:buChar char="•"/>
              <a:defRPr/>
            </a:pPr>
            <a:r>
              <a:rPr lang="en-US" sz="3000" dirty="0" smtClean="0"/>
              <a:t>Exceptions:</a:t>
            </a:r>
          </a:p>
          <a:p>
            <a:pPr marL="658368" lvl="1" indent="-246888" algn="just" eaLnBrk="1" fontAlgn="auto" hangingPunct="1">
              <a:spcAft>
                <a:spcPts val="0"/>
              </a:spcAft>
              <a:buFont typeface="Georgia"/>
              <a:buChar char="▫"/>
              <a:defRPr/>
            </a:pPr>
            <a:r>
              <a:rPr lang="en-US" sz="2600" dirty="0" smtClean="0"/>
              <a:t>Problems may arise in the distributed system during the execution.</a:t>
            </a:r>
          </a:p>
          <a:p>
            <a:pPr marL="923544" lvl="2" indent="-219456" algn="just" eaLnBrk="1" fontAlgn="auto" hangingPunct="1">
              <a:spcAft>
                <a:spcPts val="0"/>
              </a:spcAft>
              <a:buFont typeface="Wingdings 2"/>
              <a:buChar char=""/>
              <a:defRPr/>
            </a:pPr>
            <a:r>
              <a:rPr lang="en-US" dirty="0" smtClean="0"/>
              <a:t>Process containing the Remote Object has crashed, too busy to reply, lost of invocation or reply message which may lead to a deadlock.</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600" dirty="0" smtClean="0"/>
              <a:t>RMI should be able to raise exceptions.</a:t>
            </a:r>
          </a:p>
          <a:p>
            <a:pPr marL="658368" lvl="1" indent="-246888" algn="just" eaLnBrk="1" fontAlgn="auto" hangingPunct="1">
              <a:spcAft>
                <a:spcPts val="0"/>
              </a:spcAft>
              <a:buFont typeface="Georgia"/>
              <a:buChar char="▫"/>
              <a:defRPr/>
            </a:pP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495300" y="1158561"/>
            <a:ext cx="8915400" cy="4325112"/>
          </a:xfrm>
        </p:spPr>
        <p:txBody>
          <a:bodyPr/>
          <a:lstStyle/>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lgn="ctr">
              <a:buFont typeface="Wingdings" pitchFamily="2" charset="2"/>
              <a:buNone/>
            </a:pPr>
            <a:r>
              <a:rPr lang="en-US" sz="4000" b="1" smtClean="0"/>
              <a:t>Enough </a:t>
            </a:r>
            <a:r>
              <a:rPr lang="en-US" sz="4000" b="1" dirty="0" smtClean="0"/>
              <a:t>for Today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575510" y="0"/>
            <a:ext cx="8915400" cy="1066800"/>
          </a:xfrm>
        </p:spPr>
        <p:txBody>
          <a:bodyPr>
            <a:normAutofit/>
          </a:bodyPr>
          <a:lstStyle/>
          <a:p>
            <a:pPr fontAlgn="base">
              <a:spcAft>
                <a:spcPct val="0"/>
              </a:spcAft>
            </a:pPr>
            <a:r>
              <a:rPr lang="en-US" altLang="zh-CN" sz="4000" b="1" dirty="0" smtClean="0">
                <a:solidFill>
                  <a:schemeClr val="tx2"/>
                </a:solidFill>
              </a:rPr>
              <a:t>Inter-process Communication</a:t>
            </a:r>
          </a:p>
        </p:txBody>
      </p:sp>
      <p:sp>
        <p:nvSpPr>
          <p:cNvPr id="5123" name="Content Placeholder 3"/>
          <p:cNvSpPr>
            <a:spLocks noGrp="1"/>
          </p:cNvSpPr>
          <p:nvPr>
            <p:ph idx="1"/>
          </p:nvPr>
        </p:nvSpPr>
        <p:spPr>
          <a:xfrm>
            <a:off x="495300" y="975360"/>
            <a:ext cx="8915400" cy="5599176"/>
          </a:xfrm>
        </p:spPr>
        <p:txBody>
          <a:bodyPr>
            <a:normAutofit/>
          </a:bodyPr>
          <a:lstStyle/>
          <a:p>
            <a:pPr algn="just"/>
            <a:r>
              <a:rPr lang="en-US" sz="2400" b="1" dirty="0" smtClean="0"/>
              <a:t>Communication between Processes</a:t>
            </a:r>
          </a:p>
          <a:p>
            <a:pPr lvl="1" algn="just"/>
            <a:r>
              <a:rPr lang="en-US" sz="2400" dirty="0" smtClean="0"/>
              <a:t>Distributed systems require that computations running in different address spaces, potentially on different hosts, be able to communicate. </a:t>
            </a:r>
          </a:p>
          <a:p>
            <a:pPr algn="just"/>
            <a:r>
              <a:rPr lang="en-US" sz="2400" b="1" dirty="0" smtClean="0"/>
              <a:t>Sockets</a:t>
            </a:r>
          </a:p>
          <a:p>
            <a:pPr lvl="1" algn="just"/>
            <a:r>
              <a:rPr lang="en-US" sz="2400" dirty="0" smtClean="0"/>
              <a:t>For a basic communication mechanism, the Java</a:t>
            </a:r>
            <a:r>
              <a:rPr lang="en-US" sz="2400" baseline="30000" dirty="0" smtClean="0"/>
              <a:t>TM</a:t>
            </a:r>
            <a:r>
              <a:rPr lang="en-US" sz="2400" dirty="0" smtClean="0"/>
              <a:t> programming language supports sockets, which are flexible and sufficient for general communication. </a:t>
            </a:r>
            <a:endParaRPr lang="en-US" sz="2400" dirty="0" smtClean="0"/>
          </a:p>
          <a:p>
            <a:pPr lvl="1" algn="just"/>
            <a:endParaRPr lang="en-US" sz="2400" dirty="0" smtClean="0"/>
          </a:p>
          <a:p>
            <a:pPr lvl="1" algn="just"/>
            <a:r>
              <a:rPr lang="en-US" sz="2400" dirty="0" smtClean="0"/>
              <a:t>However, sockets require the client and server to engage in </a:t>
            </a:r>
            <a:r>
              <a:rPr lang="en-US" sz="2400" dirty="0" smtClean="0">
                <a:solidFill>
                  <a:srgbClr val="FF0000"/>
                </a:solidFill>
              </a:rPr>
              <a:t>applications-level protocols </a:t>
            </a:r>
            <a:r>
              <a:rPr lang="en-US" sz="2400" dirty="0" smtClean="0"/>
              <a:t>to encode and decode messages for exchange, and the design of such protocols is cumbersome.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Fall 2007</a:t>
            </a:r>
            <a:endParaRPr lang="en-US"/>
          </a:p>
        </p:txBody>
      </p:sp>
      <p:sp>
        <p:nvSpPr>
          <p:cNvPr id="5" name="Footer Placeholder 4"/>
          <p:cNvSpPr>
            <a:spLocks noGrp="1"/>
          </p:cNvSpPr>
          <p:nvPr>
            <p:ph type="ftr" sz="quarter" idx="11"/>
          </p:nvPr>
        </p:nvSpPr>
        <p:spPr/>
        <p:txBody>
          <a:bodyPr/>
          <a:lstStyle/>
          <a:p>
            <a:r>
              <a:rPr lang="en-US"/>
              <a:t>cs425</a:t>
            </a:r>
          </a:p>
        </p:txBody>
      </p:sp>
      <p:sp>
        <p:nvSpPr>
          <p:cNvPr id="6" name="Slide Number Placeholder 5"/>
          <p:cNvSpPr>
            <a:spLocks noGrp="1"/>
          </p:cNvSpPr>
          <p:nvPr>
            <p:ph type="sldNum" sz="quarter" idx="12"/>
          </p:nvPr>
        </p:nvSpPr>
        <p:spPr/>
        <p:txBody>
          <a:bodyPr/>
          <a:lstStyle/>
          <a:p>
            <a:fld id="{F1722691-83FC-447F-877F-932CACA0E48C}" type="slidenum">
              <a:rPr lang="en-US"/>
              <a:pPr/>
              <a:t>5</a:t>
            </a:fld>
            <a:endParaRPr lang="en-US"/>
          </a:p>
        </p:txBody>
      </p:sp>
      <p:sp>
        <p:nvSpPr>
          <p:cNvPr id="434178" name="Rectangle 2"/>
          <p:cNvSpPr>
            <a:spLocks noGrp="1" noChangeArrowheads="1"/>
          </p:cNvSpPr>
          <p:nvPr>
            <p:ph type="title"/>
          </p:nvPr>
        </p:nvSpPr>
        <p:spPr>
          <a:xfrm>
            <a:off x="559469" y="453189"/>
            <a:ext cx="8915400" cy="1066800"/>
          </a:xfrm>
        </p:spPr>
        <p:txBody>
          <a:bodyPr>
            <a:noAutofit/>
          </a:bodyPr>
          <a:lstStyle/>
          <a:p>
            <a:pPr fontAlgn="base">
              <a:spcAft>
                <a:spcPct val="0"/>
              </a:spcAft>
            </a:pPr>
            <a:r>
              <a:rPr lang="en-US" altLang="zh-CN" sz="4000" b="1" dirty="0" smtClean="0">
                <a:solidFill>
                  <a:schemeClr val="tx2"/>
                </a:solidFill>
              </a:rPr>
              <a:t>An alternative to Sockets: </a:t>
            </a:r>
            <a:br>
              <a:rPr lang="en-US" altLang="zh-CN" sz="4000" b="1" dirty="0" smtClean="0">
                <a:solidFill>
                  <a:schemeClr val="tx2"/>
                </a:solidFill>
              </a:rPr>
            </a:br>
            <a:r>
              <a:rPr lang="en-US" altLang="zh-CN" sz="4000" b="1" dirty="0" smtClean="0">
                <a:solidFill>
                  <a:schemeClr val="tx2"/>
                </a:solidFill>
              </a:rPr>
              <a:t>Remote </a:t>
            </a:r>
            <a:r>
              <a:rPr lang="en-US" altLang="zh-CN" sz="4000" b="1" dirty="0">
                <a:solidFill>
                  <a:schemeClr val="tx2"/>
                </a:solidFill>
              </a:rPr>
              <a:t>Procedure Call</a:t>
            </a:r>
          </a:p>
        </p:txBody>
      </p:sp>
      <p:sp>
        <p:nvSpPr>
          <p:cNvPr id="434179" name="Rectangle 3"/>
          <p:cNvSpPr>
            <a:spLocks noGrp="1" noChangeArrowheads="1"/>
          </p:cNvSpPr>
          <p:nvPr>
            <p:ph type="body" idx="1"/>
          </p:nvPr>
        </p:nvSpPr>
        <p:spPr/>
        <p:txBody>
          <a:bodyPr/>
          <a:lstStyle/>
          <a:p>
            <a:pPr algn="ctr">
              <a:lnSpc>
                <a:spcPct val="90000"/>
              </a:lnSpc>
              <a:buFont typeface="Wingdings" pitchFamily="2" charset="2"/>
              <a:buNone/>
            </a:pPr>
            <a:r>
              <a:rPr lang="en-US" dirty="0"/>
              <a:t>Birrell and Nelson (1984)</a:t>
            </a:r>
          </a:p>
          <a:p>
            <a:pPr algn="ctr">
              <a:lnSpc>
                <a:spcPct val="90000"/>
              </a:lnSpc>
            </a:pPr>
            <a:endParaRPr lang="en-US" dirty="0"/>
          </a:p>
          <a:p>
            <a:pPr algn="ctr">
              <a:lnSpc>
                <a:spcPct val="90000"/>
              </a:lnSpc>
              <a:buFont typeface="Wingdings" pitchFamily="2" charset="2"/>
              <a:buNone/>
            </a:pPr>
            <a:r>
              <a:rPr lang="en-US" dirty="0"/>
              <a:t>“To allow programs to call procedures located on other machines.”</a:t>
            </a:r>
          </a:p>
          <a:p>
            <a:pPr algn="ctr">
              <a:lnSpc>
                <a:spcPct val="90000"/>
              </a:lnSpc>
            </a:pPr>
            <a:endParaRPr lang="en-US" dirty="0"/>
          </a:p>
          <a:p>
            <a:pPr algn="ctr">
              <a:lnSpc>
                <a:spcPct val="90000"/>
              </a:lnSpc>
              <a:buFont typeface="Wingdings" pitchFamily="2" charset="2"/>
              <a:buNone/>
            </a:pPr>
            <a:r>
              <a:rPr lang="en-US" dirty="0"/>
              <a:t>Effectively removing the need for the Distributed Systems programmer to worry about all the details of network programming </a:t>
            </a:r>
            <a:br>
              <a:rPr lang="en-US" dirty="0"/>
            </a:br>
            <a:r>
              <a:rPr lang="en-US" dirty="0"/>
              <a:t>(i.e. </a:t>
            </a:r>
            <a:r>
              <a:rPr lang="en-US" i="1" dirty="0"/>
              <a:t>no more sockets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575510" y="0"/>
            <a:ext cx="8915400" cy="1066800"/>
          </a:xfrm>
        </p:spPr>
        <p:txBody>
          <a:bodyPr>
            <a:normAutofit/>
          </a:bodyPr>
          <a:lstStyle/>
          <a:p>
            <a:pPr fontAlgn="base">
              <a:spcAft>
                <a:spcPct val="0"/>
              </a:spcAft>
            </a:pPr>
            <a:r>
              <a:rPr lang="en-US" altLang="zh-CN" sz="4000" b="1" dirty="0" smtClean="0">
                <a:solidFill>
                  <a:schemeClr val="tx2"/>
                </a:solidFill>
              </a:rPr>
              <a:t>Remote Procedure Call</a:t>
            </a:r>
            <a:endParaRPr lang="tr-TR" altLang="zh-CN" sz="4000" b="1" dirty="0" smtClean="0">
              <a:solidFill>
                <a:schemeClr val="tx2"/>
              </a:solidFill>
            </a:endParaRPr>
          </a:p>
        </p:txBody>
      </p:sp>
      <p:sp>
        <p:nvSpPr>
          <p:cNvPr id="5123" name="Content Placeholder 3"/>
          <p:cNvSpPr>
            <a:spLocks noGrp="1"/>
          </p:cNvSpPr>
          <p:nvPr>
            <p:ph idx="1"/>
          </p:nvPr>
        </p:nvSpPr>
        <p:spPr>
          <a:xfrm>
            <a:off x="495300" y="1219200"/>
            <a:ext cx="8915400" cy="5355336"/>
          </a:xfrm>
        </p:spPr>
        <p:txBody>
          <a:bodyPr>
            <a:normAutofit/>
          </a:bodyPr>
          <a:lstStyle/>
          <a:p>
            <a:pPr lvl="1" algn="just"/>
            <a:r>
              <a:rPr lang="en-US" sz="2400" dirty="0" smtClean="0"/>
              <a:t>It abstracts the communication interface to the level of a procedure call. </a:t>
            </a:r>
            <a:endParaRPr lang="en-US" sz="2400" dirty="0" smtClean="0"/>
          </a:p>
          <a:p>
            <a:pPr lvl="1" algn="just"/>
            <a:endParaRPr lang="en-US" sz="2400" dirty="0" smtClean="0"/>
          </a:p>
          <a:p>
            <a:pPr lvl="1" algn="just"/>
            <a:r>
              <a:rPr lang="en-US" sz="2400" dirty="0" smtClean="0"/>
              <a:t>Instead of working directly with sockets, the programmer has the illusion of calling a local procedure, when in fact the arguments of the call are packaged up and shipped off to the remote target of the call. </a:t>
            </a:r>
          </a:p>
          <a:p>
            <a:pPr lvl="1" algn="just"/>
            <a:endParaRPr lang="en-US" sz="2400" dirty="0" smtClean="0"/>
          </a:p>
          <a:p>
            <a:pPr lvl="1" algn="just"/>
            <a:r>
              <a:rPr lang="en-US" sz="2400" dirty="0" smtClean="0"/>
              <a:t>RPC </a:t>
            </a:r>
            <a:r>
              <a:rPr lang="en-US" sz="2400" dirty="0" smtClean="0"/>
              <a:t>systems encode arguments and return values using an external data representation, such as XDR.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88" y="0"/>
            <a:ext cx="8915400" cy="1066800"/>
          </a:xfrm>
        </p:spPr>
        <p:txBody>
          <a:bodyPr>
            <a:normAutofit/>
          </a:bodyPr>
          <a:lstStyle/>
          <a:p>
            <a:pPr fontAlgn="base">
              <a:spcAft>
                <a:spcPct val="0"/>
              </a:spcAft>
            </a:pPr>
            <a:r>
              <a:rPr lang="en-GB" altLang="zh-CN" sz="4000" b="1" dirty="0" smtClean="0">
                <a:solidFill>
                  <a:schemeClr val="tx2"/>
                </a:solidFill>
              </a:rPr>
              <a:t>Remote Method Invocation</a:t>
            </a:r>
            <a:endParaRPr lang="en-GB" altLang="zh-CN" sz="4000" b="1" dirty="0">
              <a:solidFill>
                <a:schemeClr val="tx2"/>
              </a:solidFill>
            </a:endParaRPr>
          </a:p>
        </p:txBody>
      </p:sp>
      <p:sp>
        <p:nvSpPr>
          <p:cNvPr id="3" name="Content Placeholder 2"/>
          <p:cNvSpPr>
            <a:spLocks noGrp="1"/>
          </p:cNvSpPr>
          <p:nvPr>
            <p:ph idx="1"/>
          </p:nvPr>
        </p:nvSpPr>
        <p:spPr/>
        <p:txBody>
          <a:bodyPr>
            <a:normAutofit/>
          </a:bodyPr>
          <a:lstStyle/>
          <a:p>
            <a:r>
              <a:rPr lang="en-US" sz="2400" b="1" dirty="0" smtClean="0"/>
              <a:t>RPC</a:t>
            </a:r>
            <a:r>
              <a:rPr lang="en-US" sz="2400" dirty="0" smtClean="0"/>
              <a:t> –</a:t>
            </a:r>
          </a:p>
          <a:p>
            <a:pPr>
              <a:buNone/>
            </a:pPr>
            <a:r>
              <a:rPr lang="en-US" sz="2400" dirty="0" smtClean="0"/>
              <a:t>	</a:t>
            </a:r>
            <a:r>
              <a:rPr lang="en-US" sz="2400" dirty="0" smtClean="0"/>
              <a:t>an </a:t>
            </a:r>
            <a:r>
              <a:rPr lang="en-US" sz="2400" dirty="0" smtClean="0"/>
              <a:t>extension of the conventional procedure call model: It allows client programs to call procedure in server programs running in separate processes and generally in different computers from the client.</a:t>
            </a:r>
          </a:p>
          <a:p>
            <a:endParaRPr lang="en-US" sz="2400" dirty="0" smtClean="0"/>
          </a:p>
          <a:p>
            <a:r>
              <a:rPr lang="en-US" sz="2400" b="1" dirty="0" smtClean="0"/>
              <a:t>RMI</a:t>
            </a:r>
            <a:r>
              <a:rPr lang="en-US" sz="2400" dirty="0" smtClean="0"/>
              <a:t>– </a:t>
            </a:r>
            <a:endParaRPr lang="en-US" sz="2400" dirty="0" smtClean="0"/>
          </a:p>
          <a:p>
            <a:pPr>
              <a:buNone/>
            </a:pPr>
            <a:r>
              <a:rPr lang="en-US" sz="2400" dirty="0" smtClean="0"/>
              <a:t>	</a:t>
            </a:r>
            <a:r>
              <a:rPr lang="en-US" sz="2400" dirty="0" smtClean="0"/>
              <a:t>is </a:t>
            </a:r>
            <a:r>
              <a:rPr lang="en-US" sz="2400" dirty="0" smtClean="0"/>
              <a:t>an extension of local method invocation that allows an object living in one process to invoke the methods of an object living in another process.</a:t>
            </a:r>
          </a:p>
          <a:p>
            <a:endParaRPr lang="en-GB" sz="2400" dirty="0" smtClean="0"/>
          </a:p>
          <a:p>
            <a:endParaRPr lang="en-GB"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719889" y="308811"/>
            <a:ext cx="8915400" cy="1066800"/>
          </a:xfrm>
        </p:spPr>
        <p:txBody>
          <a:bodyPr>
            <a:normAutofit/>
          </a:bodyPr>
          <a:lstStyle/>
          <a:p>
            <a:pPr fontAlgn="base">
              <a:spcAft>
                <a:spcPct val="0"/>
              </a:spcAft>
            </a:pPr>
            <a:r>
              <a:rPr lang="en-US" altLang="zh-CN" sz="4000" b="1" dirty="0" smtClean="0">
                <a:solidFill>
                  <a:schemeClr val="tx2"/>
                </a:solidFill>
              </a:rPr>
              <a:t>Distributed Object Applications (1)</a:t>
            </a:r>
            <a:endParaRPr lang="tr-TR" altLang="zh-CN" sz="4000" b="1" dirty="0" smtClean="0">
              <a:solidFill>
                <a:schemeClr val="tx2"/>
              </a:solidFill>
            </a:endParaRPr>
          </a:p>
        </p:txBody>
      </p:sp>
      <p:sp>
        <p:nvSpPr>
          <p:cNvPr id="8195" name="Content Placeholder 2"/>
          <p:cNvSpPr>
            <a:spLocks noGrp="1"/>
          </p:cNvSpPr>
          <p:nvPr>
            <p:ph idx="1"/>
          </p:nvPr>
        </p:nvSpPr>
        <p:spPr>
          <a:xfrm>
            <a:off x="495300" y="1283368"/>
            <a:ext cx="8915400" cy="5291168"/>
          </a:xfrm>
        </p:spPr>
        <p:txBody>
          <a:bodyPr>
            <a:noAutofit/>
          </a:bodyPr>
          <a:lstStyle/>
          <a:p>
            <a:r>
              <a:rPr lang="en-US" sz="2400" dirty="0" smtClean="0"/>
              <a:t>RMI provides the mechanism by which the server and the client communicate and pass information back and forth. </a:t>
            </a:r>
          </a:p>
          <a:p>
            <a:endParaRPr lang="en-US" sz="2400" dirty="0" smtClean="0"/>
          </a:p>
          <a:p>
            <a:r>
              <a:rPr lang="en-US" sz="2400" dirty="0" smtClean="0"/>
              <a:t>Such an application is sometimes referred to as a distributed object application.</a:t>
            </a:r>
          </a:p>
          <a:p>
            <a:endParaRPr lang="en-US" sz="2400" dirty="0" smtClean="0"/>
          </a:p>
          <a:p>
            <a:pPr algn="just"/>
            <a:r>
              <a:rPr lang="en-US" sz="2800" b="1" dirty="0" smtClean="0"/>
              <a:t>Remote method Invocation</a:t>
            </a:r>
          </a:p>
          <a:p>
            <a:pPr lvl="1" algn="just"/>
            <a:r>
              <a:rPr lang="en-US" sz="2400" dirty="0" smtClean="0"/>
              <a:t>In distributed object systems, communication between program-level </a:t>
            </a:r>
            <a:r>
              <a:rPr lang="en-US" sz="2400" i="1" dirty="0" smtClean="0"/>
              <a:t>objects</a:t>
            </a:r>
            <a:r>
              <a:rPr lang="en-US" sz="2400" dirty="0" smtClean="0"/>
              <a:t> residing in different address spaces is needed. </a:t>
            </a:r>
          </a:p>
          <a:p>
            <a:pPr lvl="1" algn="just"/>
            <a:endParaRPr lang="en-US" sz="2400" dirty="0" smtClean="0"/>
          </a:p>
          <a:p>
            <a:pPr lvl="1" algn="just"/>
            <a:r>
              <a:rPr lang="en-US" sz="2400" dirty="0" smtClean="0"/>
              <a:t>In order to match the semantics of object invocation, distributed object systems require </a:t>
            </a:r>
            <a:r>
              <a:rPr lang="en-US" sz="2400" i="1" dirty="0" smtClean="0"/>
              <a:t>remote method invocation</a:t>
            </a:r>
            <a:r>
              <a:rPr lang="en-US" sz="2400" dirty="0" smtClean="0"/>
              <a:t> or RMI.</a:t>
            </a:r>
          </a:p>
          <a:p>
            <a:endParaRPr lang="en-US" sz="2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719889" y="308811"/>
            <a:ext cx="8915400" cy="1066800"/>
          </a:xfrm>
        </p:spPr>
        <p:txBody>
          <a:bodyPr>
            <a:normAutofit/>
          </a:bodyPr>
          <a:lstStyle/>
          <a:p>
            <a:pPr fontAlgn="base">
              <a:spcAft>
                <a:spcPct val="0"/>
              </a:spcAft>
            </a:pPr>
            <a:r>
              <a:rPr lang="en-US" altLang="zh-CN" sz="4000" b="1" dirty="0" smtClean="0">
                <a:solidFill>
                  <a:schemeClr val="tx2"/>
                </a:solidFill>
              </a:rPr>
              <a:t>Distributed Object </a:t>
            </a:r>
            <a:r>
              <a:rPr lang="en-US" altLang="zh-CN" sz="4000" b="1" dirty="0" smtClean="0">
                <a:solidFill>
                  <a:schemeClr val="tx2"/>
                </a:solidFill>
              </a:rPr>
              <a:t>Applications</a:t>
            </a:r>
            <a:endParaRPr lang="tr-TR" altLang="zh-CN" sz="4000" b="1" dirty="0" smtClean="0">
              <a:solidFill>
                <a:schemeClr val="tx2"/>
              </a:solidFill>
            </a:endParaRPr>
          </a:p>
        </p:txBody>
      </p:sp>
      <p:sp>
        <p:nvSpPr>
          <p:cNvPr id="8195" name="Content Placeholder 2"/>
          <p:cNvSpPr>
            <a:spLocks noGrp="1"/>
          </p:cNvSpPr>
          <p:nvPr>
            <p:ph idx="1"/>
          </p:nvPr>
        </p:nvSpPr>
        <p:spPr>
          <a:xfrm>
            <a:off x="495300" y="1283368"/>
            <a:ext cx="8915400" cy="5291168"/>
          </a:xfrm>
        </p:spPr>
        <p:txBody>
          <a:bodyPr>
            <a:noAutofit/>
          </a:bodyPr>
          <a:lstStyle/>
          <a:p>
            <a:r>
              <a:rPr lang="en-US" sz="2400" b="1" dirty="0" smtClean="0"/>
              <a:t>Client-Server Model</a:t>
            </a:r>
          </a:p>
          <a:p>
            <a:pPr lvl="1"/>
            <a:r>
              <a:rPr lang="en-US" sz="2400" dirty="0" smtClean="0"/>
              <a:t>RMI applications are often comprised of two separate programs: a server and a client. </a:t>
            </a:r>
          </a:p>
          <a:p>
            <a:pPr lvl="1"/>
            <a:endParaRPr lang="en-US" sz="2400" b="1" dirty="0" smtClean="0"/>
          </a:p>
          <a:p>
            <a:pPr lvl="1"/>
            <a:r>
              <a:rPr lang="en-US" sz="2400" b="1" dirty="0" smtClean="0"/>
              <a:t>Server: </a:t>
            </a:r>
            <a:r>
              <a:rPr lang="en-US" sz="2400" dirty="0" smtClean="0"/>
              <a:t>A typical server application creates a number of remote objects, makes references to those remote objects accessible, and waits for clients to invoke methods on those remote objects. </a:t>
            </a:r>
          </a:p>
          <a:p>
            <a:pPr lvl="1"/>
            <a:endParaRPr lang="en-US" sz="2400" b="1" dirty="0" smtClean="0"/>
          </a:p>
          <a:p>
            <a:pPr lvl="1"/>
            <a:r>
              <a:rPr lang="en-US" sz="2400" b="1" dirty="0" smtClean="0"/>
              <a:t>Client:</a:t>
            </a:r>
            <a:r>
              <a:rPr lang="en-US" sz="2400" dirty="0" smtClean="0"/>
              <a:t> A typical client application gets a remote reference to one or more remote objects in the server and then invokes methods on them.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7752</TotalTime>
  <Words>2265</Words>
  <Application>Microsoft Office PowerPoint</Application>
  <PresentationFormat>A4 Paper (210x297 mm)</PresentationFormat>
  <Paragraphs>307</Paragraphs>
  <Slides>37</Slides>
  <Notes>7</Notes>
  <HiddenSlides>5</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Parallel and Distributed Computing</vt:lpstr>
      <vt:lpstr>Chapter 5</vt:lpstr>
      <vt:lpstr>Introduction</vt:lpstr>
      <vt:lpstr>Inter-process Communication</vt:lpstr>
      <vt:lpstr>An alternative to Sockets:  Remote Procedure Call</vt:lpstr>
      <vt:lpstr>Remote Procedure Call</vt:lpstr>
      <vt:lpstr>Remote Method Invocation</vt:lpstr>
      <vt:lpstr>Distributed Object Applications (1)</vt:lpstr>
      <vt:lpstr>Distributed Object Applications</vt:lpstr>
      <vt:lpstr>Middleware layers</vt:lpstr>
      <vt:lpstr>Remote Objects</vt:lpstr>
      <vt:lpstr>Definitions</vt:lpstr>
      <vt:lpstr>Interfaces (Generic Definition)</vt:lpstr>
      <vt:lpstr>Interfaces</vt:lpstr>
      <vt:lpstr>Interfaces in DS</vt:lpstr>
      <vt:lpstr>Slide 16</vt:lpstr>
      <vt:lpstr>Interfaces in DS</vt:lpstr>
      <vt:lpstr>Distributed Object Applications (1)</vt:lpstr>
      <vt:lpstr>Distributed Object Applications (2)</vt:lpstr>
      <vt:lpstr>Remote Method Invocation</vt:lpstr>
      <vt:lpstr>Middleware layers</vt:lpstr>
      <vt:lpstr>Slide 22</vt:lpstr>
      <vt:lpstr>Communication between distributed objects (Summary)</vt:lpstr>
      <vt:lpstr>The Object Model</vt:lpstr>
      <vt:lpstr>The Object Model (Cont)</vt:lpstr>
      <vt:lpstr>The Object Model (Cont)</vt:lpstr>
      <vt:lpstr>The Object Model (Cont)</vt:lpstr>
      <vt:lpstr>Distributed Objects</vt:lpstr>
      <vt:lpstr>Distributed Objects</vt:lpstr>
      <vt:lpstr>Accessing the Distributed Objects</vt:lpstr>
      <vt:lpstr>Distributed Object Model</vt:lpstr>
      <vt:lpstr>Remote and local method invocations</vt:lpstr>
      <vt:lpstr>Distributed Object Model</vt:lpstr>
      <vt:lpstr>Distributed Object Model</vt:lpstr>
      <vt:lpstr>Distributed Object Model (Cont)</vt:lpstr>
      <vt:lpstr>Distributed Object Model (Cont)</vt:lpstr>
      <vt:lpstr>Slide 37</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Hammad</cp:lastModifiedBy>
  <cp:revision>485</cp:revision>
  <cp:lastPrinted>2000-11-12T21:05:10Z</cp:lastPrinted>
  <dcterms:created xsi:type="dcterms:W3CDTF">2000-06-18T21:59:47Z</dcterms:created>
  <dcterms:modified xsi:type="dcterms:W3CDTF">2011-05-02T10:19:42Z</dcterms:modified>
</cp:coreProperties>
</file>