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15"/>
  </p:notesMasterIdLst>
  <p:handoutMasterIdLst>
    <p:handoutMasterId r:id="rId16"/>
  </p:handoutMasterIdLst>
  <p:sldIdLst>
    <p:sldId id="338" r:id="rId2"/>
    <p:sldId id="339" r:id="rId3"/>
    <p:sldId id="377" r:id="rId4"/>
    <p:sldId id="378" r:id="rId5"/>
    <p:sldId id="379" r:id="rId6"/>
    <p:sldId id="388" r:id="rId7"/>
    <p:sldId id="381" r:id="rId8"/>
    <p:sldId id="382" r:id="rId9"/>
    <p:sldId id="383" r:id="rId10"/>
    <p:sldId id="387" r:id="rId11"/>
    <p:sldId id="384" r:id="rId12"/>
    <p:sldId id="385" r:id="rId13"/>
    <p:sldId id="386" r:id="rId14"/>
  </p:sldIdLst>
  <p:sldSz cx="9906000" cy="6858000" type="A4"/>
  <p:notesSz cx="7102475" cy="10234613"/>
  <p:defaultTextStyle>
    <a:defPPr>
      <a:defRPr lang="en-GB"/>
    </a:defPPr>
    <a:lvl1pPr algn="l" rtl="0" fontAlgn="base">
      <a:spcBef>
        <a:spcPct val="0"/>
      </a:spcBef>
      <a:spcAft>
        <a:spcPct val="0"/>
      </a:spcAft>
      <a:defRPr i="1" kern="1200">
        <a:solidFill>
          <a:schemeClr val="tx1"/>
        </a:solidFill>
        <a:latin typeface="Arial" charset="0"/>
        <a:ea typeface="+mn-ea"/>
        <a:cs typeface="Arial" charset="0"/>
      </a:defRPr>
    </a:lvl1pPr>
    <a:lvl2pPr marL="457200" algn="l" rtl="0" fontAlgn="base">
      <a:spcBef>
        <a:spcPct val="0"/>
      </a:spcBef>
      <a:spcAft>
        <a:spcPct val="0"/>
      </a:spcAft>
      <a:defRPr i="1" kern="1200">
        <a:solidFill>
          <a:schemeClr val="tx1"/>
        </a:solidFill>
        <a:latin typeface="Arial" charset="0"/>
        <a:ea typeface="+mn-ea"/>
        <a:cs typeface="Arial" charset="0"/>
      </a:defRPr>
    </a:lvl2pPr>
    <a:lvl3pPr marL="914400" algn="l" rtl="0" fontAlgn="base">
      <a:spcBef>
        <a:spcPct val="0"/>
      </a:spcBef>
      <a:spcAft>
        <a:spcPct val="0"/>
      </a:spcAft>
      <a:defRPr i="1" kern="1200">
        <a:solidFill>
          <a:schemeClr val="tx1"/>
        </a:solidFill>
        <a:latin typeface="Arial" charset="0"/>
        <a:ea typeface="+mn-ea"/>
        <a:cs typeface="Arial" charset="0"/>
      </a:defRPr>
    </a:lvl3pPr>
    <a:lvl4pPr marL="1371600" algn="l" rtl="0" fontAlgn="base">
      <a:spcBef>
        <a:spcPct val="0"/>
      </a:spcBef>
      <a:spcAft>
        <a:spcPct val="0"/>
      </a:spcAft>
      <a:defRPr i="1" kern="1200">
        <a:solidFill>
          <a:schemeClr val="tx1"/>
        </a:solidFill>
        <a:latin typeface="Arial" charset="0"/>
        <a:ea typeface="+mn-ea"/>
        <a:cs typeface="Arial" charset="0"/>
      </a:defRPr>
    </a:lvl4pPr>
    <a:lvl5pPr marL="1828800" algn="l" rtl="0" fontAlgn="base">
      <a:spcBef>
        <a:spcPct val="0"/>
      </a:spcBef>
      <a:spcAft>
        <a:spcPct val="0"/>
      </a:spcAft>
      <a:defRPr i="1" kern="1200">
        <a:solidFill>
          <a:schemeClr val="tx1"/>
        </a:solidFill>
        <a:latin typeface="Arial" charset="0"/>
        <a:ea typeface="+mn-ea"/>
        <a:cs typeface="Arial" charset="0"/>
      </a:defRPr>
    </a:lvl5pPr>
    <a:lvl6pPr marL="2286000" algn="l" defTabSz="914400" rtl="0" eaLnBrk="1" latinLnBrk="0" hangingPunct="1">
      <a:defRPr i="1" kern="1200">
        <a:solidFill>
          <a:schemeClr val="tx1"/>
        </a:solidFill>
        <a:latin typeface="Arial" charset="0"/>
        <a:ea typeface="+mn-ea"/>
        <a:cs typeface="Arial" charset="0"/>
      </a:defRPr>
    </a:lvl6pPr>
    <a:lvl7pPr marL="2743200" algn="l" defTabSz="914400" rtl="0" eaLnBrk="1" latinLnBrk="0" hangingPunct="1">
      <a:defRPr i="1" kern="1200">
        <a:solidFill>
          <a:schemeClr val="tx1"/>
        </a:solidFill>
        <a:latin typeface="Arial" charset="0"/>
        <a:ea typeface="+mn-ea"/>
        <a:cs typeface="Arial" charset="0"/>
      </a:defRPr>
    </a:lvl7pPr>
    <a:lvl8pPr marL="3200400" algn="l" defTabSz="914400" rtl="0" eaLnBrk="1" latinLnBrk="0" hangingPunct="1">
      <a:defRPr i="1" kern="1200">
        <a:solidFill>
          <a:schemeClr val="tx1"/>
        </a:solidFill>
        <a:latin typeface="Arial" charset="0"/>
        <a:ea typeface="+mn-ea"/>
        <a:cs typeface="Arial" charset="0"/>
      </a:defRPr>
    </a:lvl8pPr>
    <a:lvl9pPr marL="3657600" algn="l" defTabSz="914400" rtl="0" eaLnBrk="1" latinLnBrk="0" hangingPunct="1">
      <a:defRPr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3333FF"/>
    <a:srgbClr val="CC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12" autoAdjust="0"/>
    <p:restoredTop sz="86610" autoAdjust="0"/>
  </p:normalViewPr>
  <p:slideViewPr>
    <p:cSldViewPr snapToGrid="0">
      <p:cViewPr varScale="1">
        <p:scale>
          <a:sx n="63" d="100"/>
          <a:sy n="63" d="100"/>
        </p:scale>
        <p:origin x="-1224" y="-96"/>
      </p:cViewPr>
      <p:guideLst>
        <p:guide orient="horz" pos="2160"/>
        <p:guide pos="31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smtClean="0"/>
            </a:lvl1pPr>
          </a:lstStyle>
          <a:p>
            <a:pPr>
              <a:defRPr/>
            </a:pPr>
            <a:endParaRPr lang="en-GB"/>
          </a:p>
        </p:txBody>
      </p:sp>
      <p:sp>
        <p:nvSpPr>
          <p:cNvPr id="3" name="Date Placehold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smtClean="0"/>
            </a:lvl1pPr>
          </a:lstStyle>
          <a:p>
            <a:pPr>
              <a:defRPr/>
            </a:pPr>
            <a:fld id="{ABD3EC5F-1085-4897-9830-033225D091DD}" type="datetimeFigureOut">
              <a:rPr lang="en-GB"/>
              <a:pPr>
                <a:defRPr/>
              </a:pPr>
              <a:t>10/05/2011</a:t>
            </a:fld>
            <a:endParaRPr lang="en-GB"/>
          </a:p>
        </p:txBody>
      </p:sp>
      <p:sp>
        <p:nvSpPr>
          <p:cNvPr id="4" name="Footer Placehold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smtClean="0"/>
            </a:lvl1pPr>
          </a:lstStyle>
          <a:p>
            <a:pPr>
              <a:defRPr/>
            </a:pPr>
            <a:endParaRPr lang="en-GB"/>
          </a:p>
        </p:txBody>
      </p:sp>
      <p:sp>
        <p:nvSpPr>
          <p:cNvPr id="5" name="Slide Number Placehold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smtClean="0"/>
            </a:lvl1pPr>
          </a:lstStyle>
          <a:p>
            <a:pPr>
              <a:defRPr/>
            </a:pPr>
            <a:fld id="{AADFD327-B943-4003-86BD-85148FF41D7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099" name="Rectangle 3"/>
          <p:cNvSpPr>
            <a:spLocks noGrp="1" noChangeArrowheads="1"/>
          </p:cNvSpPr>
          <p:nvPr>
            <p:ph type="dt" idx="1"/>
          </p:nvPr>
        </p:nvSpPr>
        <p:spPr bwMode="auto">
          <a:xfrm>
            <a:off x="4023092"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eaLnBrk="0" hangingPunct="0">
              <a:defRPr sz="1300" i="0">
                <a:latin typeface="Times" charset="0"/>
                <a:cs typeface="+mn-cs"/>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781050" y="768350"/>
            <a:ext cx="5540375" cy="3836988"/>
          </a:xfrm>
          <a:prstGeom prst="rect">
            <a:avLst/>
          </a:prstGeom>
          <a:noFill/>
          <a:ln w="9525">
            <a:solidFill>
              <a:srgbClr val="000000"/>
            </a:solidFill>
            <a:miter lim="800000"/>
            <a:headEnd/>
            <a:tailEnd/>
          </a:ln>
        </p:spPr>
      </p:sp>
      <p:sp>
        <p:nvSpPr>
          <p:cNvPr id="132101" name="Rectangle 5"/>
          <p:cNvSpPr>
            <a:spLocks noGrp="1" noChangeArrowheads="1"/>
          </p:cNvSpPr>
          <p:nvPr>
            <p:ph type="body" sz="quarter" idx="3"/>
          </p:nvPr>
        </p:nvSpPr>
        <p:spPr bwMode="auto">
          <a:xfrm>
            <a:off x="710248" y="4861441"/>
            <a:ext cx="5681980" cy="4605576"/>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2102" name="Rectangle 6"/>
          <p:cNvSpPr>
            <a:spLocks noGrp="1" noChangeArrowheads="1"/>
          </p:cNvSpPr>
          <p:nvPr>
            <p:ph type="ftr" sz="quarter" idx="4"/>
          </p:nvPr>
        </p:nvSpPr>
        <p:spPr bwMode="auto">
          <a:xfrm>
            <a:off x="0"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103" name="Rectangle 7"/>
          <p:cNvSpPr>
            <a:spLocks noGrp="1" noChangeArrowheads="1"/>
          </p:cNvSpPr>
          <p:nvPr>
            <p:ph type="sldNum" sz="quarter" idx="5"/>
          </p:nvPr>
        </p:nvSpPr>
        <p:spPr bwMode="auto">
          <a:xfrm>
            <a:off x="4023092"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eaLnBrk="0" hangingPunct="0">
              <a:defRPr sz="1300" i="0">
                <a:latin typeface="Times" charset="0"/>
                <a:cs typeface="+mn-cs"/>
              </a:defRPr>
            </a:lvl1pPr>
          </a:lstStyle>
          <a:p>
            <a:pPr>
              <a:defRPr/>
            </a:pPr>
            <a:fld id="{E2B266ED-C29C-4C13-B6ED-2130C2E994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spcBef>
                <a:spcPct val="0"/>
              </a:spcBef>
            </a:pPr>
            <a:endParaRPr lang="en-US" smtClean="0">
              <a:latin typeface="Times" pitchFamily="18" charset="0"/>
            </a:endParaRPr>
          </a:p>
        </p:txBody>
      </p:sp>
      <p:sp>
        <p:nvSpPr>
          <p:cNvPr id="26628" name="Slide Number Placeholder 3"/>
          <p:cNvSpPr>
            <a:spLocks noGrp="1"/>
          </p:cNvSpPr>
          <p:nvPr>
            <p:ph type="sldNum" sz="quarter" idx="5"/>
          </p:nvPr>
        </p:nvSpPr>
        <p:spPr/>
        <p:txBody>
          <a:bodyPr/>
          <a:lstStyle/>
          <a:p>
            <a:pPr>
              <a:defRPr/>
            </a:pPr>
            <a:fld id="{5874DF56-8AC9-4A29-AB69-EA0F51000236}" type="slidenum">
              <a:rPr lang="en-GB" smtClean="0">
                <a:latin typeface="Times" pitchFamily="18" charset="0"/>
              </a:rPr>
              <a:pPr>
                <a:defRPr/>
              </a:pPr>
              <a:t>1</a:t>
            </a:fld>
            <a:endParaRPr lang="en-GB"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08A09E2-62C1-4B23-AE92-337782E3D96F}" type="slidenum">
              <a:rPr lang="tr-TR" smtClean="0"/>
              <a:pPr>
                <a:defRPr/>
              </a:pPr>
              <a:t>2</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48AF40-0F87-467E-849C-5280BADDB407}" type="slidenum">
              <a:rPr lang="ar-SA"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932302-E2DC-4DE5-99FB-A3F73A7C8A6B}" type="slidenum">
              <a:rPr lang="ar-SA"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41"/>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6" y="274641"/>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F0B59E-7041-4BD3-9C8E-DF6970009113}" type="slidenum">
              <a:rPr lang="ar-SA"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ECBC90-2CED-49FE-961D-9A235829CDF8}" type="slidenum">
              <a:rPr lang="ar-SA"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89075F-FCAE-440B-B6E4-4F7877F10504}" type="slidenum">
              <a:rPr lang="ar-SA"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DD47353-8414-4D58-8066-2AFD80A6B600}" type="slidenum">
              <a:rPr lang="ar-SA"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7850ADD-86C7-4BFF-BEB8-5F2B3FDA5ECF}" type="slidenum">
              <a:rPr lang="ar-SA"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7DCEBE1-2EB3-4D3D-8891-DF39BBFB341E}" type="slidenum">
              <a:rPr lang="ar-SA"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80FFF2A-5EAA-4425-A972-1294FA7A8356}" type="slidenum">
              <a:rPr lang="ar-SA"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D642F02-F136-47D2-B6C8-B5AC4CBB56D4}" type="slidenum">
              <a:rPr lang="ar-SA"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AA74B0-7E0E-4121-8F3F-79A7B882F153}" type="slidenum">
              <a:rPr lang="ar-SA"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E51220A-ADD0-4911-9D86-B216C19BCF54}" type="slidenum">
              <a:rPr lang="ar-SA"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sites.google.com/a/mcs.edu.pk/codteem/teaching/pd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1052513"/>
            <a:ext cx="84201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641475" y="3113088"/>
            <a:ext cx="7523163" cy="2763837"/>
          </a:xfrm>
        </p:spPr>
        <p:txBody>
          <a:bodyPr>
            <a:normAutofit fontScale="775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smtClean="0"/>
              <a:t>Spring, 2011</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2"/>
              <a:buNone/>
              <a:defRPr/>
            </a:pPr>
            <a:r>
              <a:rPr lang="en-GB" b="1" dirty="0" smtClean="0">
                <a:hlinkClick r:id="rId4"/>
              </a:rPr>
              <a:t>https://sites.google.com/a/mcs.edu.pk/codteem/teaching/pdc</a:t>
            </a:r>
            <a:r>
              <a:rPr lang="en-GB" b="1" dirty="0" smtClean="0"/>
              <a:t> </a:t>
            </a:r>
            <a:endParaRPr lang="en-GB" sz="2600" b="1" dirty="0" smtClean="0"/>
          </a:p>
        </p:txBody>
      </p:sp>
      <p:sp>
        <p:nvSpPr>
          <p:cNvPr id="6148" name="Date Placeholder 5"/>
          <p:cNvSpPr>
            <a:spLocks noGrp="1"/>
          </p:cNvSpPr>
          <p:nvPr>
            <p:ph type="dt" sz="half" idx="10"/>
          </p:nvPr>
        </p:nvSpPr>
        <p:spPr bwMode="auto">
          <a:xfrm>
            <a:off x="6715125" y="6265863"/>
            <a:ext cx="2682875" cy="476250"/>
          </a:xfrm>
          <a:ln>
            <a:miter lim="800000"/>
            <a:headEnd/>
            <a:tailEnd/>
          </a:ln>
        </p:spPr>
        <p:txBody>
          <a:bodyPr vert="horz" wrap="square" lIns="91440" tIns="45720" rIns="91440" bIns="45720" numCol="1" compatLnSpc="1">
            <a:prstTxWarp prst="textNoShape">
              <a:avLst/>
            </a:prstTxWarp>
          </a:bodyPr>
          <a:lstStyle/>
          <a:p>
            <a:pPr>
              <a:defRPr/>
            </a:pPr>
            <a:fld id="{E301C558-D637-467D-8CA1-7D0208FE9F65}" type="datetime1">
              <a:rPr lang="en-GB" smtClean="0">
                <a:latin typeface="Arial" charset="0"/>
              </a:rPr>
              <a:pPr>
                <a:defRPr/>
              </a:pPr>
              <a:t>10/05/2011</a:t>
            </a:fld>
            <a:endParaRPr lang="en-GB" smtClean="0">
              <a:latin typeface="Arial" charset="0"/>
            </a:endParaRPr>
          </a:p>
        </p:txBody>
      </p:sp>
      <p:sp>
        <p:nvSpPr>
          <p:cNvPr id="7" name="Slide Number Placeholder 6"/>
          <p:cNvSpPr>
            <a:spLocks noGrp="1"/>
          </p:cNvSpPr>
          <p:nvPr>
            <p:ph type="sldNum" sz="quarter" idx="12"/>
          </p:nvPr>
        </p:nvSpPr>
        <p:spPr/>
        <p:txBody>
          <a:bodyPr/>
          <a:lstStyle/>
          <a:p>
            <a:pPr>
              <a:defRPr/>
            </a:pPr>
            <a:fld id="{C80BF2B9-2201-459A-861D-035CCE8A2FB0}" type="slidenum">
              <a:rPr lang="en-GB"/>
              <a:pPr>
                <a:defRPr/>
              </a:pPr>
              <a:t>1</a:t>
            </a:fld>
            <a:endParaRPr lang="en-GB" dirty="0"/>
          </a:p>
        </p:txBody>
      </p:sp>
      <p:sp>
        <p:nvSpPr>
          <p:cNvPr id="6150" name="Line 5"/>
          <p:cNvSpPr>
            <a:spLocks noChangeShapeType="1"/>
          </p:cNvSpPr>
          <p:nvPr/>
        </p:nvSpPr>
        <p:spPr bwMode="auto">
          <a:xfrm>
            <a:off x="0" y="6308725"/>
            <a:ext cx="9906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01218" y="1106170"/>
            <a:ext cx="8889045" cy="3756173"/>
            <a:chOff x="366" y="1097"/>
            <a:chExt cx="5444" cy="1580"/>
          </a:xfrm>
        </p:grpSpPr>
        <p:sp>
          <p:nvSpPr>
            <p:cNvPr id="30724" name="Line 5"/>
            <p:cNvSpPr>
              <a:spLocks noChangeShapeType="1"/>
            </p:cNvSpPr>
            <p:nvPr/>
          </p:nvSpPr>
          <p:spPr bwMode="auto">
            <a:xfrm>
              <a:off x="366" y="1474"/>
              <a:ext cx="5444" cy="19"/>
            </a:xfrm>
            <a:prstGeom prst="line">
              <a:avLst/>
            </a:prstGeom>
            <a:noFill/>
            <a:ln w="36513">
              <a:solidFill>
                <a:srgbClr val="000000"/>
              </a:solidFill>
              <a:round/>
              <a:headEnd/>
              <a:tailEnd/>
            </a:ln>
          </p:spPr>
          <p:txBody>
            <a:bodyPr/>
            <a:lstStyle/>
            <a:p>
              <a:endParaRPr lang="en-GB" sz="1200"/>
            </a:p>
          </p:txBody>
        </p:sp>
        <p:sp>
          <p:nvSpPr>
            <p:cNvPr id="30725" name="Line 6"/>
            <p:cNvSpPr>
              <a:spLocks noChangeShapeType="1"/>
            </p:cNvSpPr>
            <p:nvPr/>
          </p:nvSpPr>
          <p:spPr bwMode="auto">
            <a:xfrm>
              <a:off x="375" y="1857"/>
              <a:ext cx="5416" cy="1"/>
            </a:xfrm>
            <a:prstGeom prst="line">
              <a:avLst/>
            </a:prstGeom>
            <a:noFill/>
            <a:ln w="36513">
              <a:solidFill>
                <a:srgbClr val="000000"/>
              </a:solidFill>
              <a:round/>
              <a:headEnd/>
              <a:tailEnd/>
            </a:ln>
          </p:spPr>
          <p:txBody>
            <a:bodyPr/>
            <a:lstStyle/>
            <a:p>
              <a:endParaRPr lang="en-GB" sz="1200"/>
            </a:p>
          </p:txBody>
        </p:sp>
        <p:sp>
          <p:nvSpPr>
            <p:cNvPr id="30726" name="Rectangle 7"/>
            <p:cNvSpPr>
              <a:spLocks noChangeArrowheads="1"/>
            </p:cNvSpPr>
            <p:nvPr/>
          </p:nvSpPr>
          <p:spPr bwMode="auto">
            <a:xfrm>
              <a:off x="1756" y="1231"/>
              <a:ext cx="2128" cy="155"/>
            </a:xfrm>
            <a:prstGeom prst="rect">
              <a:avLst/>
            </a:prstGeom>
            <a:noFill/>
            <a:ln w="9525">
              <a:noFill/>
              <a:miter lim="800000"/>
              <a:headEnd/>
              <a:tailEnd/>
            </a:ln>
          </p:spPr>
          <p:txBody>
            <a:bodyPr wrap="none" lIns="0" tIns="0" rIns="0" bIns="0">
              <a:spAutoFit/>
            </a:bodyPr>
            <a:lstStyle/>
            <a:p>
              <a:pPr eaLnBrk="0" hangingPunct="0"/>
              <a:r>
                <a:rPr lang="en-GB" sz="2400" i="1" dirty="0">
                  <a:solidFill>
                    <a:srgbClr val="000000"/>
                  </a:solidFill>
                </a:rPr>
                <a:t>Fault tolerance measures</a:t>
              </a:r>
              <a:endParaRPr lang="en-GB" sz="2000" dirty="0"/>
            </a:p>
          </p:txBody>
        </p:sp>
        <p:sp>
          <p:nvSpPr>
            <p:cNvPr id="30727" name="Rectangle 8"/>
            <p:cNvSpPr>
              <a:spLocks noChangeArrowheads="1"/>
            </p:cNvSpPr>
            <p:nvPr/>
          </p:nvSpPr>
          <p:spPr bwMode="auto">
            <a:xfrm>
              <a:off x="4559" y="1572"/>
              <a:ext cx="1156" cy="91"/>
            </a:xfrm>
            <a:prstGeom prst="rect">
              <a:avLst/>
            </a:prstGeom>
            <a:noFill/>
            <a:ln w="9525">
              <a:noFill/>
              <a:miter lim="800000"/>
              <a:headEnd/>
              <a:tailEnd/>
            </a:ln>
          </p:spPr>
          <p:txBody>
            <a:bodyPr wrap="none" lIns="0" tIns="0" rIns="0" bIns="0">
              <a:spAutoFit/>
            </a:bodyPr>
            <a:lstStyle/>
            <a:p>
              <a:pPr eaLnBrk="0" hangingPunct="0"/>
              <a:r>
                <a:rPr lang="en-GB" sz="1400" b="1" i="0" dirty="0">
                  <a:solidFill>
                    <a:srgbClr val="000000"/>
                  </a:solidFill>
                </a:rPr>
                <a:t>Invocation </a:t>
              </a:r>
              <a:r>
                <a:rPr lang="en-GB" sz="1400" b="1" i="0" dirty="0" smtClean="0">
                  <a:solidFill>
                    <a:srgbClr val="000000"/>
                  </a:solidFill>
                </a:rPr>
                <a:t> Semantics</a:t>
              </a:r>
              <a:endParaRPr lang="en-GB" sz="1200" b="1" i="0" dirty="0"/>
            </a:p>
          </p:txBody>
        </p:sp>
        <p:sp>
          <p:nvSpPr>
            <p:cNvPr id="30729" name="Rectangle 10"/>
            <p:cNvSpPr>
              <a:spLocks noChangeArrowheads="1"/>
            </p:cNvSpPr>
            <p:nvPr/>
          </p:nvSpPr>
          <p:spPr bwMode="auto">
            <a:xfrm>
              <a:off x="418" y="1499"/>
              <a:ext cx="1148"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Retransmit request </a:t>
              </a:r>
              <a:endParaRPr lang="en-GB" sz="1200" dirty="0"/>
            </a:p>
          </p:txBody>
        </p:sp>
        <p:sp>
          <p:nvSpPr>
            <p:cNvPr id="30730" name="Rectangle 11"/>
            <p:cNvSpPr>
              <a:spLocks noChangeArrowheads="1"/>
            </p:cNvSpPr>
            <p:nvPr/>
          </p:nvSpPr>
          <p:spPr bwMode="auto">
            <a:xfrm>
              <a:off x="485" y="1638"/>
              <a:ext cx="534"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message</a:t>
              </a:r>
              <a:endParaRPr lang="en-GB" sz="1200" dirty="0"/>
            </a:p>
          </p:txBody>
        </p:sp>
        <p:sp>
          <p:nvSpPr>
            <p:cNvPr id="30731" name="Rectangle 12"/>
            <p:cNvSpPr>
              <a:spLocks noChangeArrowheads="1"/>
            </p:cNvSpPr>
            <p:nvPr/>
          </p:nvSpPr>
          <p:spPr bwMode="auto">
            <a:xfrm>
              <a:off x="1941" y="1512"/>
              <a:ext cx="586"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Duplicate </a:t>
              </a:r>
              <a:endParaRPr lang="en-GB" sz="1200" dirty="0"/>
            </a:p>
          </p:txBody>
        </p:sp>
        <p:sp>
          <p:nvSpPr>
            <p:cNvPr id="30732" name="Rectangle 13"/>
            <p:cNvSpPr>
              <a:spLocks noChangeArrowheads="1"/>
            </p:cNvSpPr>
            <p:nvPr/>
          </p:nvSpPr>
          <p:spPr bwMode="auto">
            <a:xfrm>
              <a:off x="1958" y="1644"/>
              <a:ext cx="424" cy="141"/>
            </a:xfrm>
            <a:prstGeom prst="rect">
              <a:avLst/>
            </a:prstGeom>
            <a:noFill/>
            <a:ln w="9525">
              <a:noFill/>
              <a:miter lim="800000"/>
              <a:headEnd/>
              <a:tailEnd/>
            </a:ln>
          </p:spPr>
          <p:txBody>
            <a:bodyPr wrap="none" lIns="0" tIns="0" rIns="0" bIns="0">
              <a:spAutoFit/>
            </a:bodyPr>
            <a:lstStyle/>
            <a:p>
              <a:pPr eaLnBrk="0" hangingPunct="0"/>
              <a:r>
                <a:rPr lang="en-GB" sz="1400" i="1">
                  <a:solidFill>
                    <a:srgbClr val="000000"/>
                  </a:solidFill>
                </a:rPr>
                <a:t>filtering</a:t>
              </a:r>
              <a:endParaRPr lang="en-GB" sz="1200"/>
            </a:p>
          </p:txBody>
        </p:sp>
        <p:sp>
          <p:nvSpPr>
            <p:cNvPr id="30733" name="Rectangle 14"/>
            <p:cNvSpPr>
              <a:spLocks noChangeArrowheads="1"/>
            </p:cNvSpPr>
            <p:nvPr/>
          </p:nvSpPr>
          <p:spPr bwMode="auto">
            <a:xfrm>
              <a:off x="3024" y="1531"/>
              <a:ext cx="1338"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Re-execute procedure </a:t>
              </a:r>
              <a:endParaRPr lang="en-GB" sz="1200" dirty="0"/>
            </a:p>
          </p:txBody>
        </p:sp>
        <p:sp>
          <p:nvSpPr>
            <p:cNvPr id="30734" name="Rectangle 15"/>
            <p:cNvSpPr>
              <a:spLocks noChangeArrowheads="1"/>
            </p:cNvSpPr>
            <p:nvPr/>
          </p:nvSpPr>
          <p:spPr bwMode="auto">
            <a:xfrm>
              <a:off x="3064" y="1638"/>
              <a:ext cx="1060"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or retransmit reply</a:t>
              </a:r>
              <a:endParaRPr lang="en-GB" sz="1200" dirty="0"/>
            </a:p>
          </p:txBody>
        </p:sp>
        <p:sp>
          <p:nvSpPr>
            <p:cNvPr id="30735" name="Rectangle 16"/>
            <p:cNvSpPr>
              <a:spLocks noChangeArrowheads="1"/>
            </p:cNvSpPr>
            <p:nvPr/>
          </p:nvSpPr>
          <p:spPr bwMode="auto">
            <a:xfrm>
              <a:off x="576" y="1922"/>
              <a:ext cx="169"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No</a:t>
              </a:r>
              <a:endParaRPr lang="en-GB" sz="1200" dirty="0"/>
            </a:p>
          </p:txBody>
        </p:sp>
        <p:sp>
          <p:nvSpPr>
            <p:cNvPr id="30736" name="Rectangle 17"/>
            <p:cNvSpPr>
              <a:spLocks noChangeArrowheads="1"/>
            </p:cNvSpPr>
            <p:nvPr/>
          </p:nvSpPr>
          <p:spPr bwMode="auto">
            <a:xfrm>
              <a:off x="576" y="2129"/>
              <a:ext cx="220"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Yes</a:t>
              </a:r>
              <a:endParaRPr lang="en-GB" sz="1200" dirty="0"/>
            </a:p>
          </p:txBody>
        </p:sp>
        <p:sp>
          <p:nvSpPr>
            <p:cNvPr id="30737" name="Rectangle 18"/>
            <p:cNvSpPr>
              <a:spLocks noChangeArrowheads="1"/>
            </p:cNvSpPr>
            <p:nvPr/>
          </p:nvSpPr>
          <p:spPr bwMode="auto">
            <a:xfrm>
              <a:off x="604" y="2389"/>
              <a:ext cx="220"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Yes</a:t>
              </a:r>
              <a:endParaRPr lang="en-GB" sz="1200" dirty="0"/>
            </a:p>
          </p:txBody>
        </p:sp>
        <p:sp>
          <p:nvSpPr>
            <p:cNvPr id="30738" name="Rectangle 19"/>
            <p:cNvSpPr>
              <a:spLocks noChangeArrowheads="1"/>
            </p:cNvSpPr>
            <p:nvPr/>
          </p:nvSpPr>
          <p:spPr bwMode="auto">
            <a:xfrm>
              <a:off x="1836" y="1941"/>
              <a:ext cx="835"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rPr>
                <a:t>Not applicable</a:t>
              </a:r>
              <a:endParaRPr lang="en-GB" sz="1200"/>
            </a:p>
          </p:txBody>
        </p:sp>
        <p:sp>
          <p:nvSpPr>
            <p:cNvPr id="30739" name="Rectangle 20"/>
            <p:cNvSpPr>
              <a:spLocks noChangeArrowheads="1"/>
            </p:cNvSpPr>
            <p:nvPr/>
          </p:nvSpPr>
          <p:spPr bwMode="auto">
            <a:xfrm>
              <a:off x="2023" y="2192"/>
              <a:ext cx="169"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No</a:t>
              </a:r>
              <a:endParaRPr lang="en-GB" sz="1200" dirty="0"/>
            </a:p>
          </p:txBody>
        </p:sp>
        <p:sp>
          <p:nvSpPr>
            <p:cNvPr id="30740" name="Rectangle 21"/>
            <p:cNvSpPr>
              <a:spLocks noChangeArrowheads="1"/>
            </p:cNvSpPr>
            <p:nvPr/>
          </p:nvSpPr>
          <p:spPr bwMode="auto">
            <a:xfrm>
              <a:off x="1995" y="2408"/>
              <a:ext cx="220"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Yes</a:t>
              </a:r>
              <a:endParaRPr lang="en-GB" sz="1200" dirty="0"/>
            </a:p>
          </p:txBody>
        </p:sp>
        <p:sp>
          <p:nvSpPr>
            <p:cNvPr id="30741" name="Rectangle 22"/>
            <p:cNvSpPr>
              <a:spLocks noChangeArrowheads="1"/>
            </p:cNvSpPr>
            <p:nvPr/>
          </p:nvSpPr>
          <p:spPr bwMode="auto">
            <a:xfrm>
              <a:off x="3118" y="1896"/>
              <a:ext cx="835"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Not applicable</a:t>
              </a:r>
              <a:endParaRPr lang="en-GB" sz="1200" dirty="0"/>
            </a:p>
          </p:txBody>
        </p:sp>
        <p:sp>
          <p:nvSpPr>
            <p:cNvPr id="30742" name="Rectangle 23"/>
            <p:cNvSpPr>
              <a:spLocks noChangeArrowheads="1"/>
            </p:cNvSpPr>
            <p:nvPr/>
          </p:nvSpPr>
          <p:spPr bwMode="auto">
            <a:xfrm>
              <a:off x="2913" y="2160"/>
              <a:ext cx="1301"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Re-execute procedure</a:t>
              </a:r>
              <a:endParaRPr lang="en-GB" sz="1200" dirty="0"/>
            </a:p>
          </p:txBody>
        </p:sp>
        <p:sp>
          <p:nvSpPr>
            <p:cNvPr id="30743" name="Rectangle 24"/>
            <p:cNvSpPr>
              <a:spLocks noChangeArrowheads="1"/>
            </p:cNvSpPr>
            <p:nvPr/>
          </p:nvSpPr>
          <p:spPr bwMode="auto">
            <a:xfrm>
              <a:off x="2978" y="2357"/>
              <a:ext cx="958"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Retransmit reply</a:t>
              </a:r>
              <a:endParaRPr lang="en-GB" sz="1200" dirty="0"/>
            </a:p>
          </p:txBody>
        </p:sp>
        <p:sp>
          <p:nvSpPr>
            <p:cNvPr id="30744" name="Rectangle 25"/>
            <p:cNvSpPr>
              <a:spLocks noChangeArrowheads="1"/>
            </p:cNvSpPr>
            <p:nvPr/>
          </p:nvSpPr>
          <p:spPr bwMode="auto">
            <a:xfrm>
              <a:off x="4720" y="2344"/>
              <a:ext cx="1012" cy="129"/>
            </a:xfrm>
            <a:prstGeom prst="rect">
              <a:avLst/>
            </a:prstGeom>
            <a:noFill/>
            <a:ln w="9525">
              <a:noFill/>
              <a:miter lim="800000"/>
              <a:headEnd/>
              <a:tailEnd/>
            </a:ln>
          </p:spPr>
          <p:txBody>
            <a:bodyPr wrap="none" lIns="0" tIns="0" rIns="0" bIns="0">
              <a:spAutoFit/>
            </a:bodyPr>
            <a:lstStyle/>
            <a:p>
              <a:pPr eaLnBrk="0" hangingPunct="0"/>
              <a:r>
                <a:rPr lang="en-GB" sz="2000" b="1" i="0" dirty="0">
                  <a:solidFill>
                    <a:srgbClr val="000000"/>
                  </a:solidFill>
                </a:rPr>
                <a:t>At-most-once</a:t>
              </a:r>
              <a:endParaRPr lang="en-GB" b="1" i="0" dirty="0"/>
            </a:p>
          </p:txBody>
        </p:sp>
        <p:sp>
          <p:nvSpPr>
            <p:cNvPr id="30745" name="Rectangle 26"/>
            <p:cNvSpPr>
              <a:spLocks noChangeArrowheads="1"/>
            </p:cNvSpPr>
            <p:nvPr/>
          </p:nvSpPr>
          <p:spPr bwMode="auto">
            <a:xfrm>
              <a:off x="4671" y="2095"/>
              <a:ext cx="995" cy="129"/>
            </a:xfrm>
            <a:prstGeom prst="rect">
              <a:avLst/>
            </a:prstGeom>
            <a:noFill/>
            <a:ln w="9525">
              <a:noFill/>
              <a:miter lim="800000"/>
              <a:headEnd/>
              <a:tailEnd/>
            </a:ln>
          </p:spPr>
          <p:txBody>
            <a:bodyPr wrap="none" lIns="0" tIns="0" rIns="0" bIns="0">
              <a:spAutoFit/>
            </a:bodyPr>
            <a:lstStyle/>
            <a:p>
              <a:pPr eaLnBrk="0" hangingPunct="0"/>
              <a:r>
                <a:rPr lang="en-GB" sz="2000" b="1" i="0" dirty="0">
                  <a:solidFill>
                    <a:srgbClr val="000000"/>
                  </a:solidFill>
                </a:rPr>
                <a:t>At-least-once</a:t>
              </a:r>
              <a:endParaRPr lang="en-GB" b="1" i="0" dirty="0"/>
            </a:p>
          </p:txBody>
        </p:sp>
        <p:sp>
          <p:nvSpPr>
            <p:cNvPr id="30746" name="Rectangle 27"/>
            <p:cNvSpPr>
              <a:spLocks noChangeArrowheads="1"/>
            </p:cNvSpPr>
            <p:nvPr/>
          </p:nvSpPr>
          <p:spPr bwMode="auto">
            <a:xfrm>
              <a:off x="4896" y="1889"/>
              <a:ext cx="489" cy="129"/>
            </a:xfrm>
            <a:prstGeom prst="rect">
              <a:avLst/>
            </a:prstGeom>
            <a:noFill/>
            <a:ln w="9525">
              <a:noFill/>
              <a:miter lim="800000"/>
              <a:headEnd/>
              <a:tailEnd/>
            </a:ln>
          </p:spPr>
          <p:txBody>
            <a:bodyPr wrap="none" lIns="0" tIns="0" rIns="0" bIns="0">
              <a:spAutoFit/>
            </a:bodyPr>
            <a:lstStyle/>
            <a:p>
              <a:pPr eaLnBrk="0" hangingPunct="0"/>
              <a:r>
                <a:rPr lang="en-GB" sz="2000" b="1" i="0" dirty="0">
                  <a:solidFill>
                    <a:srgbClr val="000000"/>
                  </a:solidFill>
                </a:rPr>
                <a:t>Maybe</a:t>
              </a:r>
              <a:endParaRPr lang="en-GB" sz="1200" b="1" i="0" dirty="0"/>
            </a:p>
          </p:txBody>
        </p:sp>
        <p:sp>
          <p:nvSpPr>
            <p:cNvPr id="30747" name="Line 28"/>
            <p:cNvSpPr>
              <a:spLocks noChangeShapeType="1"/>
            </p:cNvSpPr>
            <p:nvPr/>
          </p:nvSpPr>
          <p:spPr bwMode="auto">
            <a:xfrm>
              <a:off x="375" y="1097"/>
              <a:ext cx="5416" cy="1"/>
            </a:xfrm>
            <a:prstGeom prst="line">
              <a:avLst/>
            </a:prstGeom>
            <a:noFill/>
            <a:ln w="36513">
              <a:solidFill>
                <a:srgbClr val="000000"/>
              </a:solidFill>
              <a:round/>
              <a:headEnd/>
              <a:tailEnd/>
            </a:ln>
          </p:spPr>
          <p:txBody>
            <a:bodyPr/>
            <a:lstStyle/>
            <a:p>
              <a:endParaRPr lang="en-GB" sz="1200"/>
            </a:p>
          </p:txBody>
        </p:sp>
        <p:sp>
          <p:nvSpPr>
            <p:cNvPr id="30748" name="Line 29"/>
            <p:cNvSpPr>
              <a:spLocks noChangeShapeType="1"/>
            </p:cNvSpPr>
            <p:nvPr/>
          </p:nvSpPr>
          <p:spPr bwMode="auto">
            <a:xfrm>
              <a:off x="394" y="2676"/>
              <a:ext cx="5416" cy="1"/>
            </a:xfrm>
            <a:prstGeom prst="line">
              <a:avLst/>
            </a:prstGeom>
            <a:noFill/>
            <a:ln w="36513">
              <a:solidFill>
                <a:srgbClr val="000000"/>
              </a:solidFill>
              <a:round/>
              <a:headEnd/>
              <a:tailEnd/>
            </a:ln>
          </p:spPr>
          <p:txBody>
            <a:bodyPr/>
            <a:lstStyle/>
            <a:p>
              <a:endParaRPr lang="en-GB" sz="1200"/>
            </a:p>
          </p:txBody>
        </p:sp>
      </p:grpSp>
      <p:sp>
        <p:nvSpPr>
          <p:cNvPr id="30" name="Rectangle 2"/>
          <p:cNvSpPr txBox="1">
            <a:spLocks noChangeArrowheads="1"/>
          </p:cNvSpPr>
          <p:nvPr/>
        </p:nvSpPr>
        <p:spPr>
          <a:xfrm>
            <a:off x="0" y="0"/>
            <a:ext cx="9905999" cy="909638"/>
          </a:xfrm>
          <a:prstGeom prst="rect">
            <a:avLst/>
          </a:prstGeom>
        </p:spPr>
        <p:txBody>
          <a:bodyPr vert="horz" anchor="ctr">
            <a:noAutofit/>
          </a:bodyPr>
          <a:lstStyle/>
          <a:p>
            <a:pPr marL="0" marR="0" lvl="0" indent="0" algn="ctr">
              <a:lnSpc>
                <a:spcPct val="100000"/>
              </a:lnSpc>
              <a:buClrTx/>
              <a:buSzTx/>
              <a:tabLst/>
              <a:defRPr/>
            </a:pPr>
            <a:r>
              <a:rPr lang="en-US" altLang="zh-CN" sz="4000" b="1" i="0" dirty="0" smtClean="0">
                <a:solidFill>
                  <a:schemeClr val="tx2"/>
                </a:solidFill>
                <a:latin typeface="+mj-lt"/>
                <a:ea typeface="+mj-ea"/>
                <a:cs typeface="+mj-cs"/>
              </a:rPr>
              <a:t>Design Issues of RMI: Invocation Semantics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95300" y="1097281"/>
            <a:ext cx="8915400" cy="5476558"/>
          </a:xfrm>
        </p:spPr>
        <p:txBody>
          <a:bodyPr>
            <a:normAutofit lnSpcReduction="10000"/>
          </a:bodyPr>
          <a:lstStyle/>
          <a:p>
            <a:pPr algn="just" eaLnBrk="1" hangingPunct="1"/>
            <a:r>
              <a:rPr lang="en-US" sz="2400" dirty="0" smtClean="0"/>
              <a:t>Originators of RPC aimed to make the remote proc calls as much as like the local procedure calls, with no syntax distinction between them. </a:t>
            </a:r>
          </a:p>
          <a:p>
            <a:pPr algn="just" eaLnBrk="1" hangingPunct="1"/>
            <a:endParaRPr lang="en-US" sz="2400" dirty="0" smtClean="0"/>
          </a:p>
          <a:p>
            <a:pPr algn="just" eaLnBrk="1" hangingPunct="1"/>
            <a:r>
              <a:rPr lang="en-US" sz="2400" dirty="0" smtClean="0"/>
              <a:t>When an interaction takes place between objects in a system, all necessary calls to marshalling and message passing procedures were hidden from the programmer making calls. </a:t>
            </a:r>
          </a:p>
          <a:p>
            <a:pPr algn="just" eaLnBrk="1" hangingPunct="1"/>
            <a:endParaRPr lang="en-US" sz="2400" dirty="0" smtClean="0"/>
          </a:p>
          <a:p>
            <a:pPr algn="just" eaLnBrk="1" hangingPunct="1"/>
            <a:r>
              <a:rPr lang="en-US" sz="2400" dirty="0" smtClean="0"/>
              <a:t>They simply call a function and majority of the function is being performed at the back end. </a:t>
            </a:r>
          </a:p>
          <a:p>
            <a:pPr algn="just" eaLnBrk="1" hangingPunct="1"/>
            <a:endParaRPr lang="en-US" sz="2400" dirty="0" smtClean="0"/>
          </a:p>
          <a:p>
            <a:pPr algn="just" eaLnBrk="1" hangingPunct="1"/>
            <a:r>
              <a:rPr lang="en-US" sz="2400" dirty="0" smtClean="0"/>
              <a:t>This notion of transparency has been extended to apply to distributed objects which not only involves marshalling and message passing but also the task of locating and contacting a remote object.</a:t>
            </a:r>
          </a:p>
        </p:txBody>
      </p:sp>
      <p:sp>
        <p:nvSpPr>
          <p:cNvPr id="4" name="Rectangle 2"/>
          <p:cNvSpPr txBox="1">
            <a:spLocks noChangeArrowheads="1"/>
          </p:cNvSpPr>
          <p:nvPr/>
        </p:nvSpPr>
        <p:spPr>
          <a:xfrm>
            <a:off x="480695" y="0"/>
            <a:ext cx="8915400" cy="909638"/>
          </a:xfrm>
          <a:prstGeom prst="rect">
            <a:avLst/>
          </a:prstGeom>
        </p:spPr>
        <p:txBody>
          <a:bodyPr vert="horz" anchor="ctr">
            <a:normAutofit/>
          </a:bodyPr>
          <a:lstStyle/>
          <a:p>
            <a:pPr marL="0" marR="0" lvl="0" indent="0" algn="ctr">
              <a:lnSpc>
                <a:spcPct val="100000"/>
              </a:lnSpc>
              <a:buClrTx/>
              <a:buSzTx/>
              <a:tabLst/>
              <a:defRPr/>
            </a:pPr>
            <a:r>
              <a:rPr lang="en-US" altLang="zh-CN" sz="4000" b="1" i="0" dirty="0" smtClean="0">
                <a:solidFill>
                  <a:schemeClr val="tx2"/>
                </a:solidFill>
                <a:latin typeface="+mj-lt"/>
                <a:ea typeface="+mj-ea"/>
                <a:cs typeface="+mj-cs"/>
              </a:rPr>
              <a:t>Design Issues of RMI: Transparency</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5300" y="565150"/>
            <a:ext cx="8915400" cy="1066800"/>
          </a:xfrm>
        </p:spPr>
        <p:txBody>
          <a:bodyPr>
            <a:normAutofit/>
          </a:bodyPr>
          <a:lstStyle/>
          <a:p>
            <a:pPr eaLnBrk="1" fontAlgn="base" hangingPunct="1">
              <a:spcAft>
                <a:spcPct val="0"/>
              </a:spcAft>
              <a:defRPr/>
            </a:pPr>
            <a:r>
              <a:rPr lang="en-GB" altLang="zh-CN" sz="4000" b="1" dirty="0" smtClean="0">
                <a:solidFill>
                  <a:schemeClr val="tx2"/>
                </a:solidFill>
              </a:rPr>
              <a:t>Transparency</a:t>
            </a:r>
            <a:endParaRPr lang="en-US" altLang="zh-CN" sz="4000" b="1" dirty="0" smtClean="0">
              <a:solidFill>
                <a:schemeClr val="tx2"/>
              </a:solidFill>
            </a:endParaRPr>
          </a:p>
        </p:txBody>
      </p:sp>
      <p:sp>
        <p:nvSpPr>
          <p:cNvPr id="35843" name="Rectangle 3"/>
          <p:cNvSpPr>
            <a:spLocks noGrp="1" noChangeArrowheads="1"/>
          </p:cNvSpPr>
          <p:nvPr>
            <p:ph idx="1"/>
          </p:nvPr>
        </p:nvSpPr>
        <p:spPr>
          <a:xfrm>
            <a:off x="495300" y="1508125"/>
            <a:ext cx="8915400" cy="4539749"/>
          </a:xfrm>
        </p:spPr>
        <p:txBody>
          <a:bodyPr/>
          <a:lstStyle/>
          <a:p>
            <a:pPr algn="just" eaLnBrk="1" hangingPunct="1"/>
            <a:r>
              <a:rPr lang="en-US" sz="2400" dirty="0" smtClean="0"/>
              <a:t>JAVA RMI makes remote method invocations very like local ones by allowing them to use the same syntax.</a:t>
            </a:r>
          </a:p>
          <a:p>
            <a:pPr algn="just" eaLnBrk="1" hangingPunct="1"/>
            <a:endParaRPr lang="en-US" sz="2400" dirty="0" smtClean="0"/>
          </a:p>
          <a:p>
            <a:pPr algn="just" eaLnBrk="1" hangingPunct="1"/>
            <a:r>
              <a:rPr lang="en-US" sz="2400" dirty="0" smtClean="0"/>
              <a:t>RMI are </a:t>
            </a:r>
            <a:r>
              <a:rPr lang="en-US" sz="2400" u="sng" dirty="0" smtClean="0"/>
              <a:t>more vulnerable to failures</a:t>
            </a:r>
            <a:r>
              <a:rPr lang="en-US" sz="2400" dirty="0" smtClean="0"/>
              <a:t> as compared to LMI due to </a:t>
            </a:r>
            <a:r>
              <a:rPr lang="en-US" sz="2400" u="sng" dirty="0" smtClean="0"/>
              <a:t>involvement of networks, another computers and processes</a:t>
            </a:r>
            <a:r>
              <a:rPr lang="en-US" sz="2400" dirty="0" smtClean="0"/>
              <a:t>.</a:t>
            </a:r>
          </a:p>
          <a:p>
            <a:pPr algn="just" eaLnBrk="1" hangingPunct="1"/>
            <a:endParaRPr lang="en-US" sz="2400" dirty="0" smtClean="0"/>
          </a:p>
          <a:p>
            <a:pPr algn="just" eaLnBrk="1" hangingPunct="1"/>
            <a:r>
              <a:rPr lang="en-US" sz="2400" b="1" dirty="0" smtClean="0"/>
              <a:t>Latency</a:t>
            </a:r>
            <a:r>
              <a:rPr lang="en-US" sz="2400" dirty="0" smtClean="0"/>
              <a:t> of RMI is much greater in magnitude. Distributed programs should keep this thing in time and should avoid it in the form of </a:t>
            </a:r>
            <a:r>
              <a:rPr lang="en-US" sz="2400" u="sng" dirty="0" smtClean="0"/>
              <a:t>timeouts</a:t>
            </a:r>
            <a:r>
              <a:rPr lang="en-US" sz="2400" dirty="0" smtClean="0"/>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45783" y="0"/>
            <a:ext cx="8915400" cy="1066800"/>
          </a:xfrm>
        </p:spPr>
        <p:txBody>
          <a:bodyPr>
            <a:normAutofit/>
          </a:bodyPr>
          <a:lstStyle/>
          <a:p>
            <a:pPr eaLnBrk="1" fontAlgn="base" hangingPunct="1">
              <a:spcAft>
                <a:spcPct val="0"/>
              </a:spcAft>
              <a:defRPr/>
            </a:pPr>
            <a:r>
              <a:rPr lang="en-GB" altLang="zh-CN" sz="4000" b="1" dirty="0" smtClean="0">
                <a:solidFill>
                  <a:schemeClr val="tx2"/>
                </a:solidFill>
              </a:rPr>
              <a:t>Transparency</a:t>
            </a:r>
            <a:endParaRPr lang="en-US" altLang="zh-CN" sz="4000" b="1" dirty="0" smtClean="0">
              <a:solidFill>
                <a:schemeClr val="tx2"/>
              </a:solidFill>
            </a:endParaRPr>
          </a:p>
        </p:txBody>
      </p:sp>
      <p:sp>
        <p:nvSpPr>
          <p:cNvPr id="32771" name="Rectangle 3"/>
          <p:cNvSpPr>
            <a:spLocks noGrp="1" noChangeArrowheads="1"/>
          </p:cNvSpPr>
          <p:nvPr>
            <p:ph idx="1"/>
          </p:nvPr>
        </p:nvSpPr>
        <p:spPr>
          <a:xfrm>
            <a:off x="495300" y="1082041"/>
            <a:ext cx="8915400" cy="5491798"/>
          </a:xfrm>
        </p:spPr>
        <p:txBody>
          <a:bodyPr>
            <a:normAutofit/>
          </a:bodyPr>
          <a:lstStyle/>
          <a:p>
            <a:pPr marL="365760" indent="-256032" algn="just" eaLnBrk="1" fontAlgn="auto" hangingPunct="1">
              <a:spcAft>
                <a:spcPts val="0"/>
              </a:spcAft>
              <a:buClr>
                <a:schemeClr val="accent3"/>
              </a:buClr>
              <a:buFont typeface="Georgia"/>
              <a:buChar char="•"/>
              <a:defRPr/>
            </a:pPr>
            <a:r>
              <a:rPr lang="en-US" sz="2400" dirty="0" smtClean="0"/>
              <a:t>The remote invocations should be made transparent in sense that syntax of remote invocation should be same as that of a local invocation but the </a:t>
            </a:r>
            <a:r>
              <a:rPr lang="en-US" sz="2400" u="sng" dirty="0" smtClean="0"/>
              <a:t>difference between them should be expressed in their interfaces</a:t>
            </a:r>
            <a:r>
              <a:rPr lang="en-US" sz="2400" dirty="0" smtClean="0"/>
              <a:t>. </a:t>
            </a:r>
          </a:p>
          <a:p>
            <a:pPr marL="365760" indent="-256032" algn="just" eaLnBrk="1" fontAlgn="auto" hangingPunct="1">
              <a:spcAft>
                <a:spcPts val="0"/>
              </a:spcAft>
              <a:buClr>
                <a:schemeClr val="accent3"/>
              </a:buClr>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smtClean="0"/>
              <a:t>In Java RMI, remote objects implement the remote interface and throw remote exceptions.</a:t>
            </a:r>
          </a:p>
          <a:p>
            <a:pPr marL="365760" indent="-256032" algn="just" eaLnBrk="1" fontAlgn="auto" hangingPunct="1">
              <a:spcAft>
                <a:spcPts val="0"/>
              </a:spcAft>
              <a:buClr>
                <a:schemeClr val="accent3"/>
              </a:buClr>
              <a:buFont typeface="Georgia"/>
              <a:buChar char="•"/>
              <a:defRPr/>
            </a:pPr>
            <a:r>
              <a:rPr lang="en-US" sz="2400" dirty="0" smtClean="0"/>
              <a:t> </a:t>
            </a:r>
          </a:p>
          <a:p>
            <a:pPr marL="658368" lvl="1" indent="-246888" algn="just" eaLnBrk="1" fontAlgn="auto" hangingPunct="1">
              <a:spcAft>
                <a:spcPts val="0"/>
              </a:spcAft>
              <a:buFont typeface="Georgia"/>
              <a:buChar char="▫"/>
              <a:defRPr/>
            </a:pPr>
            <a:r>
              <a:rPr lang="en-US" sz="2000" dirty="0" smtClean="0"/>
              <a:t>Implementers of a remote object are also aware of the difference. </a:t>
            </a:r>
          </a:p>
          <a:p>
            <a:pPr marL="658368" lvl="1" indent="-246888" algn="just" eaLnBrk="1" fontAlgn="auto" hangingPunct="1">
              <a:spcAft>
                <a:spcPts val="0"/>
              </a:spcAft>
              <a:buFont typeface="Georgia"/>
              <a:buChar char="▫"/>
              <a:defRPr/>
            </a:pPr>
            <a:endParaRPr lang="en-US" sz="2000" dirty="0" smtClean="0"/>
          </a:p>
          <a:p>
            <a:pPr marL="658368" lvl="1" indent="-246888" algn="just" eaLnBrk="1" fontAlgn="auto" hangingPunct="1">
              <a:spcAft>
                <a:spcPts val="0"/>
              </a:spcAft>
              <a:buFont typeface="Georgia"/>
              <a:buChar char="▫"/>
              <a:defRPr/>
            </a:pPr>
            <a:r>
              <a:rPr lang="en-US" sz="2000" dirty="0" smtClean="0"/>
              <a:t>This knowledge has great merit for its designer because he should be able to know that concurrent accesses can be made to this object by the several clients. So appropriate mechanisms can be deployed</a:t>
            </a:r>
            <a:endParaRPr lang="en-US" sz="2000" i="1"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4063" y="228600"/>
            <a:ext cx="8832850" cy="990600"/>
          </a:xfrm>
        </p:spPr>
        <p:txBody>
          <a:bodyPr>
            <a:normAutofit/>
          </a:bodyPr>
          <a:lstStyle/>
          <a:p>
            <a:pPr algn="ctr" eaLnBrk="1" fontAlgn="auto" hangingPunct="1">
              <a:spcAft>
                <a:spcPts val="0"/>
              </a:spcAft>
              <a:defRPr/>
            </a:pPr>
            <a:r>
              <a:rPr lang="en-GB" b="1" dirty="0" smtClean="0">
                <a:solidFill>
                  <a:schemeClr val="tx2">
                    <a:satMod val="130000"/>
                  </a:schemeClr>
                </a:solidFill>
              </a:rPr>
              <a:t>Chapter 5</a:t>
            </a:r>
          </a:p>
        </p:txBody>
      </p:sp>
      <p:sp>
        <p:nvSpPr>
          <p:cNvPr id="10243" name="Rectangle 3"/>
          <p:cNvSpPr>
            <a:spLocks noGrp="1" noChangeArrowheads="1"/>
          </p:cNvSpPr>
          <p:nvPr>
            <p:ph idx="1"/>
          </p:nvPr>
        </p:nvSpPr>
        <p:spPr>
          <a:xfrm>
            <a:off x="762000" y="1357313"/>
            <a:ext cx="8913813" cy="4899025"/>
          </a:xfrm>
        </p:spPr>
        <p:txBody>
          <a:bodyPr>
            <a:normAutofit/>
          </a:bodyPr>
          <a:lstStyle/>
          <a:p>
            <a:pPr marL="274320" indent="-274320" algn="ctr">
              <a:lnSpc>
                <a:spcPct val="90000"/>
              </a:lnSpc>
              <a:spcBef>
                <a:spcPts val="580"/>
              </a:spcBef>
              <a:buNone/>
              <a:defRPr/>
            </a:pPr>
            <a:r>
              <a:rPr lang="en-GB" sz="4400" dirty="0" smtClean="0"/>
              <a:t>Communication between distributed objects </a:t>
            </a:r>
          </a:p>
          <a:p>
            <a:pPr marL="274320" indent="-274320" algn="ctr">
              <a:lnSpc>
                <a:spcPct val="90000"/>
              </a:lnSpc>
              <a:spcBef>
                <a:spcPts val="580"/>
              </a:spcBef>
              <a:buNone/>
              <a:defRPr/>
            </a:pPr>
            <a:endParaRPr lang="en-GB" sz="4400" dirty="0" smtClean="0"/>
          </a:p>
          <a:p>
            <a:pPr marL="596646" indent="-514350" eaLnBrk="1" fontAlgn="auto" hangingPunct="1">
              <a:lnSpc>
                <a:spcPct val="90000"/>
              </a:lnSpc>
              <a:spcBef>
                <a:spcPts val="580"/>
              </a:spcBef>
              <a:spcAft>
                <a:spcPts val="0"/>
              </a:spcAft>
              <a:buFont typeface="+mj-lt"/>
              <a:buAutoNum type="arabicPeriod"/>
              <a:defRPr/>
            </a:pPr>
            <a:endParaRPr lang="en-GB" sz="1400" dirty="0" smtClean="0"/>
          </a:p>
          <a:p>
            <a:pPr marL="274320" indent="-274320">
              <a:buFont typeface="Wingdings 3"/>
              <a:buChar char=""/>
              <a:defRPr/>
            </a:pPr>
            <a:r>
              <a:rPr lang="en-US" dirty="0" smtClean="0"/>
              <a:t>To study </a:t>
            </a:r>
            <a:r>
              <a:rPr lang="en-US" dirty="0" smtClean="0">
                <a:solidFill>
                  <a:srgbClr val="FF0000"/>
                </a:solidFill>
              </a:rPr>
              <a:t>communication</a:t>
            </a:r>
            <a:r>
              <a:rPr lang="en-US" dirty="0" smtClean="0"/>
              <a:t> between </a:t>
            </a:r>
            <a:r>
              <a:rPr lang="en-US" dirty="0" smtClean="0">
                <a:solidFill>
                  <a:srgbClr val="FF0000"/>
                </a:solidFill>
              </a:rPr>
              <a:t>distributed objects</a:t>
            </a:r>
            <a:r>
              <a:rPr lang="en-US" dirty="0" smtClean="0"/>
              <a:t> and the integration of remote method invocation into a programming language.</a:t>
            </a:r>
          </a:p>
        </p:txBody>
      </p:sp>
      <p:sp>
        <p:nvSpPr>
          <p:cNvPr id="5" name="Slide Number Placeholder 4"/>
          <p:cNvSpPr>
            <a:spLocks noGrp="1"/>
          </p:cNvSpPr>
          <p:nvPr>
            <p:ph type="sldNum" sz="quarter" idx="12"/>
          </p:nvPr>
        </p:nvSpPr>
        <p:spPr>
          <a:xfrm>
            <a:off x="158750" y="6210300"/>
            <a:ext cx="495300" cy="457200"/>
          </a:xfrm>
          <a:prstGeom prst="ellipse">
            <a:avLst/>
          </a:prstGeom>
        </p:spPr>
        <p:txBody>
          <a:bodyPr/>
          <a:lstStyle/>
          <a:p>
            <a:pPr>
              <a:defRPr/>
            </a:pPr>
            <a:fld id="{DE4E634E-8B30-47BD-8D4F-E6439809FC65}" type="slidenum">
              <a:rPr lang="en-GB"/>
              <a:pPr>
                <a:defRPr/>
              </a:pPr>
              <a:t>2</a:t>
            </a:fld>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508000" y="1427163"/>
            <a:ext cx="8859838" cy="5284787"/>
          </a:xfrm>
        </p:spPr>
        <p:txBody>
          <a:bodyPr>
            <a:normAutofit/>
          </a:bodyPr>
          <a:lstStyle/>
          <a:p>
            <a:pPr algn="ctr">
              <a:lnSpc>
                <a:spcPct val="90000"/>
              </a:lnSpc>
              <a:buNone/>
              <a:defRPr/>
            </a:pPr>
            <a:endParaRPr lang="en-US" sz="4400" dirty="0" smtClean="0"/>
          </a:p>
          <a:p>
            <a:pPr algn="ctr">
              <a:lnSpc>
                <a:spcPct val="90000"/>
              </a:lnSpc>
              <a:buNone/>
              <a:defRPr/>
            </a:pPr>
            <a:endParaRPr lang="en-US" sz="4400" dirty="0" smtClean="0"/>
          </a:p>
          <a:p>
            <a:pPr algn="ctr">
              <a:lnSpc>
                <a:spcPct val="90000"/>
              </a:lnSpc>
              <a:buNone/>
              <a:defRPr/>
            </a:pPr>
            <a:endParaRPr lang="en-US" sz="4400" dirty="0" smtClean="0"/>
          </a:p>
          <a:p>
            <a:pPr algn="ctr" fontAlgn="base">
              <a:lnSpc>
                <a:spcPct val="90000"/>
              </a:lnSpc>
              <a:spcBef>
                <a:spcPct val="0"/>
              </a:spcBef>
              <a:spcAft>
                <a:spcPct val="0"/>
              </a:spcAft>
              <a:buNone/>
              <a:defRPr/>
            </a:pPr>
            <a:r>
              <a:rPr lang="en-US" altLang="zh-CN" sz="4000" b="1" dirty="0" smtClean="0">
                <a:solidFill>
                  <a:schemeClr val="tx2"/>
                </a:solidFill>
                <a:latin typeface="+mj-lt"/>
                <a:ea typeface="+mj-ea"/>
                <a:cs typeface="+mj-cs"/>
              </a:rPr>
              <a:t>Design Issues of RMI</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11175" y="0"/>
            <a:ext cx="8915400" cy="909638"/>
          </a:xfrm>
        </p:spPr>
        <p:txBody>
          <a:bodyPr>
            <a:normAutofit/>
          </a:bodyPr>
          <a:lstStyle/>
          <a:p>
            <a:pPr fontAlgn="base">
              <a:spcAft>
                <a:spcPct val="0"/>
              </a:spcAft>
              <a:defRPr/>
            </a:pPr>
            <a:r>
              <a:rPr lang="en-US" altLang="zh-CN" sz="4000" b="1" dirty="0" smtClean="0">
                <a:solidFill>
                  <a:schemeClr val="tx2"/>
                </a:solidFill>
              </a:rPr>
              <a:t>Design Issues of RMI</a:t>
            </a:r>
          </a:p>
        </p:txBody>
      </p:sp>
      <p:sp>
        <p:nvSpPr>
          <p:cNvPr id="26627" name="Rectangle 3"/>
          <p:cNvSpPr>
            <a:spLocks noGrp="1" noChangeArrowheads="1"/>
          </p:cNvSpPr>
          <p:nvPr>
            <p:ph idx="1"/>
          </p:nvPr>
        </p:nvSpPr>
        <p:spPr>
          <a:xfrm>
            <a:off x="508000" y="1427163"/>
            <a:ext cx="8859838" cy="5284787"/>
          </a:xfrm>
        </p:spPr>
        <p:txBody>
          <a:bodyPr>
            <a:normAutofit/>
          </a:bodyPr>
          <a:lstStyle/>
          <a:p>
            <a:pPr marL="365760" indent="-256032" algn="just" eaLnBrk="1" fontAlgn="auto" hangingPunct="1">
              <a:lnSpc>
                <a:spcPct val="90000"/>
              </a:lnSpc>
              <a:spcAft>
                <a:spcPts val="0"/>
              </a:spcAft>
              <a:buClr>
                <a:schemeClr val="accent3"/>
              </a:buClr>
              <a:buFont typeface="Georgia"/>
              <a:buChar char="•"/>
              <a:defRPr/>
            </a:pPr>
            <a:r>
              <a:rPr lang="en-US" dirty="0" smtClean="0"/>
              <a:t>RMI is extension of the </a:t>
            </a:r>
            <a:r>
              <a:rPr lang="en-US" dirty="0" smtClean="0"/>
              <a:t>local method </a:t>
            </a:r>
            <a:r>
              <a:rPr lang="en-US" dirty="0" smtClean="0"/>
              <a:t>invocation. We will discuss two issues that arise in the extension:</a:t>
            </a:r>
          </a:p>
          <a:p>
            <a:pPr marL="658368" lvl="1" indent="-246888" algn="just" eaLnBrk="1" fontAlgn="auto" hangingPunct="1">
              <a:lnSpc>
                <a:spcPct val="90000"/>
              </a:lnSpc>
              <a:spcAft>
                <a:spcPts val="0"/>
              </a:spcAft>
              <a:buFont typeface="Georgia"/>
              <a:buChar char="▫"/>
              <a:defRPr/>
            </a:pPr>
            <a:endParaRPr lang="en-US" dirty="0" smtClean="0"/>
          </a:p>
          <a:p>
            <a:pPr marL="658368" lvl="1" indent="-246888" algn="just" eaLnBrk="1" fontAlgn="auto" hangingPunct="1">
              <a:lnSpc>
                <a:spcPct val="90000"/>
              </a:lnSpc>
              <a:spcAft>
                <a:spcPts val="0"/>
              </a:spcAft>
              <a:buFont typeface="Georgia"/>
              <a:buChar char="▫"/>
              <a:defRPr/>
            </a:pPr>
            <a:r>
              <a:rPr lang="en-US" dirty="0" smtClean="0"/>
              <a:t>Choice of invocation </a:t>
            </a:r>
            <a:r>
              <a:rPr lang="en-US" dirty="0" smtClean="0"/>
              <a:t>semantics</a:t>
            </a:r>
          </a:p>
          <a:p>
            <a:pPr marL="1058418" lvl="2" indent="-246888" algn="just">
              <a:lnSpc>
                <a:spcPct val="90000"/>
              </a:lnSpc>
              <a:buFont typeface="Georgia"/>
              <a:buChar char="▫"/>
              <a:defRPr/>
            </a:pPr>
            <a:r>
              <a:rPr lang="en-US" dirty="0" smtClean="0"/>
              <a:t>Local invocations are executed exactly once, this cannot always be the case for remote method invocations</a:t>
            </a:r>
          </a:p>
          <a:p>
            <a:pPr marL="1058418" lvl="2" indent="-246888" algn="just">
              <a:lnSpc>
                <a:spcPct val="90000"/>
              </a:lnSpc>
              <a:buFont typeface="Georgia"/>
              <a:buChar char="▫"/>
              <a:defRPr/>
            </a:pPr>
            <a:endParaRPr lang="en-US" dirty="0" smtClean="0"/>
          </a:p>
          <a:p>
            <a:pPr marL="658368" lvl="1" indent="-246888" algn="just" eaLnBrk="1" fontAlgn="auto" hangingPunct="1">
              <a:lnSpc>
                <a:spcPct val="90000"/>
              </a:lnSpc>
              <a:spcAft>
                <a:spcPts val="0"/>
              </a:spcAft>
              <a:buFont typeface="Georgia"/>
              <a:buChar char="▫"/>
              <a:defRPr/>
            </a:pPr>
            <a:r>
              <a:rPr lang="en-US" dirty="0" smtClean="0"/>
              <a:t>Level of transparency. </a:t>
            </a:r>
          </a:p>
          <a:p>
            <a:pPr marL="658368" lvl="1" indent="-246888" algn="just" eaLnBrk="1" fontAlgn="auto" hangingPunct="1">
              <a:lnSpc>
                <a:spcPct val="90000"/>
              </a:lnSpc>
              <a:spcAft>
                <a:spcPts val="0"/>
              </a:spcAft>
              <a:buFont typeface="Georgia"/>
              <a:buChar char="▫"/>
              <a:defRPr/>
            </a:pP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9425" y="0"/>
            <a:ext cx="9426575" cy="909638"/>
          </a:xfrm>
        </p:spPr>
        <p:txBody>
          <a:bodyPr>
            <a:noAutofit/>
          </a:bodyPr>
          <a:lstStyle/>
          <a:p>
            <a:pPr fontAlgn="base">
              <a:spcAft>
                <a:spcPct val="0"/>
              </a:spcAft>
              <a:defRPr/>
            </a:pPr>
            <a:r>
              <a:rPr lang="en-US" altLang="zh-CN" sz="4000" b="1" dirty="0" smtClean="0">
                <a:solidFill>
                  <a:schemeClr val="tx2"/>
                </a:solidFill>
              </a:rPr>
              <a:t>Design Issues of RMI: Invocation Semantics</a:t>
            </a:r>
          </a:p>
        </p:txBody>
      </p:sp>
      <p:sp>
        <p:nvSpPr>
          <p:cNvPr id="26627" name="Rectangle 3"/>
          <p:cNvSpPr>
            <a:spLocks noGrp="1" noChangeArrowheads="1"/>
          </p:cNvSpPr>
          <p:nvPr>
            <p:ph idx="1"/>
          </p:nvPr>
        </p:nvSpPr>
        <p:spPr>
          <a:xfrm>
            <a:off x="431800" y="1015683"/>
            <a:ext cx="8859838" cy="5284787"/>
          </a:xfrm>
        </p:spPr>
        <p:txBody>
          <a:bodyPr>
            <a:normAutofit/>
          </a:bodyPr>
          <a:lstStyle/>
          <a:p>
            <a:pPr marL="365760" indent="-256032" algn="just" eaLnBrk="1" fontAlgn="auto" hangingPunct="1">
              <a:lnSpc>
                <a:spcPct val="90000"/>
              </a:lnSpc>
              <a:spcAft>
                <a:spcPts val="0"/>
              </a:spcAft>
              <a:buClr>
                <a:schemeClr val="accent3"/>
              </a:buClr>
              <a:buFont typeface="Georgia"/>
              <a:buChar char="•"/>
              <a:defRPr/>
            </a:pPr>
            <a:r>
              <a:rPr lang="en-US" sz="2400" dirty="0" smtClean="0"/>
              <a:t>RMI Invocation Semantics: Variety of semantics for reliability of remote </a:t>
            </a:r>
            <a:r>
              <a:rPr lang="en-US" sz="2400" dirty="0" smtClean="0"/>
              <a:t>invocations</a:t>
            </a:r>
          </a:p>
          <a:p>
            <a:pPr marL="365760" indent="-256032" algn="just" eaLnBrk="1" fontAlgn="auto" hangingPunct="1">
              <a:lnSpc>
                <a:spcPct val="90000"/>
              </a:lnSpc>
              <a:spcAft>
                <a:spcPts val="0"/>
              </a:spcAft>
              <a:buClr>
                <a:schemeClr val="accent3"/>
              </a:buClr>
              <a:buFont typeface="Georgia"/>
              <a:buChar char="•"/>
              <a:defRPr/>
            </a:pPr>
            <a:endParaRPr lang="en-US" sz="2400" dirty="0" smtClean="0"/>
          </a:p>
          <a:p>
            <a:pPr marL="365760" indent="-256032" algn="just" eaLnBrk="1" fontAlgn="auto" hangingPunct="1">
              <a:lnSpc>
                <a:spcPct val="90000"/>
              </a:lnSpc>
              <a:spcAft>
                <a:spcPts val="0"/>
              </a:spcAft>
              <a:buClr>
                <a:schemeClr val="accent3"/>
              </a:buClr>
              <a:buFont typeface="Georgia"/>
              <a:buChar char="•"/>
              <a:defRPr/>
            </a:pPr>
            <a:r>
              <a:rPr lang="en-US" sz="2400" dirty="0" smtClean="0"/>
              <a:t>Request-reply </a:t>
            </a:r>
            <a:r>
              <a:rPr lang="en-US" sz="2400" dirty="0" smtClean="0"/>
              <a:t>protocol to provide different delivery guarantees</a:t>
            </a:r>
          </a:p>
          <a:p>
            <a:pPr marL="715963" indent="-441325" algn="just">
              <a:lnSpc>
                <a:spcPct val="90000"/>
              </a:lnSpc>
              <a:buFont typeface="+mj-lt"/>
              <a:buAutoNum type="arabicPeriod"/>
              <a:defRPr/>
            </a:pPr>
            <a:r>
              <a:rPr lang="en-US" sz="2200" b="1" dirty="0" smtClean="0"/>
              <a:t>Retry request </a:t>
            </a:r>
            <a:r>
              <a:rPr lang="en-US" sz="2200" b="1" dirty="0" smtClean="0"/>
              <a:t>message: </a:t>
            </a:r>
          </a:p>
          <a:p>
            <a:pPr marL="715963" lvl="1" indent="-441325" algn="just">
              <a:lnSpc>
                <a:spcPct val="90000"/>
              </a:lnSpc>
              <a:buNone/>
              <a:defRPr/>
            </a:pPr>
            <a:r>
              <a:rPr lang="en-US" sz="1800" dirty="0" smtClean="0"/>
              <a:t>	whether to retransmit the request message until either a reply is received or server is assumed to be failed.</a:t>
            </a:r>
            <a:endParaRPr lang="en-US" sz="1800" dirty="0" smtClean="0"/>
          </a:p>
          <a:p>
            <a:pPr marL="715963" indent="-441325" algn="just">
              <a:lnSpc>
                <a:spcPct val="90000"/>
              </a:lnSpc>
              <a:buFont typeface="+mj-lt"/>
              <a:buAutoNum type="arabicPeriod"/>
              <a:defRPr/>
            </a:pPr>
            <a:r>
              <a:rPr lang="en-US" sz="2200" b="1" dirty="0" smtClean="0"/>
              <a:t>Duplicate </a:t>
            </a:r>
            <a:r>
              <a:rPr lang="en-US" sz="2200" b="1" dirty="0" smtClean="0"/>
              <a:t>filtering</a:t>
            </a:r>
          </a:p>
          <a:p>
            <a:pPr marL="715963" indent="-441325" algn="just">
              <a:lnSpc>
                <a:spcPct val="90000"/>
              </a:lnSpc>
              <a:buNone/>
              <a:defRPr/>
            </a:pPr>
            <a:r>
              <a:rPr lang="en-US" sz="2200" dirty="0" smtClean="0"/>
              <a:t>	</a:t>
            </a:r>
            <a:r>
              <a:rPr lang="en-US" sz="1800" dirty="0" smtClean="0"/>
              <a:t>When retransmissions are used, whether to filter out duplicate requests at server</a:t>
            </a:r>
            <a:endParaRPr lang="en-US" sz="1800" dirty="0" smtClean="0"/>
          </a:p>
          <a:p>
            <a:pPr marL="715963" indent="-441325" algn="just">
              <a:lnSpc>
                <a:spcPct val="90000"/>
              </a:lnSpc>
              <a:buFont typeface="+mj-lt"/>
              <a:buAutoNum type="arabicPeriod"/>
              <a:defRPr/>
            </a:pPr>
            <a:r>
              <a:rPr lang="en-US" sz="2200" b="1" dirty="0" smtClean="0"/>
              <a:t>Retransmission of </a:t>
            </a:r>
            <a:r>
              <a:rPr lang="en-US" sz="2200" b="1" dirty="0" smtClean="0"/>
              <a:t>results</a:t>
            </a:r>
          </a:p>
          <a:p>
            <a:pPr marL="715963" indent="-441325" algn="just">
              <a:lnSpc>
                <a:spcPct val="90000"/>
              </a:lnSpc>
              <a:buNone/>
              <a:defRPr/>
            </a:pPr>
            <a:r>
              <a:rPr lang="en-US" sz="2200" dirty="0" smtClean="0"/>
              <a:t>	</a:t>
            </a:r>
            <a:r>
              <a:rPr lang="en-US" sz="1800" dirty="0" smtClean="0"/>
              <a:t>Whether to keep history or re-execute method</a:t>
            </a:r>
            <a:endParaRPr lang="en-US" sz="1800" dirty="0" smtClean="0"/>
          </a:p>
          <a:p>
            <a:pPr marL="923544" lvl="2" indent="-219456" algn="just" eaLnBrk="1" fontAlgn="auto" hangingPunct="1">
              <a:lnSpc>
                <a:spcPct val="90000"/>
              </a:lnSpc>
              <a:spcAft>
                <a:spcPts val="0"/>
              </a:spcAft>
              <a:buFont typeface="Wingdings 2"/>
              <a:buChar char=""/>
              <a:defRPr/>
            </a:pPr>
            <a:endParaRPr lang="en-US" sz="1400" dirty="0" smtClean="0"/>
          </a:p>
          <a:p>
            <a:pPr marL="258318" indent="-246888" algn="just">
              <a:lnSpc>
                <a:spcPct val="90000"/>
              </a:lnSpc>
              <a:buFont typeface="Georgia"/>
              <a:buChar char="▫"/>
              <a:defRPr/>
            </a:pPr>
            <a:r>
              <a:rPr lang="en-US" sz="2400" dirty="0" smtClean="0"/>
              <a:t>Combinations of these three choices lead to a variety of possible semantics.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01218" y="1106170"/>
            <a:ext cx="8889045" cy="3756173"/>
            <a:chOff x="366" y="1097"/>
            <a:chExt cx="5444" cy="1580"/>
          </a:xfrm>
        </p:grpSpPr>
        <p:sp>
          <p:nvSpPr>
            <p:cNvPr id="30724" name="Line 5"/>
            <p:cNvSpPr>
              <a:spLocks noChangeShapeType="1"/>
            </p:cNvSpPr>
            <p:nvPr/>
          </p:nvSpPr>
          <p:spPr bwMode="auto">
            <a:xfrm>
              <a:off x="366" y="1474"/>
              <a:ext cx="5444" cy="19"/>
            </a:xfrm>
            <a:prstGeom prst="line">
              <a:avLst/>
            </a:prstGeom>
            <a:noFill/>
            <a:ln w="36513">
              <a:solidFill>
                <a:srgbClr val="000000"/>
              </a:solidFill>
              <a:round/>
              <a:headEnd/>
              <a:tailEnd/>
            </a:ln>
          </p:spPr>
          <p:txBody>
            <a:bodyPr/>
            <a:lstStyle/>
            <a:p>
              <a:endParaRPr lang="en-GB" sz="1200"/>
            </a:p>
          </p:txBody>
        </p:sp>
        <p:sp>
          <p:nvSpPr>
            <p:cNvPr id="30725" name="Line 6"/>
            <p:cNvSpPr>
              <a:spLocks noChangeShapeType="1"/>
            </p:cNvSpPr>
            <p:nvPr/>
          </p:nvSpPr>
          <p:spPr bwMode="auto">
            <a:xfrm>
              <a:off x="375" y="1857"/>
              <a:ext cx="5416" cy="1"/>
            </a:xfrm>
            <a:prstGeom prst="line">
              <a:avLst/>
            </a:prstGeom>
            <a:noFill/>
            <a:ln w="36513">
              <a:solidFill>
                <a:srgbClr val="000000"/>
              </a:solidFill>
              <a:round/>
              <a:headEnd/>
              <a:tailEnd/>
            </a:ln>
          </p:spPr>
          <p:txBody>
            <a:bodyPr/>
            <a:lstStyle/>
            <a:p>
              <a:endParaRPr lang="en-GB" sz="1200"/>
            </a:p>
          </p:txBody>
        </p:sp>
        <p:sp>
          <p:nvSpPr>
            <p:cNvPr id="30726" name="Rectangle 7"/>
            <p:cNvSpPr>
              <a:spLocks noChangeArrowheads="1"/>
            </p:cNvSpPr>
            <p:nvPr/>
          </p:nvSpPr>
          <p:spPr bwMode="auto">
            <a:xfrm>
              <a:off x="1756" y="1231"/>
              <a:ext cx="2128" cy="155"/>
            </a:xfrm>
            <a:prstGeom prst="rect">
              <a:avLst/>
            </a:prstGeom>
            <a:noFill/>
            <a:ln w="9525">
              <a:noFill/>
              <a:miter lim="800000"/>
              <a:headEnd/>
              <a:tailEnd/>
            </a:ln>
          </p:spPr>
          <p:txBody>
            <a:bodyPr wrap="none" lIns="0" tIns="0" rIns="0" bIns="0">
              <a:spAutoFit/>
            </a:bodyPr>
            <a:lstStyle/>
            <a:p>
              <a:pPr eaLnBrk="0" hangingPunct="0"/>
              <a:r>
                <a:rPr lang="en-GB" sz="2400" i="1" dirty="0">
                  <a:solidFill>
                    <a:srgbClr val="000000"/>
                  </a:solidFill>
                </a:rPr>
                <a:t>Fault tolerance measures</a:t>
              </a:r>
              <a:endParaRPr lang="en-GB" sz="2000" dirty="0"/>
            </a:p>
          </p:txBody>
        </p:sp>
        <p:sp>
          <p:nvSpPr>
            <p:cNvPr id="30727" name="Rectangle 8"/>
            <p:cNvSpPr>
              <a:spLocks noChangeArrowheads="1"/>
            </p:cNvSpPr>
            <p:nvPr/>
          </p:nvSpPr>
          <p:spPr bwMode="auto">
            <a:xfrm>
              <a:off x="4559" y="1572"/>
              <a:ext cx="1156" cy="91"/>
            </a:xfrm>
            <a:prstGeom prst="rect">
              <a:avLst/>
            </a:prstGeom>
            <a:noFill/>
            <a:ln w="9525">
              <a:noFill/>
              <a:miter lim="800000"/>
              <a:headEnd/>
              <a:tailEnd/>
            </a:ln>
          </p:spPr>
          <p:txBody>
            <a:bodyPr wrap="none" lIns="0" tIns="0" rIns="0" bIns="0">
              <a:spAutoFit/>
            </a:bodyPr>
            <a:lstStyle/>
            <a:p>
              <a:pPr eaLnBrk="0" hangingPunct="0"/>
              <a:r>
                <a:rPr lang="en-GB" sz="1400" b="1" i="0" dirty="0">
                  <a:solidFill>
                    <a:srgbClr val="000000"/>
                  </a:solidFill>
                </a:rPr>
                <a:t>Invocation </a:t>
              </a:r>
              <a:r>
                <a:rPr lang="en-GB" sz="1400" b="1" i="0" dirty="0" smtClean="0">
                  <a:solidFill>
                    <a:srgbClr val="000000"/>
                  </a:solidFill>
                </a:rPr>
                <a:t> Semantics</a:t>
              </a:r>
              <a:endParaRPr lang="en-GB" sz="1200" b="1" i="0" dirty="0"/>
            </a:p>
          </p:txBody>
        </p:sp>
        <p:sp>
          <p:nvSpPr>
            <p:cNvPr id="30729" name="Rectangle 10"/>
            <p:cNvSpPr>
              <a:spLocks noChangeArrowheads="1"/>
            </p:cNvSpPr>
            <p:nvPr/>
          </p:nvSpPr>
          <p:spPr bwMode="auto">
            <a:xfrm>
              <a:off x="418" y="1499"/>
              <a:ext cx="1148"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Retransmit request </a:t>
              </a:r>
              <a:endParaRPr lang="en-GB" sz="1200" dirty="0"/>
            </a:p>
          </p:txBody>
        </p:sp>
        <p:sp>
          <p:nvSpPr>
            <p:cNvPr id="30730" name="Rectangle 11"/>
            <p:cNvSpPr>
              <a:spLocks noChangeArrowheads="1"/>
            </p:cNvSpPr>
            <p:nvPr/>
          </p:nvSpPr>
          <p:spPr bwMode="auto">
            <a:xfrm>
              <a:off x="485" y="1638"/>
              <a:ext cx="534"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message</a:t>
              </a:r>
              <a:endParaRPr lang="en-GB" sz="1200" dirty="0"/>
            </a:p>
          </p:txBody>
        </p:sp>
        <p:sp>
          <p:nvSpPr>
            <p:cNvPr id="30731" name="Rectangle 12"/>
            <p:cNvSpPr>
              <a:spLocks noChangeArrowheads="1"/>
            </p:cNvSpPr>
            <p:nvPr/>
          </p:nvSpPr>
          <p:spPr bwMode="auto">
            <a:xfrm>
              <a:off x="1941" y="1512"/>
              <a:ext cx="586"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Duplicate </a:t>
              </a:r>
              <a:endParaRPr lang="en-GB" sz="1200" dirty="0"/>
            </a:p>
          </p:txBody>
        </p:sp>
        <p:sp>
          <p:nvSpPr>
            <p:cNvPr id="30732" name="Rectangle 13"/>
            <p:cNvSpPr>
              <a:spLocks noChangeArrowheads="1"/>
            </p:cNvSpPr>
            <p:nvPr/>
          </p:nvSpPr>
          <p:spPr bwMode="auto">
            <a:xfrm>
              <a:off x="1958" y="1644"/>
              <a:ext cx="424" cy="141"/>
            </a:xfrm>
            <a:prstGeom prst="rect">
              <a:avLst/>
            </a:prstGeom>
            <a:noFill/>
            <a:ln w="9525">
              <a:noFill/>
              <a:miter lim="800000"/>
              <a:headEnd/>
              <a:tailEnd/>
            </a:ln>
          </p:spPr>
          <p:txBody>
            <a:bodyPr wrap="none" lIns="0" tIns="0" rIns="0" bIns="0">
              <a:spAutoFit/>
            </a:bodyPr>
            <a:lstStyle/>
            <a:p>
              <a:pPr eaLnBrk="0" hangingPunct="0"/>
              <a:r>
                <a:rPr lang="en-GB" sz="1400" i="1">
                  <a:solidFill>
                    <a:srgbClr val="000000"/>
                  </a:solidFill>
                </a:rPr>
                <a:t>filtering</a:t>
              </a:r>
              <a:endParaRPr lang="en-GB" sz="1200"/>
            </a:p>
          </p:txBody>
        </p:sp>
        <p:sp>
          <p:nvSpPr>
            <p:cNvPr id="30733" name="Rectangle 14"/>
            <p:cNvSpPr>
              <a:spLocks noChangeArrowheads="1"/>
            </p:cNvSpPr>
            <p:nvPr/>
          </p:nvSpPr>
          <p:spPr bwMode="auto">
            <a:xfrm>
              <a:off x="3024" y="1531"/>
              <a:ext cx="1338"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Re-execute procedure </a:t>
              </a:r>
              <a:endParaRPr lang="en-GB" sz="1200" dirty="0"/>
            </a:p>
          </p:txBody>
        </p:sp>
        <p:sp>
          <p:nvSpPr>
            <p:cNvPr id="30734" name="Rectangle 15"/>
            <p:cNvSpPr>
              <a:spLocks noChangeArrowheads="1"/>
            </p:cNvSpPr>
            <p:nvPr/>
          </p:nvSpPr>
          <p:spPr bwMode="auto">
            <a:xfrm>
              <a:off x="3064" y="1638"/>
              <a:ext cx="1060" cy="141"/>
            </a:xfrm>
            <a:prstGeom prst="rect">
              <a:avLst/>
            </a:prstGeom>
            <a:noFill/>
            <a:ln w="9525">
              <a:noFill/>
              <a:miter lim="800000"/>
              <a:headEnd/>
              <a:tailEnd/>
            </a:ln>
          </p:spPr>
          <p:txBody>
            <a:bodyPr wrap="none" lIns="0" tIns="0" rIns="0" bIns="0">
              <a:spAutoFit/>
            </a:bodyPr>
            <a:lstStyle/>
            <a:p>
              <a:pPr eaLnBrk="0" hangingPunct="0"/>
              <a:r>
                <a:rPr lang="en-GB" sz="1400" i="1" dirty="0">
                  <a:solidFill>
                    <a:srgbClr val="000000"/>
                  </a:solidFill>
                </a:rPr>
                <a:t>or retransmit reply</a:t>
              </a:r>
              <a:endParaRPr lang="en-GB" sz="1200" dirty="0"/>
            </a:p>
          </p:txBody>
        </p:sp>
        <p:sp>
          <p:nvSpPr>
            <p:cNvPr id="30735" name="Rectangle 16"/>
            <p:cNvSpPr>
              <a:spLocks noChangeArrowheads="1"/>
            </p:cNvSpPr>
            <p:nvPr/>
          </p:nvSpPr>
          <p:spPr bwMode="auto">
            <a:xfrm>
              <a:off x="576" y="1922"/>
              <a:ext cx="169"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No</a:t>
              </a:r>
              <a:endParaRPr lang="en-GB" sz="1200" dirty="0"/>
            </a:p>
          </p:txBody>
        </p:sp>
        <p:sp>
          <p:nvSpPr>
            <p:cNvPr id="30736" name="Rectangle 17"/>
            <p:cNvSpPr>
              <a:spLocks noChangeArrowheads="1"/>
            </p:cNvSpPr>
            <p:nvPr/>
          </p:nvSpPr>
          <p:spPr bwMode="auto">
            <a:xfrm>
              <a:off x="576" y="2129"/>
              <a:ext cx="220"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Yes</a:t>
              </a:r>
              <a:endParaRPr lang="en-GB" sz="1200" dirty="0"/>
            </a:p>
          </p:txBody>
        </p:sp>
        <p:sp>
          <p:nvSpPr>
            <p:cNvPr id="30737" name="Rectangle 18"/>
            <p:cNvSpPr>
              <a:spLocks noChangeArrowheads="1"/>
            </p:cNvSpPr>
            <p:nvPr/>
          </p:nvSpPr>
          <p:spPr bwMode="auto">
            <a:xfrm>
              <a:off x="604" y="2389"/>
              <a:ext cx="220"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Yes</a:t>
              </a:r>
              <a:endParaRPr lang="en-GB" sz="1200" dirty="0"/>
            </a:p>
          </p:txBody>
        </p:sp>
        <p:sp>
          <p:nvSpPr>
            <p:cNvPr id="30738" name="Rectangle 19"/>
            <p:cNvSpPr>
              <a:spLocks noChangeArrowheads="1"/>
            </p:cNvSpPr>
            <p:nvPr/>
          </p:nvSpPr>
          <p:spPr bwMode="auto">
            <a:xfrm>
              <a:off x="1836" y="1941"/>
              <a:ext cx="835" cy="141"/>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rPr>
                <a:t>Not applicable</a:t>
              </a:r>
              <a:endParaRPr lang="en-GB" sz="1200"/>
            </a:p>
          </p:txBody>
        </p:sp>
        <p:sp>
          <p:nvSpPr>
            <p:cNvPr id="30739" name="Rectangle 20"/>
            <p:cNvSpPr>
              <a:spLocks noChangeArrowheads="1"/>
            </p:cNvSpPr>
            <p:nvPr/>
          </p:nvSpPr>
          <p:spPr bwMode="auto">
            <a:xfrm>
              <a:off x="2023" y="2192"/>
              <a:ext cx="169"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No</a:t>
              </a:r>
              <a:endParaRPr lang="en-GB" sz="1200" dirty="0"/>
            </a:p>
          </p:txBody>
        </p:sp>
        <p:sp>
          <p:nvSpPr>
            <p:cNvPr id="30740" name="Rectangle 21"/>
            <p:cNvSpPr>
              <a:spLocks noChangeArrowheads="1"/>
            </p:cNvSpPr>
            <p:nvPr/>
          </p:nvSpPr>
          <p:spPr bwMode="auto">
            <a:xfrm>
              <a:off x="1995" y="2408"/>
              <a:ext cx="220"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Yes</a:t>
              </a:r>
              <a:endParaRPr lang="en-GB" sz="1200" dirty="0"/>
            </a:p>
          </p:txBody>
        </p:sp>
        <p:sp>
          <p:nvSpPr>
            <p:cNvPr id="30741" name="Rectangle 22"/>
            <p:cNvSpPr>
              <a:spLocks noChangeArrowheads="1"/>
            </p:cNvSpPr>
            <p:nvPr/>
          </p:nvSpPr>
          <p:spPr bwMode="auto">
            <a:xfrm>
              <a:off x="3118" y="1896"/>
              <a:ext cx="835"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Not applicable</a:t>
              </a:r>
              <a:endParaRPr lang="en-GB" sz="1200" dirty="0"/>
            </a:p>
          </p:txBody>
        </p:sp>
        <p:sp>
          <p:nvSpPr>
            <p:cNvPr id="30742" name="Rectangle 23"/>
            <p:cNvSpPr>
              <a:spLocks noChangeArrowheads="1"/>
            </p:cNvSpPr>
            <p:nvPr/>
          </p:nvSpPr>
          <p:spPr bwMode="auto">
            <a:xfrm>
              <a:off x="2913" y="2160"/>
              <a:ext cx="1301"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Re-execute procedure</a:t>
              </a:r>
              <a:endParaRPr lang="en-GB" sz="1200" dirty="0"/>
            </a:p>
          </p:txBody>
        </p:sp>
        <p:sp>
          <p:nvSpPr>
            <p:cNvPr id="30743" name="Rectangle 24"/>
            <p:cNvSpPr>
              <a:spLocks noChangeArrowheads="1"/>
            </p:cNvSpPr>
            <p:nvPr/>
          </p:nvSpPr>
          <p:spPr bwMode="auto">
            <a:xfrm>
              <a:off x="2978" y="2357"/>
              <a:ext cx="958" cy="141"/>
            </a:xfrm>
            <a:prstGeom prst="rect">
              <a:avLst/>
            </a:prstGeom>
            <a:noFill/>
            <a:ln w="9525">
              <a:noFill/>
              <a:miter lim="800000"/>
              <a:headEnd/>
              <a:tailEnd/>
            </a:ln>
          </p:spPr>
          <p:txBody>
            <a:bodyPr wrap="none" lIns="0" tIns="0" rIns="0" bIns="0">
              <a:spAutoFit/>
            </a:bodyPr>
            <a:lstStyle/>
            <a:p>
              <a:pPr eaLnBrk="0" hangingPunct="0"/>
              <a:r>
                <a:rPr lang="en-GB" sz="1400" dirty="0">
                  <a:solidFill>
                    <a:srgbClr val="000000"/>
                  </a:solidFill>
                </a:rPr>
                <a:t>Retransmit reply</a:t>
              </a:r>
              <a:endParaRPr lang="en-GB" sz="1200" dirty="0"/>
            </a:p>
          </p:txBody>
        </p:sp>
        <p:sp>
          <p:nvSpPr>
            <p:cNvPr id="30744" name="Rectangle 25"/>
            <p:cNvSpPr>
              <a:spLocks noChangeArrowheads="1"/>
            </p:cNvSpPr>
            <p:nvPr/>
          </p:nvSpPr>
          <p:spPr bwMode="auto">
            <a:xfrm>
              <a:off x="4720" y="2344"/>
              <a:ext cx="1012" cy="129"/>
            </a:xfrm>
            <a:prstGeom prst="rect">
              <a:avLst/>
            </a:prstGeom>
            <a:noFill/>
            <a:ln w="9525">
              <a:noFill/>
              <a:miter lim="800000"/>
              <a:headEnd/>
              <a:tailEnd/>
            </a:ln>
          </p:spPr>
          <p:txBody>
            <a:bodyPr wrap="none" lIns="0" tIns="0" rIns="0" bIns="0">
              <a:spAutoFit/>
            </a:bodyPr>
            <a:lstStyle/>
            <a:p>
              <a:pPr eaLnBrk="0" hangingPunct="0"/>
              <a:r>
                <a:rPr lang="en-GB" sz="2000" b="1" i="0" dirty="0">
                  <a:solidFill>
                    <a:srgbClr val="000000"/>
                  </a:solidFill>
                </a:rPr>
                <a:t>At-most-once</a:t>
              </a:r>
              <a:endParaRPr lang="en-GB" b="1" i="0" dirty="0"/>
            </a:p>
          </p:txBody>
        </p:sp>
        <p:sp>
          <p:nvSpPr>
            <p:cNvPr id="30745" name="Rectangle 26"/>
            <p:cNvSpPr>
              <a:spLocks noChangeArrowheads="1"/>
            </p:cNvSpPr>
            <p:nvPr/>
          </p:nvSpPr>
          <p:spPr bwMode="auto">
            <a:xfrm>
              <a:off x="4671" y="2095"/>
              <a:ext cx="995" cy="129"/>
            </a:xfrm>
            <a:prstGeom prst="rect">
              <a:avLst/>
            </a:prstGeom>
            <a:noFill/>
            <a:ln w="9525">
              <a:noFill/>
              <a:miter lim="800000"/>
              <a:headEnd/>
              <a:tailEnd/>
            </a:ln>
          </p:spPr>
          <p:txBody>
            <a:bodyPr wrap="none" lIns="0" tIns="0" rIns="0" bIns="0">
              <a:spAutoFit/>
            </a:bodyPr>
            <a:lstStyle/>
            <a:p>
              <a:pPr eaLnBrk="0" hangingPunct="0"/>
              <a:r>
                <a:rPr lang="en-GB" sz="2000" b="1" i="0" dirty="0">
                  <a:solidFill>
                    <a:srgbClr val="000000"/>
                  </a:solidFill>
                </a:rPr>
                <a:t>At-least-once</a:t>
              </a:r>
              <a:endParaRPr lang="en-GB" b="1" i="0" dirty="0"/>
            </a:p>
          </p:txBody>
        </p:sp>
        <p:sp>
          <p:nvSpPr>
            <p:cNvPr id="30746" name="Rectangle 27"/>
            <p:cNvSpPr>
              <a:spLocks noChangeArrowheads="1"/>
            </p:cNvSpPr>
            <p:nvPr/>
          </p:nvSpPr>
          <p:spPr bwMode="auto">
            <a:xfrm>
              <a:off x="4896" y="1889"/>
              <a:ext cx="489" cy="129"/>
            </a:xfrm>
            <a:prstGeom prst="rect">
              <a:avLst/>
            </a:prstGeom>
            <a:noFill/>
            <a:ln w="9525">
              <a:noFill/>
              <a:miter lim="800000"/>
              <a:headEnd/>
              <a:tailEnd/>
            </a:ln>
          </p:spPr>
          <p:txBody>
            <a:bodyPr wrap="none" lIns="0" tIns="0" rIns="0" bIns="0">
              <a:spAutoFit/>
            </a:bodyPr>
            <a:lstStyle/>
            <a:p>
              <a:pPr eaLnBrk="0" hangingPunct="0"/>
              <a:r>
                <a:rPr lang="en-GB" sz="2000" b="1" i="0" dirty="0">
                  <a:solidFill>
                    <a:srgbClr val="000000"/>
                  </a:solidFill>
                </a:rPr>
                <a:t>Maybe</a:t>
              </a:r>
              <a:endParaRPr lang="en-GB" sz="1200" b="1" i="0" dirty="0"/>
            </a:p>
          </p:txBody>
        </p:sp>
        <p:sp>
          <p:nvSpPr>
            <p:cNvPr id="30747" name="Line 28"/>
            <p:cNvSpPr>
              <a:spLocks noChangeShapeType="1"/>
            </p:cNvSpPr>
            <p:nvPr/>
          </p:nvSpPr>
          <p:spPr bwMode="auto">
            <a:xfrm>
              <a:off x="375" y="1097"/>
              <a:ext cx="5416" cy="1"/>
            </a:xfrm>
            <a:prstGeom prst="line">
              <a:avLst/>
            </a:prstGeom>
            <a:noFill/>
            <a:ln w="36513">
              <a:solidFill>
                <a:srgbClr val="000000"/>
              </a:solidFill>
              <a:round/>
              <a:headEnd/>
              <a:tailEnd/>
            </a:ln>
          </p:spPr>
          <p:txBody>
            <a:bodyPr/>
            <a:lstStyle/>
            <a:p>
              <a:endParaRPr lang="en-GB" sz="1200"/>
            </a:p>
          </p:txBody>
        </p:sp>
        <p:sp>
          <p:nvSpPr>
            <p:cNvPr id="30748" name="Line 29"/>
            <p:cNvSpPr>
              <a:spLocks noChangeShapeType="1"/>
            </p:cNvSpPr>
            <p:nvPr/>
          </p:nvSpPr>
          <p:spPr bwMode="auto">
            <a:xfrm>
              <a:off x="394" y="2676"/>
              <a:ext cx="5416" cy="1"/>
            </a:xfrm>
            <a:prstGeom prst="line">
              <a:avLst/>
            </a:prstGeom>
            <a:noFill/>
            <a:ln w="36513">
              <a:solidFill>
                <a:srgbClr val="000000"/>
              </a:solidFill>
              <a:round/>
              <a:headEnd/>
              <a:tailEnd/>
            </a:ln>
          </p:spPr>
          <p:txBody>
            <a:bodyPr/>
            <a:lstStyle/>
            <a:p>
              <a:endParaRPr lang="en-GB" sz="1200"/>
            </a:p>
          </p:txBody>
        </p:sp>
      </p:grpSp>
      <p:sp>
        <p:nvSpPr>
          <p:cNvPr id="30" name="Rectangle 2"/>
          <p:cNvSpPr txBox="1">
            <a:spLocks noChangeArrowheads="1"/>
          </p:cNvSpPr>
          <p:nvPr/>
        </p:nvSpPr>
        <p:spPr>
          <a:xfrm>
            <a:off x="0" y="0"/>
            <a:ext cx="9905999" cy="909638"/>
          </a:xfrm>
          <a:prstGeom prst="rect">
            <a:avLst/>
          </a:prstGeom>
        </p:spPr>
        <p:txBody>
          <a:bodyPr vert="horz" anchor="ctr">
            <a:noAutofit/>
          </a:bodyPr>
          <a:lstStyle/>
          <a:p>
            <a:pPr marL="0" marR="0" lvl="0" indent="0" algn="ctr">
              <a:lnSpc>
                <a:spcPct val="100000"/>
              </a:lnSpc>
              <a:buClrTx/>
              <a:buSzTx/>
              <a:tabLst/>
              <a:defRPr/>
            </a:pPr>
            <a:r>
              <a:rPr lang="en-US" altLang="zh-CN" sz="4000" b="1" i="0" dirty="0" smtClean="0">
                <a:solidFill>
                  <a:schemeClr val="tx2"/>
                </a:solidFill>
                <a:latin typeface="+mj-lt"/>
                <a:ea typeface="+mj-ea"/>
                <a:cs typeface="+mj-cs"/>
              </a:rPr>
              <a:t>Design Issues of RMI: Invocation Semantics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0"/>
          <p:cNvSpPr>
            <a:spLocks noChangeArrowheads="1"/>
          </p:cNvSpPr>
          <p:nvPr/>
        </p:nvSpPr>
        <p:spPr bwMode="auto">
          <a:xfrm>
            <a:off x="238125" y="1066800"/>
            <a:ext cx="9436100" cy="5455920"/>
          </a:xfrm>
          <a:prstGeom prst="rect">
            <a:avLst/>
          </a:prstGeom>
          <a:noFill/>
          <a:ln w="9525">
            <a:noFill/>
            <a:miter lim="800000"/>
            <a:headEnd/>
            <a:tailEnd/>
          </a:ln>
        </p:spPr>
        <p:txBody>
          <a:bodyPr/>
          <a:lstStyle/>
          <a:p>
            <a:pPr marL="342900" indent="-342900" algn="just" eaLnBrk="0" hangingPunct="0">
              <a:spcBef>
                <a:spcPct val="20000"/>
              </a:spcBef>
              <a:buClr>
                <a:schemeClr val="tx1"/>
              </a:buClr>
            </a:pPr>
            <a:r>
              <a:rPr kumimoji="1" lang="en-US" sz="2800" b="1" i="0" dirty="0" smtClean="0">
                <a:latin typeface="Times New Roman" pitchFamily="18" charset="0"/>
              </a:rPr>
              <a:t>Maybe </a:t>
            </a:r>
            <a:r>
              <a:rPr kumimoji="1" lang="en-US" sz="2800" b="1" i="0" dirty="0">
                <a:latin typeface="Times New Roman" pitchFamily="18" charset="0"/>
              </a:rPr>
              <a:t>invocation </a:t>
            </a:r>
            <a:r>
              <a:rPr kumimoji="1" lang="en-US" sz="2800" b="1" i="0" dirty="0" smtClean="0">
                <a:latin typeface="Times New Roman" pitchFamily="18" charset="0"/>
              </a:rPr>
              <a:t>semantics</a:t>
            </a:r>
            <a:endParaRPr kumimoji="1" lang="en-US" sz="2800" b="1" i="0" dirty="0">
              <a:latin typeface="Times New Roman" pitchFamily="18" charset="0"/>
            </a:endParaRPr>
          </a:p>
          <a:p>
            <a:pPr marL="742950" lvl="1" indent="-285750" algn="just" eaLnBrk="0" hangingPunct="0">
              <a:spcBef>
                <a:spcPct val="20000"/>
              </a:spcBef>
              <a:buClr>
                <a:schemeClr val="tx1"/>
              </a:buClr>
            </a:pPr>
            <a:r>
              <a:rPr kumimoji="1" lang="en-US" sz="2400" i="0" dirty="0" smtClean="0">
                <a:latin typeface="Times New Roman" pitchFamily="18" charset="0"/>
              </a:rPr>
              <a:t>Whether </a:t>
            </a:r>
            <a:r>
              <a:rPr kumimoji="1" lang="en-US" sz="2400" i="0" dirty="0">
                <a:latin typeface="Times New Roman" pitchFamily="18" charset="0"/>
              </a:rPr>
              <a:t>a remote method has been executed once or not at all. It </a:t>
            </a:r>
            <a:r>
              <a:rPr kumimoji="1" lang="en-US" sz="2400" i="0" dirty="0" smtClean="0">
                <a:latin typeface="Times New Roman" pitchFamily="18" charset="0"/>
              </a:rPr>
              <a:t>arises when </a:t>
            </a:r>
            <a:r>
              <a:rPr kumimoji="1" lang="en-US" sz="2400" i="0" dirty="0">
                <a:latin typeface="Times New Roman" pitchFamily="18" charset="0"/>
              </a:rPr>
              <a:t>no fault tolerance measure are being applied. It can suffer from </a:t>
            </a:r>
            <a:r>
              <a:rPr kumimoji="1" lang="en-US" sz="2400" i="0" dirty="0" smtClean="0">
                <a:latin typeface="Times New Roman" pitchFamily="18" charset="0"/>
              </a:rPr>
              <a:t>the </a:t>
            </a:r>
            <a:r>
              <a:rPr kumimoji="1" lang="en-US" sz="2400" i="0" dirty="0">
                <a:latin typeface="Times New Roman" pitchFamily="18" charset="0"/>
              </a:rPr>
              <a:t>following type of </a:t>
            </a:r>
            <a:r>
              <a:rPr kumimoji="1" lang="en-US" sz="2400" i="0" dirty="0" smtClean="0">
                <a:latin typeface="Times New Roman" pitchFamily="18" charset="0"/>
              </a:rPr>
              <a:t>failures</a:t>
            </a:r>
          </a:p>
          <a:p>
            <a:pPr marL="1143000" lvl="2" indent="-228600" algn="just" eaLnBrk="0" hangingPunct="0">
              <a:spcBef>
                <a:spcPct val="20000"/>
              </a:spcBef>
              <a:buClr>
                <a:schemeClr val="tx1"/>
              </a:buClr>
              <a:buFontTx/>
              <a:buChar char="•"/>
            </a:pPr>
            <a:endParaRPr kumimoji="1" lang="en-US" sz="2000" i="0" dirty="0" smtClean="0">
              <a:latin typeface="Times New Roman" pitchFamily="18" charset="0"/>
            </a:endParaRPr>
          </a:p>
          <a:p>
            <a:pPr marL="1143000" lvl="2" indent="-228600" algn="just" eaLnBrk="0" hangingPunct="0">
              <a:spcBef>
                <a:spcPct val="20000"/>
              </a:spcBef>
              <a:buClr>
                <a:schemeClr val="tx1"/>
              </a:buClr>
              <a:buFontTx/>
              <a:buChar char="•"/>
            </a:pPr>
            <a:r>
              <a:rPr kumimoji="1" lang="en-US" sz="2000" i="0" dirty="0" smtClean="0">
                <a:latin typeface="Times New Roman" pitchFamily="18" charset="0"/>
              </a:rPr>
              <a:t>Omission </a:t>
            </a:r>
            <a:r>
              <a:rPr kumimoji="1" lang="en-US" sz="2000" i="0" dirty="0">
                <a:latin typeface="Times New Roman" pitchFamily="18" charset="0"/>
              </a:rPr>
              <a:t>failures if the invocation or result message is lost</a:t>
            </a:r>
          </a:p>
          <a:p>
            <a:pPr marL="1600200" lvl="3" indent="-228600" algn="just" eaLnBrk="0" hangingPunct="0">
              <a:spcBef>
                <a:spcPct val="20000"/>
              </a:spcBef>
              <a:buClr>
                <a:schemeClr val="tx1"/>
              </a:buClr>
              <a:buFont typeface="Wingdings" pitchFamily="2" charset="2"/>
              <a:buChar char="ü"/>
            </a:pPr>
            <a:r>
              <a:rPr kumimoji="1" lang="en-US" sz="2000" i="0" dirty="0">
                <a:latin typeface="Times New Roman" pitchFamily="18" charset="0"/>
              </a:rPr>
              <a:t>Invocation message or result message can be lost.</a:t>
            </a:r>
          </a:p>
          <a:p>
            <a:pPr marL="1143000" lvl="2" indent="-228600" algn="just" eaLnBrk="0" hangingPunct="0">
              <a:spcBef>
                <a:spcPct val="20000"/>
              </a:spcBef>
              <a:buClr>
                <a:schemeClr val="tx1"/>
              </a:buClr>
              <a:buFontTx/>
              <a:buChar char="•"/>
            </a:pPr>
            <a:r>
              <a:rPr kumimoji="1" lang="en-US" sz="2000" i="0" dirty="0">
                <a:latin typeface="Times New Roman" pitchFamily="18" charset="0"/>
              </a:rPr>
              <a:t>Crash failures when the server containing the remote object fails</a:t>
            </a:r>
          </a:p>
          <a:p>
            <a:pPr marL="1600200" lvl="3" indent="-228600" algn="just" eaLnBrk="0" hangingPunct="0">
              <a:spcBef>
                <a:spcPct val="20000"/>
              </a:spcBef>
              <a:buClr>
                <a:schemeClr val="tx1"/>
              </a:buClr>
              <a:buFont typeface="Wingdings" pitchFamily="2" charset="2"/>
              <a:buChar char="ü"/>
            </a:pPr>
            <a:r>
              <a:rPr kumimoji="1" lang="en-US" sz="2000" i="0" dirty="0">
                <a:latin typeface="Times New Roman" pitchFamily="18" charset="0"/>
              </a:rPr>
              <a:t>Crash may occur before or after the execution.</a:t>
            </a:r>
          </a:p>
          <a:p>
            <a:pPr marL="1600200" lvl="3" indent="-228600" algn="just" eaLnBrk="0" hangingPunct="0">
              <a:spcBef>
                <a:spcPct val="20000"/>
              </a:spcBef>
              <a:buClr>
                <a:schemeClr val="tx1"/>
              </a:buClr>
              <a:buFont typeface="Wingdings" pitchFamily="2" charset="2"/>
              <a:buChar char="ü"/>
            </a:pPr>
            <a:endParaRPr kumimoji="1" lang="en-US" sz="2000" i="0" dirty="0">
              <a:latin typeface="Times New Roman" pitchFamily="18" charset="0"/>
            </a:endParaRPr>
          </a:p>
          <a:p>
            <a:pPr marL="742950" lvl="1" indent="-285750" algn="just" eaLnBrk="0" hangingPunct="0">
              <a:spcBef>
                <a:spcPct val="20000"/>
              </a:spcBef>
              <a:buClr>
                <a:schemeClr val="tx1"/>
              </a:buClr>
              <a:buFont typeface="Wingdings" pitchFamily="2" charset="2"/>
              <a:buChar char="v"/>
            </a:pPr>
            <a:r>
              <a:rPr kumimoji="1" lang="en-US" sz="2400" i="0" dirty="0">
                <a:latin typeface="Times New Roman" pitchFamily="18" charset="0"/>
              </a:rPr>
              <a:t>Useful only for applications in which occasional failed invocations are acceptable (but we can’t assure such thing)</a:t>
            </a:r>
          </a:p>
        </p:txBody>
      </p:sp>
      <p:sp>
        <p:nvSpPr>
          <p:cNvPr id="5" name="Rectangle 2"/>
          <p:cNvSpPr>
            <a:spLocks noGrp="1" noChangeArrowheads="1"/>
          </p:cNvSpPr>
          <p:nvPr>
            <p:ph type="title"/>
          </p:nvPr>
        </p:nvSpPr>
        <p:spPr>
          <a:xfrm>
            <a:off x="572135" y="0"/>
            <a:ext cx="8915400" cy="909638"/>
          </a:xfrm>
        </p:spPr>
        <p:txBody>
          <a:bodyPr>
            <a:noAutofit/>
          </a:bodyPr>
          <a:lstStyle/>
          <a:p>
            <a:pPr fontAlgn="base">
              <a:spcAft>
                <a:spcPct val="0"/>
              </a:spcAft>
              <a:defRPr/>
            </a:pPr>
            <a:r>
              <a:rPr lang="en-US" altLang="zh-CN" sz="3600" b="1" dirty="0" smtClean="0">
                <a:solidFill>
                  <a:schemeClr val="tx2"/>
                </a:solidFill>
              </a:rPr>
              <a:t>Design Issues of RMI: Invocation Semantics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95300" y="1066800"/>
            <a:ext cx="8915400" cy="5324158"/>
          </a:xfrm>
        </p:spPr>
        <p:txBody>
          <a:bodyPr>
            <a:normAutofit/>
          </a:bodyPr>
          <a:lstStyle/>
          <a:p>
            <a:pPr marL="365760" indent="-256032" algn="just" eaLnBrk="1" fontAlgn="auto" hangingPunct="1">
              <a:spcAft>
                <a:spcPts val="0"/>
              </a:spcAft>
              <a:buClr>
                <a:schemeClr val="accent3"/>
              </a:buClr>
              <a:buFont typeface="Georgia"/>
              <a:buChar char="•"/>
              <a:defRPr/>
            </a:pPr>
            <a:r>
              <a:rPr lang="en-US" sz="2800" b="1" dirty="0" smtClean="0"/>
              <a:t>At-least-once invocation semantics</a:t>
            </a:r>
          </a:p>
          <a:p>
            <a:pPr marL="658368" lvl="1" indent="-246888" algn="just" eaLnBrk="1" fontAlgn="auto" hangingPunct="1">
              <a:spcAft>
                <a:spcPts val="0"/>
              </a:spcAft>
              <a:buFont typeface="Georgia"/>
              <a:buChar char="▫"/>
              <a:defRPr/>
            </a:pPr>
            <a:r>
              <a:rPr lang="en-US" sz="2400" dirty="0" smtClean="0"/>
              <a:t>User either receive </a:t>
            </a:r>
          </a:p>
          <a:p>
            <a:pPr marL="923544" lvl="2" indent="-219456" algn="just" eaLnBrk="1" fontAlgn="auto" hangingPunct="1">
              <a:spcAft>
                <a:spcPts val="0"/>
              </a:spcAft>
              <a:buFont typeface="Wingdings 2"/>
              <a:buChar char=""/>
              <a:defRPr/>
            </a:pPr>
            <a:r>
              <a:rPr lang="en-US" sz="2000" dirty="0" smtClean="0"/>
              <a:t>Correct result </a:t>
            </a:r>
          </a:p>
          <a:p>
            <a:pPr marL="923544" lvl="2" indent="-219456" algn="just" eaLnBrk="1" fontAlgn="auto" hangingPunct="1">
              <a:spcAft>
                <a:spcPts val="0"/>
              </a:spcAft>
              <a:buFont typeface="Wingdings 2"/>
              <a:buChar char=""/>
              <a:defRPr/>
            </a:pPr>
            <a:r>
              <a:rPr lang="en-US" sz="2000" dirty="0" smtClean="0"/>
              <a:t>Or an exception informing it that no result received    ?</a:t>
            </a:r>
          </a:p>
          <a:p>
            <a:pPr marL="923544" lvl="2" indent="-219456" algn="just" eaLnBrk="1" fontAlgn="auto" hangingPunct="1">
              <a:spcAft>
                <a:spcPts val="0"/>
              </a:spcAft>
              <a:buFont typeface="Wingdings 2"/>
              <a:buChar char=""/>
              <a:defRPr/>
            </a:pPr>
            <a:r>
              <a:rPr lang="en-US" sz="2000" dirty="0" smtClean="0"/>
              <a:t>Or wrong results</a:t>
            </a:r>
          </a:p>
          <a:p>
            <a:pPr marL="923544" lvl="2" indent="-219456" algn="just" eaLnBrk="1" fontAlgn="auto" hangingPunct="1">
              <a:spcAft>
                <a:spcPts val="0"/>
              </a:spcAft>
              <a:buFontTx/>
              <a:buNone/>
              <a:defRPr/>
            </a:pPr>
            <a:endParaRPr lang="en-US" sz="1600" dirty="0" smtClean="0"/>
          </a:p>
          <a:p>
            <a:pPr marL="658368" lvl="1" indent="-246888" algn="just" eaLnBrk="1" fontAlgn="auto" hangingPunct="1">
              <a:spcAft>
                <a:spcPts val="0"/>
              </a:spcAft>
              <a:buFont typeface="Georgia"/>
              <a:buChar char="▫"/>
              <a:defRPr/>
            </a:pPr>
            <a:r>
              <a:rPr lang="en-US" sz="2400" dirty="0" smtClean="0"/>
              <a:t>Can be achieved by the retransmission of request messages, which masks the omission failures of the invocation or result message. This semantics can suffer from the following type of errors</a:t>
            </a:r>
          </a:p>
          <a:p>
            <a:pPr marL="923544" lvl="2" indent="-219456" algn="just" eaLnBrk="1" fontAlgn="auto" hangingPunct="1">
              <a:spcAft>
                <a:spcPts val="0"/>
              </a:spcAft>
              <a:buFont typeface="Wingdings 2"/>
              <a:buChar char=""/>
              <a:defRPr/>
            </a:pPr>
            <a:r>
              <a:rPr lang="en-US" sz="2000" dirty="0" smtClean="0"/>
              <a:t>Crash failures when the server containing the remote object fails</a:t>
            </a:r>
          </a:p>
          <a:p>
            <a:pPr marL="923544" lvl="2" indent="-219456" algn="just" eaLnBrk="1" fontAlgn="auto" hangingPunct="1">
              <a:spcAft>
                <a:spcPts val="0"/>
              </a:spcAft>
              <a:buFont typeface="Wingdings 2"/>
              <a:buChar char=""/>
              <a:defRPr/>
            </a:pPr>
            <a:r>
              <a:rPr lang="en-US" sz="2000" dirty="0" smtClean="0"/>
              <a:t>Arbitrary failures. In cases when the invocation message is retransmitted, the remote object may receive it &amp; execute the method more than once, possibly causing wrong values to be stored &amp; returned</a:t>
            </a:r>
          </a:p>
          <a:p>
            <a:pPr marL="365760" indent="-256032" eaLnBrk="1" fontAlgn="auto" hangingPunct="1">
              <a:spcAft>
                <a:spcPts val="0"/>
              </a:spcAft>
              <a:buClr>
                <a:schemeClr val="accent3"/>
              </a:buClr>
              <a:buFont typeface="Georgia"/>
              <a:buChar char="•"/>
              <a:defRPr/>
            </a:pPr>
            <a:endParaRPr lang="en-US" sz="3600" dirty="0" smtClean="0"/>
          </a:p>
        </p:txBody>
      </p:sp>
      <p:sp>
        <p:nvSpPr>
          <p:cNvPr id="5" name="Rectangle 2"/>
          <p:cNvSpPr txBox="1">
            <a:spLocks noChangeArrowheads="1"/>
          </p:cNvSpPr>
          <p:nvPr/>
        </p:nvSpPr>
        <p:spPr>
          <a:xfrm>
            <a:off x="511175" y="0"/>
            <a:ext cx="8915400" cy="909638"/>
          </a:xfrm>
          <a:prstGeom prst="rect">
            <a:avLst/>
          </a:prstGeom>
        </p:spPr>
        <p:txBody>
          <a:bodyPr vert="horz" anchor="ctr">
            <a:noAutofit/>
          </a:bodyPr>
          <a:lstStyle/>
          <a:p>
            <a:pPr marL="0" marR="0" lvl="0" indent="0" algn="ctr">
              <a:lnSpc>
                <a:spcPct val="100000"/>
              </a:lnSpc>
              <a:buClrTx/>
              <a:buSzTx/>
              <a:tabLst/>
              <a:defRPr/>
            </a:pPr>
            <a:r>
              <a:rPr lang="en-US" altLang="zh-CN" sz="3600" b="1" i="0" dirty="0" smtClean="0">
                <a:solidFill>
                  <a:schemeClr val="tx2"/>
                </a:solidFill>
                <a:latin typeface="+mj-lt"/>
                <a:ea typeface="+mj-ea"/>
                <a:cs typeface="+mj-cs"/>
              </a:rPr>
              <a:t>Design Issues of RMI: Invocation Semantics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95300" y="960121"/>
            <a:ext cx="8915400" cy="5613718"/>
          </a:xfrm>
        </p:spPr>
        <p:txBody>
          <a:bodyPr>
            <a:noAutofit/>
          </a:bodyPr>
          <a:lstStyle/>
          <a:p>
            <a:pPr marL="365760" indent="-256032" algn="just" eaLnBrk="1" fontAlgn="auto" hangingPunct="1">
              <a:spcAft>
                <a:spcPts val="0"/>
              </a:spcAft>
              <a:buClr>
                <a:schemeClr val="accent3"/>
              </a:buClr>
              <a:buFont typeface="Georgia"/>
              <a:buChar char="•"/>
              <a:defRPr/>
            </a:pPr>
            <a:r>
              <a:rPr lang="en-US" sz="2800" b="1" dirty="0" smtClean="0"/>
              <a:t>At-most-once invocation semantics</a:t>
            </a:r>
          </a:p>
          <a:p>
            <a:pPr marL="658368" lvl="1" indent="-246888" algn="just" eaLnBrk="1" fontAlgn="auto" hangingPunct="1">
              <a:spcAft>
                <a:spcPts val="0"/>
              </a:spcAft>
              <a:buFont typeface="Georgia"/>
              <a:buChar char="▫"/>
              <a:defRPr/>
            </a:pPr>
            <a:r>
              <a:rPr lang="en-US" sz="2400" dirty="0" smtClean="0"/>
              <a:t>User either </a:t>
            </a:r>
          </a:p>
          <a:p>
            <a:pPr marL="923544" lvl="2" indent="-219456" algn="just" eaLnBrk="1" fontAlgn="auto" hangingPunct="1">
              <a:spcAft>
                <a:spcPts val="0"/>
              </a:spcAft>
              <a:buFont typeface="Wingdings 2"/>
              <a:buChar char=""/>
              <a:defRPr/>
            </a:pPr>
            <a:r>
              <a:rPr lang="en-US" sz="2000" dirty="0" smtClean="0"/>
              <a:t>Receive a result </a:t>
            </a:r>
          </a:p>
          <a:p>
            <a:pPr marL="923544" lvl="2" indent="-219456" algn="just" eaLnBrk="1" fontAlgn="auto" hangingPunct="1">
              <a:spcAft>
                <a:spcPts val="0"/>
              </a:spcAft>
              <a:buFont typeface="Wingdings 2"/>
              <a:buChar char=""/>
              <a:defRPr/>
            </a:pPr>
            <a:r>
              <a:rPr lang="en-US" sz="2000" dirty="0" smtClean="0"/>
              <a:t>Or an exception informing it that no result received</a:t>
            </a:r>
          </a:p>
          <a:p>
            <a:pPr marL="658368" lvl="1" indent="-246888" algn="just" eaLnBrk="1" fontAlgn="auto" hangingPunct="1">
              <a:spcAft>
                <a:spcPts val="0"/>
              </a:spcAft>
              <a:buFont typeface="Georgia"/>
              <a:buChar char="▫"/>
              <a:defRPr/>
            </a:pPr>
            <a:endParaRPr lang="en-US" sz="2400" dirty="0" smtClean="0"/>
          </a:p>
          <a:p>
            <a:pPr marL="658368" lvl="1" indent="-246888" algn="just" eaLnBrk="1" fontAlgn="auto" hangingPunct="1">
              <a:spcAft>
                <a:spcPts val="0"/>
              </a:spcAft>
              <a:buFont typeface="Georgia"/>
              <a:buChar char="▫"/>
              <a:defRPr/>
            </a:pPr>
            <a:r>
              <a:rPr lang="en-US" sz="2400" dirty="0" smtClean="0"/>
              <a:t>Can be achieved by using all of the fault tolerance measures.</a:t>
            </a:r>
          </a:p>
          <a:p>
            <a:pPr marL="658368" lvl="1" indent="-246888" algn="just" eaLnBrk="1" fontAlgn="auto" hangingPunct="1">
              <a:spcAft>
                <a:spcPts val="0"/>
              </a:spcAft>
              <a:buFont typeface="Georgia"/>
              <a:buChar char="▫"/>
              <a:defRPr/>
            </a:pPr>
            <a:endParaRPr lang="en-US" sz="2400" dirty="0" smtClean="0"/>
          </a:p>
          <a:p>
            <a:pPr marL="658368" lvl="1" indent="-246888" algn="just" eaLnBrk="1" fontAlgn="auto" hangingPunct="1">
              <a:spcAft>
                <a:spcPts val="0"/>
              </a:spcAft>
              <a:buFont typeface="Georgia"/>
              <a:buChar char="▫"/>
              <a:defRPr/>
            </a:pPr>
            <a:r>
              <a:rPr lang="en-US" sz="2400" dirty="0" smtClean="0"/>
              <a:t>All three fault tolerance measures make sure that the arbitrary failures will be masked by making sure that an object should execute the method once only (avoiding to execute non-idempotent operations)</a:t>
            </a:r>
          </a:p>
          <a:p>
            <a:pPr marL="658368" lvl="1" indent="-246888" algn="just" eaLnBrk="1" fontAlgn="auto" hangingPunct="1">
              <a:spcAft>
                <a:spcPts val="0"/>
              </a:spcAft>
              <a:buFont typeface="Georgia"/>
              <a:buChar char="▫"/>
              <a:defRPr/>
            </a:pPr>
            <a:endParaRPr lang="en-US" sz="2400" dirty="0" smtClean="0"/>
          </a:p>
          <a:p>
            <a:pPr marL="658368" lvl="1" indent="-246888" algn="just" eaLnBrk="1" fontAlgn="auto" hangingPunct="1">
              <a:spcAft>
                <a:spcPts val="0"/>
              </a:spcAft>
              <a:buFont typeface="Georgia"/>
              <a:buChar char="▫"/>
              <a:defRPr/>
            </a:pPr>
            <a:r>
              <a:rPr lang="en-US" sz="2400" dirty="0" smtClean="0"/>
              <a:t>In both Java RMI &amp; CORBA, the invocation semantics is at-most-once.</a:t>
            </a:r>
          </a:p>
        </p:txBody>
      </p:sp>
      <p:sp>
        <p:nvSpPr>
          <p:cNvPr id="5" name="Rectangle 2"/>
          <p:cNvSpPr>
            <a:spLocks noGrp="1" noChangeArrowheads="1"/>
          </p:cNvSpPr>
          <p:nvPr>
            <p:ph type="title"/>
          </p:nvPr>
        </p:nvSpPr>
        <p:spPr>
          <a:xfrm>
            <a:off x="511175" y="0"/>
            <a:ext cx="8915400" cy="909638"/>
          </a:xfrm>
        </p:spPr>
        <p:txBody>
          <a:bodyPr>
            <a:noAutofit/>
          </a:bodyPr>
          <a:lstStyle/>
          <a:p>
            <a:pPr fontAlgn="base">
              <a:spcAft>
                <a:spcPct val="0"/>
              </a:spcAft>
              <a:defRPr/>
            </a:pPr>
            <a:r>
              <a:rPr lang="en-US" altLang="zh-CN" sz="3600" b="1" dirty="0" smtClean="0">
                <a:solidFill>
                  <a:schemeClr val="tx2"/>
                </a:solidFill>
              </a:rPr>
              <a:t>Design Issues of RMI: Invocation Semantics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7705</TotalTime>
  <Words>779</Words>
  <Application>Microsoft Office PowerPoint</Application>
  <PresentationFormat>A4 Paper (210x297 mm)</PresentationFormat>
  <Paragraphs>139</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Parallel and Distributed Computing</vt:lpstr>
      <vt:lpstr>Chapter 5</vt:lpstr>
      <vt:lpstr>Slide 3</vt:lpstr>
      <vt:lpstr>Design Issues of RMI</vt:lpstr>
      <vt:lpstr>Design Issues of RMI: Invocation Semantics</vt:lpstr>
      <vt:lpstr>Slide 6</vt:lpstr>
      <vt:lpstr>Design Issues of RMI: Invocation Semantics</vt:lpstr>
      <vt:lpstr>Slide 8</vt:lpstr>
      <vt:lpstr>Design Issues of RMI: Invocation Semantics</vt:lpstr>
      <vt:lpstr>Slide 10</vt:lpstr>
      <vt:lpstr>Slide 11</vt:lpstr>
      <vt:lpstr>Transparency</vt:lpstr>
      <vt:lpstr>Transparency</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Hammad</cp:lastModifiedBy>
  <cp:revision>477</cp:revision>
  <cp:lastPrinted>2000-11-12T21:05:10Z</cp:lastPrinted>
  <dcterms:created xsi:type="dcterms:W3CDTF">2000-06-18T21:59:47Z</dcterms:created>
  <dcterms:modified xsi:type="dcterms:W3CDTF">2011-05-10T07:17:29Z</dcterms:modified>
</cp:coreProperties>
</file>