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34" r:id="rId1"/>
  </p:sldMasterIdLst>
  <p:notesMasterIdLst>
    <p:notesMasterId r:id="rId53"/>
  </p:notesMasterIdLst>
  <p:handoutMasterIdLst>
    <p:handoutMasterId r:id="rId54"/>
  </p:handoutMasterIdLst>
  <p:sldIdLst>
    <p:sldId id="338" r:id="rId2"/>
    <p:sldId id="339" r:id="rId3"/>
    <p:sldId id="387" r:id="rId4"/>
    <p:sldId id="388" r:id="rId5"/>
    <p:sldId id="389" r:id="rId6"/>
    <p:sldId id="390" r:id="rId7"/>
    <p:sldId id="392" r:id="rId8"/>
    <p:sldId id="393" r:id="rId9"/>
    <p:sldId id="394" r:id="rId10"/>
    <p:sldId id="395" r:id="rId11"/>
    <p:sldId id="396" r:id="rId12"/>
    <p:sldId id="397" r:id="rId13"/>
    <p:sldId id="398" r:id="rId14"/>
    <p:sldId id="399" r:id="rId15"/>
    <p:sldId id="400" r:id="rId16"/>
    <p:sldId id="401" r:id="rId17"/>
    <p:sldId id="402" r:id="rId18"/>
    <p:sldId id="403" r:id="rId19"/>
    <p:sldId id="404" r:id="rId20"/>
    <p:sldId id="405" r:id="rId21"/>
    <p:sldId id="406" r:id="rId22"/>
    <p:sldId id="407" r:id="rId23"/>
    <p:sldId id="411" r:id="rId24"/>
    <p:sldId id="412" r:id="rId25"/>
    <p:sldId id="413" r:id="rId26"/>
    <p:sldId id="414" r:id="rId27"/>
    <p:sldId id="415" r:id="rId28"/>
    <p:sldId id="416" r:id="rId29"/>
    <p:sldId id="417" r:id="rId30"/>
    <p:sldId id="418" r:id="rId31"/>
    <p:sldId id="419" r:id="rId32"/>
    <p:sldId id="420" r:id="rId33"/>
    <p:sldId id="421" r:id="rId34"/>
    <p:sldId id="422" r:id="rId35"/>
    <p:sldId id="423" r:id="rId36"/>
    <p:sldId id="424" r:id="rId37"/>
    <p:sldId id="425" r:id="rId38"/>
    <p:sldId id="426" r:id="rId39"/>
    <p:sldId id="427" r:id="rId40"/>
    <p:sldId id="428" r:id="rId41"/>
    <p:sldId id="429" r:id="rId42"/>
    <p:sldId id="430" r:id="rId43"/>
    <p:sldId id="431" r:id="rId44"/>
    <p:sldId id="432" r:id="rId45"/>
    <p:sldId id="433" r:id="rId46"/>
    <p:sldId id="434" r:id="rId47"/>
    <p:sldId id="435" r:id="rId48"/>
    <p:sldId id="436" r:id="rId49"/>
    <p:sldId id="437" r:id="rId50"/>
    <p:sldId id="438" r:id="rId51"/>
    <p:sldId id="439" r:id="rId52"/>
  </p:sldIdLst>
  <p:sldSz cx="9906000" cy="6858000" type="A4"/>
  <p:notesSz cx="7102475" cy="10234613"/>
  <p:defaultTextStyle>
    <a:defPPr>
      <a:defRPr lang="en-GB"/>
    </a:defPPr>
    <a:lvl1pPr algn="l" rtl="0" fontAlgn="base">
      <a:spcBef>
        <a:spcPct val="0"/>
      </a:spcBef>
      <a:spcAft>
        <a:spcPct val="0"/>
      </a:spcAft>
      <a:defRPr i="1" kern="1200">
        <a:solidFill>
          <a:schemeClr val="tx1"/>
        </a:solidFill>
        <a:latin typeface="Arial" charset="0"/>
        <a:ea typeface="+mn-ea"/>
        <a:cs typeface="Arial" charset="0"/>
      </a:defRPr>
    </a:lvl1pPr>
    <a:lvl2pPr marL="457200" algn="l" rtl="0" fontAlgn="base">
      <a:spcBef>
        <a:spcPct val="0"/>
      </a:spcBef>
      <a:spcAft>
        <a:spcPct val="0"/>
      </a:spcAft>
      <a:defRPr i="1" kern="1200">
        <a:solidFill>
          <a:schemeClr val="tx1"/>
        </a:solidFill>
        <a:latin typeface="Arial" charset="0"/>
        <a:ea typeface="+mn-ea"/>
        <a:cs typeface="Arial" charset="0"/>
      </a:defRPr>
    </a:lvl2pPr>
    <a:lvl3pPr marL="914400" algn="l" rtl="0" fontAlgn="base">
      <a:spcBef>
        <a:spcPct val="0"/>
      </a:spcBef>
      <a:spcAft>
        <a:spcPct val="0"/>
      </a:spcAft>
      <a:defRPr i="1" kern="1200">
        <a:solidFill>
          <a:schemeClr val="tx1"/>
        </a:solidFill>
        <a:latin typeface="Arial" charset="0"/>
        <a:ea typeface="+mn-ea"/>
        <a:cs typeface="Arial" charset="0"/>
      </a:defRPr>
    </a:lvl3pPr>
    <a:lvl4pPr marL="1371600" algn="l" rtl="0" fontAlgn="base">
      <a:spcBef>
        <a:spcPct val="0"/>
      </a:spcBef>
      <a:spcAft>
        <a:spcPct val="0"/>
      </a:spcAft>
      <a:defRPr i="1" kern="1200">
        <a:solidFill>
          <a:schemeClr val="tx1"/>
        </a:solidFill>
        <a:latin typeface="Arial" charset="0"/>
        <a:ea typeface="+mn-ea"/>
        <a:cs typeface="Arial" charset="0"/>
      </a:defRPr>
    </a:lvl4pPr>
    <a:lvl5pPr marL="1828800" algn="l" rtl="0" fontAlgn="base">
      <a:spcBef>
        <a:spcPct val="0"/>
      </a:spcBef>
      <a:spcAft>
        <a:spcPct val="0"/>
      </a:spcAft>
      <a:defRPr i="1" kern="1200">
        <a:solidFill>
          <a:schemeClr val="tx1"/>
        </a:solidFill>
        <a:latin typeface="Arial" charset="0"/>
        <a:ea typeface="+mn-ea"/>
        <a:cs typeface="Arial" charset="0"/>
      </a:defRPr>
    </a:lvl5pPr>
    <a:lvl6pPr marL="2286000" algn="l" defTabSz="914400" rtl="0" eaLnBrk="1" latinLnBrk="0" hangingPunct="1">
      <a:defRPr i="1" kern="1200">
        <a:solidFill>
          <a:schemeClr val="tx1"/>
        </a:solidFill>
        <a:latin typeface="Arial" charset="0"/>
        <a:ea typeface="+mn-ea"/>
        <a:cs typeface="Arial" charset="0"/>
      </a:defRPr>
    </a:lvl6pPr>
    <a:lvl7pPr marL="2743200" algn="l" defTabSz="914400" rtl="0" eaLnBrk="1" latinLnBrk="0" hangingPunct="1">
      <a:defRPr i="1" kern="1200">
        <a:solidFill>
          <a:schemeClr val="tx1"/>
        </a:solidFill>
        <a:latin typeface="Arial" charset="0"/>
        <a:ea typeface="+mn-ea"/>
        <a:cs typeface="Arial" charset="0"/>
      </a:defRPr>
    </a:lvl7pPr>
    <a:lvl8pPr marL="3200400" algn="l" defTabSz="914400" rtl="0" eaLnBrk="1" latinLnBrk="0" hangingPunct="1">
      <a:defRPr i="1" kern="1200">
        <a:solidFill>
          <a:schemeClr val="tx1"/>
        </a:solidFill>
        <a:latin typeface="Arial" charset="0"/>
        <a:ea typeface="+mn-ea"/>
        <a:cs typeface="Arial" charset="0"/>
      </a:defRPr>
    </a:lvl8pPr>
    <a:lvl9pPr marL="3657600" algn="l" defTabSz="914400" rtl="0" eaLnBrk="1" latinLnBrk="0" hangingPunct="1">
      <a:defRPr i="1"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3333FF"/>
    <a:srgbClr val="CC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412" autoAdjust="0"/>
    <p:restoredTop sz="86610" autoAdjust="0"/>
  </p:normalViewPr>
  <p:slideViewPr>
    <p:cSldViewPr snapToGrid="0">
      <p:cViewPr varScale="1">
        <p:scale>
          <a:sx n="63" d="100"/>
          <a:sy n="63" d="100"/>
        </p:scale>
        <p:origin x="-1218" y="-96"/>
      </p:cViewPr>
      <p:guideLst>
        <p:guide orient="horz" pos="2160"/>
        <p:guide pos="3120"/>
      </p:guideLst>
    </p:cSldViewPr>
  </p:slideViewPr>
  <p:outlineViewPr>
    <p:cViewPr>
      <p:scale>
        <a:sx n="66" d="100"/>
        <a:sy n="66"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511731"/>
          </a:xfrm>
          <a:prstGeom prst="rect">
            <a:avLst/>
          </a:prstGeom>
        </p:spPr>
        <p:txBody>
          <a:bodyPr vert="horz" lIns="99066" tIns="49533" rIns="99066" bIns="49533" rtlCol="0"/>
          <a:lstStyle>
            <a:lvl1pPr algn="l">
              <a:defRPr sz="1300" smtClean="0"/>
            </a:lvl1pPr>
          </a:lstStyle>
          <a:p>
            <a:pPr>
              <a:defRPr/>
            </a:pPr>
            <a:endParaRPr lang="en-GB"/>
          </a:p>
        </p:txBody>
      </p:sp>
      <p:sp>
        <p:nvSpPr>
          <p:cNvPr id="3" name="Date Placeholder 2"/>
          <p:cNvSpPr>
            <a:spLocks noGrp="1"/>
          </p:cNvSpPr>
          <p:nvPr>
            <p:ph type="dt" sz="quarter" idx="1"/>
          </p:nvPr>
        </p:nvSpPr>
        <p:spPr>
          <a:xfrm>
            <a:off x="4023092" y="0"/>
            <a:ext cx="3077739" cy="511731"/>
          </a:xfrm>
          <a:prstGeom prst="rect">
            <a:avLst/>
          </a:prstGeom>
        </p:spPr>
        <p:txBody>
          <a:bodyPr vert="horz" lIns="99066" tIns="49533" rIns="99066" bIns="49533" rtlCol="0"/>
          <a:lstStyle>
            <a:lvl1pPr algn="r">
              <a:defRPr sz="1300" smtClean="0"/>
            </a:lvl1pPr>
          </a:lstStyle>
          <a:p>
            <a:pPr>
              <a:defRPr/>
            </a:pPr>
            <a:fld id="{ABD3EC5F-1085-4897-9830-033225D091DD}" type="datetimeFigureOut">
              <a:rPr lang="en-GB"/>
              <a:pPr>
                <a:defRPr/>
              </a:pPr>
              <a:t>17/05/2011</a:t>
            </a:fld>
            <a:endParaRPr lang="en-GB"/>
          </a:p>
        </p:txBody>
      </p:sp>
      <p:sp>
        <p:nvSpPr>
          <p:cNvPr id="4" name="Footer Placeholder 3"/>
          <p:cNvSpPr>
            <a:spLocks noGrp="1"/>
          </p:cNvSpPr>
          <p:nvPr>
            <p:ph type="ftr" sz="quarter" idx="2"/>
          </p:nvPr>
        </p:nvSpPr>
        <p:spPr>
          <a:xfrm>
            <a:off x="0" y="9721106"/>
            <a:ext cx="3077739" cy="511731"/>
          </a:xfrm>
          <a:prstGeom prst="rect">
            <a:avLst/>
          </a:prstGeom>
        </p:spPr>
        <p:txBody>
          <a:bodyPr vert="horz" lIns="99066" tIns="49533" rIns="99066" bIns="49533" rtlCol="0" anchor="b"/>
          <a:lstStyle>
            <a:lvl1pPr algn="l">
              <a:defRPr sz="1300" smtClean="0"/>
            </a:lvl1pPr>
          </a:lstStyle>
          <a:p>
            <a:pPr>
              <a:defRPr/>
            </a:pPr>
            <a:endParaRPr lang="en-GB"/>
          </a:p>
        </p:txBody>
      </p:sp>
      <p:sp>
        <p:nvSpPr>
          <p:cNvPr id="5" name="Slide Number Placeholder 4"/>
          <p:cNvSpPr>
            <a:spLocks noGrp="1"/>
          </p:cNvSpPr>
          <p:nvPr>
            <p:ph type="sldNum" sz="quarter" idx="3"/>
          </p:nvPr>
        </p:nvSpPr>
        <p:spPr>
          <a:xfrm>
            <a:off x="4023092" y="9721106"/>
            <a:ext cx="3077739" cy="511731"/>
          </a:xfrm>
          <a:prstGeom prst="rect">
            <a:avLst/>
          </a:prstGeom>
        </p:spPr>
        <p:txBody>
          <a:bodyPr vert="horz" lIns="99066" tIns="49533" rIns="99066" bIns="49533" rtlCol="0" anchor="b"/>
          <a:lstStyle>
            <a:lvl1pPr algn="r">
              <a:defRPr sz="1300" smtClean="0"/>
            </a:lvl1pPr>
          </a:lstStyle>
          <a:p>
            <a:pPr>
              <a:defRPr/>
            </a:pPr>
            <a:fld id="{AADFD327-B943-4003-86BD-85148FF41D7F}" type="slidenum">
              <a:rPr lang="en-GB"/>
              <a:pPr>
                <a:defRPr/>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2098" name="Rectangle 2"/>
          <p:cNvSpPr>
            <a:spLocks noGrp="1" noChangeArrowheads="1"/>
          </p:cNvSpPr>
          <p:nvPr>
            <p:ph type="hdr" sz="quarter"/>
          </p:nvPr>
        </p:nvSpPr>
        <p:spPr bwMode="auto">
          <a:xfrm>
            <a:off x="0" y="0"/>
            <a:ext cx="3077739" cy="511731"/>
          </a:xfrm>
          <a:prstGeom prst="rect">
            <a:avLst/>
          </a:prstGeom>
          <a:noFill/>
          <a:ln w="9525">
            <a:noFill/>
            <a:miter lim="800000"/>
            <a:headEnd/>
            <a:tailEnd/>
          </a:ln>
          <a:effectLst/>
        </p:spPr>
        <p:txBody>
          <a:bodyPr vert="horz" wrap="square" lIns="99066" tIns="49533" rIns="99066" bIns="49533" numCol="1" anchor="t" anchorCtr="0" compatLnSpc="1">
            <a:prstTxWarp prst="textNoShape">
              <a:avLst/>
            </a:prstTxWarp>
          </a:bodyPr>
          <a:lstStyle>
            <a:lvl1pPr eaLnBrk="0" hangingPunct="0">
              <a:defRPr sz="1300" i="0">
                <a:latin typeface="Times" charset="0"/>
                <a:cs typeface="+mn-cs"/>
              </a:defRPr>
            </a:lvl1pPr>
          </a:lstStyle>
          <a:p>
            <a:pPr>
              <a:defRPr/>
            </a:pPr>
            <a:endParaRPr lang="en-US"/>
          </a:p>
        </p:txBody>
      </p:sp>
      <p:sp>
        <p:nvSpPr>
          <p:cNvPr id="132099" name="Rectangle 3"/>
          <p:cNvSpPr>
            <a:spLocks noGrp="1" noChangeArrowheads="1"/>
          </p:cNvSpPr>
          <p:nvPr>
            <p:ph type="dt" idx="1"/>
          </p:nvPr>
        </p:nvSpPr>
        <p:spPr bwMode="auto">
          <a:xfrm>
            <a:off x="4023092" y="0"/>
            <a:ext cx="3077739" cy="511731"/>
          </a:xfrm>
          <a:prstGeom prst="rect">
            <a:avLst/>
          </a:prstGeom>
          <a:noFill/>
          <a:ln w="9525">
            <a:noFill/>
            <a:miter lim="800000"/>
            <a:headEnd/>
            <a:tailEnd/>
          </a:ln>
          <a:effectLst/>
        </p:spPr>
        <p:txBody>
          <a:bodyPr vert="horz" wrap="square" lIns="99066" tIns="49533" rIns="99066" bIns="49533" numCol="1" anchor="t" anchorCtr="0" compatLnSpc="1">
            <a:prstTxWarp prst="textNoShape">
              <a:avLst/>
            </a:prstTxWarp>
          </a:bodyPr>
          <a:lstStyle>
            <a:lvl1pPr algn="r" eaLnBrk="0" hangingPunct="0">
              <a:defRPr sz="1300" i="0">
                <a:latin typeface="Times" charset="0"/>
                <a:cs typeface="+mn-cs"/>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781050" y="768350"/>
            <a:ext cx="5540375" cy="3836988"/>
          </a:xfrm>
          <a:prstGeom prst="rect">
            <a:avLst/>
          </a:prstGeom>
          <a:noFill/>
          <a:ln w="9525">
            <a:solidFill>
              <a:srgbClr val="000000"/>
            </a:solidFill>
            <a:miter lim="800000"/>
            <a:headEnd/>
            <a:tailEnd/>
          </a:ln>
        </p:spPr>
      </p:sp>
      <p:sp>
        <p:nvSpPr>
          <p:cNvPr id="132101" name="Rectangle 5"/>
          <p:cNvSpPr>
            <a:spLocks noGrp="1" noChangeArrowheads="1"/>
          </p:cNvSpPr>
          <p:nvPr>
            <p:ph type="body" sz="quarter" idx="3"/>
          </p:nvPr>
        </p:nvSpPr>
        <p:spPr bwMode="auto">
          <a:xfrm>
            <a:off x="710248" y="4861441"/>
            <a:ext cx="5681980" cy="4605576"/>
          </a:xfrm>
          <a:prstGeom prst="rect">
            <a:avLst/>
          </a:prstGeom>
          <a:noFill/>
          <a:ln w="9525">
            <a:noFill/>
            <a:miter lim="800000"/>
            <a:headEnd/>
            <a:tailEnd/>
          </a:ln>
          <a:effectLst/>
        </p:spPr>
        <p:txBody>
          <a:bodyPr vert="horz" wrap="square" lIns="99066" tIns="49533" rIns="99066" bIns="4953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32102" name="Rectangle 6"/>
          <p:cNvSpPr>
            <a:spLocks noGrp="1" noChangeArrowheads="1"/>
          </p:cNvSpPr>
          <p:nvPr>
            <p:ph type="ftr" sz="quarter" idx="4"/>
          </p:nvPr>
        </p:nvSpPr>
        <p:spPr bwMode="auto">
          <a:xfrm>
            <a:off x="0" y="9721106"/>
            <a:ext cx="3077739" cy="511731"/>
          </a:xfrm>
          <a:prstGeom prst="rect">
            <a:avLst/>
          </a:prstGeom>
          <a:noFill/>
          <a:ln w="9525">
            <a:noFill/>
            <a:miter lim="800000"/>
            <a:headEnd/>
            <a:tailEnd/>
          </a:ln>
          <a:effectLst/>
        </p:spPr>
        <p:txBody>
          <a:bodyPr vert="horz" wrap="square" lIns="99066" tIns="49533" rIns="99066" bIns="49533" numCol="1" anchor="b" anchorCtr="0" compatLnSpc="1">
            <a:prstTxWarp prst="textNoShape">
              <a:avLst/>
            </a:prstTxWarp>
          </a:bodyPr>
          <a:lstStyle>
            <a:lvl1pPr eaLnBrk="0" hangingPunct="0">
              <a:defRPr sz="1300" i="0">
                <a:latin typeface="Times" charset="0"/>
                <a:cs typeface="+mn-cs"/>
              </a:defRPr>
            </a:lvl1pPr>
          </a:lstStyle>
          <a:p>
            <a:pPr>
              <a:defRPr/>
            </a:pPr>
            <a:endParaRPr lang="en-US"/>
          </a:p>
        </p:txBody>
      </p:sp>
      <p:sp>
        <p:nvSpPr>
          <p:cNvPr id="132103" name="Rectangle 7"/>
          <p:cNvSpPr>
            <a:spLocks noGrp="1" noChangeArrowheads="1"/>
          </p:cNvSpPr>
          <p:nvPr>
            <p:ph type="sldNum" sz="quarter" idx="5"/>
          </p:nvPr>
        </p:nvSpPr>
        <p:spPr bwMode="auto">
          <a:xfrm>
            <a:off x="4023092" y="9721106"/>
            <a:ext cx="3077739" cy="511731"/>
          </a:xfrm>
          <a:prstGeom prst="rect">
            <a:avLst/>
          </a:prstGeom>
          <a:noFill/>
          <a:ln w="9525">
            <a:noFill/>
            <a:miter lim="800000"/>
            <a:headEnd/>
            <a:tailEnd/>
          </a:ln>
          <a:effectLst/>
        </p:spPr>
        <p:txBody>
          <a:bodyPr vert="horz" wrap="square" lIns="99066" tIns="49533" rIns="99066" bIns="49533" numCol="1" anchor="b" anchorCtr="0" compatLnSpc="1">
            <a:prstTxWarp prst="textNoShape">
              <a:avLst/>
            </a:prstTxWarp>
          </a:bodyPr>
          <a:lstStyle>
            <a:lvl1pPr algn="r" eaLnBrk="0" hangingPunct="0">
              <a:defRPr sz="1300" i="0">
                <a:latin typeface="Times" charset="0"/>
                <a:cs typeface="+mn-cs"/>
              </a:defRPr>
            </a:lvl1pPr>
          </a:lstStyle>
          <a:p>
            <a:pPr>
              <a:defRPr/>
            </a:pPr>
            <a:fld id="{E2B266ED-C29C-4C13-B6ED-2130C2E994F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mn-ea"/>
        <a:cs typeface="+mn-cs"/>
      </a:defRPr>
    </a:lvl2pPr>
    <a:lvl3pPr marL="914400" algn="l" rtl="0" eaLnBrk="0" fontAlgn="base" hangingPunct="0">
      <a:spcBef>
        <a:spcPct val="30000"/>
      </a:spcBef>
      <a:spcAft>
        <a:spcPct val="0"/>
      </a:spcAft>
      <a:defRPr sz="1200" kern="1200">
        <a:solidFill>
          <a:schemeClr val="tx1"/>
        </a:solidFill>
        <a:latin typeface="Times" charset="0"/>
        <a:ea typeface="+mn-ea"/>
        <a:cs typeface="+mn-cs"/>
      </a:defRPr>
    </a:lvl3pPr>
    <a:lvl4pPr marL="1371600" algn="l" rtl="0" eaLnBrk="0" fontAlgn="base" hangingPunct="0">
      <a:spcBef>
        <a:spcPct val="30000"/>
      </a:spcBef>
      <a:spcAft>
        <a:spcPct val="0"/>
      </a:spcAft>
      <a:defRPr sz="1200" kern="1200">
        <a:solidFill>
          <a:schemeClr val="tx1"/>
        </a:solidFill>
        <a:latin typeface="Times" charset="0"/>
        <a:ea typeface="+mn-ea"/>
        <a:cs typeface="+mn-cs"/>
      </a:defRPr>
    </a:lvl4pPr>
    <a:lvl5pPr marL="1828800" algn="l" rtl="0" eaLnBrk="0" fontAlgn="base" hangingPunct="0">
      <a:spcBef>
        <a:spcPct val="30000"/>
      </a:spcBef>
      <a:spcAft>
        <a:spcPct val="0"/>
      </a:spcAft>
      <a:defRPr sz="1200" kern="1200">
        <a:solidFill>
          <a:schemeClr val="tx1"/>
        </a:solidFill>
        <a:latin typeface="Time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p:spPr>
        <p:txBody>
          <a:bodyPr/>
          <a:lstStyle/>
          <a:p>
            <a:pPr eaLnBrk="1" hangingPunct="1">
              <a:spcBef>
                <a:spcPct val="0"/>
              </a:spcBef>
            </a:pPr>
            <a:endParaRPr lang="en-US" smtClean="0">
              <a:latin typeface="Times" pitchFamily="18" charset="0"/>
            </a:endParaRPr>
          </a:p>
        </p:txBody>
      </p:sp>
      <p:sp>
        <p:nvSpPr>
          <p:cNvPr id="26628" name="Slide Number Placeholder 3"/>
          <p:cNvSpPr>
            <a:spLocks noGrp="1"/>
          </p:cNvSpPr>
          <p:nvPr>
            <p:ph type="sldNum" sz="quarter" idx="5"/>
          </p:nvPr>
        </p:nvSpPr>
        <p:spPr/>
        <p:txBody>
          <a:bodyPr/>
          <a:lstStyle/>
          <a:p>
            <a:pPr>
              <a:defRPr/>
            </a:pPr>
            <a:fld id="{5874DF56-8AC9-4A29-AB69-EA0F51000236}" type="slidenum">
              <a:rPr lang="en-GB" smtClean="0">
                <a:latin typeface="Times" pitchFamily="18" charset="0"/>
              </a:rPr>
              <a:pPr>
                <a:defRPr/>
              </a:pPr>
              <a:t>1</a:t>
            </a:fld>
            <a:endParaRPr lang="en-GB" smtClean="0">
              <a:latin typeface="Times"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308A09E2-62C1-4B23-AE92-337782E3D96F}" type="slidenum">
              <a:rPr lang="tr-TR" smtClean="0"/>
              <a:pPr>
                <a:defRPr/>
              </a:pPr>
              <a:t>2</a:t>
            </a:fld>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308A09E2-62C1-4B23-AE92-337782E3D96F}" type="slidenum">
              <a:rPr lang="tr-TR" smtClean="0"/>
              <a:pPr>
                <a:defRPr/>
              </a:pPr>
              <a:t>4</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8"/>
            <a:ext cx="84201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048AF40-0F87-467E-849C-5280BADDB407}" type="slidenum">
              <a:rPr lang="ar-SA"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C932302-E2DC-4DE5-99FB-A3F73A7C8A6B}" type="slidenum">
              <a:rPr lang="ar-SA"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80337" y="274641"/>
            <a:ext cx="2414588"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6576" y="274641"/>
            <a:ext cx="707866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0F0B59E-7041-4BD3-9C8E-DF6970009113}" type="slidenum">
              <a:rPr lang="ar-SA"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3ECBC90-2CED-49FE-961D-9A235829CDF8}" type="slidenum">
              <a:rPr lang="ar-SA"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3"/>
            <a:ext cx="84201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989075F-FCAE-440B-B6E4-4F7877F10504}" type="slidenum">
              <a:rPr lang="ar-SA"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6575" y="1600203"/>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48300" y="1600203"/>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DD47353-8414-4D58-8066-2AFD80A6B600}" type="slidenum">
              <a:rPr lang="ar-SA"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032112"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2"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97850ADD-86C7-4BFF-BEB8-5F2B3FDA5ECF}" type="slidenum">
              <a:rPr lang="ar-SA"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27DCEBE1-2EB3-4D3D-8891-DF39BBFB341E}" type="slidenum">
              <a:rPr lang="ar-SA"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880FFF2A-5EAA-4425-A972-1294FA7A8356}" type="slidenum">
              <a:rPr lang="ar-SA"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872972" y="273053"/>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D642F02-F136-47D2-B6C8-B5AC4CBB56D4}" type="slidenum">
              <a:rPr lang="ar-SA"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BAA74B0-7E0E-4121-8F3F-79A7B882F153}" type="slidenum">
              <a:rPr lang="ar-SA"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95300" y="1600203"/>
            <a:ext cx="89154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95300" y="6356353"/>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384550" y="6356353"/>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7099300" y="6356353"/>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BE51220A-ADD0-4911-9D86-B216C19BCF54}" type="slidenum">
              <a:rPr lang="ar-SA"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ammad.afzal@mcs.edu.pk"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hyperlink" Target="https://sites.google.com/a/mcs.edu.pk/codteem/teaching/pdc"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95350" y="1052513"/>
            <a:ext cx="8420100" cy="990600"/>
          </a:xfrm>
        </p:spPr>
        <p:txBody>
          <a:bodyPr>
            <a:normAutofit fontScale="90000"/>
          </a:bodyPr>
          <a:lstStyle/>
          <a:p>
            <a:pPr algn="ctr" eaLnBrk="1" fontAlgn="auto" hangingPunct="1">
              <a:spcAft>
                <a:spcPts val="0"/>
              </a:spcAft>
              <a:defRPr/>
            </a:pPr>
            <a:r>
              <a:rPr lang="en-GB" sz="4400" dirty="0" smtClean="0">
                <a:solidFill>
                  <a:schemeClr val="tx2">
                    <a:satMod val="130000"/>
                  </a:schemeClr>
                </a:solidFill>
              </a:rPr>
              <a:t>Parallel and Distributed Computing</a:t>
            </a:r>
          </a:p>
        </p:txBody>
      </p:sp>
      <p:sp>
        <p:nvSpPr>
          <p:cNvPr id="57347" name="Rectangle 3"/>
          <p:cNvSpPr>
            <a:spLocks noGrp="1" noChangeArrowheads="1"/>
          </p:cNvSpPr>
          <p:nvPr>
            <p:ph type="body" idx="1"/>
          </p:nvPr>
        </p:nvSpPr>
        <p:spPr>
          <a:xfrm>
            <a:off x="1641475" y="3113088"/>
            <a:ext cx="7523163" cy="2763837"/>
          </a:xfrm>
        </p:spPr>
        <p:txBody>
          <a:bodyPr>
            <a:normAutofit fontScale="77500" lnSpcReduction="20000"/>
          </a:bodyPr>
          <a:lstStyle/>
          <a:p>
            <a:pPr algn="ctr" eaLnBrk="1" fontAlgn="auto" hangingPunct="1">
              <a:lnSpc>
                <a:spcPct val="80000"/>
              </a:lnSpc>
              <a:spcBef>
                <a:spcPts val="580"/>
              </a:spcBef>
              <a:spcAft>
                <a:spcPts val="0"/>
              </a:spcAft>
              <a:buFont typeface="Wingdings"/>
              <a:buNone/>
              <a:defRPr/>
            </a:pPr>
            <a:endParaRPr lang="nl-NL" sz="3900" b="1" dirty="0" smtClean="0"/>
          </a:p>
          <a:p>
            <a:pPr algn="ctr" eaLnBrk="1" fontAlgn="auto" hangingPunct="1">
              <a:lnSpc>
                <a:spcPct val="80000"/>
              </a:lnSpc>
              <a:spcBef>
                <a:spcPts val="580"/>
              </a:spcBef>
              <a:spcAft>
                <a:spcPts val="0"/>
              </a:spcAft>
              <a:buFont typeface="Wingdings"/>
              <a:buNone/>
              <a:defRPr/>
            </a:pPr>
            <a:r>
              <a:rPr lang="nl-NL" sz="3900" b="1" dirty="0" smtClean="0"/>
              <a:t>Dr. Hammad Afzal</a:t>
            </a:r>
          </a:p>
          <a:p>
            <a:pPr eaLnBrk="1" fontAlgn="auto" hangingPunct="1">
              <a:lnSpc>
                <a:spcPct val="80000"/>
              </a:lnSpc>
              <a:spcBef>
                <a:spcPts val="580"/>
              </a:spcBef>
              <a:spcAft>
                <a:spcPts val="0"/>
              </a:spcAft>
              <a:buFont typeface="Wingdings"/>
              <a:buNone/>
              <a:defRPr/>
            </a:pPr>
            <a:endParaRPr lang="en-GB" dirty="0" smtClean="0"/>
          </a:p>
          <a:p>
            <a:pPr algn="ctr" eaLnBrk="1" fontAlgn="auto" hangingPunct="1">
              <a:lnSpc>
                <a:spcPct val="80000"/>
              </a:lnSpc>
              <a:spcBef>
                <a:spcPts val="580"/>
              </a:spcBef>
              <a:spcAft>
                <a:spcPts val="0"/>
              </a:spcAft>
              <a:buFont typeface="Wingdings"/>
              <a:buNone/>
              <a:defRPr/>
            </a:pPr>
            <a:r>
              <a:rPr lang="en-GB" sz="2600" dirty="0" smtClean="0"/>
              <a:t>Military College of Signals</a:t>
            </a:r>
          </a:p>
          <a:p>
            <a:pPr algn="ctr" eaLnBrk="1" fontAlgn="auto" hangingPunct="1">
              <a:lnSpc>
                <a:spcPct val="80000"/>
              </a:lnSpc>
              <a:spcBef>
                <a:spcPts val="580"/>
              </a:spcBef>
              <a:spcAft>
                <a:spcPts val="0"/>
              </a:spcAft>
              <a:buFont typeface="Wingdings"/>
              <a:buNone/>
              <a:defRPr/>
            </a:pPr>
            <a:r>
              <a:rPr lang="en-GB" sz="2600" dirty="0" smtClean="0"/>
              <a:t>National University of Sciences and Technology, Pakistan</a:t>
            </a:r>
          </a:p>
          <a:p>
            <a:pPr algn="ctr" eaLnBrk="1" fontAlgn="auto" hangingPunct="1">
              <a:lnSpc>
                <a:spcPct val="80000"/>
              </a:lnSpc>
              <a:spcBef>
                <a:spcPts val="580"/>
              </a:spcBef>
              <a:spcAft>
                <a:spcPts val="0"/>
              </a:spcAft>
              <a:buFont typeface="Wingdings"/>
              <a:buNone/>
              <a:defRPr/>
            </a:pPr>
            <a:endParaRPr lang="en-GB" sz="2600" b="1" dirty="0" smtClean="0"/>
          </a:p>
          <a:p>
            <a:pPr algn="ctr" eaLnBrk="1" fontAlgn="auto" hangingPunct="1">
              <a:lnSpc>
                <a:spcPct val="80000"/>
              </a:lnSpc>
              <a:spcBef>
                <a:spcPts val="580"/>
              </a:spcBef>
              <a:spcAft>
                <a:spcPts val="0"/>
              </a:spcAft>
              <a:buFont typeface="Wingdings"/>
              <a:buNone/>
              <a:defRPr/>
            </a:pPr>
            <a:r>
              <a:rPr lang="en-GB" sz="2600" b="1" dirty="0" smtClean="0"/>
              <a:t>Spring, 2011</a:t>
            </a:r>
          </a:p>
          <a:p>
            <a:pPr algn="ctr" eaLnBrk="1" fontAlgn="auto" hangingPunct="1">
              <a:lnSpc>
                <a:spcPct val="80000"/>
              </a:lnSpc>
              <a:spcBef>
                <a:spcPts val="580"/>
              </a:spcBef>
              <a:spcAft>
                <a:spcPts val="0"/>
              </a:spcAft>
              <a:buFont typeface="Wingdings"/>
              <a:buNone/>
              <a:defRPr/>
            </a:pPr>
            <a:endParaRPr lang="en-GB" sz="2600" b="1" dirty="0" smtClean="0"/>
          </a:p>
          <a:p>
            <a:pPr algn="ctr" eaLnBrk="1" fontAlgn="auto" hangingPunct="1">
              <a:lnSpc>
                <a:spcPct val="80000"/>
              </a:lnSpc>
              <a:spcBef>
                <a:spcPts val="580"/>
              </a:spcBef>
              <a:spcAft>
                <a:spcPts val="0"/>
              </a:spcAft>
              <a:buFont typeface="Wingdings"/>
              <a:buNone/>
              <a:defRPr/>
            </a:pPr>
            <a:r>
              <a:rPr lang="en-GB" sz="2600" b="1" dirty="0" smtClean="0">
                <a:hlinkClick r:id="rId3"/>
              </a:rPr>
              <a:t>hammad.afzal@mcs.edu.pk</a:t>
            </a:r>
            <a:endParaRPr lang="en-GB" sz="2600" b="1" dirty="0" smtClean="0"/>
          </a:p>
          <a:p>
            <a:pPr algn="ctr" eaLnBrk="1" fontAlgn="auto" hangingPunct="1">
              <a:lnSpc>
                <a:spcPct val="80000"/>
              </a:lnSpc>
              <a:spcBef>
                <a:spcPts val="580"/>
              </a:spcBef>
              <a:spcAft>
                <a:spcPts val="0"/>
              </a:spcAft>
              <a:buFont typeface="Wingdings 2"/>
              <a:buNone/>
              <a:defRPr/>
            </a:pPr>
            <a:r>
              <a:rPr lang="en-GB" b="1" dirty="0" smtClean="0">
                <a:hlinkClick r:id="rId4"/>
              </a:rPr>
              <a:t>https://sites.google.com/a/mcs.edu.pk/codteem/teaching/pdc</a:t>
            </a:r>
            <a:r>
              <a:rPr lang="en-GB" b="1" dirty="0" smtClean="0"/>
              <a:t> </a:t>
            </a:r>
            <a:endParaRPr lang="en-GB" sz="2600" b="1" dirty="0" smtClean="0"/>
          </a:p>
        </p:txBody>
      </p:sp>
      <p:sp>
        <p:nvSpPr>
          <p:cNvPr id="6148" name="Date Placeholder 5"/>
          <p:cNvSpPr>
            <a:spLocks noGrp="1"/>
          </p:cNvSpPr>
          <p:nvPr>
            <p:ph type="dt" sz="half" idx="10"/>
          </p:nvPr>
        </p:nvSpPr>
        <p:spPr bwMode="auto">
          <a:xfrm>
            <a:off x="6715125" y="6265863"/>
            <a:ext cx="2682875" cy="476250"/>
          </a:xfrm>
          <a:ln>
            <a:miter lim="800000"/>
            <a:headEnd/>
            <a:tailEnd/>
          </a:ln>
        </p:spPr>
        <p:txBody>
          <a:bodyPr vert="horz" wrap="square" lIns="91440" tIns="45720" rIns="91440" bIns="45720" numCol="1" compatLnSpc="1">
            <a:prstTxWarp prst="textNoShape">
              <a:avLst/>
            </a:prstTxWarp>
          </a:bodyPr>
          <a:lstStyle/>
          <a:p>
            <a:pPr>
              <a:defRPr/>
            </a:pPr>
            <a:fld id="{E301C558-D637-467D-8CA1-7D0208FE9F65}" type="datetime1">
              <a:rPr lang="en-GB" smtClean="0">
                <a:latin typeface="Arial" charset="0"/>
              </a:rPr>
              <a:pPr>
                <a:defRPr/>
              </a:pPr>
              <a:t>17/05/2011</a:t>
            </a:fld>
            <a:endParaRPr lang="en-GB" smtClean="0">
              <a:latin typeface="Arial" charset="0"/>
            </a:endParaRPr>
          </a:p>
        </p:txBody>
      </p:sp>
      <p:sp>
        <p:nvSpPr>
          <p:cNvPr id="7" name="Slide Number Placeholder 6"/>
          <p:cNvSpPr>
            <a:spLocks noGrp="1"/>
          </p:cNvSpPr>
          <p:nvPr>
            <p:ph type="sldNum" sz="quarter" idx="12"/>
          </p:nvPr>
        </p:nvSpPr>
        <p:spPr/>
        <p:txBody>
          <a:bodyPr/>
          <a:lstStyle/>
          <a:p>
            <a:pPr>
              <a:defRPr/>
            </a:pPr>
            <a:fld id="{C80BF2B9-2201-459A-861D-035CCE8A2FB0}" type="slidenum">
              <a:rPr lang="en-GB"/>
              <a:pPr>
                <a:defRPr/>
              </a:pPr>
              <a:t>1</a:t>
            </a:fld>
            <a:endParaRPr lang="en-GB" dirty="0"/>
          </a:p>
        </p:txBody>
      </p:sp>
      <p:sp>
        <p:nvSpPr>
          <p:cNvPr id="6150" name="Line 5"/>
          <p:cNvSpPr>
            <a:spLocks noChangeShapeType="1"/>
          </p:cNvSpPr>
          <p:nvPr/>
        </p:nvSpPr>
        <p:spPr bwMode="auto">
          <a:xfrm>
            <a:off x="0" y="6308725"/>
            <a:ext cx="9906000" cy="0"/>
          </a:xfrm>
          <a:prstGeom prst="line">
            <a:avLst/>
          </a:prstGeom>
          <a:noFill/>
          <a:ln w="28575">
            <a:solidFill>
              <a:srgbClr val="9900CC"/>
            </a:solidFill>
            <a:round/>
            <a:headEnd/>
            <a:tailEnd/>
          </a:ln>
        </p:spPr>
        <p:txBody>
          <a:bodyPr/>
          <a:lstStyle/>
          <a:p>
            <a:endParaRPr lang="en-GB"/>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59469" y="0"/>
            <a:ext cx="8915400" cy="1066800"/>
          </a:xfrm>
        </p:spPr>
        <p:txBody>
          <a:bodyPr>
            <a:normAutofit/>
          </a:bodyPr>
          <a:lstStyle/>
          <a:p>
            <a:pPr algn="ctr"/>
            <a:r>
              <a:rPr lang="en-US" altLang="zh-CN" sz="4000" b="1" dirty="0" smtClean="0">
                <a:solidFill>
                  <a:schemeClr val="tx2"/>
                </a:solidFill>
              </a:rPr>
              <a:t>RMI - Skeleton</a:t>
            </a:r>
          </a:p>
        </p:txBody>
      </p:sp>
      <p:sp>
        <p:nvSpPr>
          <p:cNvPr id="45059" name="Rectangle 3"/>
          <p:cNvSpPr>
            <a:spLocks noGrp="1" noChangeArrowheads="1"/>
          </p:cNvSpPr>
          <p:nvPr>
            <p:ph idx="1"/>
          </p:nvPr>
        </p:nvSpPr>
        <p:spPr>
          <a:xfrm>
            <a:off x="495300" y="1066800"/>
            <a:ext cx="8915400" cy="5507737"/>
          </a:xfrm>
        </p:spPr>
        <p:txBody>
          <a:bodyPr>
            <a:normAutofit fontScale="92500"/>
          </a:bodyPr>
          <a:lstStyle/>
          <a:p>
            <a:pPr algn="just"/>
            <a:r>
              <a:rPr lang="en-US" sz="3000" b="1" dirty="0" smtClean="0"/>
              <a:t>Skeleton</a:t>
            </a:r>
          </a:p>
          <a:p>
            <a:pPr lvl="1" algn="just"/>
            <a:r>
              <a:rPr lang="en-US" sz="2600" dirty="0" smtClean="0"/>
              <a:t>Class of a remote object has a skeleton which implements the methods in the remote interface.  </a:t>
            </a:r>
          </a:p>
          <a:p>
            <a:pPr lvl="1" algn="just"/>
            <a:endParaRPr lang="en-US" sz="2600" dirty="0" smtClean="0"/>
          </a:p>
          <a:p>
            <a:pPr lvl="1" algn="just"/>
            <a:r>
              <a:rPr lang="en-US" sz="2600" dirty="0" smtClean="0"/>
              <a:t>Incoming invocation messages are first passed to a </a:t>
            </a:r>
            <a:r>
              <a:rPr lang="en-US" sz="2600" b="1" dirty="0" smtClean="0"/>
              <a:t>server stub often referred as skeleton</a:t>
            </a:r>
            <a:r>
              <a:rPr lang="en-US" sz="2600" dirty="0" smtClean="0"/>
              <a:t> which un-marshals them to proper remote method invocations at the objects interface at the server, i.e. it un-marshals the arguments in the request message and invoke the corresponding method in the </a:t>
            </a:r>
            <a:r>
              <a:rPr lang="en-US" sz="2600" b="1" dirty="0" smtClean="0"/>
              <a:t>servant</a:t>
            </a:r>
            <a:r>
              <a:rPr lang="en-US" sz="2600" dirty="0" smtClean="0"/>
              <a:t>.  </a:t>
            </a:r>
          </a:p>
          <a:p>
            <a:pPr lvl="1" algn="just"/>
            <a:endParaRPr lang="en-US" sz="2600" dirty="0" smtClean="0"/>
          </a:p>
          <a:p>
            <a:pPr lvl="1" algn="just"/>
            <a:r>
              <a:rPr lang="en-US" sz="2600" dirty="0" smtClean="0"/>
              <a:t>It waits for the reply. Then marshals the result together with any exceptions if any in a reply message and send it back to the clients proxy.</a:t>
            </a:r>
          </a:p>
          <a:p>
            <a:pPr lvl="1" algn="just"/>
            <a:endParaRPr lang="en-US" sz="2600" i="1" dirty="0"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23636" y="0"/>
            <a:ext cx="8915400" cy="1066800"/>
          </a:xfrm>
        </p:spPr>
        <p:txBody>
          <a:bodyPr>
            <a:normAutofit/>
          </a:bodyPr>
          <a:lstStyle/>
          <a:p>
            <a:pPr algn="ctr"/>
            <a:r>
              <a:rPr lang="en-US" altLang="zh-CN" sz="4000" b="1" dirty="0" smtClean="0">
                <a:solidFill>
                  <a:schemeClr val="tx2"/>
                </a:solidFill>
              </a:rPr>
              <a:t>RMI - Servant</a:t>
            </a:r>
          </a:p>
        </p:txBody>
      </p:sp>
      <p:sp>
        <p:nvSpPr>
          <p:cNvPr id="46083" name="Rectangle 3"/>
          <p:cNvSpPr>
            <a:spLocks noGrp="1" noChangeArrowheads="1"/>
          </p:cNvSpPr>
          <p:nvPr>
            <p:ph idx="1"/>
          </p:nvPr>
        </p:nvSpPr>
        <p:spPr>
          <a:xfrm>
            <a:off x="495300" y="1158241"/>
            <a:ext cx="8915400" cy="5416296"/>
          </a:xfrm>
        </p:spPr>
        <p:txBody>
          <a:bodyPr>
            <a:normAutofit/>
          </a:bodyPr>
          <a:lstStyle/>
          <a:p>
            <a:pPr algn="just"/>
            <a:r>
              <a:rPr lang="en-US" sz="2800" b="1" dirty="0" smtClean="0"/>
              <a:t>Servant</a:t>
            </a:r>
          </a:p>
          <a:p>
            <a:pPr lvl="1" algn="just"/>
            <a:r>
              <a:rPr lang="en-US" sz="2400" dirty="0" smtClean="0"/>
              <a:t>Instance of a class which provides the body of a remote object. </a:t>
            </a:r>
          </a:p>
          <a:p>
            <a:pPr lvl="1" algn="just"/>
            <a:endParaRPr lang="en-US" sz="2400" b="1" dirty="0" smtClean="0"/>
          </a:p>
          <a:p>
            <a:pPr lvl="1" algn="just"/>
            <a:r>
              <a:rPr lang="en-US" sz="2400" dirty="0" smtClean="0"/>
              <a:t>It is the servant that eventually handles the remote request passed on by the skeleton. </a:t>
            </a:r>
          </a:p>
          <a:p>
            <a:pPr lvl="1" algn="just"/>
            <a:endParaRPr lang="en-US" sz="2400" dirty="0" smtClean="0"/>
          </a:p>
          <a:p>
            <a:pPr lvl="1" algn="just"/>
            <a:r>
              <a:rPr lang="en-US" sz="2400" dirty="0" smtClean="0"/>
              <a:t>Servants live in the server processes. </a:t>
            </a:r>
          </a:p>
          <a:p>
            <a:pPr lvl="1" algn="just"/>
            <a:endParaRPr lang="en-US" sz="2400" dirty="0" smtClean="0"/>
          </a:p>
          <a:p>
            <a:pPr lvl="1" algn="just"/>
            <a:r>
              <a:rPr lang="en-US" sz="2400" dirty="0" smtClean="0"/>
              <a:t>They are created when remote objects are instantiated and remain in use until they no longer needed.</a:t>
            </a:r>
          </a:p>
          <a:p>
            <a:pPr lvl="1" algn="just"/>
            <a:endParaRPr lang="en-US" sz="2400" dirty="0"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575510" y="0"/>
            <a:ext cx="8915400" cy="830179"/>
          </a:xfrm>
        </p:spPr>
        <p:txBody>
          <a:bodyPr>
            <a:normAutofit/>
          </a:bodyPr>
          <a:lstStyle/>
          <a:p>
            <a:pPr algn="ctr"/>
            <a:r>
              <a:rPr lang="en-US" altLang="zh-CN" sz="4000" b="1" dirty="0" smtClean="0">
                <a:solidFill>
                  <a:schemeClr val="tx2"/>
                </a:solidFill>
              </a:rPr>
              <a:t>RMI - Communication Module</a:t>
            </a:r>
          </a:p>
        </p:txBody>
      </p:sp>
      <p:sp>
        <p:nvSpPr>
          <p:cNvPr id="39939" name="Rectangle 3"/>
          <p:cNvSpPr>
            <a:spLocks noGrp="1" noChangeArrowheads="1"/>
          </p:cNvSpPr>
          <p:nvPr>
            <p:ph idx="1"/>
          </p:nvPr>
        </p:nvSpPr>
        <p:spPr>
          <a:xfrm>
            <a:off x="495300" y="1021081"/>
            <a:ext cx="8915400" cy="5553456"/>
          </a:xfrm>
        </p:spPr>
        <p:txBody>
          <a:bodyPr>
            <a:noAutofit/>
          </a:bodyPr>
          <a:lstStyle/>
          <a:p>
            <a:pPr algn="just"/>
            <a:r>
              <a:rPr lang="en-US" sz="2000" dirty="0" smtClean="0"/>
              <a:t>2 cooperating communication modules carry out the </a:t>
            </a:r>
            <a:r>
              <a:rPr lang="en-US" sz="2000" b="1" dirty="0" smtClean="0"/>
              <a:t>request reply protocol</a:t>
            </a:r>
            <a:r>
              <a:rPr lang="en-US" sz="2000" dirty="0" smtClean="0"/>
              <a:t>. Contents of request and reply messages were shown in Chapter 4.</a:t>
            </a:r>
          </a:p>
          <a:p>
            <a:pPr algn="just"/>
            <a:endParaRPr lang="en-US" sz="2000" dirty="0" smtClean="0">
              <a:solidFill>
                <a:srgbClr val="FF0000"/>
              </a:solidFill>
            </a:endParaRPr>
          </a:p>
          <a:p>
            <a:pPr algn="just"/>
            <a:r>
              <a:rPr lang="en-US" sz="2000" dirty="0" smtClean="0">
                <a:solidFill>
                  <a:srgbClr val="FF0000"/>
                </a:solidFill>
              </a:rPr>
              <a:t>Communication module uses only the first 3 items of the RR msg i.e. mess type, request id and the remote reference of the object. Method-id and all the marshalling and de-marshalling is the concern of RMI software (Proxy and Skeleton).</a:t>
            </a:r>
          </a:p>
          <a:p>
            <a:pPr algn="just"/>
            <a:endParaRPr lang="en-US" sz="2000" dirty="0" smtClean="0"/>
          </a:p>
          <a:p>
            <a:pPr algn="just"/>
            <a:r>
              <a:rPr lang="en-US" sz="2000" dirty="0" smtClean="0"/>
              <a:t>Communication modules are together responsible for providing a specified invocation semantics, for example </a:t>
            </a:r>
            <a:r>
              <a:rPr lang="en-US" sz="2000" b="1" dirty="0" smtClean="0"/>
              <a:t>At-most-once</a:t>
            </a:r>
          </a:p>
          <a:p>
            <a:pPr algn="just"/>
            <a:endParaRPr lang="en-US" sz="2000" dirty="0" smtClean="0"/>
          </a:p>
          <a:p>
            <a:pPr algn="just"/>
            <a:r>
              <a:rPr lang="en-US" sz="2000" dirty="0" smtClean="0"/>
              <a:t>Communication module on the server side selects the dispatcher for the class of the object to be invoked passing on its local reference which it gets from the remote Ref module in return for the remote object identifier in the request msg. </a:t>
            </a:r>
          </a:p>
          <a:p>
            <a:pPr lvl="1" algn="just"/>
            <a:r>
              <a:rPr lang="en-US" sz="2000" dirty="0" smtClean="0"/>
              <a:t>(Every remote object has a dispatcher and skeleton)</a:t>
            </a:r>
          </a:p>
          <a:p>
            <a:pPr algn="just"/>
            <a:endParaRPr lang="en-US" sz="2000" dirty="0"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55721" y="0"/>
            <a:ext cx="8915400" cy="1066800"/>
          </a:xfrm>
        </p:spPr>
        <p:txBody>
          <a:bodyPr>
            <a:normAutofit/>
          </a:bodyPr>
          <a:lstStyle/>
          <a:p>
            <a:pPr algn="ctr"/>
            <a:r>
              <a:rPr lang="en-US" altLang="zh-CN" sz="4000" b="1" dirty="0" smtClean="0">
                <a:solidFill>
                  <a:schemeClr val="tx2"/>
                </a:solidFill>
              </a:rPr>
              <a:t>RMI-Remote Reference Module</a:t>
            </a:r>
          </a:p>
        </p:txBody>
      </p:sp>
      <p:sp>
        <p:nvSpPr>
          <p:cNvPr id="40963" name="Rectangle 3"/>
          <p:cNvSpPr>
            <a:spLocks noGrp="1" noChangeArrowheads="1"/>
          </p:cNvSpPr>
          <p:nvPr>
            <p:ph idx="1"/>
          </p:nvPr>
        </p:nvSpPr>
        <p:spPr>
          <a:xfrm>
            <a:off x="495300" y="1604211"/>
            <a:ext cx="8915400" cy="3775509"/>
          </a:xfrm>
        </p:spPr>
        <p:txBody>
          <a:bodyPr>
            <a:normAutofit/>
          </a:bodyPr>
          <a:lstStyle/>
          <a:p>
            <a:pPr algn="just"/>
            <a:r>
              <a:rPr lang="en-US" sz="2800" b="1" dirty="0" smtClean="0"/>
              <a:t>Two functions</a:t>
            </a:r>
          </a:p>
          <a:p>
            <a:pPr lvl="1" algn="just"/>
            <a:r>
              <a:rPr lang="en-US" sz="2400" dirty="0" smtClean="0"/>
              <a:t>Translating b/w local and remote object reference.</a:t>
            </a:r>
          </a:p>
          <a:p>
            <a:pPr lvl="1" algn="just"/>
            <a:r>
              <a:rPr lang="en-US" sz="2400" dirty="0" smtClean="0"/>
              <a:t>Creating Remote Object Reference</a:t>
            </a:r>
          </a:p>
          <a:p>
            <a:pPr algn="just"/>
            <a:endParaRPr lang="en-US" sz="2800" dirty="0" smtClean="0"/>
          </a:p>
          <a:p>
            <a:pPr algn="just"/>
            <a:r>
              <a:rPr lang="en-US" sz="2400" dirty="0" smtClean="0"/>
              <a:t>This module is called by the components of RMI software e.g. when a request msg arrives the table is used to find out which local object to be invoked.</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55721" y="0"/>
            <a:ext cx="8915400" cy="1066800"/>
          </a:xfrm>
        </p:spPr>
        <p:txBody>
          <a:bodyPr>
            <a:normAutofit/>
          </a:bodyPr>
          <a:lstStyle/>
          <a:p>
            <a:pPr algn="ctr"/>
            <a:r>
              <a:rPr lang="en-US" altLang="zh-CN" sz="4000" b="1" dirty="0" smtClean="0">
                <a:solidFill>
                  <a:schemeClr val="tx2"/>
                </a:solidFill>
              </a:rPr>
              <a:t>Remote Reference Module</a:t>
            </a:r>
          </a:p>
        </p:txBody>
      </p:sp>
      <p:sp>
        <p:nvSpPr>
          <p:cNvPr id="40963" name="Rectangle 3"/>
          <p:cNvSpPr>
            <a:spLocks noGrp="1" noChangeArrowheads="1"/>
          </p:cNvSpPr>
          <p:nvPr>
            <p:ph idx="1"/>
          </p:nvPr>
        </p:nvSpPr>
        <p:spPr>
          <a:xfrm>
            <a:off x="495300" y="1051561"/>
            <a:ext cx="8915400" cy="5522976"/>
          </a:xfrm>
        </p:spPr>
        <p:txBody>
          <a:bodyPr>
            <a:normAutofit/>
          </a:bodyPr>
          <a:lstStyle/>
          <a:p>
            <a:pPr algn="just"/>
            <a:r>
              <a:rPr lang="en-US" sz="2800" dirty="0" smtClean="0"/>
              <a:t>To support this RRM in each process has a remote object table. </a:t>
            </a:r>
            <a:endParaRPr lang="en-US" dirty="0" smtClean="0"/>
          </a:p>
          <a:p>
            <a:pPr lvl="1" algn="just"/>
            <a:endParaRPr lang="en-US" dirty="0" smtClean="0"/>
          </a:p>
          <a:p>
            <a:pPr lvl="1" algn="just"/>
            <a:r>
              <a:rPr lang="en-US" dirty="0" smtClean="0"/>
              <a:t>It records the correspondence b/w LOR in that process &amp; ROR (which are system wide). </a:t>
            </a:r>
          </a:p>
          <a:p>
            <a:pPr lvl="1" algn="just"/>
            <a:endParaRPr lang="en-US" dirty="0" smtClean="0"/>
          </a:p>
          <a:p>
            <a:pPr lvl="1" algn="just"/>
            <a:r>
              <a:rPr lang="en-US" dirty="0" smtClean="0"/>
              <a:t>RO Table includes:</a:t>
            </a:r>
          </a:p>
          <a:p>
            <a:pPr lvl="2" algn="just"/>
            <a:r>
              <a:rPr lang="en-US" sz="2000" dirty="0" smtClean="0"/>
              <a:t>An entry of all the RO held by the process (RO B will be recorded in table at the server)</a:t>
            </a:r>
          </a:p>
          <a:p>
            <a:pPr lvl="2" algn="just"/>
            <a:endParaRPr lang="en-US" sz="2000" dirty="0" smtClean="0"/>
          </a:p>
          <a:p>
            <a:pPr lvl="2" algn="just"/>
            <a:r>
              <a:rPr lang="en-US" sz="2000" dirty="0" smtClean="0"/>
              <a:t>An entry of each local proxy (proxy for Object B will be recorded in the table at the client)</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55721" y="0"/>
            <a:ext cx="8915400" cy="1066800"/>
          </a:xfrm>
        </p:spPr>
        <p:txBody>
          <a:bodyPr>
            <a:normAutofit/>
          </a:bodyPr>
          <a:lstStyle/>
          <a:p>
            <a:pPr algn="ctr"/>
            <a:r>
              <a:rPr lang="en-US" altLang="zh-CN" sz="4000" b="1" dirty="0" smtClean="0">
                <a:solidFill>
                  <a:schemeClr val="tx2"/>
                </a:solidFill>
              </a:rPr>
              <a:t>Remote Reference Module</a:t>
            </a:r>
          </a:p>
        </p:txBody>
      </p:sp>
      <p:sp>
        <p:nvSpPr>
          <p:cNvPr id="40963" name="Rectangle 3"/>
          <p:cNvSpPr>
            <a:spLocks noGrp="1" noChangeArrowheads="1"/>
          </p:cNvSpPr>
          <p:nvPr>
            <p:ph idx="1"/>
          </p:nvPr>
        </p:nvSpPr>
        <p:spPr>
          <a:xfrm>
            <a:off x="495300" y="1443789"/>
            <a:ext cx="8915400" cy="5130747"/>
          </a:xfrm>
        </p:spPr>
        <p:txBody>
          <a:bodyPr>
            <a:normAutofit/>
          </a:bodyPr>
          <a:lstStyle/>
          <a:p>
            <a:pPr marL="352425" lvl="1" indent="-176213" algn="just"/>
            <a:r>
              <a:rPr lang="en-US" sz="2800" dirty="0" smtClean="0"/>
              <a:t>The actions of remote reference module are as follows</a:t>
            </a:r>
          </a:p>
          <a:p>
            <a:pPr marL="352425" lvl="2" indent="-176213" algn="just"/>
            <a:endParaRPr lang="en-US" sz="2000" dirty="0" smtClean="0"/>
          </a:p>
          <a:p>
            <a:pPr marL="633412" lvl="2" indent="-457200" algn="just">
              <a:buFont typeface="+mj-lt"/>
              <a:buAutoNum type="arabicPeriod"/>
            </a:pPr>
            <a:r>
              <a:rPr lang="en-US" sz="2000" dirty="0" smtClean="0"/>
              <a:t>When a Remote Object is to be passed as argument for the first time, the RR-Module is asked to create an ROR, which it adds to its table. (Server Side)</a:t>
            </a:r>
          </a:p>
          <a:p>
            <a:pPr marL="633412" lvl="2" indent="-457200" algn="just">
              <a:buFont typeface="+mj-lt"/>
              <a:buAutoNum type="arabicPeriod"/>
            </a:pPr>
            <a:endParaRPr lang="en-US" sz="2000" dirty="0" smtClean="0"/>
          </a:p>
          <a:p>
            <a:pPr marL="633412" lvl="2" indent="-457200" algn="just">
              <a:buFont typeface="+mj-lt"/>
              <a:buAutoNum type="arabicPeriod"/>
            </a:pPr>
            <a:r>
              <a:rPr lang="en-US" sz="2000" dirty="0" smtClean="0"/>
              <a:t>When an ROR arrives in a Request-Reply message, the RR-Module is asked for the corresponding LOR, which may refer either to a proxy (client) or to an RO (server).</a:t>
            </a:r>
          </a:p>
          <a:p>
            <a:pPr marL="633412" lvl="2" indent="-457200" algn="just">
              <a:buNone/>
            </a:pPr>
            <a:r>
              <a:rPr lang="en-US" sz="2000" dirty="0" smtClean="0"/>
              <a:t> </a:t>
            </a:r>
          </a:p>
          <a:p>
            <a:pPr marL="633412" lvl="2" indent="-457200" algn="just">
              <a:buFont typeface="+mj-lt"/>
              <a:buAutoNum type="arabicPeriod"/>
            </a:pPr>
            <a:r>
              <a:rPr lang="en-US" sz="2000" dirty="0" smtClean="0"/>
              <a:t>In the case the ROR is not in the table (this can happen on client side when it sees the ROR first time), the RMI software creates a new proxy &amp; ask the RR-Module to add it to the table</a:t>
            </a:r>
          </a:p>
          <a:p>
            <a:pPr marL="352425" indent="-176213" algn="just"/>
            <a:endParaRPr lang="en-US" sz="3200" dirty="0" smtClean="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59468" y="0"/>
            <a:ext cx="8915400" cy="1066800"/>
          </a:xfrm>
        </p:spPr>
        <p:txBody>
          <a:bodyPr>
            <a:normAutofit/>
          </a:bodyPr>
          <a:lstStyle/>
          <a:p>
            <a:pPr algn="ctr"/>
            <a:r>
              <a:rPr lang="en-US" altLang="zh-CN" sz="4000" b="1" dirty="0" smtClean="0">
                <a:solidFill>
                  <a:schemeClr val="tx2"/>
                </a:solidFill>
              </a:rPr>
              <a:t>Example: Java RMI</a:t>
            </a:r>
          </a:p>
        </p:txBody>
      </p:sp>
      <p:sp>
        <p:nvSpPr>
          <p:cNvPr id="35843" name="Rectangle 3"/>
          <p:cNvSpPr>
            <a:spLocks noGrp="1" noChangeArrowheads="1"/>
          </p:cNvSpPr>
          <p:nvPr>
            <p:ph idx="1"/>
          </p:nvPr>
        </p:nvSpPr>
        <p:spPr>
          <a:xfrm>
            <a:off x="495300" y="1005840"/>
            <a:ext cx="8915400" cy="5568696"/>
          </a:xfrm>
        </p:spPr>
        <p:txBody>
          <a:bodyPr>
            <a:normAutofit/>
          </a:bodyPr>
          <a:lstStyle/>
          <a:p>
            <a:pPr algn="just"/>
            <a:r>
              <a:rPr lang="en-US" sz="2600" dirty="0" smtClean="0"/>
              <a:t>Java hides most of the differences during a remote method invocation. </a:t>
            </a:r>
          </a:p>
          <a:p>
            <a:pPr algn="just"/>
            <a:endParaRPr lang="en-US" sz="2600" dirty="0" smtClean="0"/>
          </a:p>
          <a:p>
            <a:pPr algn="just"/>
            <a:r>
              <a:rPr lang="en-US" sz="3000" b="1" dirty="0" smtClean="0"/>
              <a:t>Generation of the classes for proxies, dispatchers &amp; skeletons:</a:t>
            </a:r>
          </a:p>
          <a:p>
            <a:pPr lvl="1" algn="just"/>
            <a:r>
              <a:rPr lang="en-US" sz="2600" dirty="0" smtClean="0"/>
              <a:t>Proxy is being created with the help of remote reference module (binder help).</a:t>
            </a:r>
          </a:p>
          <a:p>
            <a:pPr lvl="1" algn="just"/>
            <a:r>
              <a:rPr lang="en-US" sz="2600" dirty="0" smtClean="0"/>
              <a:t>The java RMI compiler generates proxy, dispatcher &amp; skeleton classes from the interface of the remote object. </a:t>
            </a:r>
          </a:p>
          <a:p>
            <a:pPr lvl="1" algn="just"/>
            <a:r>
              <a:rPr lang="en-US" sz="2600" dirty="0" smtClean="0"/>
              <a:t>For java RMI, the set of methods offered by a Remote Object is defined as a java interface and they must be implemented.</a:t>
            </a:r>
          </a:p>
          <a:p>
            <a:pPr lvl="1" algn="just"/>
            <a:endParaRPr lang="en-US" dirty="0" smtClean="0"/>
          </a:p>
          <a:p>
            <a:pPr algn="just"/>
            <a:endParaRPr lang="en-US" dirty="0" smtClean="0"/>
          </a:p>
          <a:p>
            <a:pPr algn="just"/>
            <a:endParaRPr lang="en-US" dirty="0"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74708" y="0"/>
            <a:ext cx="8915400" cy="1066800"/>
          </a:xfrm>
        </p:spPr>
        <p:txBody>
          <a:bodyPr>
            <a:normAutofit/>
          </a:bodyPr>
          <a:lstStyle/>
          <a:p>
            <a:pPr algn="ctr"/>
            <a:r>
              <a:rPr lang="en-US" altLang="zh-CN" sz="4000" b="1" dirty="0" smtClean="0">
                <a:solidFill>
                  <a:schemeClr val="tx2"/>
                </a:solidFill>
              </a:rPr>
              <a:t>Example: Java RMI</a:t>
            </a:r>
          </a:p>
        </p:txBody>
      </p:sp>
      <p:sp>
        <p:nvSpPr>
          <p:cNvPr id="35843" name="Rectangle 3"/>
          <p:cNvSpPr>
            <a:spLocks noGrp="1" noChangeArrowheads="1"/>
          </p:cNvSpPr>
          <p:nvPr>
            <p:ph idx="1"/>
          </p:nvPr>
        </p:nvSpPr>
        <p:spPr>
          <a:xfrm>
            <a:off x="495300" y="1219200"/>
            <a:ext cx="8915400" cy="5355336"/>
          </a:xfrm>
        </p:spPr>
        <p:txBody>
          <a:bodyPr>
            <a:normAutofit/>
          </a:bodyPr>
          <a:lstStyle/>
          <a:p>
            <a:pPr algn="just"/>
            <a:r>
              <a:rPr lang="en-US" sz="2800" dirty="0" smtClean="0"/>
              <a:t>There are two major classes</a:t>
            </a:r>
          </a:p>
          <a:p>
            <a:pPr lvl="1" algn="just"/>
            <a:endParaRPr lang="en-US" b="1" dirty="0" smtClean="0"/>
          </a:p>
          <a:p>
            <a:pPr algn="just"/>
            <a:r>
              <a:rPr lang="en-US" sz="2800" b="1" dirty="0" smtClean="0"/>
              <a:t>Server side: Skeleton</a:t>
            </a:r>
          </a:p>
          <a:p>
            <a:pPr marL="715963" lvl="2" indent="-350838" algn="just"/>
            <a:r>
              <a:rPr lang="en-US" dirty="0" smtClean="0"/>
              <a:t>Server class containing the server side code. </a:t>
            </a:r>
          </a:p>
          <a:p>
            <a:pPr marL="715963" lvl="2" indent="-350838" algn="just"/>
            <a:r>
              <a:rPr lang="en-US" dirty="0" smtClean="0"/>
              <a:t>Class contains the implementation of that part of the remote object that will be running on the server. i.e. it contains the object states and methods implementation that operate on it. </a:t>
            </a:r>
          </a:p>
          <a:p>
            <a:pPr marL="715963" lvl="2" indent="-350838" algn="just"/>
            <a:r>
              <a:rPr lang="en-US" u="sng" dirty="0" smtClean="0"/>
              <a:t>Server skeleton is generated from the interface specifications of the object.</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95300" y="0"/>
            <a:ext cx="8915400" cy="1066800"/>
          </a:xfrm>
        </p:spPr>
        <p:txBody>
          <a:bodyPr>
            <a:normAutofit/>
          </a:bodyPr>
          <a:lstStyle/>
          <a:p>
            <a:pPr algn="ctr"/>
            <a:r>
              <a:rPr lang="en-US" altLang="zh-CN" sz="4000" b="1" dirty="0" smtClean="0">
                <a:solidFill>
                  <a:schemeClr val="tx2"/>
                </a:solidFill>
              </a:rPr>
              <a:t>Example: Java RMI</a:t>
            </a:r>
          </a:p>
        </p:txBody>
      </p:sp>
      <p:sp>
        <p:nvSpPr>
          <p:cNvPr id="36867" name="Rectangle 3"/>
          <p:cNvSpPr>
            <a:spLocks noGrp="1" noChangeArrowheads="1"/>
          </p:cNvSpPr>
          <p:nvPr>
            <p:ph idx="1"/>
          </p:nvPr>
        </p:nvSpPr>
        <p:spPr>
          <a:xfrm>
            <a:off x="302795" y="1127761"/>
            <a:ext cx="8915400" cy="5398650"/>
          </a:xfrm>
        </p:spPr>
        <p:txBody>
          <a:bodyPr>
            <a:normAutofit fontScale="92500" lnSpcReduction="10000"/>
          </a:bodyPr>
          <a:lstStyle/>
          <a:p>
            <a:pPr algn="just"/>
            <a:r>
              <a:rPr lang="en-US" sz="3000" dirty="0" smtClean="0"/>
              <a:t>Proxy has all the information that let the clients to invoke the methods of the remote object.</a:t>
            </a:r>
          </a:p>
          <a:p>
            <a:pPr lvl="1" algn="just"/>
            <a:endParaRPr lang="en-US" b="1" dirty="0" smtClean="0"/>
          </a:p>
          <a:p>
            <a:pPr algn="just"/>
            <a:r>
              <a:rPr lang="en-US" sz="3000" b="1" dirty="0" smtClean="0"/>
              <a:t>Client Side: Proxy</a:t>
            </a:r>
          </a:p>
          <a:p>
            <a:pPr lvl="1" algn="just"/>
            <a:r>
              <a:rPr lang="en-US" dirty="0" smtClean="0"/>
              <a:t>Client class contains the client side code. </a:t>
            </a:r>
          </a:p>
          <a:p>
            <a:pPr lvl="2" algn="just"/>
            <a:r>
              <a:rPr lang="en-US" dirty="0" smtClean="0"/>
              <a:t>In simplest form proxy only converts each method call into a message and sends it to the server side implementation of the remote object. </a:t>
            </a:r>
          </a:p>
          <a:p>
            <a:pPr lvl="1" algn="just"/>
            <a:endParaRPr lang="en-US" dirty="0" smtClean="0"/>
          </a:p>
          <a:p>
            <a:pPr lvl="2" algn="just"/>
            <a:r>
              <a:rPr lang="en-US" dirty="0" smtClean="0"/>
              <a:t>For each call it setups a connection with the server which is subsequently turned down when the call is being finished. </a:t>
            </a:r>
          </a:p>
          <a:p>
            <a:pPr lvl="2" algn="just"/>
            <a:r>
              <a:rPr lang="en-US" dirty="0" smtClean="0"/>
              <a:t>Proxy requires the info about the </a:t>
            </a:r>
            <a:r>
              <a:rPr lang="en-US" u="sng" dirty="0" smtClean="0"/>
              <a:t>servers network address and endpoint  (port)</a:t>
            </a:r>
            <a:r>
              <a:rPr lang="en-US" dirty="0" smtClean="0"/>
              <a:t>. </a:t>
            </a:r>
          </a:p>
          <a:p>
            <a:pPr lvl="2" algn="just"/>
            <a:endParaRPr lang="en-US" dirty="0" smtClean="0">
              <a:solidFill>
                <a:srgbClr val="FF0000"/>
              </a:solidFill>
            </a:endParaRPr>
          </a:p>
          <a:p>
            <a:pPr lvl="1" algn="just"/>
            <a:endParaRPr lang="en-US" dirty="0"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591552" y="308811"/>
            <a:ext cx="8915400" cy="1066800"/>
          </a:xfrm>
        </p:spPr>
        <p:txBody>
          <a:bodyPr>
            <a:noAutofit/>
          </a:bodyPr>
          <a:lstStyle/>
          <a:p>
            <a:pPr algn="ctr"/>
            <a:r>
              <a:rPr lang="en-US" altLang="zh-CN" sz="4000" b="1" dirty="0" smtClean="0">
                <a:solidFill>
                  <a:schemeClr val="tx2"/>
                </a:solidFill>
              </a:rPr>
              <a:t>Example: Java RMI: Server Program</a:t>
            </a:r>
          </a:p>
        </p:txBody>
      </p:sp>
      <p:sp>
        <p:nvSpPr>
          <p:cNvPr id="47107" name="Rectangle 3"/>
          <p:cNvSpPr>
            <a:spLocks noGrp="1" noChangeArrowheads="1"/>
          </p:cNvSpPr>
          <p:nvPr>
            <p:ph idx="1"/>
          </p:nvPr>
        </p:nvSpPr>
        <p:spPr>
          <a:xfrm>
            <a:off x="344488" y="1411705"/>
            <a:ext cx="9286875" cy="5446295"/>
          </a:xfrm>
        </p:spPr>
        <p:txBody>
          <a:bodyPr>
            <a:normAutofit/>
          </a:bodyPr>
          <a:lstStyle/>
          <a:p>
            <a:pPr lvl="1" algn="just"/>
            <a:r>
              <a:rPr lang="en-US" sz="2400" dirty="0" smtClean="0"/>
              <a:t>Server program contains the classes for the dispatchers &amp; skeletons, together with all the implementations of the classes of all the RO that it supports (servant classes)</a:t>
            </a:r>
          </a:p>
          <a:p>
            <a:pPr lvl="2" algn="just"/>
            <a:endParaRPr lang="en-US" sz="1800" dirty="0" smtClean="0"/>
          </a:p>
          <a:p>
            <a:pPr lvl="1" algn="just"/>
            <a:r>
              <a:rPr lang="en-US" b="1" dirty="0" smtClean="0"/>
              <a:t>Server Program: Initialization</a:t>
            </a:r>
          </a:p>
          <a:p>
            <a:pPr lvl="2" algn="just"/>
            <a:r>
              <a:rPr lang="en-US" b="1" dirty="0" smtClean="0"/>
              <a:t>Creation and Initialization of servant</a:t>
            </a:r>
          </a:p>
          <a:p>
            <a:pPr lvl="3" algn="just"/>
            <a:r>
              <a:rPr lang="en-US" dirty="0" smtClean="0"/>
              <a:t>(Main in Java) which is responsible for </a:t>
            </a:r>
            <a:r>
              <a:rPr lang="en-US" u="sng" dirty="0" smtClean="0"/>
              <a:t>creating and initialization of at least one servant</a:t>
            </a:r>
            <a:r>
              <a:rPr lang="en-US" dirty="0" smtClean="0"/>
              <a:t> to be hosted by the server. Additional servants may be created on the receipt of request from the client. </a:t>
            </a:r>
          </a:p>
          <a:p>
            <a:pPr lvl="2" algn="just"/>
            <a:r>
              <a:rPr lang="en-US" b="1" dirty="0" smtClean="0"/>
              <a:t>Registration of servants</a:t>
            </a:r>
          </a:p>
          <a:p>
            <a:pPr lvl="3" algn="just"/>
            <a:r>
              <a:rPr lang="en-US" dirty="0" smtClean="0"/>
              <a:t>Initialization section may also register some of its servants with a binder. Generally it will register one remote object (with a binder). Rest are added with the passage of time.</a:t>
            </a:r>
          </a:p>
          <a:p>
            <a:pPr lvl="3" algn="just">
              <a:buFont typeface="Wingdings" pitchFamily="2" charset="2"/>
              <a:buNone/>
            </a:pPr>
            <a:endParaRPr lang="en-US" sz="1800" dirty="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54063" y="228600"/>
            <a:ext cx="8832850" cy="990600"/>
          </a:xfrm>
        </p:spPr>
        <p:txBody>
          <a:bodyPr>
            <a:normAutofit/>
          </a:bodyPr>
          <a:lstStyle/>
          <a:p>
            <a:pPr algn="ctr" eaLnBrk="1" fontAlgn="auto" hangingPunct="1">
              <a:spcAft>
                <a:spcPts val="0"/>
              </a:spcAft>
              <a:defRPr/>
            </a:pPr>
            <a:r>
              <a:rPr lang="en-GB" b="1" dirty="0" smtClean="0">
                <a:solidFill>
                  <a:schemeClr val="tx2">
                    <a:satMod val="130000"/>
                  </a:schemeClr>
                </a:solidFill>
              </a:rPr>
              <a:t>Chapter 5</a:t>
            </a:r>
          </a:p>
        </p:txBody>
      </p:sp>
      <p:sp>
        <p:nvSpPr>
          <p:cNvPr id="10243" name="Rectangle 3"/>
          <p:cNvSpPr>
            <a:spLocks noGrp="1" noChangeArrowheads="1"/>
          </p:cNvSpPr>
          <p:nvPr>
            <p:ph idx="1"/>
          </p:nvPr>
        </p:nvSpPr>
        <p:spPr>
          <a:xfrm>
            <a:off x="762000" y="1357313"/>
            <a:ext cx="8913813" cy="4899025"/>
          </a:xfrm>
        </p:spPr>
        <p:txBody>
          <a:bodyPr>
            <a:normAutofit/>
          </a:bodyPr>
          <a:lstStyle/>
          <a:p>
            <a:pPr marL="274320" indent="-274320" algn="ctr">
              <a:lnSpc>
                <a:spcPct val="90000"/>
              </a:lnSpc>
              <a:spcBef>
                <a:spcPts val="580"/>
              </a:spcBef>
              <a:buNone/>
              <a:defRPr/>
            </a:pPr>
            <a:r>
              <a:rPr lang="en-GB" sz="4400" dirty="0" smtClean="0"/>
              <a:t>Communication between distributed objects </a:t>
            </a:r>
          </a:p>
          <a:p>
            <a:pPr marL="274320" indent="-274320" algn="ctr">
              <a:lnSpc>
                <a:spcPct val="90000"/>
              </a:lnSpc>
              <a:spcBef>
                <a:spcPts val="580"/>
              </a:spcBef>
              <a:buNone/>
              <a:defRPr/>
            </a:pPr>
            <a:endParaRPr lang="en-GB" sz="4400" dirty="0" smtClean="0"/>
          </a:p>
          <a:p>
            <a:pPr marL="596646" indent="-514350" eaLnBrk="1" fontAlgn="auto" hangingPunct="1">
              <a:lnSpc>
                <a:spcPct val="90000"/>
              </a:lnSpc>
              <a:spcBef>
                <a:spcPts val="580"/>
              </a:spcBef>
              <a:spcAft>
                <a:spcPts val="0"/>
              </a:spcAft>
              <a:buFont typeface="+mj-lt"/>
              <a:buAutoNum type="arabicPeriod"/>
              <a:defRPr/>
            </a:pPr>
            <a:endParaRPr lang="en-GB" sz="1400" dirty="0" smtClean="0"/>
          </a:p>
          <a:p>
            <a:pPr marL="274320" indent="-274320">
              <a:buFont typeface="Wingdings 3"/>
              <a:buChar char=""/>
              <a:defRPr/>
            </a:pPr>
            <a:r>
              <a:rPr lang="en-US" dirty="0" smtClean="0"/>
              <a:t>To study </a:t>
            </a:r>
            <a:r>
              <a:rPr lang="en-US" dirty="0" smtClean="0">
                <a:solidFill>
                  <a:srgbClr val="FF0000"/>
                </a:solidFill>
              </a:rPr>
              <a:t>communication</a:t>
            </a:r>
            <a:r>
              <a:rPr lang="en-US" dirty="0" smtClean="0"/>
              <a:t> between </a:t>
            </a:r>
            <a:r>
              <a:rPr lang="en-US" dirty="0" smtClean="0">
                <a:solidFill>
                  <a:srgbClr val="FF0000"/>
                </a:solidFill>
              </a:rPr>
              <a:t>distributed objects</a:t>
            </a:r>
            <a:r>
              <a:rPr lang="en-US" dirty="0" smtClean="0"/>
              <a:t> and the integration of remote method invocation into a programming language.</a:t>
            </a:r>
          </a:p>
        </p:txBody>
      </p:sp>
      <p:sp>
        <p:nvSpPr>
          <p:cNvPr id="5" name="Slide Number Placeholder 4"/>
          <p:cNvSpPr>
            <a:spLocks noGrp="1"/>
          </p:cNvSpPr>
          <p:nvPr>
            <p:ph type="sldNum" sz="quarter" idx="12"/>
          </p:nvPr>
        </p:nvSpPr>
        <p:spPr>
          <a:xfrm>
            <a:off x="158750" y="6210300"/>
            <a:ext cx="495300" cy="457200"/>
          </a:xfrm>
          <a:prstGeom prst="ellipse">
            <a:avLst/>
          </a:prstGeom>
        </p:spPr>
        <p:txBody>
          <a:bodyPr/>
          <a:lstStyle/>
          <a:p>
            <a:pPr>
              <a:defRPr/>
            </a:pPr>
            <a:fld id="{DE4E634E-8B30-47BD-8D4F-E6439809FC65}" type="slidenum">
              <a:rPr lang="en-GB"/>
              <a:pPr>
                <a:defRPr/>
              </a:pPr>
              <a:t>2</a:t>
            </a:fld>
            <a:endParaRPr lang="en-GB"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591552" y="308811"/>
            <a:ext cx="8915400" cy="1066800"/>
          </a:xfrm>
        </p:spPr>
        <p:txBody>
          <a:bodyPr>
            <a:noAutofit/>
          </a:bodyPr>
          <a:lstStyle/>
          <a:p>
            <a:pPr algn="ctr"/>
            <a:r>
              <a:rPr lang="en-US" altLang="zh-CN" sz="4000" b="1" dirty="0" smtClean="0">
                <a:solidFill>
                  <a:schemeClr val="tx2"/>
                </a:solidFill>
              </a:rPr>
              <a:t>Example: Java RMI: Client </a:t>
            </a:r>
            <a:r>
              <a:rPr lang="en-US" altLang="zh-CN" sz="4000" b="1" dirty="0" smtClean="0">
                <a:solidFill>
                  <a:schemeClr val="tx2"/>
                </a:solidFill>
              </a:rPr>
              <a:t>Program</a:t>
            </a:r>
            <a:endParaRPr lang="en-US" altLang="zh-CN" sz="4000" b="1" dirty="0" smtClean="0">
              <a:solidFill>
                <a:schemeClr val="tx2"/>
              </a:solidFill>
            </a:endParaRPr>
          </a:p>
        </p:txBody>
      </p:sp>
      <p:sp>
        <p:nvSpPr>
          <p:cNvPr id="47107" name="Rectangle 3"/>
          <p:cNvSpPr>
            <a:spLocks noGrp="1" noChangeArrowheads="1"/>
          </p:cNvSpPr>
          <p:nvPr>
            <p:ph idx="1"/>
          </p:nvPr>
        </p:nvSpPr>
        <p:spPr>
          <a:xfrm>
            <a:off x="344488" y="1411705"/>
            <a:ext cx="9286875" cy="5446295"/>
          </a:xfrm>
        </p:spPr>
        <p:txBody>
          <a:bodyPr>
            <a:normAutofit/>
          </a:bodyPr>
          <a:lstStyle/>
          <a:p>
            <a:pPr lvl="3" algn="just">
              <a:buFont typeface="Wingdings" pitchFamily="2" charset="2"/>
              <a:buNone/>
            </a:pPr>
            <a:endParaRPr lang="en-US" sz="1800" dirty="0" smtClean="0"/>
          </a:p>
          <a:p>
            <a:pPr lvl="1" algn="just"/>
            <a:r>
              <a:rPr lang="en-US" dirty="0" smtClean="0"/>
              <a:t>Client program contains the classes of the proxies for all of the remote objects that it will invoke. </a:t>
            </a:r>
          </a:p>
          <a:p>
            <a:pPr lvl="1" algn="just"/>
            <a:endParaRPr lang="en-US" dirty="0" smtClean="0"/>
          </a:p>
          <a:p>
            <a:pPr lvl="1" algn="just"/>
            <a:r>
              <a:rPr lang="en-US" dirty="0" smtClean="0"/>
              <a:t>It can use a binder to look up ROR of the remote object.</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63216" y="0"/>
            <a:ext cx="8915400" cy="1066800"/>
          </a:xfrm>
        </p:spPr>
        <p:txBody>
          <a:bodyPr/>
          <a:lstStyle/>
          <a:p>
            <a:pPr algn="ctr"/>
            <a:r>
              <a:rPr lang="en-US" altLang="zh-CN" sz="4000" b="1" dirty="0" smtClean="0">
                <a:solidFill>
                  <a:schemeClr val="tx2"/>
                </a:solidFill>
              </a:rPr>
              <a:t>RMI in </a:t>
            </a:r>
            <a:r>
              <a:rPr lang="en-US" altLang="zh-CN" sz="4000" b="1" dirty="0" smtClean="0">
                <a:solidFill>
                  <a:schemeClr val="tx2"/>
                </a:solidFill>
              </a:rPr>
              <a:t>Java</a:t>
            </a:r>
            <a:endParaRPr lang="en-US" dirty="0" smtClean="0"/>
          </a:p>
        </p:txBody>
      </p:sp>
      <p:sp>
        <p:nvSpPr>
          <p:cNvPr id="48131" name="Rectangle 3"/>
          <p:cNvSpPr>
            <a:spLocks noGrp="1" noChangeArrowheads="1"/>
          </p:cNvSpPr>
          <p:nvPr>
            <p:ph idx="1"/>
          </p:nvPr>
        </p:nvSpPr>
        <p:spPr>
          <a:xfrm>
            <a:off x="192506" y="1283368"/>
            <a:ext cx="9438858" cy="5574631"/>
          </a:xfrm>
        </p:spPr>
        <p:txBody>
          <a:bodyPr>
            <a:noAutofit/>
          </a:bodyPr>
          <a:lstStyle/>
          <a:p>
            <a:pPr marL="352425" lvl="2" indent="-176213" algn="just"/>
            <a:r>
              <a:rPr lang="en-US" sz="2800" b="1" dirty="0" smtClean="0"/>
              <a:t>Factory Method</a:t>
            </a:r>
          </a:p>
          <a:p>
            <a:pPr lvl="1" algn="just"/>
            <a:r>
              <a:rPr lang="en-US" sz="2400" dirty="0" smtClean="0"/>
              <a:t>Remote object interfaces don’t have any constructors.</a:t>
            </a:r>
          </a:p>
          <a:p>
            <a:pPr lvl="1" algn="just"/>
            <a:r>
              <a:rPr lang="en-US" sz="2400" dirty="0" smtClean="0"/>
              <a:t>Servants therefore cannot be created as a result of RMI.</a:t>
            </a:r>
          </a:p>
          <a:p>
            <a:pPr lvl="1" algn="just"/>
            <a:r>
              <a:rPr lang="en-US" sz="2400" dirty="0" smtClean="0"/>
              <a:t>Servants are either created in initialization section or in the methods of the remote interface designed specifically for that purpose. </a:t>
            </a:r>
          </a:p>
          <a:p>
            <a:pPr lvl="1" algn="just"/>
            <a:r>
              <a:rPr lang="en-US" sz="2400" dirty="0" smtClean="0"/>
              <a:t>The term factory method is sometimes used to refer to a method that creates servants. Normally such object is know as factory object. </a:t>
            </a:r>
          </a:p>
          <a:p>
            <a:pPr lvl="1" algn="just"/>
            <a:r>
              <a:rPr lang="en-US" sz="2400" dirty="0" smtClean="0"/>
              <a:t>Any remote object that needs to create new remote objects on demand for clients must provide methods in its remote interface for that purpose. Such are the factory methods. However these are the normal methods with different specific functionality.</a:t>
            </a:r>
          </a:p>
          <a:p>
            <a:pPr marL="352425" lvl="2" indent="-176213" algn="just"/>
            <a:endParaRPr lang="en-US" sz="2000" dirty="0"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524176" y="0"/>
            <a:ext cx="8915400" cy="1066800"/>
          </a:xfrm>
        </p:spPr>
        <p:txBody>
          <a:bodyPr>
            <a:normAutofit/>
          </a:bodyPr>
          <a:lstStyle/>
          <a:p>
            <a:pPr algn="ctr"/>
            <a:r>
              <a:rPr lang="en-US" altLang="zh-CN" sz="4000" b="1" dirty="0" smtClean="0">
                <a:solidFill>
                  <a:schemeClr val="tx2"/>
                </a:solidFill>
              </a:rPr>
              <a:t>RMI in </a:t>
            </a:r>
            <a:r>
              <a:rPr lang="en-US" altLang="zh-CN" sz="4000" b="1" dirty="0" smtClean="0">
                <a:solidFill>
                  <a:schemeClr val="tx2"/>
                </a:solidFill>
              </a:rPr>
              <a:t>Java</a:t>
            </a:r>
            <a:endParaRPr lang="en-US" altLang="zh-CN" sz="4000" b="1" dirty="0" smtClean="0">
              <a:solidFill>
                <a:schemeClr val="tx2"/>
              </a:solidFill>
            </a:endParaRPr>
          </a:p>
        </p:txBody>
      </p:sp>
      <p:sp>
        <p:nvSpPr>
          <p:cNvPr id="48131" name="Rectangle 3"/>
          <p:cNvSpPr>
            <a:spLocks noGrp="1" noChangeArrowheads="1"/>
          </p:cNvSpPr>
          <p:nvPr>
            <p:ph idx="1"/>
          </p:nvPr>
        </p:nvSpPr>
        <p:spPr>
          <a:xfrm>
            <a:off x="192506" y="1283368"/>
            <a:ext cx="9438858" cy="5574631"/>
          </a:xfrm>
        </p:spPr>
        <p:txBody>
          <a:bodyPr>
            <a:normAutofit/>
          </a:bodyPr>
          <a:lstStyle/>
          <a:p>
            <a:pPr marL="352425" lvl="1" indent="-176213" algn="just"/>
            <a:r>
              <a:rPr lang="en-US" b="1" dirty="0" smtClean="0"/>
              <a:t>Binder</a:t>
            </a:r>
          </a:p>
          <a:p>
            <a:pPr lvl="1" algn="just"/>
            <a:r>
              <a:rPr lang="en-US" sz="2400" dirty="0" smtClean="0"/>
              <a:t>Client programs require a mean of obtaining the remote object reference for at-least one of the remote objects hosted by the server. </a:t>
            </a:r>
          </a:p>
          <a:p>
            <a:pPr lvl="1" algn="just"/>
            <a:r>
              <a:rPr lang="en-US" sz="2400" dirty="0" smtClean="0"/>
              <a:t>Binder in a DS is a separate service that maintains a table containing mappings from textual names to remote object references. An instance of it runs on every server which holds the remote objects.</a:t>
            </a:r>
          </a:p>
          <a:p>
            <a:pPr lvl="1" algn="just"/>
            <a:r>
              <a:rPr lang="en-US" sz="2400" dirty="0" smtClean="0"/>
              <a:t>Used by the servers to register their remote objects by name and by the clients to look up the remote object references.</a:t>
            </a:r>
          </a:p>
          <a:p>
            <a:pPr lvl="1" algn="just"/>
            <a:r>
              <a:rPr lang="en-US" sz="2400" dirty="0" smtClean="0"/>
              <a:t>//computer name: port/object name</a:t>
            </a:r>
          </a:p>
          <a:p>
            <a:pPr lvl="1" algn="just"/>
            <a:r>
              <a:rPr lang="en-US" sz="2400" dirty="0" smtClean="0"/>
              <a:t>In JAVA RMI, known as RMI Registry, Java Binder.</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479258" y="0"/>
            <a:ext cx="8915400" cy="1066800"/>
          </a:xfrm>
        </p:spPr>
        <p:txBody>
          <a:bodyPr>
            <a:normAutofit/>
          </a:bodyPr>
          <a:lstStyle/>
          <a:p>
            <a:pPr algn="ctr"/>
            <a:r>
              <a:rPr lang="en-US" altLang="zh-CN" sz="4000" b="1" dirty="0" smtClean="0">
                <a:solidFill>
                  <a:schemeClr val="tx2"/>
                </a:solidFill>
              </a:rPr>
              <a:t>Distributed Garbage </a:t>
            </a:r>
            <a:r>
              <a:rPr lang="en-US" altLang="zh-CN" sz="4000" b="1" dirty="0" smtClean="0">
                <a:solidFill>
                  <a:schemeClr val="tx2"/>
                </a:solidFill>
              </a:rPr>
              <a:t>Collection</a:t>
            </a:r>
            <a:endParaRPr lang="en-US" altLang="zh-CN" sz="4000" b="1" dirty="0" smtClean="0">
              <a:solidFill>
                <a:schemeClr val="tx2"/>
              </a:solidFill>
            </a:endParaRPr>
          </a:p>
        </p:txBody>
      </p:sp>
      <p:sp>
        <p:nvSpPr>
          <p:cNvPr id="52227" name="Rectangle 3"/>
          <p:cNvSpPr>
            <a:spLocks noGrp="1" noChangeArrowheads="1"/>
          </p:cNvSpPr>
          <p:nvPr>
            <p:ph type="body" idx="4294967295"/>
          </p:nvPr>
        </p:nvSpPr>
        <p:spPr>
          <a:xfrm>
            <a:off x="220663" y="914401"/>
            <a:ext cx="9685337" cy="5735638"/>
          </a:xfrm>
        </p:spPr>
        <p:txBody>
          <a:bodyPr>
            <a:normAutofit/>
          </a:bodyPr>
          <a:lstStyle/>
          <a:p>
            <a:pPr algn="just"/>
            <a:r>
              <a:rPr lang="en-US" sz="2000" dirty="0" smtClean="0">
                <a:solidFill>
                  <a:schemeClr val="accent2"/>
                </a:solidFill>
              </a:rPr>
              <a:t>To ensure that if a local or remote reference to an object is still held anywhere in a set of distributed objects then the object itself will continue to exist but as soon as no object any longer holds a reference to it the object will be collected and the memory it uses recovered.</a:t>
            </a:r>
          </a:p>
          <a:p>
            <a:pPr algn="just"/>
            <a:r>
              <a:rPr lang="en-US" sz="2800" dirty="0" smtClean="0"/>
              <a:t>Reference Counting</a:t>
            </a:r>
          </a:p>
          <a:p>
            <a:pPr lvl="1" algn="just"/>
            <a:r>
              <a:rPr lang="en-US" sz="2400" dirty="0" smtClean="0"/>
              <a:t>ROR enters a process, a new proxy will be created and it remains in use as long as it is needed. The process where the object actually lives (server) should be informed of the new proxy at the client. Similarly when there is no proxy at the client the server should be informed</a:t>
            </a:r>
          </a:p>
          <a:p>
            <a:pPr algn="just"/>
            <a:r>
              <a:rPr lang="en-US" sz="2800" dirty="0" smtClean="0"/>
              <a:t>Dist garbage collector works in cooperation with the local garbage collectors as follows:</a:t>
            </a:r>
          </a:p>
          <a:p>
            <a:pPr lvl="1" algn="just"/>
            <a:r>
              <a:rPr lang="en-US" sz="2400" dirty="0" smtClean="0"/>
              <a:t>Each server process maintains a set of client processes that hold ROR for each of its remote objects, e.g. </a:t>
            </a:r>
            <a:r>
              <a:rPr lang="en-US" sz="2400" dirty="0" err="1" smtClean="0"/>
              <a:t>B.holders</a:t>
            </a:r>
            <a:r>
              <a:rPr lang="en-US" sz="2400" dirty="0" smtClean="0"/>
              <a:t> is a set of client processes that has proxies for Object B.</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495300" y="324853"/>
            <a:ext cx="8915400" cy="1066800"/>
          </a:xfrm>
        </p:spPr>
        <p:txBody>
          <a:bodyPr>
            <a:normAutofit/>
          </a:bodyPr>
          <a:lstStyle/>
          <a:p>
            <a:r>
              <a:rPr lang="en-US" altLang="zh-CN" sz="4000" b="1" dirty="0" smtClean="0">
                <a:solidFill>
                  <a:schemeClr val="tx2"/>
                </a:solidFill>
              </a:rPr>
              <a:t>Distributed Garbage </a:t>
            </a:r>
            <a:r>
              <a:rPr lang="en-US" altLang="zh-CN" sz="4000" b="1" dirty="0" smtClean="0">
                <a:solidFill>
                  <a:schemeClr val="tx2"/>
                </a:solidFill>
              </a:rPr>
              <a:t>Collection</a:t>
            </a:r>
            <a:endParaRPr lang="en-US" altLang="zh-CN" sz="4000" b="1" dirty="0" smtClean="0">
              <a:solidFill>
                <a:schemeClr val="tx2"/>
              </a:solidFill>
            </a:endParaRPr>
          </a:p>
        </p:txBody>
      </p:sp>
      <p:sp>
        <p:nvSpPr>
          <p:cNvPr id="53251" name="Rectangle 3"/>
          <p:cNvSpPr>
            <a:spLocks noGrp="1" noChangeArrowheads="1"/>
          </p:cNvSpPr>
          <p:nvPr>
            <p:ph type="body" idx="4294967295"/>
          </p:nvPr>
        </p:nvSpPr>
        <p:spPr>
          <a:xfrm>
            <a:off x="495300" y="1379621"/>
            <a:ext cx="8915400" cy="5194915"/>
          </a:xfrm>
        </p:spPr>
        <p:txBody>
          <a:bodyPr>
            <a:normAutofit fontScale="70000" lnSpcReduction="20000"/>
          </a:bodyPr>
          <a:lstStyle/>
          <a:p>
            <a:pPr algn="just"/>
            <a:r>
              <a:rPr lang="en-US" dirty="0" smtClean="0"/>
              <a:t>When a client C first receives a Remote Reference to a particular remote object B, it makes an </a:t>
            </a:r>
            <a:r>
              <a:rPr lang="en-US" dirty="0" err="1" smtClean="0"/>
              <a:t>addRef</a:t>
            </a:r>
            <a:r>
              <a:rPr lang="en-US" dirty="0" smtClean="0"/>
              <a:t>(B) invocation to the server of that remote object &amp; then creates a proxy. The server adds C to </a:t>
            </a:r>
            <a:r>
              <a:rPr lang="en-US" dirty="0" err="1" smtClean="0"/>
              <a:t>B.holders</a:t>
            </a:r>
            <a:endParaRPr lang="en-US" dirty="0" smtClean="0"/>
          </a:p>
          <a:p>
            <a:pPr algn="just"/>
            <a:endParaRPr lang="en-US" dirty="0" smtClean="0"/>
          </a:p>
          <a:p>
            <a:pPr algn="just"/>
            <a:r>
              <a:rPr lang="en-US" dirty="0" smtClean="0"/>
              <a:t>When a client C’s garbage collector notices that a proxy for remote </a:t>
            </a:r>
            <a:r>
              <a:rPr lang="en-US" dirty="0" err="1" smtClean="0"/>
              <a:t>Obj</a:t>
            </a:r>
            <a:r>
              <a:rPr lang="en-US" dirty="0" smtClean="0"/>
              <a:t> B is no longer reachable, it makes a </a:t>
            </a:r>
            <a:r>
              <a:rPr lang="en-US" dirty="0" err="1" smtClean="0"/>
              <a:t>removeRef</a:t>
            </a:r>
            <a:r>
              <a:rPr lang="en-US" dirty="0" smtClean="0"/>
              <a:t>(B) invocation to the corresponding server &amp; then deletes the proxy; the server removes C from </a:t>
            </a:r>
            <a:r>
              <a:rPr lang="en-US" dirty="0" err="1" smtClean="0"/>
              <a:t>B.holders</a:t>
            </a:r>
            <a:endParaRPr lang="en-US" dirty="0" smtClean="0"/>
          </a:p>
          <a:p>
            <a:pPr algn="just"/>
            <a:endParaRPr lang="en-US" dirty="0" smtClean="0"/>
          </a:p>
          <a:p>
            <a:pPr algn="just"/>
            <a:r>
              <a:rPr lang="en-US" dirty="0" smtClean="0"/>
              <a:t>When </a:t>
            </a:r>
            <a:r>
              <a:rPr lang="en-US" dirty="0" err="1" smtClean="0"/>
              <a:t>B.holders</a:t>
            </a:r>
            <a:r>
              <a:rPr lang="en-US" dirty="0" smtClean="0"/>
              <a:t> is empty, the Server’s local garbage collector will reclaim the space occupied by B unless there are any local holders. </a:t>
            </a:r>
          </a:p>
          <a:p>
            <a:pPr algn="just"/>
            <a:endParaRPr lang="en-US" dirty="0" smtClean="0"/>
          </a:p>
          <a:p>
            <a:pPr algn="just"/>
            <a:r>
              <a:rPr lang="en-US" dirty="0" smtClean="0"/>
              <a:t>This algorithm is intended to be carried out by means of pair wise request reply communication with at most once invocation semantics between the remote reference modules in in the processes.</a:t>
            </a:r>
          </a:p>
          <a:p>
            <a:endParaRPr lang="en-US" dirty="0" smtClean="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607594" y="0"/>
            <a:ext cx="8915400" cy="1066800"/>
          </a:xfrm>
        </p:spPr>
        <p:txBody>
          <a:bodyPr>
            <a:normAutofit/>
          </a:bodyPr>
          <a:lstStyle/>
          <a:p>
            <a:pPr algn="ctr"/>
            <a:r>
              <a:rPr lang="en-US" altLang="zh-CN" sz="4000" b="1" dirty="0" smtClean="0">
                <a:solidFill>
                  <a:schemeClr val="tx2"/>
                </a:solidFill>
              </a:rPr>
              <a:t>Distributed Garbage Collection</a:t>
            </a:r>
          </a:p>
        </p:txBody>
      </p:sp>
      <p:sp>
        <p:nvSpPr>
          <p:cNvPr id="54275" name="Rectangle 3"/>
          <p:cNvSpPr>
            <a:spLocks noGrp="1" noChangeArrowheads="1"/>
          </p:cNvSpPr>
          <p:nvPr>
            <p:ph type="body" idx="4294967295"/>
          </p:nvPr>
        </p:nvSpPr>
        <p:spPr>
          <a:xfrm>
            <a:off x="495300" y="1247274"/>
            <a:ext cx="8915400" cy="5098662"/>
          </a:xfrm>
        </p:spPr>
        <p:txBody>
          <a:bodyPr>
            <a:normAutofit fontScale="92500"/>
          </a:bodyPr>
          <a:lstStyle/>
          <a:p>
            <a:pPr algn="just"/>
            <a:r>
              <a:rPr lang="en-US" dirty="0" smtClean="0"/>
              <a:t>There can be still one problem in it?</a:t>
            </a:r>
          </a:p>
          <a:p>
            <a:pPr lvl="1" algn="just"/>
            <a:r>
              <a:rPr lang="en-US" dirty="0" smtClean="0"/>
              <a:t>What is that !</a:t>
            </a:r>
          </a:p>
          <a:p>
            <a:pPr lvl="2" algn="just"/>
            <a:r>
              <a:rPr lang="en-US" dirty="0" smtClean="0"/>
              <a:t>Lets say there are two clients A and B. They are using the remote object G on a server. A first used the object G. Then it sends the remoteRef(G) call to the server. At same time the object B sends addRef(G) to the server. But until that time the server would have removed the object. So again the activation will be required. So in order to avoid that what we do: </a:t>
            </a:r>
          </a:p>
          <a:p>
            <a:pPr lvl="2" algn="just"/>
            <a:endParaRPr lang="en-US" dirty="0" smtClean="0"/>
          </a:p>
          <a:p>
            <a:pPr lvl="3" algn="just"/>
            <a:r>
              <a:rPr lang="en-US" sz="2400" dirty="0" smtClean="0"/>
              <a:t>If </a:t>
            </a:r>
            <a:r>
              <a:rPr lang="en-US" sz="2400" dirty="0" err="1" smtClean="0"/>
              <a:t>G.holders</a:t>
            </a:r>
            <a:r>
              <a:rPr lang="en-US" sz="2400" dirty="0" smtClean="0"/>
              <a:t> become empty then a temporary entry is made in </a:t>
            </a:r>
            <a:r>
              <a:rPr lang="en-US" sz="2400" dirty="0" err="1" smtClean="0"/>
              <a:t>G.holders</a:t>
            </a:r>
            <a:r>
              <a:rPr lang="en-US" sz="2400" dirty="0" smtClean="0"/>
              <a:t>. Wait is made for some time. If until then no request comes then object is going to be deactivated. </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980" y="2255838"/>
            <a:ext cx="8915400" cy="1143000"/>
          </a:xfrm>
        </p:spPr>
        <p:txBody>
          <a:bodyPr>
            <a:normAutofit fontScale="90000"/>
          </a:bodyPr>
          <a:lstStyle/>
          <a:p>
            <a:pPr algn="ctr"/>
            <a:r>
              <a:rPr lang="en-GB" altLang="zh-CN" sz="4000" b="1" dirty="0" smtClean="0">
                <a:solidFill>
                  <a:schemeClr val="tx2"/>
                </a:solidFill>
              </a:rPr>
              <a:t>Self </a:t>
            </a:r>
            <a:r>
              <a:rPr lang="en-GB" altLang="zh-CN" sz="4000" b="1" dirty="0" smtClean="0">
                <a:solidFill>
                  <a:schemeClr val="tx2"/>
                </a:solidFill>
              </a:rPr>
              <a:t>Study</a:t>
            </a:r>
            <a:br>
              <a:rPr lang="en-GB" altLang="zh-CN" sz="4000" b="1" dirty="0" smtClean="0">
                <a:solidFill>
                  <a:schemeClr val="tx2"/>
                </a:solidFill>
              </a:rPr>
            </a:br>
            <a:r>
              <a:rPr lang="en-GB" altLang="zh-CN" sz="2200" dirty="0" smtClean="0">
                <a:solidFill>
                  <a:schemeClr val="tx2"/>
                </a:solidFill>
              </a:rPr>
              <a:t>The following slides demonstrate working of Java RMI using Programs. You must know how to use it, but writing a program is excluded from exams</a:t>
            </a:r>
            <a:endParaRPr lang="en-GB" altLang="zh-CN" sz="4000" dirty="0">
              <a:solidFill>
                <a:schemeClr val="tx2"/>
              </a:solidFill>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GB"/>
              <a:t>Fall 2007</a:t>
            </a:r>
            <a:endParaRPr lang="en-US"/>
          </a:p>
        </p:txBody>
      </p:sp>
      <p:sp>
        <p:nvSpPr>
          <p:cNvPr id="5" name="Footer Placeholder 4"/>
          <p:cNvSpPr>
            <a:spLocks noGrp="1"/>
          </p:cNvSpPr>
          <p:nvPr>
            <p:ph type="ftr" sz="quarter" idx="11"/>
          </p:nvPr>
        </p:nvSpPr>
        <p:spPr/>
        <p:txBody>
          <a:bodyPr/>
          <a:lstStyle/>
          <a:p>
            <a:pPr>
              <a:defRPr/>
            </a:pPr>
            <a:r>
              <a:rPr lang="en-US"/>
              <a:t>cs425</a:t>
            </a:r>
          </a:p>
        </p:txBody>
      </p:sp>
      <p:sp>
        <p:nvSpPr>
          <p:cNvPr id="6" name="Slide Number Placeholder 5"/>
          <p:cNvSpPr>
            <a:spLocks noGrp="1"/>
          </p:cNvSpPr>
          <p:nvPr>
            <p:ph type="sldNum" sz="quarter" idx="12"/>
          </p:nvPr>
        </p:nvSpPr>
        <p:spPr/>
        <p:txBody>
          <a:bodyPr/>
          <a:lstStyle/>
          <a:p>
            <a:pPr>
              <a:defRPr/>
            </a:pPr>
            <a:fld id="{0CA05B71-2197-4BB0-9D7D-F6FB262044D9}" type="slidenum">
              <a:rPr lang="en-US"/>
              <a:pPr>
                <a:defRPr/>
              </a:pPr>
              <a:t>27</a:t>
            </a:fld>
            <a:endParaRPr lang="en-US"/>
          </a:p>
        </p:txBody>
      </p:sp>
      <p:sp>
        <p:nvSpPr>
          <p:cNvPr id="9221" name="Rectangle 2"/>
          <p:cNvSpPr>
            <a:spLocks noGrp="1" noChangeArrowheads="1"/>
          </p:cNvSpPr>
          <p:nvPr>
            <p:ph type="title"/>
          </p:nvPr>
        </p:nvSpPr>
        <p:spPr>
          <a:xfrm>
            <a:off x="525780" y="0"/>
            <a:ext cx="8915400" cy="1066800"/>
          </a:xfrm>
        </p:spPr>
        <p:txBody>
          <a:bodyPr>
            <a:normAutofit/>
          </a:bodyPr>
          <a:lstStyle/>
          <a:p>
            <a:pPr eaLnBrk="1" hangingPunct="1"/>
            <a:r>
              <a:rPr lang="en-US" altLang="zh-CN" sz="4000" b="1" dirty="0" smtClean="0">
                <a:solidFill>
                  <a:schemeClr val="tx2"/>
                </a:solidFill>
              </a:rPr>
              <a:t>Creating Server Applications using RMI</a:t>
            </a:r>
          </a:p>
        </p:txBody>
      </p:sp>
      <p:sp>
        <p:nvSpPr>
          <p:cNvPr id="9222" name="Rectangle 3"/>
          <p:cNvSpPr>
            <a:spLocks noGrp="1" noChangeArrowheads="1"/>
          </p:cNvSpPr>
          <p:nvPr>
            <p:ph type="body" idx="1"/>
          </p:nvPr>
        </p:nvSpPr>
        <p:spPr/>
        <p:txBody>
          <a:bodyPr>
            <a:normAutofit lnSpcReduction="10000"/>
          </a:bodyPr>
          <a:lstStyle/>
          <a:p>
            <a:pPr marL="533400" indent="-533400" eaLnBrk="1" hangingPunct="1">
              <a:lnSpc>
                <a:spcPct val="90000"/>
              </a:lnSpc>
              <a:buFont typeface="Wingdings" pitchFamily="2" charset="2"/>
              <a:buAutoNum type="arabicPeriod"/>
            </a:pPr>
            <a:r>
              <a:rPr lang="en-US" sz="2800" dirty="0" smtClean="0"/>
              <a:t>Create the Interface to the server</a:t>
            </a:r>
          </a:p>
          <a:p>
            <a:pPr marL="533400" indent="-533400" eaLnBrk="1" hangingPunct="1">
              <a:lnSpc>
                <a:spcPct val="90000"/>
              </a:lnSpc>
              <a:buFont typeface="Wingdings" pitchFamily="2" charset="2"/>
              <a:buAutoNum type="arabicPeriod"/>
            </a:pPr>
            <a:r>
              <a:rPr lang="en-US" sz="2800" dirty="0" smtClean="0"/>
              <a:t>Create the Server</a:t>
            </a:r>
          </a:p>
          <a:p>
            <a:pPr marL="533400" indent="-533400" eaLnBrk="1" hangingPunct="1">
              <a:lnSpc>
                <a:spcPct val="90000"/>
              </a:lnSpc>
              <a:buFont typeface="Wingdings" pitchFamily="2" charset="2"/>
              <a:buAutoNum type="arabicPeriod"/>
            </a:pPr>
            <a:r>
              <a:rPr lang="en-US" sz="2800" dirty="0" smtClean="0"/>
              <a:t>Create the Client</a:t>
            </a:r>
          </a:p>
          <a:p>
            <a:pPr marL="533400" indent="-533400" eaLnBrk="1" hangingPunct="1">
              <a:lnSpc>
                <a:spcPct val="90000"/>
              </a:lnSpc>
              <a:buFont typeface="Wingdings" pitchFamily="2" charset="2"/>
              <a:buAutoNum type="arabicPeriod"/>
            </a:pPr>
            <a:r>
              <a:rPr lang="en-US" sz="2800" dirty="0" smtClean="0"/>
              <a:t>Compile the Interface (javac)</a:t>
            </a:r>
          </a:p>
          <a:p>
            <a:pPr marL="533400" indent="-533400" eaLnBrk="1" hangingPunct="1">
              <a:lnSpc>
                <a:spcPct val="90000"/>
              </a:lnSpc>
              <a:buFont typeface="Wingdings" pitchFamily="2" charset="2"/>
              <a:buAutoNum type="arabicPeriod"/>
            </a:pPr>
            <a:r>
              <a:rPr lang="en-US" sz="2800" dirty="0" smtClean="0"/>
              <a:t>Compile the Server (javac)</a:t>
            </a:r>
          </a:p>
          <a:p>
            <a:pPr marL="533400" indent="-533400" eaLnBrk="1" hangingPunct="1">
              <a:lnSpc>
                <a:spcPct val="90000"/>
              </a:lnSpc>
              <a:buFont typeface="Wingdings" pitchFamily="2" charset="2"/>
              <a:buAutoNum type="arabicPeriod"/>
            </a:pPr>
            <a:r>
              <a:rPr lang="en-US" sz="2800" dirty="0" smtClean="0"/>
              <a:t>Compile the Client (javac)</a:t>
            </a:r>
          </a:p>
          <a:p>
            <a:pPr marL="533400" indent="-533400" eaLnBrk="1" hangingPunct="1">
              <a:lnSpc>
                <a:spcPct val="90000"/>
              </a:lnSpc>
              <a:buFont typeface="Wingdings" pitchFamily="2" charset="2"/>
              <a:buAutoNum type="arabicPeriod"/>
            </a:pPr>
            <a:r>
              <a:rPr lang="en-US" sz="2800" dirty="0" smtClean="0"/>
              <a:t>Generate Stubs and Skeletons (rmic)</a:t>
            </a:r>
          </a:p>
          <a:p>
            <a:pPr marL="533400" indent="-533400" eaLnBrk="1" hangingPunct="1">
              <a:lnSpc>
                <a:spcPct val="90000"/>
              </a:lnSpc>
              <a:buFont typeface="Wingdings" pitchFamily="2" charset="2"/>
              <a:buAutoNum type="arabicPeriod"/>
            </a:pPr>
            <a:r>
              <a:rPr lang="en-US" sz="2800" dirty="0" smtClean="0"/>
              <a:t>Start the RMI registry (rmiregistry)</a:t>
            </a:r>
          </a:p>
          <a:p>
            <a:pPr marL="533400" indent="-533400" eaLnBrk="1" hangingPunct="1">
              <a:lnSpc>
                <a:spcPct val="90000"/>
              </a:lnSpc>
              <a:buFont typeface="Wingdings" pitchFamily="2" charset="2"/>
              <a:buAutoNum type="arabicPeriod"/>
            </a:pPr>
            <a:r>
              <a:rPr lang="en-US" sz="2800" dirty="0" smtClean="0"/>
              <a:t>Start the RMI Server</a:t>
            </a:r>
          </a:p>
          <a:p>
            <a:pPr marL="533400" indent="-533400" eaLnBrk="1" hangingPunct="1">
              <a:lnSpc>
                <a:spcPct val="90000"/>
              </a:lnSpc>
              <a:buFont typeface="Wingdings" pitchFamily="2" charset="2"/>
              <a:buAutoNum type="arabicPeriod"/>
            </a:pPr>
            <a:r>
              <a:rPr lang="en-US" sz="2800" dirty="0" smtClean="0"/>
              <a:t>Start the RMI Client</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p:txBody>
          <a:bodyPr>
            <a:normAutofit/>
          </a:bodyPr>
          <a:lstStyle/>
          <a:p>
            <a:pPr eaLnBrk="1" hangingPunct="1"/>
            <a:r>
              <a:rPr lang="en-US" altLang="zh-CN" sz="4000" b="1" dirty="0" smtClean="0">
                <a:solidFill>
                  <a:schemeClr val="tx2"/>
                </a:solidFill>
              </a:rPr>
              <a:t>Example</a:t>
            </a:r>
          </a:p>
        </p:txBody>
      </p:sp>
      <p:sp>
        <p:nvSpPr>
          <p:cNvPr id="10246" name="Rectangle 3"/>
          <p:cNvSpPr>
            <a:spLocks noGrp="1" noChangeArrowheads="1"/>
          </p:cNvSpPr>
          <p:nvPr>
            <p:ph idx="1"/>
          </p:nvPr>
        </p:nvSpPr>
        <p:spPr/>
        <p:txBody>
          <a:bodyPr>
            <a:normAutofit/>
          </a:bodyPr>
          <a:lstStyle/>
          <a:p>
            <a:pPr eaLnBrk="1" hangingPunct="1">
              <a:lnSpc>
                <a:spcPct val="90000"/>
              </a:lnSpc>
            </a:pPr>
            <a:r>
              <a:rPr lang="en-US" sz="2800" dirty="0" smtClean="0"/>
              <a:t>We will build a program (client) that access to a remote object which resides on a server. The remote object that we shall implement has a very simple functionality:</a:t>
            </a:r>
          </a:p>
          <a:p>
            <a:pPr eaLnBrk="1" hangingPunct="1">
              <a:lnSpc>
                <a:spcPct val="90000"/>
              </a:lnSpc>
            </a:pPr>
            <a:endParaRPr lang="en-US" sz="2800" i="1" dirty="0" smtClean="0"/>
          </a:p>
          <a:p>
            <a:pPr eaLnBrk="1" hangingPunct="1">
              <a:lnSpc>
                <a:spcPct val="90000"/>
              </a:lnSpc>
            </a:pPr>
            <a:r>
              <a:rPr lang="en-US" sz="2800" i="1" dirty="0" smtClean="0"/>
              <a:t>return the current time in milliseconds since 1 January1970.</a:t>
            </a:r>
          </a:p>
        </p:txBody>
      </p:sp>
      <p:sp>
        <p:nvSpPr>
          <p:cNvPr id="4" name="Rectangle 4"/>
          <p:cNvSpPr>
            <a:spLocks noGrp="1" noChangeArrowheads="1"/>
          </p:cNvSpPr>
          <p:nvPr>
            <p:ph type="dt" sz="half" idx="10"/>
          </p:nvPr>
        </p:nvSpPr>
        <p:spPr/>
        <p:txBody>
          <a:bodyPr/>
          <a:lstStyle/>
          <a:p>
            <a:pPr>
              <a:defRPr/>
            </a:pPr>
            <a:r>
              <a:rPr lang="en-GB"/>
              <a:t>Fall 2007</a:t>
            </a:r>
            <a:endParaRPr lang="en-US"/>
          </a:p>
        </p:txBody>
      </p:sp>
      <p:sp>
        <p:nvSpPr>
          <p:cNvPr id="5" name="Rectangle 5"/>
          <p:cNvSpPr>
            <a:spLocks noGrp="1" noChangeArrowheads="1"/>
          </p:cNvSpPr>
          <p:nvPr>
            <p:ph type="ftr" sz="quarter" idx="11"/>
          </p:nvPr>
        </p:nvSpPr>
        <p:spPr/>
        <p:txBody>
          <a:bodyPr/>
          <a:lstStyle/>
          <a:p>
            <a:pPr>
              <a:defRPr/>
            </a:pPr>
            <a:r>
              <a:rPr lang="en-US"/>
              <a:t>cs425</a:t>
            </a:r>
          </a:p>
        </p:txBody>
      </p:sp>
      <p:sp>
        <p:nvSpPr>
          <p:cNvPr id="6" name="Rectangle 6"/>
          <p:cNvSpPr>
            <a:spLocks noGrp="1" noChangeArrowheads="1"/>
          </p:cNvSpPr>
          <p:nvPr>
            <p:ph type="sldNum" sz="quarter" idx="12"/>
          </p:nvPr>
        </p:nvSpPr>
        <p:spPr/>
        <p:txBody>
          <a:bodyPr/>
          <a:lstStyle/>
          <a:p>
            <a:pPr>
              <a:defRPr/>
            </a:pPr>
            <a:fld id="{E0304198-73A5-415B-9D01-72F0FC3BF39A}" type="slidenum">
              <a:rPr lang="en-US"/>
              <a:pPr>
                <a:defRPr/>
              </a:pPr>
              <a:t>28</a:t>
            </a:fld>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GB"/>
              <a:t>Fall 2007</a:t>
            </a:r>
            <a:endParaRPr lang="en-US"/>
          </a:p>
        </p:txBody>
      </p:sp>
      <p:sp>
        <p:nvSpPr>
          <p:cNvPr id="5" name="Footer Placeholder 4"/>
          <p:cNvSpPr>
            <a:spLocks noGrp="1"/>
          </p:cNvSpPr>
          <p:nvPr>
            <p:ph type="ftr" sz="quarter" idx="11"/>
          </p:nvPr>
        </p:nvSpPr>
        <p:spPr/>
        <p:txBody>
          <a:bodyPr/>
          <a:lstStyle/>
          <a:p>
            <a:pPr>
              <a:defRPr/>
            </a:pPr>
            <a:r>
              <a:rPr lang="en-US"/>
              <a:t>cs425</a:t>
            </a:r>
          </a:p>
        </p:txBody>
      </p:sp>
      <p:sp>
        <p:nvSpPr>
          <p:cNvPr id="6" name="Slide Number Placeholder 5"/>
          <p:cNvSpPr>
            <a:spLocks noGrp="1"/>
          </p:cNvSpPr>
          <p:nvPr>
            <p:ph type="sldNum" sz="quarter" idx="12"/>
          </p:nvPr>
        </p:nvSpPr>
        <p:spPr/>
        <p:txBody>
          <a:bodyPr/>
          <a:lstStyle/>
          <a:p>
            <a:pPr>
              <a:defRPr/>
            </a:pPr>
            <a:fld id="{08492BEE-9C08-4D20-94AB-24EC5FE29EE2}" type="slidenum">
              <a:rPr lang="en-US"/>
              <a:pPr>
                <a:defRPr/>
              </a:pPr>
              <a:t>29</a:t>
            </a:fld>
            <a:endParaRPr lang="en-US"/>
          </a:p>
        </p:txBody>
      </p:sp>
      <p:sp>
        <p:nvSpPr>
          <p:cNvPr id="11269" name="Rectangle 2"/>
          <p:cNvSpPr>
            <a:spLocks noGrp="1" noChangeArrowheads="1"/>
          </p:cNvSpPr>
          <p:nvPr>
            <p:ph type="title"/>
          </p:nvPr>
        </p:nvSpPr>
        <p:spPr/>
        <p:txBody>
          <a:bodyPr vert="horz" lIns="91440" tIns="45720" rIns="91440" bIns="45720" rtlCol="0" anchor="ctr">
            <a:normAutofit/>
          </a:bodyPr>
          <a:lstStyle/>
          <a:p>
            <a:r>
              <a:rPr lang="en-US" altLang="zh-CN" sz="4000" b="1" dirty="0" smtClean="0">
                <a:solidFill>
                  <a:schemeClr val="tx2"/>
                </a:solidFill>
              </a:rPr>
              <a:t>Interface code</a:t>
            </a:r>
          </a:p>
        </p:txBody>
      </p:sp>
      <p:sp>
        <p:nvSpPr>
          <p:cNvPr id="11270" name="Rectangle 3"/>
          <p:cNvSpPr>
            <a:spLocks noGrp="1" noChangeArrowheads="1"/>
          </p:cNvSpPr>
          <p:nvPr>
            <p:ph type="body" idx="1"/>
          </p:nvPr>
        </p:nvSpPr>
        <p:spPr>
          <a:xfrm>
            <a:off x="495300" y="1600203"/>
            <a:ext cx="8770620" cy="1615437"/>
          </a:xfrm>
        </p:spPr>
        <p:style>
          <a:lnRef idx="2">
            <a:schemeClr val="accent2">
              <a:shade val="50000"/>
            </a:schemeClr>
          </a:lnRef>
          <a:fillRef idx="1">
            <a:schemeClr val="accent2"/>
          </a:fillRef>
          <a:effectRef idx="0">
            <a:schemeClr val="accent2"/>
          </a:effectRef>
          <a:fontRef idx="minor">
            <a:schemeClr val="lt1"/>
          </a:fontRef>
        </p:style>
        <p:txBody>
          <a:bodyPr>
            <a:normAutofit lnSpcReduction="10000"/>
          </a:bodyPr>
          <a:lstStyle/>
          <a:p>
            <a:pPr eaLnBrk="1" hangingPunct="1">
              <a:lnSpc>
                <a:spcPct val="90000"/>
              </a:lnSpc>
              <a:buFont typeface="Wingdings" pitchFamily="2" charset="2"/>
              <a:buNone/>
            </a:pPr>
            <a:r>
              <a:rPr lang="en-US" sz="2000" dirty="0" smtClean="0">
                <a:latin typeface="Courier New" pitchFamily="49" charset="0"/>
              </a:rPr>
              <a:t>import java.rmi.*;</a:t>
            </a:r>
          </a:p>
          <a:p>
            <a:pPr eaLnBrk="1" hangingPunct="1">
              <a:lnSpc>
                <a:spcPct val="90000"/>
              </a:lnSpc>
              <a:buFont typeface="Wingdings" pitchFamily="2" charset="2"/>
              <a:buNone/>
            </a:pPr>
            <a:r>
              <a:rPr lang="en-US" sz="2000" b="1" dirty="0" smtClean="0">
                <a:latin typeface="Courier New" pitchFamily="49" charset="0"/>
              </a:rPr>
              <a:t>public interface </a:t>
            </a:r>
            <a:r>
              <a:rPr lang="en-US" sz="2000" dirty="0" smtClean="0">
                <a:latin typeface="Courier New" pitchFamily="49" charset="0"/>
              </a:rPr>
              <a:t>Second </a:t>
            </a:r>
            <a:r>
              <a:rPr lang="en-US" sz="2000" b="1" dirty="0" smtClean="0">
                <a:latin typeface="Courier New" pitchFamily="49" charset="0"/>
              </a:rPr>
              <a:t>extends Remote </a:t>
            </a:r>
          </a:p>
          <a:p>
            <a:pPr eaLnBrk="1" hangingPunct="1">
              <a:lnSpc>
                <a:spcPct val="90000"/>
              </a:lnSpc>
              <a:buFont typeface="Wingdings" pitchFamily="2" charset="2"/>
              <a:buNone/>
            </a:pPr>
            <a:r>
              <a:rPr lang="en-US" sz="2000" dirty="0" smtClean="0">
                <a:latin typeface="Courier New" pitchFamily="49" charset="0"/>
              </a:rPr>
              <a:t>{</a:t>
            </a:r>
          </a:p>
          <a:p>
            <a:pPr eaLnBrk="1" hangingPunct="1">
              <a:lnSpc>
                <a:spcPct val="90000"/>
              </a:lnSpc>
              <a:buFont typeface="Wingdings" pitchFamily="2" charset="2"/>
              <a:buNone/>
            </a:pPr>
            <a:r>
              <a:rPr lang="en-US" sz="2000" dirty="0" smtClean="0">
                <a:latin typeface="Courier New" pitchFamily="49" charset="0"/>
              </a:rPr>
              <a:t>	long getMilliSeconds() </a:t>
            </a:r>
            <a:r>
              <a:rPr lang="en-US" sz="2000" b="1" dirty="0" smtClean="0">
                <a:latin typeface="Courier New" pitchFamily="49" charset="0"/>
              </a:rPr>
              <a:t>throws RemoteException</a:t>
            </a:r>
            <a:r>
              <a:rPr lang="en-US" sz="2000" dirty="0" smtClean="0">
                <a:latin typeface="Courier New" pitchFamily="49" charset="0"/>
              </a:rPr>
              <a:t>;</a:t>
            </a:r>
          </a:p>
          <a:p>
            <a:pPr eaLnBrk="1" hangingPunct="1">
              <a:lnSpc>
                <a:spcPct val="90000"/>
              </a:lnSpc>
              <a:buFont typeface="Wingdings" pitchFamily="2" charset="2"/>
              <a:buNone/>
            </a:pPr>
            <a:r>
              <a:rPr lang="en-US" sz="2000" dirty="0" smtClean="0">
                <a:latin typeface="Courier New" pitchFamily="49" charset="0"/>
              </a:rPr>
              <a:t>}</a:t>
            </a:r>
          </a:p>
        </p:txBody>
      </p:sp>
      <p:sp>
        <p:nvSpPr>
          <p:cNvPr id="7" name="TextBox 6"/>
          <p:cNvSpPr txBox="1"/>
          <p:nvPr/>
        </p:nvSpPr>
        <p:spPr>
          <a:xfrm>
            <a:off x="518160" y="3398520"/>
            <a:ext cx="8767205" cy="289310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365125" indent="-365125" eaLnBrk="1" hangingPunct="1">
              <a:lnSpc>
                <a:spcPct val="90000"/>
              </a:lnSpc>
              <a:buFont typeface="Arial" pitchFamily="34" charset="0"/>
              <a:buChar char="•"/>
            </a:pPr>
            <a:r>
              <a:rPr lang="en-US" sz="2000" i="0" dirty="0" smtClean="0"/>
              <a:t>All the remote interfaces extend </a:t>
            </a:r>
            <a:r>
              <a:rPr lang="en-US" sz="2000" b="1" i="0" dirty="0" smtClean="0">
                <a:latin typeface="Courier New" pitchFamily="49" charset="0"/>
              </a:rPr>
              <a:t>Remote</a:t>
            </a:r>
            <a:r>
              <a:rPr lang="en-US" sz="2000" b="1" i="0" dirty="0" smtClean="0"/>
              <a:t> </a:t>
            </a:r>
            <a:r>
              <a:rPr lang="en-US" sz="2000" i="0" dirty="0" smtClean="0"/>
              <a:t>(</a:t>
            </a:r>
            <a:r>
              <a:rPr lang="en-US" sz="2000" i="0" dirty="0" smtClean="0">
                <a:latin typeface="Courier New" pitchFamily="49" charset="0"/>
              </a:rPr>
              <a:t>java.rmi</a:t>
            </a:r>
            <a:r>
              <a:rPr lang="en-US" sz="2000" i="0" dirty="0" smtClean="0"/>
              <a:t>). </a:t>
            </a:r>
          </a:p>
          <a:p>
            <a:pPr marL="365125" indent="-365125" eaLnBrk="1" hangingPunct="1">
              <a:lnSpc>
                <a:spcPct val="90000"/>
              </a:lnSpc>
              <a:buFont typeface="Arial" pitchFamily="34" charset="0"/>
              <a:buChar char="•"/>
            </a:pPr>
            <a:r>
              <a:rPr lang="en-US" sz="2000" i="0" dirty="0" smtClean="0"/>
              <a:t>Objects created using this interface will have facilities that enable it to have remote messages sent to it.</a:t>
            </a:r>
          </a:p>
          <a:p>
            <a:pPr marL="365125" indent="-365125" eaLnBrk="1" hangingPunct="1">
              <a:lnSpc>
                <a:spcPct val="90000"/>
              </a:lnSpc>
              <a:buFont typeface="Arial" pitchFamily="34" charset="0"/>
              <a:buChar char="•"/>
            </a:pPr>
            <a:endParaRPr lang="en-US" sz="2000" i="0" dirty="0" smtClean="0"/>
          </a:p>
          <a:p>
            <a:pPr marL="365125" indent="-365125" eaLnBrk="1" hangingPunct="1">
              <a:lnSpc>
                <a:spcPct val="90000"/>
              </a:lnSpc>
              <a:buFont typeface="Arial" pitchFamily="34" charset="0"/>
              <a:buChar char="•"/>
            </a:pPr>
            <a:r>
              <a:rPr lang="en-US" sz="2000" i="0" dirty="0" smtClean="0"/>
              <a:t>The interface must be declared </a:t>
            </a:r>
            <a:r>
              <a:rPr lang="en-US" sz="2000" i="0" dirty="0" smtClean="0">
                <a:latin typeface="Courier New" pitchFamily="49" charset="0"/>
              </a:rPr>
              <a:t>public</a:t>
            </a:r>
            <a:r>
              <a:rPr lang="en-US" sz="2000" i="0" dirty="0" smtClean="0"/>
              <a:t> in order that clients can access objects which have been developed by implementing it.</a:t>
            </a:r>
          </a:p>
          <a:p>
            <a:pPr marL="365125" indent="-365125" eaLnBrk="1" hangingPunct="1">
              <a:lnSpc>
                <a:spcPct val="90000"/>
              </a:lnSpc>
              <a:buFont typeface="Arial" pitchFamily="34" charset="0"/>
              <a:buChar char="•"/>
            </a:pPr>
            <a:endParaRPr lang="en-US" sz="2000" i="0" dirty="0" smtClean="0"/>
          </a:p>
          <a:p>
            <a:pPr marL="365125" indent="-365125" eaLnBrk="1" hangingPunct="1">
              <a:lnSpc>
                <a:spcPct val="90000"/>
              </a:lnSpc>
              <a:buFont typeface="Arial" pitchFamily="34" charset="0"/>
              <a:buChar char="•"/>
            </a:pPr>
            <a:r>
              <a:rPr lang="en-US" sz="2000" i="0" dirty="0" smtClean="0"/>
              <a:t>All methods that are called remotely must throw the exception </a:t>
            </a:r>
            <a:r>
              <a:rPr lang="en-US" sz="2000" i="0" dirty="0" err="1" smtClean="0">
                <a:latin typeface="Courier New" pitchFamily="49" charset="0"/>
              </a:rPr>
              <a:t>RemoteException</a:t>
            </a:r>
            <a:r>
              <a:rPr lang="en-US" sz="2000" i="0" dirty="0" smtClean="0"/>
              <a:t>.</a:t>
            </a:r>
          </a:p>
          <a:p>
            <a:pPr marL="365125" indent="-365125">
              <a:buFont typeface="Arial" pitchFamily="34" charset="0"/>
              <a:buChar char="•"/>
            </a:pPr>
            <a:endParaRPr lang="en-GB" sz="2000" i="0"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fontAlgn="base">
              <a:spcBef>
                <a:spcPct val="0"/>
              </a:spcBef>
              <a:spcAft>
                <a:spcPct val="0"/>
              </a:spcAft>
              <a:buNone/>
              <a:defRPr/>
            </a:pPr>
            <a:r>
              <a:rPr lang="en-GB" altLang="zh-CN" sz="4000" b="1" dirty="0" smtClean="0">
                <a:solidFill>
                  <a:schemeClr val="tx2"/>
                </a:solidFill>
                <a:latin typeface="+mj-lt"/>
                <a:ea typeface="+mj-ea"/>
                <a:cs typeface="+mj-cs"/>
              </a:rPr>
              <a:t>Remote Method Invocation</a:t>
            </a:r>
          </a:p>
          <a:p>
            <a:pPr marL="0" indent="0" algn="ctr" fontAlgn="base">
              <a:spcBef>
                <a:spcPct val="0"/>
              </a:spcBef>
              <a:spcAft>
                <a:spcPct val="0"/>
              </a:spcAft>
              <a:buNone/>
              <a:defRPr/>
            </a:pPr>
            <a:r>
              <a:rPr lang="en-GB" altLang="zh-CN" sz="4000" b="1" dirty="0" smtClean="0">
                <a:solidFill>
                  <a:schemeClr val="tx2"/>
                </a:solidFill>
                <a:latin typeface="+mj-lt"/>
                <a:ea typeface="+mj-ea"/>
                <a:cs typeface="+mj-cs"/>
              </a:rPr>
              <a:t>RMI</a:t>
            </a:r>
            <a:endParaRPr lang="en-GB" altLang="zh-CN" sz="4000" b="1" dirty="0">
              <a:solidFill>
                <a:schemeClr val="tx2"/>
              </a:solidFill>
              <a:latin typeface="+mj-lt"/>
              <a:ea typeface="+mj-ea"/>
              <a:cs typeface="+mj-cs"/>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quarter" idx="10"/>
          </p:nvPr>
        </p:nvSpPr>
        <p:spPr/>
        <p:txBody>
          <a:bodyPr/>
          <a:lstStyle/>
          <a:p>
            <a:pPr>
              <a:defRPr/>
            </a:pPr>
            <a:r>
              <a:rPr lang="en-GB"/>
              <a:t>Fall 2007</a:t>
            </a:r>
            <a:endParaRPr lang="en-US"/>
          </a:p>
        </p:txBody>
      </p:sp>
      <p:sp>
        <p:nvSpPr>
          <p:cNvPr id="5" name="Footer Placeholder 3"/>
          <p:cNvSpPr>
            <a:spLocks noGrp="1"/>
          </p:cNvSpPr>
          <p:nvPr>
            <p:ph type="ftr" sz="quarter" idx="11"/>
          </p:nvPr>
        </p:nvSpPr>
        <p:spPr/>
        <p:txBody>
          <a:bodyPr/>
          <a:lstStyle/>
          <a:p>
            <a:pPr>
              <a:defRPr/>
            </a:pPr>
            <a:r>
              <a:rPr lang="en-US"/>
              <a:t>cs425</a:t>
            </a:r>
          </a:p>
        </p:txBody>
      </p:sp>
      <p:sp>
        <p:nvSpPr>
          <p:cNvPr id="6" name="Slide Number Placeholder 4"/>
          <p:cNvSpPr>
            <a:spLocks noGrp="1"/>
          </p:cNvSpPr>
          <p:nvPr>
            <p:ph type="sldNum" sz="quarter" idx="12"/>
          </p:nvPr>
        </p:nvSpPr>
        <p:spPr/>
        <p:txBody>
          <a:bodyPr/>
          <a:lstStyle/>
          <a:p>
            <a:pPr>
              <a:defRPr/>
            </a:pPr>
            <a:fld id="{8CBE5442-B4EF-44DE-8C2C-0E3F49CCD0EC}" type="slidenum">
              <a:rPr lang="en-US"/>
              <a:pPr>
                <a:defRPr/>
              </a:pPr>
              <a:t>30</a:t>
            </a:fld>
            <a:endParaRPr lang="en-US"/>
          </a:p>
        </p:txBody>
      </p:sp>
      <p:sp>
        <p:nvSpPr>
          <p:cNvPr id="12293" name="Rectangle 2"/>
          <p:cNvSpPr>
            <a:spLocks noGrp="1" noChangeArrowheads="1"/>
          </p:cNvSpPr>
          <p:nvPr>
            <p:ph type="title"/>
          </p:nvPr>
        </p:nvSpPr>
        <p:spPr>
          <a:xfrm>
            <a:off x="591552" y="389021"/>
            <a:ext cx="8915400" cy="1069848"/>
          </a:xfrm>
        </p:spPr>
        <p:txBody>
          <a:bodyPr vert="horz" lIns="91440" tIns="45720" rIns="91440" bIns="45720" rtlCol="0" anchor="ctr">
            <a:normAutofit/>
          </a:bodyPr>
          <a:lstStyle/>
          <a:p>
            <a:r>
              <a:rPr lang="en-US" altLang="zh-CN" sz="4000" b="1" dirty="0" smtClean="0">
                <a:solidFill>
                  <a:schemeClr val="tx2"/>
                </a:solidFill>
              </a:rPr>
              <a:t>Remote Object</a:t>
            </a:r>
          </a:p>
        </p:txBody>
      </p:sp>
      <p:sp>
        <p:nvSpPr>
          <p:cNvPr id="12294" name="Text Box 4"/>
          <p:cNvSpPr txBox="1">
            <a:spLocks noChangeArrowheads="1"/>
          </p:cNvSpPr>
          <p:nvPr/>
        </p:nvSpPr>
        <p:spPr bwMode="auto">
          <a:xfrm>
            <a:off x="577850" y="1630680"/>
            <a:ext cx="8832850" cy="440120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en-US" sz="2000" i="0" dirty="0">
                <a:latin typeface="Courier New" pitchFamily="49" charset="0"/>
              </a:rPr>
              <a:t>import java.rmi.*;</a:t>
            </a:r>
          </a:p>
          <a:p>
            <a:r>
              <a:rPr lang="en-US" sz="2000" i="0" dirty="0">
                <a:latin typeface="Courier New" pitchFamily="49" charset="0"/>
              </a:rPr>
              <a:t>import java.util.Date;</a:t>
            </a:r>
          </a:p>
          <a:p>
            <a:r>
              <a:rPr lang="en-US" sz="2000" i="0" dirty="0">
                <a:latin typeface="Courier New" pitchFamily="49" charset="0"/>
              </a:rPr>
              <a:t>import java.rmi.server.UnicastRemoteObject;</a:t>
            </a:r>
          </a:p>
          <a:p>
            <a:endParaRPr lang="en-US" sz="2000" i="0" dirty="0">
              <a:latin typeface="Courier New" pitchFamily="49" charset="0"/>
            </a:endParaRPr>
          </a:p>
          <a:p>
            <a:r>
              <a:rPr lang="en-US" sz="2000" i="0" dirty="0">
                <a:latin typeface="Courier New" pitchFamily="49" charset="0"/>
              </a:rPr>
              <a:t>public class </a:t>
            </a:r>
            <a:r>
              <a:rPr lang="en-US" sz="2000" b="1" i="0" dirty="0">
                <a:latin typeface="Courier New" pitchFamily="49" charset="0"/>
              </a:rPr>
              <a:t>SecondImpl extends UnicastRemoteObject</a:t>
            </a:r>
          </a:p>
          <a:p>
            <a:r>
              <a:rPr lang="en-US" sz="2000" i="0" dirty="0">
                <a:latin typeface="Courier New" pitchFamily="49" charset="0"/>
              </a:rPr>
              <a:t>implements Second </a:t>
            </a:r>
            <a:endParaRPr lang="en-US" sz="2000" i="0" dirty="0" smtClean="0">
              <a:latin typeface="Courier New" pitchFamily="49" charset="0"/>
            </a:endParaRPr>
          </a:p>
          <a:p>
            <a:r>
              <a:rPr lang="en-US" sz="2000" i="0" dirty="0" smtClean="0">
                <a:latin typeface="Courier New" pitchFamily="49" charset="0"/>
              </a:rPr>
              <a:t>{</a:t>
            </a:r>
            <a:endParaRPr lang="en-US" sz="2000" i="0" dirty="0">
              <a:latin typeface="Courier New" pitchFamily="49" charset="0"/>
            </a:endParaRPr>
          </a:p>
          <a:p>
            <a:r>
              <a:rPr lang="en-US" sz="2000" i="0" dirty="0">
                <a:latin typeface="Courier New" pitchFamily="49" charset="0"/>
              </a:rPr>
              <a:t>  public </a:t>
            </a:r>
            <a:r>
              <a:rPr lang="en-US" sz="2000" b="1" i="0" dirty="0">
                <a:latin typeface="Courier New" pitchFamily="49" charset="0"/>
              </a:rPr>
              <a:t>SecondImpl</a:t>
            </a:r>
            <a:r>
              <a:rPr lang="en-US" sz="2000" i="0" dirty="0">
                <a:latin typeface="Courier New" pitchFamily="49" charset="0"/>
              </a:rPr>
              <a:t>() throws RemoteException {}</a:t>
            </a:r>
          </a:p>
          <a:p>
            <a:r>
              <a:rPr lang="en-US" sz="2000" i="0" dirty="0">
                <a:latin typeface="Courier New" pitchFamily="49" charset="0"/>
              </a:rPr>
              <a:t>  public long </a:t>
            </a:r>
            <a:r>
              <a:rPr lang="en-US" sz="2000" b="1" i="0" dirty="0">
                <a:latin typeface="Courier New" pitchFamily="49" charset="0"/>
              </a:rPr>
              <a:t>getMilliSeconds</a:t>
            </a:r>
            <a:r>
              <a:rPr lang="en-US" sz="2000" i="0" dirty="0">
                <a:latin typeface="Courier New" pitchFamily="49" charset="0"/>
              </a:rPr>
              <a:t>() throws </a:t>
            </a:r>
            <a:r>
              <a:rPr lang="en-US" sz="2000" i="0" dirty="0" err="1">
                <a:latin typeface="Courier New" pitchFamily="49" charset="0"/>
              </a:rPr>
              <a:t>RemoteException</a:t>
            </a:r>
            <a:r>
              <a:rPr lang="en-US" sz="2000" i="0" dirty="0">
                <a:latin typeface="Courier New" pitchFamily="49" charset="0"/>
              </a:rPr>
              <a:t> </a:t>
            </a:r>
            <a:endParaRPr lang="en-US" sz="2000" i="0" dirty="0" smtClean="0">
              <a:latin typeface="Courier New" pitchFamily="49" charset="0"/>
            </a:endParaRPr>
          </a:p>
          <a:p>
            <a:r>
              <a:rPr lang="en-US" sz="2000" i="0" dirty="0" smtClean="0">
                <a:latin typeface="Courier New" pitchFamily="49" charset="0"/>
              </a:rPr>
              <a:t>  {</a:t>
            </a:r>
            <a:endParaRPr lang="en-US" sz="2000" i="0" dirty="0">
              <a:latin typeface="Courier New" pitchFamily="49" charset="0"/>
            </a:endParaRPr>
          </a:p>
          <a:p>
            <a:r>
              <a:rPr lang="en-US" sz="2000" i="0" dirty="0">
                <a:latin typeface="Courier New" pitchFamily="49" charset="0"/>
              </a:rPr>
              <a:t>    return(new Date().getTime());</a:t>
            </a:r>
          </a:p>
          <a:p>
            <a:r>
              <a:rPr lang="en-US" sz="2000" i="0" dirty="0">
                <a:latin typeface="Courier New" pitchFamily="49" charset="0"/>
              </a:rPr>
              <a:t>    //The method getTime returns the time in </a:t>
            </a:r>
            <a:r>
              <a:rPr lang="en-US" sz="2000" i="0" dirty="0" err="1">
                <a:latin typeface="Courier New" pitchFamily="49" charset="0"/>
              </a:rPr>
              <a:t>msecs</a:t>
            </a:r>
            <a:endParaRPr lang="en-US" sz="2000" i="0" dirty="0">
              <a:latin typeface="Courier New" pitchFamily="49" charset="0"/>
            </a:endParaRPr>
          </a:p>
          <a:p>
            <a:r>
              <a:rPr lang="en-US" sz="2000" i="0" dirty="0">
                <a:latin typeface="Courier New" pitchFamily="49" charset="0"/>
              </a:rPr>
              <a:t>  };</a:t>
            </a:r>
          </a:p>
          <a:p>
            <a:r>
              <a:rPr lang="en-US" sz="2000" i="0" dirty="0">
                <a:latin typeface="Courier New" pitchFamily="49" charset="0"/>
              </a:rPr>
              <a:t>}</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GB"/>
              <a:t>Fall 2007</a:t>
            </a:r>
            <a:endParaRPr lang="en-US"/>
          </a:p>
        </p:txBody>
      </p:sp>
      <p:sp>
        <p:nvSpPr>
          <p:cNvPr id="5" name="Footer Placeholder 4"/>
          <p:cNvSpPr>
            <a:spLocks noGrp="1"/>
          </p:cNvSpPr>
          <p:nvPr>
            <p:ph type="ftr" sz="quarter" idx="11"/>
          </p:nvPr>
        </p:nvSpPr>
        <p:spPr/>
        <p:txBody>
          <a:bodyPr/>
          <a:lstStyle/>
          <a:p>
            <a:pPr>
              <a:defRPr/>
            </a:pPr>
            <a:r>
              <a:rPr lang="en-US"/>
              <a:t>cs425</a:t>
            </a:r>
          </a:p>
        </p:txBody>
      </p:sp>
      <p:sp>
        <p:nvSpPr>
          <p:cNvPr id="6" name="Slide Number Placeholder 5"/>
          <p:cNvSpPr>
            <a:spLocks noGrp="1"/>
          </p:cNvSpPr>
          <p:nvPr>
            <p:ph type="sldNum" sz="quarter" idx="12"/>
          </p:nvPr>
        </p:nvSpPr>
        <p:spPr/>
        <p:txBody>
          <a:bodyPr/>
          <a:lstStyle/>
          <a:p>
            <a:pPr>
              <a:defRPr/>
            </a:pPr>
            <a:fld id="{B1FE781C-AC68-4B07-BA8A-6A841599CD8F}" type="slidenum">
              <a:rPr lang="en-US"/>
              <a:pPr>
                <a:defRPr/>
              </a:pPr>
              <a:t>31</a:t>
            </a:fld>
            <a:endParaRPr lang="en-US"/>
          </a:p>
        </p:txBody>
      </p:sp>
      <p:sp>
        <p:nvSpPr>
          <p:cNvPr id="13317" name="Rectangle 2"/>
          <p:cNvSpPr>
            <a:spLocks noGrp="1" noChangeArrowheads="1"/>
          </p:cNvSpPr>
          <p:nvPr>
            <p:ph type="title"/>
          </p:nvPr>
        </p:nvSpPr>
        <p:spPr/>
        <p:txBody>
          <a:bodyPr vert="horz" lIns="91440" tIns="45720" rIns="91440" bIns="45720" rtlCol="0" anchor="ctr">
            <a:normAutofit/>
          </a:bodyPr>
          <a:lstStyle/>
          <a:p>
            <a:r>
              <a:rPr lang="en-US" altLang="zh-CN" sz="4000" b="1" smtClean="0">
                <a:solidFill>
                  <a:schemeClr val="tx2"/>
                </a:solidFill>
              </a:rPr>
              <a:t>Explanation</a:t>
            </a:r>
          </a:p>
        </p:txBody>
      </p:sp>
      <p:sp>
        <p:nvSpPr>
          <p:cNvPr id="13318" name="Rectangle 3"/>
          <p:cNvSpPr>
            <a:spLocks noGrp="1" noChangeArrowheads="1"/>
          </p:cNvSpPr>
          <p:nvPr>
            <p:ph type="body" idx="1"/>
          </p:nvPr>
        </p:nvSpPr>
        <p:spPr>
          <a:xfrm>
            <a:off x="495300" y="1600203"/>
            <a:ext cx="8915400" cy="1112517"/>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eaLnBrk="1" hangingPunct="1">
              <a:buFont typeface="Wingdings" pitchFamily="2" charset="2"/>
              <a:buNone/>
            </a:pPr>
            <a:r>
              <a:rPr lang="en-US" sz="2000" dirty="0" smtClean="0">
                <a:latin typeface="Courier New" pitchFamily="49" charset="0"/>
              </a:rPr>
              <a:t>public class </a:t>
            </a:r>
            <a:r>
              <a:rPr lang="en-US" sz="2000" b="1" dirty="0" smtClean="0">
                <a:latin typeface="Courier New" pitchFamily="49" charset="0"/>
              </a:rPr>
              <a:t>SecondImpl</a:t>
            </a:r>
            <a:r>
              <a:rPr lang="en-US" sz="2000" dirty="0" smtClean="0">
                <a:latin typeface="Courier New" pitchFamily="49" charset="0"/>
              </a:rPr>
              <a:t> extends UnicastRemoteObject implements Second</a:t>
            </a:r>
          </a:p>
        </p:txBody>
      </p:sp>
      <p:sp>
        <p:nvSpPr>
          <p:cNvPr id="7" name="TextBox 6"/>
          <p:cNvSpPr txBox="1"/>
          <p:nvPr/>
        </p:nvSpPr>
        <p:spPr>
          <a:xfrm>
            <a:off x="533400" y="2971800"/>
            <a:ext cx="8900160" cy="255454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365125" indent="-365125" eaLnBrk="1" hangingPunct="1">
              <a:buFont typeface="Arial" pitchFamily="34" charset="0"/>
              <a:buChar char="•"/>
            </a:pPr>
            <a:r>
              <a:rPr lang="en-US" sz="2000" i="0" dirty="0" smtClean="0"/>
              <a:t>The class </a:t>
            </a:r>
            <a:r>
              <a:rPr lang="en-US" sz="2000" i="0" dirty="0" smtClean="0">
                <a:latin typeface="Courier New" pitchFamily="49" charset="0"/>
              </a:rPr>
              <a:t>SecondImpl</a:t>
            </a:r>
            <a:r>
              <a:rPr lang="en-US" sz="2000" i="0" dirty="0" smtClean="0"/>
              <a:t> implements the remote interface </a:t>
            </a:r>
            <a:r>
              <a:rPr lang="en-US" sz="2000" i="0" dirty="0" smtClean="0">
                <a:latin typeface="Courier New" pitchFamily="49" charset="0"/>
              </a:rPr>
              <a:t>Second</a:t>
            </a:r>
            <a:r>
              <a:rPr lang="en-US" sz="2000" i="0" dirty="0" smtClean="0"/>
              <a:t> and provides a remote object.</a:t>
            </a:r>
          </a:p>
          <a:p>
            <a:pPr marL="365125" indent="-365125" eaLnBrk="1" hangingPunct="1">
              <a:buFont typeface="Arial" pitchFamily="34" charset="0"/>
              <a:buChar char="•"/>
            </a:pPr>
            <a:endParaRPr lang="en-US" sz="2000" i="0" dirty="0" smtClean="0"/>
          </a:p>
          <a:p>
            <a:pPr marL="365125" indent="-365125" eaLnBrk="1" hangingPunct="1">
              <a:buFont typeface="Arial" pitchFamily="34" charset="0"/>
              <a:buChar char="•"/>
            </a:pPr>
            <a:r>
              <a:rPr lang="en-US" sz="2000" i="0" dirty="0" smtClean="0"/>
              <a:t>It extends another class known as </a:t>
            </a:r>
            <a:r>
              <a:rPr lang="en-US" sz="2000" i="0" dirty="0" smtClean="0">
                <a:latin typeface="Courier New" pitchFamily="49" charset="0"/>
              </a:rPr>
              <a:t>UnicastRemoteObject</a:t>
            </a:r>
            <a:r>
              <a:rPr lang="en-US" sz="2000" i="0" dirty="0" smtClean="0"/>
              <a:t> which implements a remote access protocol.</a:t>
            </a:r>
          </a:p>
          <a:p>
            <a:pPr marL="365125" indent="-365125" eaLnBrk="1" hangingPunct="1">
              <a:buFont typeface="Arial" pitchFamily="34" charset="0"/>
              <a:buChar char="•"/>
            </a:pPr>
            <a:endParaRPr lang="en-US" sz="2000" i="0" dirty="0" smtClean="0"/>
          </a:p>
          <a:p>
            <a:pPr marL="365125" indent="-365125" eaLnBrk="1" hangingPunct="1">
              <a:buFont typeface="Arial" pitchFamily="34" charset="0"/>
              <a:buChar char="•"/>
            </a:pPr>
            <a:r>
              <a:rPr lang="en-US" sz="2000" i="0" dirty="0" smtClean="0"/>
              <a:t>NOTE: using </a:t>
            </a:r>
            <a:r>
              <a:rPr lang="en-US" sz="2000" i="0" dirty="0" smtClean="0">
                <a:latin typeface="Courier New" pitchFamily="49" charset="0"/>
              </a:rPr>
              <a:t>UnicastRemoteObject </a:t>
            </a:r>
            <a:r>
              <a:rPr lang="en-US" sz="2000" i="0" dirty="0" smtClean="0"/>
              <a:t>enables us not to worry about access protocols.</a:t>
            </a:r>
            <a:endParaRPr lang="en-GB" sz="2000" i="0"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GB"/>
              <a:t>Fall 2007</a:t>
            </a:r>
            <a:endParaRPr lang="en-US"/>
          </a:p>
        </p:txBody>
      </p:sp>
      <p:sp>
        <p:nvSpPr>
          <p:cNvPr id="5" name="Footer Placeholder 4"/>
          <p:cNvSpPr>
            <a:spLocks noGrp="1"/>
          </p:cNvSpPr>
          <p:nvPr>
            <p:ph type="ftr" sz="quarter" idx="11"/>
          </p:nvPr>
        </p:nvSpPr>
        <p:spPr/>
        <p:txBody>
          <a:bodyPr/>
          <a:lstStyle/>
          <a:p>
            <a:pPr>
              <a:defRPr/>
            </a:pPr>
            <a:r>
              <a:rPr lang="en-US"/>
              <a:t>cs425</a:t>
            </a:r>
          </a:p>
        </p:txBody>
      </p:sp>
      <p:sp>
        <p:nvSpPr>
          <p:cNvPr id="6" name="Slide Number Placeholder 5"/>
          <p:cNvSpPr>
            <a:spLocks noGrp="1"/>
          </p:cNvSpPr>
          <p:nvPr>
            <p:ph type="sldNum" sz="quarter" idx="12"/>
          </p:nvPr>
        </p:nvSpPr>
        <p:spPr/>
        <p:txBody>
          <a:bodyPr/>
          <a:lstStyle/>
          <a:p>
            <a:pPr>
              <a:defRPr/>
            </a:pPr>
            <a:fld id="{2DB9C9AD-3CDA-4FB1-A6EF-3D7263E70234}" type="slidenum">
              <a:rPr lang="en-US"/>
              <a:pPr>
                <a:defRPr/>
              </a:pPr>
              <a:t>32</a:t>
            </a:fld>
            <a:endParaRPr lang="en-US"/>
          </a:p>
        </p:txBody>
      </p:sp>
      <p:sp>
        <p:nvSpPr>
          <p:cNvPr id="14341" name="Rectangle 2"/>
          <p:cNvSpPr>
            <a:spLocks noGrp="1" noChangeArrowheads="1"/>
          </p:cNvSpPr>
          <p:nvPr>
            <p:ph type="title"/>
          </p:nvPr>
        </p:nvSpPr>
        <p:spPr/>
        <p:txBody>
          <a:bodyPr vert="horz" lIns="91440" tIns="45720" rIns="91440" bIns="45720" rtlCol="0" anchor="ctr">
            <a:normAutofit/>
          </a:bodyPr>
          <a:lstStyle/>
          <a:p>
            <a:r>
              <a:rPr lang="en-US" altLang="zh-CN" sz="4000" b="1" smtClean="0">
                <a:solidFill>
                  <a:schemeClr val="tx2"/>
                </a:solidFill>
              </a:rPr>
              <a:t>Explanation</a:t>
            </a:r>
          </a:p>
        </p:txBody>
      </p:sp>
      <p:sp>
        <p:nvSpPr>
          <p:cNvPr id="14342" name="Rectangle 3"/>
          <p:cNvSpPr>
            <a:spLocks noGrp="1" noChangeArrowheads="1"/>
          </p:cNvSpPr>
          <p:nvPr>
            <p:ph type="body" idx="1"/>
          </p:nvPr>
        </p:nvSpPr>
        <p:spPr>
          <a:xfrm>
            <a:off x="495300" y="1600203"/>
            <a:ext cx="8915400" cy="1447797"/>
          </a:xfrm>
        </p:spPr>
        <p:style>
          <a:lnRef idx="2">
            <a:schemeClr val="accent2">
              <a:shade val="50000"/>
            </a:schemeClr>
          </a:lnRef>
          <a:fillRef idx="1">
            <a:schemeClr val="accent2"/>
          </a:fillRef>
          <a:effectRef idx="0">
            <a:schemeClr val="accent2"/>
          </a:effectRef>
          <a:fontRef idx="minor">
            <a:schemeClr val="lt1"/>
          </a:fontRef>
        </p:style>
        <p:txBody>
          <a:bodyPr>
            <a:normAutofit fontScale="92500" lnSpcReduction="20000"/>
          </a:bodyPr>
          <a:lstStyle/>
          <a:p>
            <a:pPr eaLnBrk="1" hangingPunct="1">
              <a:buFont typeface="Wingdings" pitchFamily="2" charset="2"/>
              <a:buNone/>
            </a:pPr>
            <a:r>
              <a:rPr lang="en-US" sz="2400" dirty="0" smtClean="0">
                <a:solidFill>
                  <a:schemeClr val="bg1"/>
                </a:solidFill>
                <a:latin typeface="Courier New" pitchFamily="49" charset="0"/>
              </a:rPr>
              <a:t>public SecondImpl(String objName) throws </a:t>
            </a:r>
            <a:r>
              <a:rPr lang="en-US" sz="2400" dirty="0" err="1" smtClean="0">
                <a:solidFill>
                  <a:schemeClr val="bg1"/>
                </a:solidFill>
                <a:latin typeface="Courier New" pitchFamily="49" charset="0"/>
              </a:rPr>
              <a:t>RemoteException</a:t>
            </a:r>
            <a:r>
              <a:rPr lang="en-US" sz="2400" dirty="0" smtClean="0">
                <a:solidFill>
                  <a:schemeClr val="bg1"/>
                </a:solidFill>
                <a:latin typeface="Courier New" pitchFamily="49" charset="0"/>
              </a:rPr>
              <a:t> </a:t>
            </a:r>
          </a:p>
          <a:p>
            <a:pPr eaLnBrk="1" hangingPunct="1">
              <a:buFont typeface="Wingdings" pitchFamily="2" charset="2"/>
              <a:buNone/>
            </a:pPr>
            <a:r>
              <a:rPr lang="en-US" sz="2800" dirty="0" smtClean="0">
                <a:solidFill>
                  <a:srgbClr val="FF0000"/>
                </a:solidFill>
                <a:latin typeface="Courier New" pitchFamily="49" charset="0"/>
              </a:rPr>
              <a:t>{ </a:t>
            </a:r>
          </a:p>
          <a:p>
            <a:pPr eaLnBrk="1" hangingPunct="1">
              <a:buFont typeface="Wingdings" pitchFamily="2" charset="2"/>
              <a:buNone/>
            </a:pPr>
            <a:r>
              <a:rPr lang="en-US" sz="2800" dirty="0" smtClean="0">
                <a:solidFill>
                  <a:srgbClr val="FF0000"/>
                </a:solidFill>
                <a:latin typeface="Courier New" pitchFamily="49" charset="0"/>
              </a:rPr>
              <a:t>}</a:t>
            </a:r>
          </a:p>
        </p:txBody>
      </p:sp>
      <p:sp>
        <p:nvSpPr>
          <p:cNvPr id="7" name="TextBox 6"/>
          <p:cNvSpPr txBox="1"/>
          <p:nvPr/>
        </p:nvSpPr>
        <p:spPr>
          <a:xfrm>
            <a:off x="518160" y="3429000"/>
            <a:ext cx="8692581" cy="267765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365125" indent="-365125" eaLnBrk="1" hangingPunct="1">
              <a:buFont typeface="Arial" pitchFamily="34" charset="0"/>
              <a:buChar char="•"/>
            </a:pPr>
            <a:r>
              <a:rPr lang="en-US" sz="2400" i="0" dirty="0" smtClean="0">
                <a:solidFill>
                  <a:schemeClr val="tx1"/>
                </a:solidFill>
              </a:rPr>
              <a:t>This constructor calls the </a:t>
            </a:r>
            <a:r>
              <a:rPr lang="en-US" sz="2400" i="0" dirty="0" err="1" smtClean="0">
                <a:solidFill>
                  <a:schemeClr val="tx1"/>
                </a:solidFill>
              </a:rPr>
              <a:t>superclass</a:t>
            </a:r>
            <a:r>
              <a:rPr lang="en-US" sz="2400" i="0" dirty="0" smtClean="0">
                <a:solidFill>
                  <a:schemeClr val="tx1"/>
                </a:solidFill>
              </a:rPr>
              <a:t> constructor, of the </a:t>
            </a:r>
            <a:r>
              <a:rPr lang="en-US" sz="2400" i="0" dirty="0" smtClean="0">
                <a:solidFill>
                  <a:schemeClr val="tx1"/>
                </a:solidFill>
                <a:latin typeface="Courier New" pitchFamily="49" charset="0"/>
              </a:rPr>
              <a:t>UnicastRemoteObject</a:t>
            </a:r>
            <a:r>
              <a:rPr lang="en-US" sz="2400" i="0" dirty="0" smtClean="0">
                <a:solidFill>
                  <a:schemeClr val="tx1"/>
                </a:solidFill>
              </a:rPr>
              <a:t> class. </a:t>
            </a:r>
          </a:p>
          <a:p>
            <a:pPr marL="365125" indent="-365125" eaLnBrk="1" hangingPunct="1">
              <a:buFont typeface="Arial" pitchFamily="34" charset="0"/>
              <a:buChar char="•"/>
            </a:pPr>
            <a:endParaRPr lang="en-US" sz="2400" i="0" dirty="0" smtClean="0">
              <a:solidFill>
                <a:schemeClr val="tx1"/>
              </a:solidFill>
            </a:endParaRPr>
          </a:p>
          <a:p>
            <a:pPr marL="365125" indent="-365125" eaLnBrk="1" hangingPunct="1">
              <a:buFont typeface="Arial" pitchFamily="34" charset="0"/>
              <a:buChar char="•"/>
            </a:pPr>
            <a:r>
              <a:rPr lang="en-US" sz="2400" i="0" dirty="0" smtClean="0">
                <a:solidFill>
                  <a:schemeClr val="tx1"/>
                </a:solidFill>
              </a:rPr>
              <a:t>During construction, a </a:t>
            </a:r>
            <a:r>
              <a:rPr lang="en-US" sz="2400" i="0" dirty="0" smtClean="0">
                <a:solidFill>
                  <a:schemeClr val="tx1"/>
                </a:solidFill>
                <a:latin typeface="Courier New" pitchFamily="49" charset="0"/>
              </a:rPr>
              <a:t>UnicastRemoteObject</a:t>
            </a:r>
            <a:r>
              <a:rPr lang="en-US" sz="2400" i="0" dirty="0" smtClean="0">
                <a:solidFill>
                  <a:schemeClr val="tx1"/>
                </a:solidFill>
              </a:rPr>
              <a:t> is exported, meaning that it is available to accept incoming requests by listening for incoming calls from clients on an anonymous port.</a:t>
            </a:r>
          </a:p>
          <a:p>
            <a:pPr algn="ctr"/>
            <a:endParaRPr lang="en-GB" sz="2400" i="0" dirty="0">
              <a:solidFill>
                <a:schemeClr val="tx1"/>
              </a:solidFill>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GB"/>
              <a:t>Fall 2007</a:t>
            </a:r>
            <a:endParaRPr lang="en-US"/>
          </a:p>
        </p:txBody>
      </p:sp>
      <p:sp>
        <p:nvSpPr>
          <p:cNvPr id="5" name="Footer Placeholder 4"/>
          <p:cNvSpPr>
            <a:spLocks noGrp="1"/>
          </p:cNvSpPr>
          <p:nvPr>
            <p:ph type="ftr" sz="quarter" idx="11"/>
          </p:nvPr>
        </p:nvSpPr>
        <p:spPr/>
        <p:txBody>
          <a:bodyPr/>
          <a:lstStyle/>
          <a:p>
            <a:pPr>
              <a:defRPr/>
            </a:pPr>
            <a:r>
              <a:rPr lang="en-US"/>
              <a:t>cs425</a:t>
            </a:r>
          </a:p>
        </p:txBody>
      </p:sp>
      <p:sp>
        <p:nvSpPr>
          <p:cNvPr id="6" name="Slide Number Placeholder 5"/>
          <p:cNvSpPr>
            <a:spLocks noGrp="1"/>
          </p:cNvSpPr>
          <p:nvPr>
            <p:ph type="sldNum" sz="quarter" idx="12"/>
          </p:nvPr>
        </p:nvSpPr>
        <p:spPr/>
        <p:txBody>
          <a:bodyPr/>
          <a:lstStyle/>
          <a:p>
            <a:pPr>
              <a:defRPr/>
            </a:pPr>
            <a:fld id="{0A8CE0F8-6159-41A3-8CC4-AEDFA6EC12BF}" type="slidenum">
              <a:rPr lang="en-US"/>
              <a:pPr>
                <a:defRPr/>
              </a:pPr>
              <a:t>33</a:t>
            </a:fld>
            <a:endParaRPr lang="en-US"/>
          </a:p>
        </p:txBody>
      </p:sp>
      <p:sp>
        <p:nvSpPr>
          <p:cNvPr id="15365" name="Rectangle 2"/>
          <p:cNvSpPr>
            <a:spLocks noGrp="1" noChangeArrowheads="1"/>
          </p:cNvSpPr>
          <p:nvPr>
            <p:ph type="title"/>
          </p:nvPr>
        </p:nvSpPr>
        <p:spPr/>
        <p:txBody>
          <a:bodyPr vert="horz" lIns="91440" tIns="45720" rIns="91440" bIns="45720" rtlCol="0" anchor="ctr">
            <a:normAutofit/>
          </a:bodyPr>
          <a:lstStyle/>
          <a:p>
            <a:r>
              <a:rPr lang="en-US" altLang="zh-CN" sz="4000" b="1" smtClean="0">
                <a:solidFill>
                  <a:schemeClr val="tx2"/>
                </a:solidFill>
              </a:rPr>
              <a:t>Explanation</a:t>
            </a:r>
          </a:p>
        </p:txBody>
      </p:sp>
      <p:sp>
        <p:nvSpPr>
          <p:cNvPr id="15366" name="Rectangle 3"/>
          <p:cNvSpPr>
            <a:spLocks noGrp="1" noChangeArrowheads="1"/>
          </p:cNvSpPr>
          <p:nvPr>
            <p:ph type="body" idx="1"/>
          </p:nvPr>
        </p:nvSpPr>
        <p:spPr>
          <a:xfrm>
            <a:off x="495300" y="1600203"/>
            <a:ext cx="8915400" cy="1844037"/>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eaLnBrk="1" hangingPunct="1">
              <a:lnSpc>
                <a:spcPct val="90000"/>
              </a:lnSpc>
              <a:buFont typeface="Wingdings" pitchFamily="2" charset="2"/>
              <a:buNone/>
            </a:pPr>
            <a:r>
              <a:rPr lang="en-US" sz="2000" dirty="0" smtClean="0">
                <a:latin typeface="Courier New" pitchFamily="49" charset="0"/>
              </a:rPr>
              <a:t>public long </a:t>
            </a:r>
            <a:r>
              <a:rPr lang="en-US" sz="2000" b="1" dirty="0" smtClean="0">
                <a:latin typeface="Courier New" pitchFamily="49" charset="0"/>
              </a:rPr>
              <a:t>getMilliSeconds</a:t>
            </a:r>
            <a:r>
              <a:rPr lang="en-US" sz="2000" dirty="0" smtClean="0">
                <a:latin typeface="Courier New" pitchFamily="49" charset="0"/>
              </a:rPr>
              <a:t>() throws </a:t>
            </a:r>
            <a:r>
              <a:rPr lang="en-US" sz="2000" dirty="0" err="1" smtClean="0">
                <a:latin typeface="Courier New" pitchFamily="49" charset="0"/>
              </a:rPr>
              <a:t>RemoteException</a:t>
            </a:r>
            <a:r>
              <a:rPr lang="en-US" sz="2000" dirty="0" smtClean="0">
                <a:latin typeface="Courier New" pitchFamily="49" charset="0"/>
              </a:rPr>
              <a:t> </a:t>
            </a:r>
          </a:p>
          <a:p>
            <a:pPr eaLnBrk="1" hangingPunct="1">
              <a:lnSpc>
                <a:spcPct val="90000"/>
              </a:lnSpc>
              <a:buFont typeface="Wingdings" pitchFamily="2" charset="2"/>
              <a:buNone/>
            </a:pPr>
            <a:r>
              <a:rPr lang="en-US" sz="2000" dirty="0" smtClean="0">
                <a:latin typeface="Courier New" pitchFamily="49" charset="0"/>
              </a:rPr>
              <a:t>{ </a:t>
            </a:r>
            <a:br>
              <a:rPr lang="en-US" sz="2000" dirty="0" smtClean="0">
                <a:latin typeface="Courier New" pitchFamily="49" charset="0"/>
              </a:rPr>
            </a:br>
            <a:r>
              <a:rPr lang="en-US" sz="2000" dirty="0" smtClean="0">
                <a:latin typeface="Courier New" pitchFamily="49" charset="0"/>
              </a:rPr>
              <a:t>return(new Date().getTime()); </a:t>
            </a:r>
            <a:br>
              <a:rPr lang="en-US" sz="2000" dirty="0" smtClean="0">
                <a:latin typeface="Courier New" pitchFamily="49" charset="0"/>
              </a:rPr>
            </a:br>
            <a:r>
              <a:rPr lang="en-US" sz="2000" dirty="0" smtClean="0">
                <a:latin typeface="Courier New" pitchFamily="49" charset="0"/>
              </a:rPr>
              <a:t>//The method getTime returns the time in </a:t>
            </a:r>
            <a:r>
              <a:rPr lang="en-US" sz="2000" dirty="0" err="1" smtClean="0">
                <a:latin typeface="Courier New" pitchFamily="49" charset="0"/>
              </a:rPr>
              <a:t>msecs</a:t>
            </a:r>
            <a:endParaRPr lang="en-US" sz="2000" dirty="0" smtClean="0">
              <a:latin typeface="Courier New" pitchFamily="49" charset="0"/>
            </a:endParaRPr>
          </a:p>
          <a:p>
            <a:pPr eaLnBrk="1" hangingPunct="1">
              <a:lnSpc>
                <a:spcPct val="90000"/>
              </a:lnSpc>
              <a:buFont typeface="Wingdings" pitchFamily="2" charset="2"/>
              <a:buNone/>
            </a:pPr>
            <a:r>
              <a:rPr lang="en-US" sz="2000" dirty="0" smtClean="0">
                <a:latin typeface="Courier New" pitchFamily="49" charset="0"/>
              </a:rPr>
              <a:t>}</a:t>
            </a:r>
          </a:p>
        </p:txBody>
      </p:sp>
      <p:sp>
        <p:nvSpPr>
          <p:cNvPr id="7" name="TextBox 6"/>
          <p:cNvSpPr txBox="1"/>
          <p:nvPr/>
        </p:nvSpPr>
        <p:spPr>
          <a:xfrm>
            <a:off x="304274" y="3974487"/>
            <a:ext cx="9298502" cy="1785104"/>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365125" indent="-365125" eaLnBrk="1" hangingPunct="1">
              <a:lnSpc>
                <a:spcPct val="90000"/>
              </a:lnSpc>
              <a:buFont typeface="Arial" pitchFamily="34" charset="0"/>
              <a:buChar char="•"/>
            </a:pPr>
            <a:r>
              <a:rPr lang="en-US" sz="2000" i="0" dirty="0" smtClean="0"/>
              <a:t>This method is the implementation of the </a:t>
            </a:r>
            <a:r>
              <a:rPr lang="en-US" sz="2000" i="0" dirty="0" err="1" smtClean="0">
                <a:latin typeface="Courier New" pitchFamily="49" charset="0"/>
              </a:rPr>
              <a:t>getMilliSeconds</a:t>
            </a:r>
            <a:r>
              <a:rPr lang="en-US" sz="2000" i="0" dirty="0" smtClean="0"/>
              <a:t> method found in the interface </a:t>
            </a:r>
            <a:r>
              <a:rPr lang="en-US" sz="2000" i="0" dirty="0" smtClean="0">
                <a:latin typeface="Courier New" pitchFamily="49" charset="0"/>
              </a:rPr>
              <a:t>Second</a:t>
            </a:r>
            <a:r>
              <a:rPr lang="en-US" sz="2000" i="0" dirty="0" smtClean="0"/>
              <a:t>. This just returns the time in milliseconds.</a:t>
            </a:r>
          </a:p>
          <a:p>
            <a:pPr marL="365125" indent="-365125" eaLnBrk="1" hangingPunct="1">
              <a:lnSpc>
                <a:spcPct val="90000"/>
              </a:lnSpc>
              <a:buFont typeface="Arial" pitchFamily="34" charset="0"/>
              <a:buChar char="•"/>
            </a:pPr>
            <a:endParaRPr lang="en-US" sz="2000" i="0" dirty="0" smtClean="0"/>
          </a:p>
          <a:p>
            <a:pPr marL="365125" indent="-365125" eaLnBrk="1" hangingPunct="1">
              <a:lnSpc>
                <a:spcPct val="90000"/>
              </a:lnSpc>
              <a:buFont typeface="Arial" pitchFamily="34" charset="0"/>
              <a:buChar char="•"/>
            </a:pPr>
            <a:r>
              <a:rPr lang="en-US" sz="2000" i="0" dirty="0" smtClean="0"/>
              <a:t>NOTE: Again since it is a method which can be invoked remotely it could throw a </a:t>
            </a:r>
            <a:r>
              <a:rPr lang="en-US" sz="2000" i="0" dirty="0" err="1" smtClean="0">
                <a:latin typeface="Courier New" pitchFamily="49" charset="0"/>
              </a:rPr>
              <a:t>RemoteException</a:t>
            </a:r>
            <a:r>
              <a:rPr lang="en-US" sz="2000" i="0" dirty="0" smtClean="0"/>
              <a:t> object.</a:t>
            </a:r>
          </a:p>
          <a:p>
            <a:pPr marL="365125" indent="-365125">
              <a:buFont typeface="Arial" pitchFamily="34" charset="0"/>
              <a:buChar char="•"/>
            </a:pPr>
            <a:endParaRPr lang="en-GB" sz="2000" i="0"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quarter" idx="10"/>
          </p:nvPr>
        </p:nvSpPr>
        <p:spPr/>
        <p:txBody>
          <a:bodyPr/>
          <a:lstStyle/>
          <a:p>
            <a:pPr>
              <a:defRPr/>
            </a:pPr>
            <a:r>
              <a:rPr lang="en-GB"/>
              <a:t>Fall 2007</a:t>
            </a:r>
            <a:endParaRPr lang="en-US"/>
          </a:p>
        </p:txBody>
      </p:sp>
      <p:sp>
        <p:nvSpPr>
          <p:cNvPr id="5" name="Footer Placeholder 3"/>
          <p:cNvSpPr>
            <a:spLocks noGrp="1"/>
          </p:cNvSpPr>
          <p:nvPr>
            <p:ph type="ftr" sz="quarter" idx="11"/>
          </p:nvPr>
        </p:nvSpPr>
        <p:spPr/>
        <p:txBody>
          <a:bodyPr/>
          <a:lstStyle/>
          <a:p>
            <a:pPr>
              <a:defRPr/>
            </a:pPr>
            <a:r>
              <a:rPr lang="en-US"/>
              <a:t>cs425</a:t>
            </a:r>
          </a:p>
        </p:txBody>
      </p:sp>
      <p:sp>
        <p:nvSpPr>
          <p:cNvPr id="6" name="Slide Number Placeholder 4"/>
          <p:cNvSpPr>
            <a:spLocks noGrp="1"/>
          </p:cNvSpPr>
          <p:nvPr>
            <p:ph type="sldNum" sz="quarter" idx="12"/>
          </p:nvPr>
        </p:nvSpPr>
        <p:spPr/>
        <p:txBody>
          <a:bodyPr/>
          <a:lstStyle/>
          <a:p>
            <a:pPr>
              <a:defRPr/>
            </a:pPr>
            <a:fld id="{16E90264-76C2-4B6D-90DF-FBE0619DB286}" type="slidenum">
              <a:rPr lang="en-US"/>
              <a:pPr>
                <a:defRPr/>
              </a:pPr>
              <a:t>34</a:t>
            </a:fld>
            <a:endParaRPr lang="en-US"/>
          </a:p>
        </p:txBody>
      </p:sp>
      <p:sp>
        <p:nvSpPr>
          <p:cNvPr id="16389" name="Rectangle 2"/>
          <p:cNvSpPr>
            <a:spLocks noGrp="1" noChangeArrowheads="1"/>
          </p:cNvSpPr>
          <p:nvPr>
            <p:ph type="title"/>
          </p:nvPr>
        </p:nvSpPr>
        <p:spPr>
          <a:xfrm>
            <a:off x="591553" y="0"/>
            <a:ext cx="8915400" cy="1069848"/>
          </a:xfrm>
        </p:spPr>
        <p:txBody>
          <a:bodyPr vert="horz" lIns="91440" tIns="45720" rIns="91440" bIns="45720" rtlCol="0" anchor="ctr">
            <a:normAutofit/>
          </a:bodyPr>
          <a:lstStyle/>
          <a:p>
            <a:r>
              <a:rPr lang="en-US" altLang="zh-CN" sz="4000" b="1" dirty="0" smtClean="0">
                <a:solidFill>
                  <a:schemeClr val="tx2"/>
                </a:solidFill>
              </a:rPr>
              <a:t>Server Code</a:t>
            </a:r>
          </a:p>
        </p:txBody>
      </p:sp>
      <p:sp>
        <p:nvSpPr>
          <p:cNvPr id="16390" name="Text Box 4"/>
          <p:cNvSpPr txBox="1">
            <a:spLocks noChangeArrowheads="1"/>
          </p:cNvSpPr>
          <p:nvPr/>
        </p:nvSpPr>
        <p:spPr bwMode="auto">
          <a:xfrm>
            <a:off x="495300" y="930442"/>
            <a:ext cx="9080500" cy="6186309"/>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r>
              <a:rPr lang="en-US" sz="1800" i="0" dirty="0">
                <a:latin typeface="Courier New" pitchFamily="49" charset="0"/>
              </a:rPr>
              <a:t>import </a:t>
            </a:r>
            <a:r>
              <a:rPr lang="en-US" sz="1800" i="0" dirty="0" err="1">
                <a:latin typeface="Courier New" pitchFamily="49" charset="0"/>
              </a:rPr>
              <a:t>java.rmi.naming</a:t>
            </a:r>
            <a:r>
              <a:rPr lang="en-US" sz="1800" i="0" dirty="0">
                <a:latin typeface="Courier New" pitchFamily="49" charset="0"/>
              </a:rPr>
              <a:t>;</a:t>
            </a:r>
          </a:p>
          <a:p>
            <a:endParaRPr lang="en-US" sz="1800" i="0" dirty="0">
              <a:latin typeface="Courier New" pitchFamily="49" charset="0"/>
            </a:endParaRPr>
          </a:p>
          <a:p>
            <a:r>
              <a:rPr lang="en-US" sz="1800" i="0" dirty="0">
                <a:latin typeface="Courier New" pitchFamily="49" charset="0"/>
              </a:rPr>
              <a:t>public class </a:t>
            </a:r>
            <a:r>
              <a:rPr lang="en-US" sz="1800" b="1" i="0" dirty="0" smtClean="0">
                <a:latin typeface="Courier New" pitchFamily="49" charset="0"/>
              </a:rPr>
              <a:t>Server</a:t>
            </a:r>
            <a:r>
              <a:rPr lang="en-US" sz="1800" i="0" dirty="0" smtClean="0">
                <a:latin typeface="Courier New" pitchFamily="49" charset="0"/>
              </a:rPr>
              <a:t> </a:t>
            </a:r>
          </a:p>
          <a:p>
            <a:r>
              <a:rPr lang="en-US" sz="1800" i="0" dirty="0" smtClean="0">
                <a:latin typeface="Courier New" pitchFamily="49" charset="0"/>
              </a:rPr>
              <a:t>{</a:t>
            </a:r>
            <a:endParaRPr lang="en-US" sz="1800" i="0" dirty="0">
              <a:latin typeface="Courier New" pitchFamily="49" charset="0"/>
            </a:endParaRPr>
          </a:p>
          <a:p>
            <a:r>
              <a:rPr lang="en-US" sz="1800" i="0" dirty="0">
                <a:latin typeface="Courier New" pitchFamily="49" charset="0"/>
              </a:rPr>
              <a:t>	</a:t>
            </a:r>
            <a:r>
              <a:rPr lang="en-US" sz="1800" i="0" dirty="0">
                <a:solidFill>
                  <a:srgbClr val="FF0000"/>
                </a:solidFill>
                <a:latin typeface="Courier New" pitchFamily="49" charset="0"/>
              </a:rPr>
              <a:t>// </a:t>
            </a:r>
            <a:r>
              <a:rPr lang="en-US" sz="1800" i="0" dirty="0" err="1">
                <a:solidFill>
                  <a:srgbClr val="FF0000"/>
                </a:solidFill>
                <a:latin typeface="Courier New" pitchFamily="49" charset="0"/>
              </a:rPr>
              <a:t>RMISecurityManager</a:t>
            </a:r>
            <a:r>
              <a:rPr lang="en-US" sz="1800" i="0" dirty="0">
                <a:solidFill>
                  <a:srgbClr val="FF0000"/>
                </a:solidFill>
                <a:latin typeface="Courier New" pitchFamily="49" charset="0"/>
              </a:rPr>
              <a:t> </a:t>
            </a:r>
            <a:r>
              <a:rPr lang="en-US" sz="1800" i="0" dirty="0" err="1">
                <a:solidFill>
                  <a:srgbClr val="FF0000"/>
                </a:solidFill>
                <a:latin typeface="Courier New" pitchFamily="49" charset="0"/>
              </a:rPr>
              <a:t>sManager</a:t>
            </a:r>
            <a:r>
              <a:rPr lang="en-US" sz="1800" i="0" dirty="0">
                <a:solidFill>
                  <a:srgbClr val="FF0000"/>
                </a:solidFill>
                <a:latin typeface="Courier New" pitchFamily="49" charset="0"/>
              </a:rPr>
              <a:t> = </a:t>
            </a:r>
            <a:br>
              <a:rPr lang="en-US" sz="1800" i="0" dirty="0">
                <a:solidFill>
                  <a:srgbClr val="FF0000"/>
                </a:solidFill>
                <a:latin typeface="Courier New" pitchFamily="49" charset="0"/>
              </a:rPr>
            </a:br>
            <a:r>
              <a:rPr lang="en-US" sz="1800" i="0" dirty="0">
                <a:solidFill>
                  <a:srgbClr val="FF0000"/>
                </a:solidFill>
                <a:latin typeface="Courier New" pitchFamily="49" charset="0"/>
              </a:rPr>
              <a:t>          new </a:t>
            </a:r>
            <a:r>
              <a:rPr lang="en-US" sz="1800" i="0" dirty="0" err="1">
                <a:solidFill>
                  <a:srgbClr val="FF0000"/>
                </a:solidFill>
                <a:latin typeface="Courier New" pitchFamily="49" charset="0"/>
              </a:rPr>
              <a:t>RMISecurityManager</a:t>
            </a:r>
            <a:r>
              <a:rPr lang="en-US" sz="1800" i="0" dirty="0">
                <a:solidFill>
                  <a:srgbClr val="FF0000"/>
                </a:solidFill>
                <a:latin typeface="Courier New" pitchFamily="49" charset="0"/>
              </a:rPr>
              <a:t>();</a:t>
            </a:r>
          </a:p>
          <a:p>
            <a:r>
              <a:rPr lang="en-US" sz="1800" i="0" dirty="0">
                <a:solidFill>
                  <a:srgbClr val="FF0000"/>
                </a:solidFill>
                <a:latin typeface="Courier New" pitchFamily="49" charset="0"/>
              </a:rPr>
              <a:t>      // </a:t>
            </a:r>
            <a:r>
              <a:rPr lang="en-US" sz="1800" i="0" dirty="0" err="1">
                <a:solidFill>
                  <a:srgbClr val="FF0000"/>
                </a:solidFill>
                <a:latin typeface="Courier New" pitchFamily="49" charset="0"/>
              </a:rPr>
              <a:t>System.setSecurityManager</a:t>
            </a:r>
            <a:r>
              <a:rPr lang="en-US" sz="1800" i="0" dirty="0">
                <a:solidFill>
                  <a:srgbClr val="FF0000"/>
                </a:solidFill>
                <a:latin typeface="Courier New" pitchFamily="49" charset="0"/>
              </a:rPr>
              <a:t>(</a:t>
            </a:r>
            <a:r>
              <a:rPr lang="en-US" sz="1800" i="0" dirty="0" err="1">
                <a:solidFill>
                  <a:srgbClr val="FF0000"/>
                </a:solidFill>
                <a:latin typeface="Courier New" pitchFamily="49" charset="0"/>
              </a:rPr>
              <a:t>sManager</a:t>
            </a:r>
            <a:r>
              <a:rPr lang="en-US" sz="1800" i="0" dirty="0">
                <a:solidFill>
                  <a:srgbClr val="FF0000"/>
                </a:solidFill>
                <a:latin typeface="Courier New" pitchFamily="49" charset="0"/>
              </a:rPr>
              <a:t>);</a:t>
            </a:r>
          </a:p>
          <a:p>
            <a:r>
              <a:rPr lang="en-US" sz="1800" b="1" i="0" dirty="0">
                <a:latin typeface="Courier New" pitchFamily="49" charset="0"/>
              </a:rPr>
              <a:t>    public static void main</a:t>
            </a:r>
            <a:r>
              <a:rPr lang="en-US" sz="1800" i="0" dirty="0">
                <a:latin typeface="Courier New" pitchFamily="49" charset="0"/>
              </a:rPr>
              <a:t>(string[] </a:t>
            </a:r>
            <a:r>
              <a:rPr lang="en-US" sz="1800" i="0" dirty="0" err="1">
                <a:latin typeface="Courier New" pitchFamily="49" charset="0"/>
              </a:rPr>
              <a:t>args</a:t>
            </a:r>
            <a:r>
              <a:rPr lang="en-US" sz="1800" i="0" dirty="0">
                <a:latin typeface="Courier New" pitchFamily="49" charset="0"/>
              </a:rPr>
              <a:t>) </a:t>
            </a:r>
            <a:endParaRPr lang="en-US" sz="1800" i="0" dirty="0" smtClean="0">
              <a:latin typeface="Courier New" pitchFamily="49" charset="0"/>
            </a:endParaRPr>
          </a:p>
          <a:p>
            <a:r>
              <a:rPr lang="en-US" i="0" dirty="0" smtClean="0">
                <a:latin typeface="Courier New" pitchFamily="49" charset="0"/>
              </a:rPr>
              <a:t>    {</a:t>
            </a:r>
            <a:endParaRPr lang="en-US" sz="1800" i="0" dirty="0">
              <a:latin typeface="Courier New" pitchFamily="49" charset="0"/>
            </a:endParaRPr>
          </a:p>
          <a:p>
            <a:r>
              <a:rPr lang="en-US" sz="1800" i="0" dirty="0">
                <a:latin typeface="Courier New" pitchFamily="49" charset="0"/>
              </a:rPr>
              <a:t>    </a:t>
            </a:r>
            <a:r>
              <a:rPr lang="en-US" sz="1800" i="0" dirty="0" smtClean="0">
                <a:latin typeface="Courier New" pitchFamily="49" charset="0"/>
              </a:rPr>
              <a:t>   try </a:t>
            </a:r>
          </a:p>
          <a:p>
            <a:r>
              <a:rPr lang="en-US" i="0" dirty="0" smtClean="0">
                <a:latin typeface="Courier New" pitchFamily="49" charset="0"/>
              </a:rPr>
              <a:t>	</a:t>
            </a:r>
            <a:r>
              <a:rPr lang="en-US" sz="1800" i="0" dirty="0" smtClean="0">
                <a:latin typeface="Courier New" pitchFamily="49" charset="0"/>
              </a:rPr>
              <a:t>{</a:t>
            </a:r>
            <a:endParaRPr lang="en-US" sz="1800" i="0" dirty="0">
              <a:latin typeface="Courier New" pitchFamily="49" charset="0"/>
            </a:endParaRPr>
          </a:p>
          <a:p>
            <a:r>
              <a:rPr lang="en-US" sz="1800" i="0" dirty="0" smtClean="0">
                <a:latin typeface="Courier New" pitchFamily="49" charset="0"/>
              </a:rPr>
              <a:t>	      SecondImpl </a:t>
            </a:r>
            <a:r>
              <a:rPr lang="en-US" sz="1800" i="0" dirty="0">
                <a:latin typeface="Courier New" pitchFamily="49" charset="0"/>
              </a:rPr>
              <a:t>remote = new </a:t>
            </a:r>
            <a:r>
              <a:rPr lang="en-US" sz="1800" i="0" dirty="0" smtClean="0">
                <a:latin typeface="Courier New" pitchFamily="49" charset="0"/>
              </a:rPr>
              <a:t>SecondImpl</a:t>
            </a:r>
            <a:r>
              <a:rPr lang="en-US" sz="1800" i="0" dirty="0">
                <a:latin typeface="Courier New" pitchFamily="49" charset="0"/>
              </a:rPr>
              <a:t>();</a:t>
            </a:r>
          </a:p>
          <a:p>
            <a:r>
              <a:rPr lang="en-US" sz="1800" i="0" dirty="0">
                <a:latin typeface="Courier New" pitchFamily="49" charset="0"/>
              </a:rPr>
              <a:t>      </a:t>
            </a:r>
            <a:r>
              <a:rPr lang="en-US" sz="1800" i="0" dirty="0" smtClean="0">
                <a:latin typeface="Courier New" pitchFamily="49" charset="0"/>
              </a:rPr>
              <a:t>	      </a:t>
            </a:r>
            <a:r>
              <a:rPr lang="en-US" sz="1800" i="0" dirty="0" err="1" smtClean="0">
                <a:latin typeface="Courier New" pitchFamily="49" charset="0"/>
              </a:rPr>
              <a:t>naming.rebind</a:t>
            </a:r>
            <a:r>
              <a:rPr lang="en-US" sz="1800" i="0" dirty="0" smtClean="0">
                <a:latin typeface="Courier New" pitchFamily="49" charset="0"/>
              </a:rPr>
              <a:t> </a:t>
            </a:r>
            <a:r>
              <a:rPr lang="en-US" sz="1800" i="0" dirty="0">
                <a:latin typeface="Courier New" pitchFamily="49" charset="0"/>
              </a:rPr>
              <a:t>("dater", remote);</a:t>
            </a:r>
          </a:p>
          <a:p>
            <a:r>
              <a:rPr lang="en-US" sz="1800" i="0" dirty="0" smtClean="0">
                <a:latin typeface="Courier New" pitchFamily="49" charset="0"/>
              </a:rPr>
              <a:t>	      </a:t>
            </a:r>
            <a:r>
              <a:rPr lang="en-US" sz="1800" i="0" dirty="0">
                <a:latin typeface="Courier New" pitchFamily="49" charset="0"/>
              </a:rPr>
              <a:t>system.out.println("object bound to name");</a:t>
            </a:r>
          </a:p>
          <a:p>
            <a:r>
              <a:rPr lang="en-US" sz="1800" i="0" dirty="0">
                <a:latin typeface="Courier New" pitchFamily="49" charset="0"/>
              </a:rPr>
              <a:t>    </a:t>
            </a:r>
            <a:r>
              <a:rPr lang="en-US" sz="1800" i="0" dirty="0" smtClean="0">
                <a:latin typeface="Courier New" pitchFamily="49" charset="0"/>
              </a:rPr>
              <a:t>	}</a:t>
            </a:r>
            <a:endParaRPr lang="en-US" sz="1800" i="0" dirty="0">
              <a:latin typeface="Courier New" pitchFamily="49" charset="0"/>
            </a:endParaRPr>
          </a:p>
          <a:p>
            <a:r>
              <a:rPr lang="en-US" sz="1800" i="0" dirty="0">
                <a:latin typeface="Courier New" pitchFamily="49" charset="0"/>
              </a:rPr>
              <a:t>    </a:t>
            </a:r>
            <a:r>
              <a:rPr lang="en-US" sz="1800" i="0" dirty="0" smtClean="0">
                <a:latin typeface="Courier New" pitchFamily="49" charset="0"/>
              </a:rPr>
              <a:t>   catch(exception </a:t>
            </a:r>
            <a:r>
              <a:rPr lang="en-US" sz="1800" i="0" dirty="0">
                <a:latin typeface="Courier New" pitchFamily="49" charset="0"/>
              </a:rPr>
              <a:t>e) </a:t>
            </a:r>
            <a:endParaRPr lang="en-US" sz="1800" i="0" dirty="0" smtClean="0">
              <a:latin typeface="Courier New" pitchFamily="49" charset="0"/>
            </a:endParaRPr>
          </a:p>
          <a:p>
            <a:r>
              <a:rPr lang="en-US" sz="1800" i="0" dirty="0" smtClean="0">
                <a:latin typeface="Courier New" pitchFamily="49" charset="0"/>
              </a:rPr>
              <a:t>       {</a:t>
            </a:r>
            <a:endParaRPr lang="en-US" sz="1800" i="0" dirty="0">
              <a:latin typeface="Courier New" pitchFamily="49" charset="0"/>
            </a:endParaRPr>
          </a:p>
          <a:p>
            <a:r>
              <a:rPr lang="en-US" sz="1800" i="0" dirty="0">
                <a:latin typeface="Courier New" pitchFamily="49" charset="0"/>
              </a:rPr>
              <a:t>      </a:t>
            </a:r>
            <a:r>
              <a:rPr lang="en-US" sz="1800" i="0" dirty="0" smtClean="0">
                <a:latin typeface="Courier New" pitchFamily="49" charset="0"/>
              </a:rPr>
              <a:t>		</a:t>
            </a:r>
            <a:r>
              <a:rPr lang="en-US" sz="1800" i="0" dirty="0" err="1" smtClean="0">
                <a:latin typeface="Courier New" pitchFamily="49" charset="0"/>
              </a:rPr>
              <a:t>system.out.println</a:t>
            </a:r>
            <a:r>
              <a:rPr lang="en-US" sz="1800" i="0" dirty="0">
                <a:latin typeface="Courier New" pitchFamily="49" charset="0"/>
              </a:rPr>
              <a:t>("error occurred at server</a:t>
            </a:r>
          </a:p>
          <a:p>
            <a:r>
              <a:rPr lang="en-US" sz="1800" i="0" dirty="0">
                <a:latin typeface="Courier New" pitchFamily="49" charset="0"/>
              </a:rPr>
              <a:t>      "+</a:t>
            </a:r>
            <a:r>
              <a:rPr lang="en-US" sz="1800" i="0" dirty="0" err="1">
                <a:latin typeface="Courier New" pitchFamily="49" charset="0"/>
              </a:rPr>
              <a:t>e.getmessage</a:t>
            </a:r>
            <a:r>
              <a:rPr lang="en-US" sz="1800" i="0" dirty="0">
                <a:latin typeface="Courier New" pitchFamily="49" charset="0"/>
              </a:rPr>
              <a:t>());</a:t>
            </a:r>
          </a:p>
          <a:p>
            <a:r>
              <a:rPr lang="en-US" sz="1800" i="0" dirty="0">
                <a:latin typeface="Courier New" pitchFamily="49" charset="0"/>
              </a:rPr>
              <a:t>    </a:t>
            </a:r>
            <a:r>
              <a:rPr lang="en-US" sz="1800" i="0" dirty="0" smtClean="0">
                <a:latin typeface="Courier New" pitchFamily="49" charset="0"/>
              </a:rPr>
              <a:t>   }</a:t>
            </a:r>
            <a:endParaRPr lang="en-US" sz="1800" i="0" dirty="0">
              <a:latin typeface="Courier New" pitchFamily="49" charset="0"/>
            </a:endParaRPr>
          </a:p>
          <a:p>
            <a:r>
              <a:rPr lang="en-US" sz="1800" i="0" dirty="0">
                <a:latin typeface="Courier New" pitchFamily="49" charset="0"/>
              </a:rPr>
              <a:t>  </a:t>
            </a:r>
            <a:r>
              <a:rPr lang="en-US" sz="1800" i="0" dirty="0" smtClean="0">
                <a:latin typeface="Courier New" pitchFamily="49" charset="0"/>
              </a:rPr>
              <a:t>   }</a:t>
            </a:r>
            <a:endParaRPr lang="en-US" sz="1800" i="0" dirty="0">
              <a:latin typeface="Courier New" pitchFamily="49" charset="0"/>
            </a:endParaRPr>
          </a:p>
          <a:p>
            <a:r>
              <a:rPr lang="en-US" sz="1800" i="0" dirty="0">
                <a:latin typeface="Courier New" pitchFamily="49" charset="0"/>
              </a:rPr>
              <a:t>}</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r>
              <a:rPr lang="en-GB"/>
              <a:t>Fall 2007</a:t>
            </a:r>
            <a:endParaRPr lang="en-US"/>
          </a:p>
        </p:txBody>
      </p:sp>
      <p:sp>
        <p:nvSpPr>
          <p:cNvPr id="6" name="Footer Placeholder 4"/>
          <p:cNvSpPr>
            <a:spLocks noGrp="1"/>
          </p:cNvSpPr>
          <p:nvPr>
            <p:ph type="ftr" sz="quarter" idx="11"/>
          </p:nvPr>
        </p:nvSpPr>
        <p:spPr/>
        <p:txBody>
          <a:bodyPr/>
          <a:lstStyle/>
          <a:p>
            <a:pPr>
              <a:defRPr/>
            </a:pPr>
            <a:r>
              <a:rPr lang="en-US"/>
              <a:t>cs425</a:t>
            </a:r>
          </a:p>
        </p:txBody>
      </p:sp>
      <p:sp>
        <p:nvSpPr>
          <p:cNvPr id="7" name="Slide Number Placeholder 5"/>
          <p:cNvSpPr>
            <a:spLocks noGrp="1"/>
          </p:cNvSpPr>
          <p:nvPr>
            <p:ph type="sldNum" sz="quarter" idx="12"/>
          </p:nvPr>
        </p:nvSpPr>
        <p:spPr/>
        <p:txBody>
          <a:bodyPr/>
          <a:lstStyle/>
          <a:p>
            <a:pPr>
              <a:defRPr/>
            </a:pPr>
            <a:fld id="{25D32E0A-ED73-4EE2-8DC2-666018824409}" type="slidenum">
              <a:rPr lang="en-US"/>
              <a:pPr>
                <a:defRPr/>
              </a:pPr>
              <a:t>35</a:t>
            </a:fld>
            <a:endParaRPr lang="en-US"/>
          </a:p>
        </p:txBody>
      </p:sp>
      <p:sp>
        <p:nvSpPr>
          <p:cNvPr id="17413" name="Rectangle 2"/>
          <p:cNvSpPr>
            <a:spLocks noGrp="1" noChangeArrowheads="1"/>
          </p:cNvSpPr>
          <p:nvPr>
            <p:ph type="title"/>
          </p:nvPr>
        </p:nvSpPr>
        <p:spPr>
          <a:xfrm>
            <a:off x="591553" y="421106"/>
            <a:ext cx="8915400" cy="1066800"/>
          </a:xfrm>
        </p:spPr>
        <p:txBody>
          <a:bodyPr vert="horz" lIns="91440" tIns="45720" rIns="91440" bIns="45720" rtlCol="0" anchor="ctr">
            <a:normAutofit/>
          </a:bodyPr>
          <a:lstStyle/>
          <a:p>
            <a:r>
              <a:rPr lang="en-US" altLang="zh-CN" sz="4000" b="1" dirty="0" smtClean="0">
                <a:solidFill>
                  <a:schemeClr val="tx2"/>
                </a:solidFill>
              </a:rPr>
              <a:t>Explanation</a:t>
            </a:r>
          </a:p>
        </p:txBody>
      </p:sp>
      <p:sp>
        <p:nvSpPr>
          <p:cNvPr id="17414" name="Rectangle 4"/>
          <p:cNvSpPr>
            <a:spLocks noGrp="1" noChangeArrowheads="1"/>
          </p:cNvSpPr>
          <p:nvPr>
            <p:ph type="body" idx="1"/>
          </p:nvPr>
        </p:nvSpPr>
        <p:spPr>
          <a:xfrm>
            <a:off x="543426" y="5791200"/>
            <a:ext cx="8915400" cy="1066800"/>
          </a:xfrm>
        </p:spPr>
        <p:style>
          <a:lnRef idx="1">
            <a:schemeClr val="accent6"/>
          </a:lnRef>
          <a:fillRef idx="2">
            <a:schemeClr val="accent6"/>
          </a:fillRef>
          <a:effectRef idx="1">
            <a:schemeClr val="accent6"/>
          </a:effectRef>
          <a:fontRef idx="minor">
            <a:schemeClr val="dk1"/>
          </a:fontRef>
        </p:style>
        <p:txBody>
          <a:bodyPr/>
          <a:lstStyle/>
          <a:p>
            <a:pPr eaLnBrk="1" hangingPunct="1">
              <a:lnSpc>
                <a:spcPct val="80000"/>
              </a:lnSpc>
            </a:pPr>
            <a:r>
              <a:rPr lang="en-US" sz="2400" dirty="0" smtClean="0"/>
              <a:t>Loads a security manager for the remote object. If this is not done then RMI will not download code </a:t>
            </a:r>
            <a:br>
              <a:rPr lang="en-US" sz="2400" dirty="0" smtClean="0"/>
            </a:br>
            <a:r>
              <a:rPr lang="en-US" sz="2400" dirty="0" smtClean="0"/>
              <a:t>(we discuss this later).</a:t>
            </a:r>
          </a:p>
        </p:txBody>
      </p:sp>
      <p:sp>
        <p:nvSpPr>
          <p:cNvPr id="17415" name="Text Box 3"/>
          <p:cNvSpPr txBox="1">
            <a:spLocks noChangeArrowheads="1"/>
          </p:cNvSpPr>
          <p:nvPr/>
        </p:nvSpPr>
        <p:spPr bwMode="auto">
          <a:xfrm>
            <a:off x="511342" y="1363579"/>
            <a:ext cx="9080500" cy="4524315"/>
          </a:xfrm>
          <a:prstGeom prst="rect">
            <a:avLst/>
          </a:prstGeom>
          <a:noFill/>
          <a:ln w="9525">
            <a:noFill/>
            <a:miter lim="800000"/>
            <a:headEnd/>
            <a:tailEnd/>
          </a:ln>
        </p:spPr>
        <p:txBody>
          <a:bodyPr wrap="square">
            <a:spAutoFit/>
          </a:bodyPr>
          <a:lstStyle/>
          <a:p>
            <a:r>
              <a:rPr lang="en-US" sz="1600" i="0" dirty="0">
                <a:solidFill>
                  <a:schemeClr val="bg1">
                    <a:lumMod val="75000"/>
                  </a:schemeClr>
                </a:solidFill>
                <a:latin typeface="Courier New" pitchFamily="49" charset="0"/>
              </a:rPr>
              <a:t>import </a:t>
            </a:r>
            <a:r>
              <a:rPr lang="en-US" sz="1600" i="0" dirty="0" err="1">
                <a:solidFill>
                  <a:schemeClr val="bg1">
                    <a:lumMod val="75000"/>
                  </a:schemeClr>
                </a:solidFill>
                <a:latin typeface="Courier New" pitchFamily="49" charset="0"/>
              </a:rPr>
              <a:t>java.rmi.naming</a:t>
            </a:r>
            <a:r>
              <a:rPr lang="en-US" sz="1600" i="0" dirty="0">
                <a:solidFill>
                  <a:schemeClr val="bg1">
                    <a:lumMod val="75000"/>
                  </a:schemeClr>
                </a:solidFill>
                <a:latin typeface="Courier New" pitchFamily="49" charset="0"/>
              </a:rPr>
              <a:t>;</a:t>
            </a:r>
          </a:p>
          <a:p>
            <a:endParaRPr lang="en-US" sz="1600" i="0" dirty="0">
              <a:solidFill>
                <a:schemeClr val="bg1">
                  <a:lumMod val="75000"/>
                </a:schemeClr>
              </a:solidFill>
              <a:latin typeface="Courier New" pitchFamily="49" charset="0"/>
            </a:endParaRPr>
          </a:p>
          <a:p>
            <a:r>
              <a:rPr lang="en-US" sz="1600" i="0" dirty="0">
                <a:solidFill>
                  <a:schemeClr val="bg1">
                    <a:lumMod val="75000"/>
                  </a:schemeClr>
                </a:solidFill>
                <a:latin typeface="Courier New" pitchFamily="49" charset="0"/>
              </a:rPr>
              <a:t>public class server {</a:t>
            </a:r>
          </a:p>
          <a:p>
            <a:r>
              <a:rPr lang="en-US" sz="1600" b="1" i="0" dirty="0">
                <a:latin typeface="Courier New" pitchFamily="49" charset="0"/>
              </a:rPr>
              <a:t>      </a:t>
            </a:r>
            <a:r>
              <a:rPr lang="en-US" sz="1600" b="1" i="0" dirty="0">
                <a:solidFill>
                  <a:srgbClr val="00B050"/>
                </a:solidFill>
                <a:latin typeface="Courier New" pitchFamily="49" charset="0"/>
              </a:rPr>
              <a:t>// </a:t>
            </a:r>
            <a:r>
              <a:rPr lang="en-US" sz="1600" b="1" i="0" dirty="0" err="1">
                <a:solidFill>
                  <a:srgbClr val="00B050"/>
                </a:solidFill>
                <a:latin typeface="Courier New" pitchFamily="49" charset="0"/>
              </a:rPr>
              <a:t>RMISecurityManager</a:t>
            </a:r>
            <a:r>
              <a:rPr lang="en-US" sz="1600" b="1" i="0" dirty="0">
                <a:solidFill>
                  <a:srgbClr val="00B050"/>
                </a:solidFill>
                <a:latin typeface="Courier New" pitchFamily="49" charset="0"/>
              </a:rPr>
              <a:t> </a:t>
            </a:r>
            <a:r>
              <a:rPr lang="en-US" sz="1600" b="1" i="0" dirty="0" err="1">
                <a:solidFill>
                  <a:srgbClr val="00B050"/>
                </a:solidFill>
                <a:latin typeface="Courier New" pitchFamily="49" charset="0"/>
              </a:rPr>
              <a:t>sManager</a:t>
            </a:r>
            <a:r>
              <a:rPr lang="en-US" sz="1600" b="1" i="0" dirty="0">
                <a:solidFill>
                  <a:srgbClr val="00B050"/>
                </a:solidFill>
                <a:latin typeface="Courier New" pitchFamily="49" charset="0"/>
              </a:rPr>
              <a:t> = </a:t>
            </a:r>
            <a:br>
              <a:rPr lang="en-US" sz="1600" b="1" i="0" dirty="0">
                <a:solidFill>
                  <a:srgbClr val="00B050"/>
                </a:solidFill>
                <a:latin typeface="Courier New" pitchFamily="49" charset="0"/>
              </a:rPr>
            </a:br>
            <a:r>
              <a:rPr lang="en-US" sz="1600" b="1" i="0" dirty="0">
                <a:solidFill>
                  <a:srgbClr val="00B050"/>
                </a:solidFill>
                <a:latin typeface="Courier New" pitchFamily="49" charset="0"/>
              </a:rPr>
              <a:t>          new </a:t>
            </a:r>
            <a:r>
              <a:rPr lang="en-US" sz="1600" b="1" i="0" dirty="0" err="1">
                <a:solidFill>
                  <a:srgbClr val="00B050"/>
                </a:solidFill>
                <a:latin typeface="Courier New" pitchFamily="49" charset="0"/>
              </a:rPr>
              <a:t>RMISecurityManager</a:t>
            </a:r>
            <a:r>
              <a:rPr lang="en-US" sz="1600" b="1" i="0" dirty="0">
                <a:solidFill>
                  <a:srgbClr val="00B050"/>
                </a:solidFill>
                <a:latin typeface="Courier New" pitchFamily="49" charset="0"/>
              </a:rPr>
              <a:t>();</a:t>
            </a:r>
          </a:p>
          <a:p>
            <a:r>
              <a:rPr lang="en-US" sz="1600" b="1" i="0" dirty="0">
                <a:solidFill>
                  <a:srgbClr val="00B050"/>
                </a:solidFill>
                <a:latin typeface="Courier New" pitchFamily="49" charset="0"/>
              </a:rPr>
              <a:t>      // </a:t>
            </a:r>
            <a:r>
              <a:rPr lang="en-US" sz="1600" b="1" i="0" dirty="0" err="1">
                <a:solidFill>
                  <a:srgbClr val="00B050"/>
                </a:solidFill>
                <a:latin typeface="Courier New" pitchFamily="49" charset="0"/>
              </a:rPr>
              <a:t>System.setSecurityManager</a:t>
            </a:r>
            <a:r>
              <a:rPr lang="en-US" sz="1600" b="1" i="0" dirty="0">
                <a:solidFill>
                  <a:srgbClr val="00B050"/>
                </a:solidFill>
                <a:latin typeface="Courier New" pitchFamily="49" charset="0"/>
              </a:rPr>
              <a:t>(</a:t>
            </a:r>
            <a:r>
              <a:rPr lang="en-US" sz="1600" b="1" i="0" dirty="0" err="1">
                <a:solidFill>
                  <a:srgbClr val="00B050"/>
                </a:solidFill>
                <a:latin typeface="Courier New" pitchFamily="49" charset="0"/>
              </a:rPr>
              <a:t>sManager</a:t>
            </a:r>
            <a:r>
              <a:rPr lang="en-US" sz="1600" b="1" i="0" dirty="0">
                <a:solidFill>
                  <a:srgbClr val="00B050"/>
                </a:solidFill>
                <a:latin typeface="Courier New" pitchFamily="49" charset="0"/>
              </a:rPr>
              <a:t>);</a:t>
            </a:r>
          </a:p>
          <a:p>
            <a:r>
              <a:rPr lang="en-US" sz="1600" i="0" dirty="0">
                <a:solidFill>
                  <a:schemeClr val="bg1">
                    <a:lumMod val="75000"/>
                  </a:schemeClr>
                </a:solidFill>
                <a:latin typeface="Courier New" pitchFamily="49" charset="0"/>
              </a:rPr>
              <a:t>    public static void main(string[] </a:t>
            </a:r>
            <a:r>
              <a:rPr lang="en-US" sz="1600" i="0" dirty="0" err="1">
                <a:solidFill>
                  <a:schemeClr val="bg1">
                    <a:lumMod val="75000"/>
                  </a:schemeClr>
                </a:solidFill>
                <a:latin typeface="Courier New" pitchFamily="49" charset="0"/>
              </a:rPr>
              <a:t>args</a:t>
            </a:r>
            <a:r>
              <a:rPr lang="en-US" sz="1600" i="0" dirty="0">
                <a:solidFill>
                  <a:schemeClr val="bg1">
                    <a:lumMod val="75000"/>
                  </a:schemeClr>
                </a:solidFill>
                <a:latin typeface="Courier New" pitchFamily="49" charset="0"/>
              </a:rPr>
              <a:t>) {</a:t>
            </a:r>
          </a:p>
          <a:p>
            <a:r>
              <a:rPr lang="en-US" sz="1600" i="0" dirty="0">
                <a:solidFill>
                  <a:schemeClr val="bg1">
                    <a:lumMod val="75000"/>
                  </a:schemeClr>
                </a:solidFill>
                <a:latin typeface="Courier New" pitchFamily="49" charset="0"/>
              </a:rPr>
              <a:t>    try {</a:t>
            </a:r>
          </a:p>
          <a:p>
            <a:r>
              <a:rPr lang="en-US" sz="1600" i="0" dirty="0">
                <a:solidFill>
                  <a:schemeClr val="bg1">
                    <a:lumMod val="75000"/>
                  </a:schemeClr>
                </a:solidFill>
                <a:latin typeface="Courier New" pitchFamily="49" charset="0"/>
              </a:rPr>
              <a:t>      </a:t>
            </a:r>
            <a:r>
              <a:rPr lang="en-US" sz="1600" i="0" dirty="0" err="1">
                <a:solidFill>
                  <a:schemeClr val="bg1">
                    <a:lumMod val="75000"/>
                  </a:schemeClr>
                </a:solidFill>
                <a:latin typeface="Courier New" pitchFamily="49" charset="0"/>
              </a:rPr>
              <a:t>secondimpl</a:t>
            </a:r>
            <a:r>
              <a:rPr lang="en-US" sz="1600" i="0" dirty="0">
                <a:solidFill>
                  <a:schemeClr val="bg1">
                    <a:lumMod val="75000"/>
                  </a:schemeClr>
                </a:solidFill>
                <a:latin typeface="Courier New" pitchFamily="49" charset="0"/>
              </a:rPr>
              <a:t> remote = new </a:t>
            </a:r>
            <a:r>
              <a:rPr lang="en-US" sz="1600" i="0" dirty="0" err="1">
                <a:solidFill>
                  <a:schemeClr val="bg1">
                    <a:lumMod val="75000"/>
                  </a:schemeClr>
                </a:solidFill>
                <a:latin typeface="Courier New" pitchFamily="49" charset="0"/>
              </a:rPr>
              <a:t>secondimpl</a:t>
            </a:r>
            <a:r>
              <a:rPr lang="en-US" sz="1600" i="0" dirty="0">
                <a:solidFill>
                  <a:schemeClr val="bg1">
                    <a:lumMod val="75000"/>
                  </a:schemeClr>
                </a:solidFill>
                <a:latin typeface="Courier New" pitchFamily="49" charset="0"/>
              </a:rPr>
              <a:t>();</a:t>
            </a:r>
          </a:p>
          <a:p>
            <a:r>
              <a:rPr lang="en-US" sz="1600" i="0" dirty="0">
                <a:solidFill>
                  <a:schemeClr val="bg1">
                    <a:lumMod val="75000"/>
                  </a:schemeClr>
                </a:solidFill>
                <a:latin typeface="Courier New" pitchFamily="49" charset="0"/>
              </a:rPr>
              <a:t>      naming.rebind ("dater", remote);</a:t>
            </a:r>
          </a:p>
          <a:p>
            <a:r>
              <a:rPr lang="en-US" sz="1600" i="0" dirty="0">
                <a:solidFill>
                  <a:schemeClr val="bg1">
                    <a:lumMod val="75000"/>
                  </a:schemeClr>
                </a:solidFill>
                <a:latin typeface="Courier New" pitchFamily="49" charset="0"/>
              </a:rPr>
              <a:t>      system.out.println("object bound to name");</a:t>
            </a:r>
          </a:p>
          <a:p>
            <a:r>
              <a:rPr lang="en-US" sz="1600" i="0" dirty="0">
                <a:solidFill>
                  <a:schemeClr val="bg1">
                    <a:lumMod val="75000"/>
                  </a:schemeClr>
                </a:solidFill>
                <a:latin typeface="Courier New" pitchFamily="49" charset="0"/>
              </a:rPr>
              <a:t>    }</a:t>
            </a:r>
          </a:p>
          <a:p>
            <a:r>
              <a:rPr lang="en-US" sz="1600" i="0" dirty="0">
                <a:solidFill>
                  <a:schemeClr val="bg1">
                    <a:lumMod val="75000"/>
                  </a:schemeClr>
                </a:solidFill>
                <a:latin typeface="Courier New" pitchFamily="49" charset="0"/>
              </a:rPr>
              <a:t>    catch(exception e) {</a:t>
            </a:r>
          </a:p>
          <a:p>
            <a:r>
              <a:rPr lang="en-US" sz="1600" i="0" dirty="0">
                <a:solidFill>
                  <a:schemeClr val="bg1">
                    <a:lumMod val="75000"/>
                  </a:schemeClr>
                </a:solidFill>
                <a:latin typeface="Courier New" pitchFamily="49" charset="0"/>
              </a:rPr>
              <a:t>      system.out.println("error occurred at server</a:t>
            </a:r>
          </a:p>
          <a:p>
            <a:r>
              <a:rPr lang="en-US" sz="1600" i="0" dirty="0">
                <a:solidFill>
                  <a:schemeClr val="bg1">
                    <a:lumMod val="75000"/>
                  </a:schemeClr>
                </a:solidFill>
                <a:latin typeface="Courier New" pitchFamily="49" charset="0"/>
              </a:rPr>
              <a:t>      "+</a:t>
            </a:r>
            <a:r>
              <a:rPr lang="en-US" sz="1600" i="0" dirty="0" err="1">
                <a:solidFill>
                  <a:schemeClr val="bg1">
                    <a:lumMod val="75000"/>
                  </a:schemeClr>
                </a:solidFill>
                <a:latin typeface="Courier New" pitchFamily="49" charset="0"/>
              </a:rPr>
              <a:t>e.getmessage</a:t>
            </a:r>
            <a:r>
              <a:rPr lang="en-US" sz="1600" i="0" dirty="0">
                <a:solidFill>
                  <a:schemeClr val="bg1">
                    <a:lumMod val="75000"/>
                  </a:schemeClr>
                </a:solidFill>
                <a:latin typeface="Courier New" pitchFamily="49" charset="0"/>
              </a:rPr>
              <a:t>());</a:t>
            </a:r>
          </a:p>
          <a:p>
            <a:r>
              <a:rPr lang="en-US" sz="1600" i="0" dirty="0">
                <a:solidFill>
                  <a:schemeClr val="bg1">
                    <a:lumMod val="75000"/>
                  </a:schemeClr>
                </a:solidFill>
                <a:latin typeface="Courier New" pitchFamily="49" charset="0"/>
              </a:rPr>
              <a:t>    }</a:t>
            </a:r>
          </a:p>
          <a:p>
            <a:r>
              <a:rPr lang="en-US" sz="1600" i="0" dirty="0">
                <a:solidFill>
                  <a:schemeClr val="bg1">
                    <a:lumMod val="75000"/>
                  </a:schemeClr>
                </a:solidFill>
                <a:latin typeface="Courier New" pitchFamily="49" charset="0"/>
              </a:rPr>
              <a:t>  }</a:t>
            </a:r>
          </a:p>
          <a:p>
            <a:r>
              <a:rPr lang="en-US" sz="1600" i="0" dirty="0">
                <a:latin typeface="Courier New" pitchFamily="49" charset="0"/>
              </a:rPr>
              <a:t>}</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r>
              <a:rPr lang="en-GB"/>
              <a:t>Fall 2007</a:t>
            </a:r>
            <a:endParaRPr lang="en-US"/>
          </a:p>
        </p:txBody>
      </p:sp>
      <p:sp>
        <p:nvSpPr>
          <p:cNvPr id="6" name="Footer Placeholder 4"/>
          <p:cNvSpPr>
            <a:spLocks noGrp="1"/>
          </p:cNvSpPr>
          <p:nvPr>
            <p:ph type="ftr" sz="quarter" idx="11"/>
          </p:nvPr>
        </p:nvSpPr>
        <p:spPr/>
        <p:txBody>
          <a:bodyPr/>
          <a:lstStyle/>
          <a:p>
            <a:pPr>
              <a:defRPr/>
            </a:pPr>
            <a:r>
              <a:rPr lang="en-US"/>
              <a:t>cs425</a:t>
            </a:r>
          </a:p>
        </p:txBody>
      </p:sp>
      <p:sp>
        <p:nvSpPr>
          <p:cNvPr id="7" name="Slide Number Placeholder 5"/>
          <p:cNvSpPr>
            <a:spLocks noGrp="1"/>
          </p:cNvSpPr>
          <p:nvPr>
            <p:ph type="sldNum" sz="quarter" idx="12"/>
          </p:nvPr>
        </p:nvSpPr>
        <p:spPr/>
        <p:txBody>
          <a:bodyPr/>
          <a:lstStyle/>
          <a:p>
            <a:pPr>
              <a:defRPr/>
            </a:pPr>
            <a:fld id="{FA6FDC8C-DED7-4050-AE8D-EBA894B3F539}" type="slidenum">
              <a:rPr lang="en-US"/>
              <a:pPr>
                <a:defRPr/>
              </a:pPr>
              <a:t>36</a:t>
            </a:fld>
            <a:endParaRPr lang="en-US"/>
          </a:p>
        </p:txBody>
      </p:sp>
      <p:sp>
        <p:nvSpPr>
          <p:cNvPr id="18437" name="Rectangle 2"/>
          <p:cNvSpPr>
            <a:spLocks noGrp="1" noChangeArrowheads="1"/>
          </p:cNvSpPr>
          <p:nvPr>
            <p:ph type="title"/>
          </p:nvPr>
        </p:nvSpPr>
        <p:spPr>
          <a:xfrm>
            <a:off x="495300" y="0"/>
            <a:ext cx="8915400" cy="1066800"/>
          </a:xfrm>
        </p:spPr>
        <p:txBody>
          <a:bodyPr vert="horz" lIns="91440" tIns="45720" rIns="91440" bIns="45720" rtlCol="0" anchor="ctr">
            <a:normAutofit/>
          </a:bodyPr>
          <a:lstStyle/>
          <a:p>
            <a:r>
              <a:rPr lang="en-US" altLang="zh-CN" sz="4000" b="1" dirty="0" smtClean="0">
                <a:solidFill>
                  <a:schemeClr val="tx2"/>
                </a:solidFill>
              </a:rPr>
              <a:t>Explanation</a:t>
            </a:r>
          </a:p>
        </p:txBody>
      </p:sp>
      <p:sp>
        <p:nvSpPr>
          <p:cNvPr id="18438" name="Rectangle 3"/>
          <p:cNvSpPr>
            <a:spLocks noGrp="1" noChangeArrowheads="1"/>
          </p:cNvSpPr>
          <p:nvPr>
            <p:ph type="body" idx="1"/>
          </p:nvPr>
        </p:nvSpPr>
        <p:spPr>
          <a:xfrm>
            <a:off x="495300" y="5755102"/>
            <a:ext cx="8915400" cy="1066800"/>
          </a:xfrm>
        </p:spPr>
        <p:style>
          <a:lnRef idx="1">
            <a:schemeClr val="accent6"/>
          </a:lnRef>
          <a:fillRef idx="2">
            <a:schemeClr val="accent6"/>
          </a:fillRef>
          <a:effectRef idx="1">
            <a:schemeClr val="accent6"/>
          </a:effectRef>
          <a:fontRef idx="minor">
            <a:schemeClr val="dk1"/>
          </a:fontRef>
        </p:style>
        <p:txBody>
          <a:bodyPr/>
          <a:lstStyle/>
          <a:p>
            <a:pPr eaLnBrk="1" hangingPunct="1"/>
            <a:r>
              <a:rPr lang="en-US" dirty="0" smtClean="0"/>
              <a:t>Creates an object</a:t>
            </a:r>
          </a:p>
        </p:txBody>
      </p:sp>
      <p:sp>
        <p:nvSpPr>
          <p:cNvPr id="18439" name="Text Box 4"/>
          <p:cNvSpPr txBox="1">
            <a:spLocks noChangeArrowheads="1"/>
          </p:cNvSpPr>
          <p:nvPr/>
        </p:nvSpPr>
        <p:spPr bwMode="auto">
          <a:xfrm>
            <a:off x="527384" y="930443"/>
            <a:ext cx="9080500" cy="5078313"/>
          </a:xfrm>
          <a:prstGeom prst="rect">
            <a:avLst/>
          </a:prstGeom>
          <a:noFill/>
          <a:ln w="9525">
            <a:noFill/>
            <a:miter lim="800000"/>
            <a:headEnd/>
            <a:tailEnd/>
          </a:ln>
        </p:spPr>
        <p:txBody>
          <a:bodyPr>
            <a:spAutoFit/>
          </a:bodyPr>
          <a:lstStyle/>
          <a:p>
            <a:r>
              <a:rPr lang="en-US" sz="1800" i="0" dirty="0">
                <a:solidFill>
                  <a:schemeClr val="bg1">
                    <a:lumMod val="75000"/>
                  </a:schemeClr>
                </a:solidFill>
                <a:latin typeface="Courier New" pitchFamily="49" charset="0"/>
              </a:rPr>
              <a:t>import </a:t>
            </a:r>
            <a:r>
              <a:rPr lang="en-US" sz="1800" i="0" dirty="0" err="1">
                <a:solidFill>
                  <a:schemeClr val="bg1">
                    <a:lumMod val="75000"/>
                  </a:schemeClr>
                </a:solidFill>
                <a:latin typeface="Courier New" pitchFamily="49" charset="0"/>
              </a:rPr>
              <a:t>java.rmi.naming</a:t>
            </a:r>
            <a:r>
              <a:rPr lang="en-US" sz="1800" i="0" dirty="0">
                <a:solidFill>
                  <a:schemeClr val="bg1">
                    <a:lumMod val="75000"/>
                  </a:schemeClr>
                </a:solidFill>
                <a:latin typeface="Courier New" pitchFamily="49" charset="0"/>
              </a:rPr>
              <a:t>;</a:t>
            </a:r>
          </a:p>
          <a:p>
            <a:endParaRPr lang="en-US" sz="1800" i="0" dirty="0">
              <a:solidFill>
                <a:schemeClr val="bg1">
                  <a:lumMod val="75000"/>
                </a:schemeClr>
              </a:solidFill>
              <a:latin typeface="Courier New" pitchFamily="49" charset="0"/>
            </a:endParaRPr>
          </a:p>
          <a:p>
            <a:r>
              <a:rPr lang="en-US" sz="1800" i="0" dirty="0">
                <a:solidFill>
                  <a:schemeClr val="bg1">
                    <a:lumMod val="75000"/>
                  </a:schemeClr>
                </a:solidFill>
                <a:latin typeface="Courier New" pitchFamily="49" charset="0"/>
              </a:rPr>
              <a:t>public class server {</a:t>
            </a:r>
          </a:p>
          <a:p>
            <a:r>
              <a:rPr lang="en-US" sz="1800" i="0" dirty="0">
                <a:solidFill>
                  <a:schemeClr val="bg1">
                    <a:lumMod val="75000"/>
                  </a:schemeClr>
                </a:solidFill>
                <a:latin typeface="Courier New" pitchFamily="49" charset="0"/>
              </a:rPr>
              <a:t>      // </a:t>
            </a:r>
            <a:r>
              <a:rPr lang="en-US" sz="1800" i="0" dirty="0" err="1">
                <a:solidFill>
                  <a:schemeClr val="bg1">
                    <a:lumMod val="75000"/>
                  </a:schemeClr>
                </a:solidFill>
                <a:latin typeface="Courier New" pitchFamily="49" charset="0"/>
              </a:rPr>
              <a:t>RMISecurityManager</a:t>
            </a:r>
            <a:r>
              <a:rPr lang="en-US" sz="1800" i="0" dirty="0">
                <a:solidFill>
                  <a:schemeClr val="bg1">
                    <a:lumMod val="75000"/>
                  </a:schemeClr>
                </a:solidFill>
                <a:latin typeface="Courier New" pitchFamily="49" charset="0"/>
              </a:rPr>
              <a:t> </a:t>
            </a:r>
            <a:r>
              <a:rPr lang="en-US" sz="1800" i="0" dirty="0" err="1">
                <a:solidFill>
                  <a:schemeClr val="bg1">
                    <a:lumMod val="75000"/>
                  </a:schemeClr>
                </a:solidFill>
                <a:latin typeface="Courier New" pitchFamily="49" charset="0"/>
              </a:rPr>
              <a:t>sManager</a:t>
            </a:r>
            <a:r>
              <a:rPr lang="en-US" sz="1800" i="0" dirty="0">
                <a:solidFill>
                  <a:schemeClr val="bg1">
                    <a:lumMod val="75000"/>
                  </a:schemeClr>
                </a:solidFill>
                <a:latin typeface="Courier New" pitchFamily="49" charset="0"/>
              </a:rPr>
              <a:t> = </a:t>
            </a:r>
            <a:br>
              <a:rPr lang="en-US" sz="1800" i="0" dirty="0">
                <a:solidFill>
                  <a:schemeClr val="bg1">
                    <a:lumMod val="75000"/>
                  </a:schemeClr>
                </a:solidFill>
                <a:latin typeface="Courier New" pitchFamily="49" charset="0"/>
              </a:rPr>
            </a:br>
            <a:r>
              <a:rPr lang="en-US" sz="1800" i="0" dirty="0">
                <a:solidFill>
                  <a:schemeClr val="bg1">
                    <a:lumMod val="75000"/>
                  </a:schemeClr>
                </a:solidFill>
                <a:latin typeface="Courier New" pitchFamily="49" charset="0"/>
              </a:rPr>
              <a:t>          new </a:t>
            </a:r>
            <a:r>
              <a:rPr lang="en-US" sz="1800" i="0" dirty="0" err="1">
                <a:solidFill>
                  <a:schemeClr val="bg1">
                    <a:lumMod val="75000"/>
                  </a:schemeClr>
                </a:solidFill>
                <a:latin typeface="Courier New" pitchFamily="49" charset="0"/>
              </a:rPr>
              <a:t>RMISecurityManager</a:t>
            </a:r>
            <a:r>
              <a:rPr lang="en-US" sz="1800" i="0" dirty="0">
                <a:solidFill>
                  <a:schemeClr val="bg1">
                    <a:lumMod val="75000"/>
                  </a:schemeClr>
                </a:solidFill>
                <a:latin typeface="Courier New" pitchFamily="49" charset="0"/>
              </a:rPr>
              <a:t>();</a:t>
            </a:r>
          </a:p>
          <a:p>
            <a:r>
              <a:rPr lang="en-US" sz="1800" i="0" dirty="0">
                <a:solidFill>
                  <a:schemeClr val="bg1">
                    <a:lumMod val="75000"/>
                  </a:schemeClr>
                </a:solidFill>
                <a:latin typeface="Courier New" pitchFamily="49" charset="0"/>
              </a:rPr>
              <a:t>      // </a:t>
            </a:r>
            <a:r>
              <a:rPr lang="en-US" sz="1800" i="0" dirty="0" err="1">
                <a:solidFill>
                  <a:schemeClr val="bg1">
                    <a:lumMod val="75000"/>
                  </a:schemeClr>
                </a:solidFill>
                <a:latin typeface="Courier New" pitchFamily="49" charset="0"/>
              </a:rPr>
              <a:t>System.setSecurityManager</a:t>
            </a:r>
            <a:r>
              <a:rPr lang="en-US" sz="1800" i="0" dirty="0">
                <a:solidFill>
                  <a:schemeClr val="bg1">
                    <a:lumMod val="75000"/>
                  </a:schemeClr>
                </a:solidFill>
                <a:latin typeface="Courier New" pitchFamily="49" charset="0"/>
              </a:rPr>
              <a:t>(</a:t>
            </a:r>
            <a:r>
              <a:rPr lang="en-US" sz="1800" i="0" dirty="0" err="1">
                <a:solidFill>
                  <a:schemeClr val="bg1">
                    <a:lumMod val="75000"/>
                  </a:schemeClr>
                </a:solidFill>
                <a:latin typeface="Courier New" pitchFamily="49" charset="0"/>
              </a:rPr>
              <a:t>sManager</a:t>
            </a:r>
            <a:r>
              <a:rPr lang="en-US" sz="1800" i="0" dirty="0">
                <a:solidFill>
                  <a:schemeClr val="bg1">
                    <a:lumMod val="75000"/>
                  </a:schemeClr>
                </a:solidFill>
                <a:latin typeface="Courier New" pitchFamily="49" charset="0"/>
              </a:rPr>
              <a:t>);</a:t>
            </a:r>
          </a:p>
          <a:p>
            <a:r>
              <a:rPr lang="en-US" sz="1800" i="0" dirty="0">
                <a:solidFill>
                  <a:schemeClr val="bg1">
                    <a:lumMod val="75000"/>
                  </a:schemeClr>
                </a:solidFill>
                <a:latin typeface="Courier New" pitchFamily="49" charset="0"/>
              </a:rPr>
              <a:t>    public static void main(string[] </a:t>
            </a:r>
            <a:r>
              <a:rPr lang="en-US" sz="1800" i="0" dirty="0" err="1">
                <a:solidFill>
                  <a:schemeClr val="bg1">
                    <a:lumMod val="75000"/>
                  </a:schemeClr>
                </a:solidFill>
                <a:latin typeface="Courier New" pitchFamily="49" charset="0"/>
              </a:rPr>
              <a:t>args</a:t>
            </a:r>
            <a:r>
              <a:rPr lang="en-US" sz="1800" i="0" dirty="0">
                <a:solidFill>
                  <a:schemeClr val="bg1">
                    <a:lumMod val="75000"/>
                  </a:schemeClr>
                </a:solidFill>
                <a:latin typeface="Courier New" pitchFamily="49" charset="0"/>
              </a:rPr>
              <a:t>) {</a:t>
            </a:r>
          </a:p>
          <a:p>
            <a:r>
              <a:rPr lang="en-US" sz="1800" i="0" dirty="0">
                <a:solidFill>
                  <a:schemeClr val="bg1">
                    <a:lumMod val="75000"/>
                  </a:schemeClr>
                </a:solidFill>
                <a:latin typeface="Courier New" pitchFamily="49" charset="0"/>
              </a:rPr>
              <a:t>    try {</a:t>
            </a:r>
          </a:p>
          <a:p>
            <a:r>
              <a:rPr lang="en-US" sz="1800" b="1" i="0" dirty="0">
                <a:solidFill>
                  <a:srgbClr val="00B050"/>
                </a:solidFill>
                <a:latin typeface="Courier New" pitchFamily="49" charset="0"/>
              </a:rPr>
              <a:t>      </a:t>
            </a:r>
            <a:r>
              <a:rPr lang="en-US" sz="1800" b="1" i="0" dirty="0" err="1">
                <a:solidFill>
                  <a:srgbClr val="00B050"/>
                </a:solidFill>
                <a:latin typeface="Courier New" pitchFamily="49" charset="0"/>
              </a:rPr>
              <a:t>secondimpl</a:t>
            </a:r>
            <a:r>
              <a:rPr lang="en-US" sz="1800" b="1" i="0" dirty="0">
                <a:solidFill>
                  <a:srgbClr val="00B050"/>
                </a:solidFill>
                <a:latin typeface="Courier New" pitchFamily="49" charset="0"/>
              </a:rPr>
              <a:t> remote = new </a:t>
            </a:r>
            <a:r>
              <a:rPr lang="en-US" sz="1800" b="1" i="0" dirty="0" err="1">
                <a:solidFill>
                  <a:srgbClr val="00B050"/>
                </a:solidFill>
                <a:latin typeface="Courier New" pitchFamily="49" charset="0"/>
              </a:rPr>
              <a:t>secondimpl</a:t>
            </a:r>
            <a:r>
              <a:rPr lang="en-US" sz="1800" b="1" i="0" dirty="0">
                <a:solidFill>
                  <a:srgbClr val="00B050"/>
                </a:solidFill>
                <a:latin typeface="Courier New" pitchFamily="49" charset="0"/>
              </a:rPr>
              <a:t>();</a:t>
            </a:r>
          </a:p>
          <a:p>
            <a:r>
              <a:rPr lang="en-US" sz="1800" i="0" dirty="0">
                <a:latin typeface="Courier New" pitchFamily="49" charset="0"/>
              </a:rPr>
              <a:t>      </a:t>
            </a:r>
            <a:r>
              <a:rPr lang="en-US" sz="1800" i="0" dirty="0">
                <a:solidFill>
                  <a:schemeClr val="bg1">
                    <a:lumMod val="75000"/>
                  </a:schemeClr>
                </a:solidFill>
                <a:latin typeface="Courier New" pitchFamily="49" charset="0"/>
              </a:rPr>
              <a:t>naming.rebind ("dater", remote);</a:t>
            </a:r>
          </a:p>
          <a:p>
            <a:r>
              <a:rPr lang="en-US" sz="1800" i="0" dirty="0">
                <a:solidFill>
                  <a:schemeClr val="bg1">
                    <a:lumMod val="75000"/>
                  </a:schemeClr>
                </a:solidFill>
                <a:latin typeface="Courier New" pitchFamily="49" charset="0"/>
              </a:rPr>
              <a:t>      system.out.println("object bound to name");</a:t>
            </a:r>
          </a:p>
          <a:p>
            <a:r>
              <a:rPr lang="en-US" sz="1800" i="0" dirty="0">
                <a:solidFill>
                  <a:schemeClr val="bg1">
                    <a:lumMod val="75000"/>
                  </a:schemeClr>
                </a:solidFill>
                <a:latin typeface="Courier New" pitchFamily="49" charset="0"/>
              </a:rPr>
              <a:t>    }</a:t>
            </a:r>
          </a:p>
          <a:p>
            <a:r>
              <a:rPr lang="en-US" sz="1800" i="0" dirty="0">
                <a:solidFill>
                  <a:schemeClr val="bg1">
                    <a:lumMod val="75000"/>
                  </a:schemeClr>
                </a:solidFill>
                <a:latin typeface="Courier New" pitchFamily="49" charset="0"/>
              </a:rPr>
              <a:t>    catch(exception e) {</a:t>
            </a:r>
          </a:p>
          <a:p>
            <a:r>
              <a:rPr lang="en-US" sz="1800" i="0" dirty="0">
                <a:solidFill>
                  <a:schemeClr val="bg1">
                    <a:lumMod val="75000"/>
                  </a:schemeClr>
                </a:solidFill>
                <a:latin typeface="Courier New" pitchFamily="49" charset="0"/>
              </a:rPr>
              <a:t>      system.out.println("error occurred at server</a:t>
            </a:r>
          </a:p>
          <a:p>
            <a:r>
              <a:rPr lang="en-US" sz="1800" i="0" dirty="0">
                <a:solidFill>
                  <a:schemeClr val="bg1">
                    <a:lumMod val="75000"/>
                  </a:schemeClr>
                </a:solidFill>
                <a:latin typeface="Courier New" pitchFamily="49" charset="0"/>
              </a:rPr>
              <a:t>      "+</a:t>
            </a:r>
            <a:r>
              <a:rPr lang="en-US" sz="1800" i="0" dirty="0" err="1">
                <a:solidFill>
                  <a:schemeClr val="bg1">
                    <a:lumMod val="75000"/>
                  </a:schemeClr>
                </a:solidFill>
                <a:latin typeface="Courier New" pitchFamily="49" charset="0"/>
              </a:rPr>
              <a:t>e.getmessage</a:t>
            </a:r>
            <a:r>
              <a:rPr lang="en-US" sz="1800" i="0" dirty="0">
                <a:solidFill>
                  <a:schemeClr val="bg1">
                    <a:lumMod val="75000"/>
                  </a:schemeClr>
                </a:solidFill>
                <a:latin typeface="Courier New" pitchFamily="49" charset="0"/>
              </a:rPr>
              <a:t>());</a:t>
            </a:r>
          </a:p>
          <a:p>
            <a:r>
              <a:rPr lang="en-US" sz="1800" i="0" dirty="0">
                <a:solidFill>
                  <a:schemeClr val="bg1">
                    <a:lumMod val="75000"/>
                  </a:schemeClr>
                </a:solidFill>
                <a:latin typeface="Courier New" pitchFamily="49" charset="0"/>
              </a:rPr>
              <a:t>    }</a:t>
            </a:r>
          </a:p>
          <a:p>
            <a:r>
              <a:rPr lang="en-US" sz="1800" i="0" dirty="0">
                <a:solidFill>
                  <a:schemeClr val="bg1">
                    <a:lumMod val="75000"/>
                  </a:schemeClr>
                </a:solidFill>
                <a:latin typeface="Courier New" pitchFamily="49" charset="0"/>
              </a:rPr>
              <a:t>  }</a:t>
            </a:r>
          </a:p>
          <a:p>
            <a:r>
              <a:rPr lang="en-US" sz="1800" i="0" dirty="0">
                <a:latin typeface="Courier New" pitchFamily="49" charset="0"/>
              </a:rPr>
              <a:t>}</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r>
              <a:rPr lang="en-GB"/>
              <a:t>Fall 2007</a:t>
            </a:r>
            <a:endParaRPr lang="en-US"/>
          </a:p>
        </p:txBody>
      </p:sp>
      <p:sp>
        <p:nvSpPr>
          <p:cNvPr id="6" name="Footer Placeholder 4"/>
          <p:cNvSpPr>
            <a:spLocks noGrp="1"/>
          </p:cNvSpPr>
          <p:nvPr>
            <p:ph type="ftr" sz="quarter" idx="11"/>
          </p:nvPr>
        </p:nvSpPr>
        <p:spPr/>
        <p:txBody>
          <a:bodyPr/>
          <a:lstStyle/>
          <a:p>
            <a:pPr>
              <a:defRPr/>
            </a:pPr>
            <a:r>
              <a:rPr lang="en-US"/>
              <a:t>cs425</a:t>
            </a:r>
          </a:p>
        </p:txBody>
      </p:sp>
      <p:sp>
        <p:nvSpPr>
          <p:cNvPr id="7" name="Slide Number Placeholder 5"/>
          <p:cNvSpPr>
            <a:spLocks noGrp="1"/>
          </p:cNvSpPr>
          <p:nvPr>
            <p:ph type="sldNum" sz="quarter" idx="12"/>
          </p:nvPr>
        </p:nvSpPr>
        <p:spPr/>
        <p:txBody>
          <a:bodyPr/>
          <a:lstStyle/>
          <a:p>
            <a:pPr>
              <a:defRPr/>
            </a:pPr>
            <a:fld id="{24F76491-851D-4CEC-8CA5-9BC5F5E58177}" type="slidenum">
              <a:rPr lang="en-US"/>
              <a:pPr>
                <a:defRPr/>
              </a:pPr>
              <a:t>37</a:t>
            </a:fld>
            <a:endParaRPr lang="en-US"/>
          </a:p>
        </p:txBody>
      </p:sp>
      <p:sp>
        <p:nvSpPr>
          <p:cNvPr id="19461" name="Rectangle 2"/>
          <p:cNvSpPr>
            <a:spLocks noGrp="1" noChangeArrowheads="1"/>
          </p:cNvSpPr>
          <p:nvPr>
            <p:ph type="title"/>
          </p:nvPr>
        </p:nvSpPr>
        <p:spPr>
          <a:xfrm>
            <a:off x="431131" y="276726"/>
            <a:ext cx="8915400" cy="1066800"/>
          </a:xfrm>
        </p:spPr>
        <p:txBody>
          <a:bodyPr vert="horz" lIns="91440" tIns="45720" rIns="91440" bIns="45720" rtlCol="0" anchor="ctr">
            <a:normAutofit/>
          </a:bodyPr>
          <a:lstStyle/>
          <a:p>
            <a:r>
              <a:rPr lang="en-US" altLang="zh-CN" sz="4000" b="1" dirty="0" smtClean="0">
                <a:solidFill>
                  <a:schemeClr val="tx2"/>
                </a:solidFill>
              </a:rPr>
              <a:t>Explanation</a:t>
            </a:r>
          </a:p>
        </p:txBody>
      </p:sp>
      <p:sp>
        <p:nvSpPr>
          <p:cNvPr id="19462" name="Rectangle 3"/>
          <p:cNvSpPr>
            <a:spLocks noGrp="1" noChangeArrowheads="1"/>
          </p:cNvSpPr>
          <p:nvPr>
            <p:ph type="body" idx="1"/>
          </p:nvPr>
        </p:nvSpPr>
        <p:spPr>
          <a:xfrm>
            <a:off x="495300" y="5723018"/>
            <a:ext cx="8915400" cy="1066800"/>
          </a:xfrm>
        </p:spPr>
        <p:style>
          <a:lnRef idx="1">
            <a:schemeClr val="accent6"/>
          </a:lnRef>
          <a:fillRef idx="2">
            <a:schemeClr val="accent6"/>
          </a:fillRef>
          <a:effectRef idx="1">
            <a:schemeClr val="accent6"/>
          </a:effectRef>
          <a:fontRef idx="minor">
            <a:schemeClr val="dk1"/>
          </a:fontRef>
        </p:style>
        <p:txBody>
          <a:bodyPr/>
          <a:lstStyle/>
          <a:p>
            <a:pPr eaLnBrk="1" hangingPunct="1">
              <a:lnSpc>
                <a:spcPct val="90000"/>
              </a:lnSpc>
            </a:pPr>
            <a:r>
              <a:rPr lang="en-US" sz="2400" dirty="0" smtClean="0"/>
              <a:t>Informs the RMI naming service that the object that has been created (remote) is given the string name “dater”.</a:t>
            </a:r>
          </a:p>
        </p:txBody>
      </p:sp>
      <p:sp>
        <p:nvSpPr>
          <p:cNvPr id="19463" name="Text Box 4"/>
          <p:cNvSpPr txBox="1">
            <a:spLocks noChangeArrowheads="1"/>
          </p:cNvSpPr>
          <p:nvPr/>
        </p:nvSpPr>
        <p:spPr bwMode="auto">
          <a:xfrm>
            <a:off x="479258" y="1235243"/>
            <a:ext cx="9080500" cy="4524315"/>
          </a:xfrm>
          <a:prstGeom prst="rect">
            <a:avLst/>
          </a:prstGeom>
          <a:noFill/>
          <a:ln w="9525">
            <a:noFill/>
            <a:miter lim="800000"/>
            <a:headEnd/>
            <a:tailEnd/>
          </a:ln>
        </p:spPr>
        <p:txBody>
          <a:bodyPr>
            <a:spAutoFit/>
          </a:bodyPr>
          <a:lstStyle/>
          <a:p>
            <a:r>
              <a:rPr lang="en-US" sz="1600" i="0" dirty="0">
                <a:latin typeface="Courier New" pitchFamily="49" charset="0"/>
              </a:rPr>
              <a:t>import </a:t>
            </a:r>
            <a:r>
              <a:rPr lang="en-US" sz="1600" i="0" dirty="0" err="1">
                <a:latin typeface="Courier New" pitchFamily="49" charset="0"/>
              </a:rPr>
              <a:t>java.rmi.naming</a:t>
            </a:r>
            <a:r>
              <a:rPr lang="en-US" sz="1600" i="0" dirty="0">
                <a:latin typeface="Courier New" pitchFamily="49" charset="0"/>
              </a:rPr>
              <a:t>;</a:t>
            </a:r>
          </a:p>
          <a:p>
            <a:endParaRPr lang="en-US" sz="1600" i="0" dirty="0">
              <a:latin typeface="Courier New" pitchFamily="49" charset="0"/>
            </a:endParaRPr>
          </a:p>
          <a:p>
            <a:r>
              <a:rPr lang="en-US" sz="1600" i="0" dirty="0">
                <a:latin typeface="Courier New" pitchFamily="49" charset="0"/>
              </a:rPr>
              <a:t>public class server {</a:t>
            </a:r>
          </a:p>
          <a:p>
            <a:r>
              <a:rPr lang="en-US" sz="1600" i="0" dirty="0">
                <a:latin typeface="Courier New" pitchFamily="49" charset="0"/>
              </a:rPr>
              <a:t>      // </a:t>
            </a:r>
            <a:r>
              <a:rPr lang="en-US" sz="1600" i="0" dirty="0" err="1">
                <a:latin typeface="Courier New" pitchFamily="49" charset="0"/>
              </a:rPr>
              <a:t>RMISecurityManager</a:t>
            </a:r>
            <a:r>
              <a:rPr lang="en-US" sz="1600" i="0" dirty="0">
                <a:latin typeface="Courier New" pitchFamily="49" charset="0"/>
              </a:rPr>
              <a:t> </a:t>
            </a:r>
            <a:r>
              <a:rPr lang="en-US" sz="1600" i="0" dirty="0" err="1">
                <a:latin typeface="Courier New" pitchFamily="49" charset="0"/>
              </a:rPr>
              <a:t>sManager</a:t>
            </a:r>
            <a:r>
              <a:rPr lang="en-US" sz="1600" i="0" dirty="0">
                <a:latin typeface="Courier New" pitchFamily="49" charset="0"/>
              </a:rPr>
              <a:t> = </a:t>
            </a:r>
            <a:br>
              <a:rPr lang="en-US" sz="1600" i="0" dirty="0">
                <a:latin typeface="Courier New" pitchFamily="49" charset="0"/>
              </a:rPr>
            </a:br>
            <a:r>
              <a:rPr lang="en-US" sz="1600" i="0" dirty="0">
                <a:latin typeface="Courier New" pitchFamily="49" charset="0"/>
              </a:rPr>
              <a:t>          new </a:t>
            </a:r>
            <a:r>
              <a:rPr lang="en-US" sz="1600" i="0" dirty="0" err="1">
                <a:latin typeface="Courier New" pitchFamily="49" charset="0"/>
              </a:rPr>
              <a:t>RMISecurityManager</a:t>
            </a:r>
            <a:r>
              <a:rPr lang="en-US" sz="1600" i="0" dirty="0">
                <a:latin typeface="Courier New" pitchFamily="49" charset="0"/>
              </a:rPr>
              <a:t>();</a:t>
            </a:r>
          </a:p>
          <a:p>
            <a:r>
              <a:rPr lang="en-US" sz="1600" i="0" dirty="0">
                <a:latin typeface="Courier New" pitchFamily="49" charset="0"/>
              </a:rPr>
              <a:t>      // </a:t>
            </a:r>
            <a:r>
              <a:rPr lang="en-US" sz="1600" i="0" dirty="0" err="1">
                <a:latin typeface="Courier New" pitchFamily="49" charset="0"/>
              </a:rPr>
              <a:t>System.setSecurityManager</a:t>
            </a:r>
            <a:r>
              <a:rPr lang="en-US" sz="1600" i="0" dirty="0">
                <a:latin typeface="Courier New" pitchFamily="49" charset="0"/>
              </a:rPr>
              <a:t>(</a:t>
            </a:r>
            <a:r>
              <a:rPr lang="en-US" sz="1600" i="0" dirty="0" err="1">
                <a:latin typeface="Courier New" pitchFamily="49" charset="0"/>
              </a:rPr>
              <a:t>sManager</a:t>
            </a:r>
            <a:r>
              <a:rPr lang="en-US" sz="1600" i="0" dirty="0">
                <a:latin typeface="Courier New" pitchFamily="49" charset="0"/>
              </a:rPr>
              <a:t>);</a:t>
            </a:r>
          </a:p>
          <a:p>
            <a:r>
              <a:rPr lang="en-US" sz="1600" i="0" dirty="0">
                <a:latin typeface="Courier New" pitchFamily="49" charset="0"/>
              </a:rPr>
              <a:t>    public static void main(string[] </a:t>
            </a:r>
            <a:r>
              <a:rPr lang="en-US" sz="1600" i="0" dirty="0" err="1">
                <a:latin typeface="Courier New" pitchFamily="49" charset="0"/>
              </a:rPr>
              <a:t>args</a:t>
            </a:r>
            <a:r>
              <a:rPr lang="en-US" sz="1600" i="0" dirty="0">
                <a:latin typeface="Courier New" pitchFamily="49" charset="0"/>
              </a:rPr>
              <a:t>) {</a:t>
            </a:r>
          </a:p>
          <a:p>
            <a:r>
              <a:rPr lang="en-US" sz="1600" i="0" dirty="0">
                <a:latin typeface="Courier New" pitchFamily="49" charset="0"/>
              </a:rPr>
              <a:t>    try {</a:t>
            </a:r>
          </a:p>
          <a:p>
            <a:r>
              <a:rPr lang="en-US" sz="1600" i="0" dirty="0">
                <a:latin typeface="Courier New" pitchFamily="49" charset="0"/>
              </a:rPr>
              <a:t>      </a:t>
            </a:r>
            <a:r>
              <a:rPr lang="en-US" sz="1600" i="0" dirty="0" err="1">
                <a:latin typeface="Courier New" pitchFamily="49" charset="0"/>
              </a:rPr>
              <a:t>secondimpl</a:t>
            </a:r>
            <a:r>
              <a:rPr lang="en-US" sz="1600" i="0" dirty="0">
                <a:latin typeface="Courier New" pitchFamily="49" charset="0"/>
              </a:rPr>
              <a:t> remote = new </a:t>
            </a:r>
            <a:r>
              <a:rPr lang="en-US" sz="1600" i="0" dirty="0" err="1">
                <a:latin typeface="Courier New" pitchFamily="49" charset="0"/>
              </a:rPr>
              <a:t>secondimpl</a:t>
            </a:r>
            <a:r>
              <a:rPr lang="en-US" sz="1600" i="0" dirty="0">
                <a:latin typeface="Courier New" pitchFamily="49" charset="0"/>
              </a:rPr>
              <a:t>();</a:t>
            </a:r>
          </a:p>
          <a:p>
            <a:r>
              <a:rPr lang="en-US" sz="1600" b="1" i="0" dirty="0">
                <a:solidFill>
                  <a:srgbClr val="00B050"/>
                </a:solidFill>
                <a:latin typeface="Courier New" pitchFamily="49" charset="0"/>
              </a:rPr>
              <a:t>      naming.rebind ("dater", remote);</a:t>
            </a:r>
          </a:p>
          <a:p>
            <a:r>
              <a:rPr lang="en-US" sz="1600" i="0" dirty="0">
                <a:latin typeface="Courier New" pitchFamily="49" charset="0"/>
              </a:rPr>
              <a:t>      system.out.println("object bound to name");</a:t>
            </a:r>
          </a:p>
          <a:p>
            <a:r>
              <a:rPr lang="en-US" sz="1600" i="0" dirty="0">
                <a:latin typeface="Courier New" pitchFamily="49" charset="0"/>
              </a:rPr>
              <a:t>    }</a:t>
            </a:r>
          </a:p>
          <a:p>
            <a:r>
              <a:rPr lang="en-US" sz="1600" i="0" dirty="0">
                <a:latin typeface="Courier New" pitchFamily="49" charset="0"/>
              </a:rPr>
              <a:t>    catch(exception e) {</a:t>
            </a:r>
          </a:p>
          <a:p>
            <a:r>
              <a:rPr lang="en-US" sz="1600" i="0" dirty="0">
                <a:latin typeface="Courier New" pitchFamily="49" charset="0"/>
              </a:rPr>
              <a:t>      system.out.println("error occurred at server</a:t>
            </a:r>
          </a:p>
          <a:p>
            <a:r>
              <a:rPr lang="en-US" sz="1600" i="0" dirty="0">
                <a:latin typeface="Courier New" pitchFamily="49" charset="0"/>
              </a:rPr>
              <a:t>      "+</a:t>
            </a:r>
            <a:r>
              <a:rPr lang="en-US" sz="1600" i="0" dirty="0" err="1">
                <a:latin typeface="Courier New" pitchFamily="49" charset="0"/>
              </a:rPr>
              <a:t>e.getmessage</a:t>
            </a:r>
            <a:r>
              <a:rPr lang="en-US" sz="1600" i="0" dirty="0">
                <a:latin typeface="Courier New" pitchFamily="49" charset="0"/>
              </a:rPr>
              <a:t>());</a:t>
            </a:r>
          </a:p>
          <a:p>
            <a:r>
              <a:rPr lang="en-US" sz="1600" i="0" dirty="0">
                <a:latin typeface="Courier New" pitchFamily="49" charset="0"/>
              </a:rPr>
              <a:t>    }</a:t>
            </a:r>
          </a:p>
          <a:p>
            <a:r>
              <a:rPr lang="en-US" sz="1600" i="0" dirty="0">
                <a:latin typeface="Courier New" pitchFamily="49" charset="0"/>
              </a:rPr>
              <a:t>  }</a:t>
            </a:r>
          </a:p>
          <a:p>
            <a:r>
              <a:rPr lang="en-US" sz="1600" i="0" dirty="0">
                <a:latin typeface="Courier New" pitchFamily="49" charset="0"/>
              </a:rPr>
              <a:t>}</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GB"/>
              <a:t>Fall 2007</a:t>
            </a:r>
            <a:endParaRPr lang="en-US"/>
          </a:p>
        </p:txBody>
      </p:sp>
      <p:sp>
        <p:nvSpPr>
          <p:cNvPr id="5" name="Footer Placeholder 4"/>
          <p:cNvSpPr>
            <a:spLocks noGrp="1"/>
          </p:cNvSpPr>
          <p:nvPr>
            <p:ph type="ftr" sz="quarter" idx="11"/>
          </p:nvPr>
        </p:nvSpPr>
        <p:spPr/>
        <p:txBody>
          <a:bodyPr/>
          <a:lstStyle/>
          <a:p>
            <a:pPr>
              <a:defRPr/>
            </a:pPr>
            <a:r>
              <a:rPr lang="en-US"/>
              <a:t>cs425</a:t>
            </a:r>
          </a:p>
        </p:txBody>
      </p:sp>
      <p:sp>
        <p:nvSpPr>
          <p:cNvPr id="6" name="Slide Number Placeholder 5"/>
          <p:cNvSpPr>
            <a:spLocks noGrp="1"/>
          </p:cNvSpPr>
          <p:nvPr>
            <p:ph type="sldNum" sz="quarter" idx="12"/>
          </p:nvPr>
        </p:nvSpPr>
        <p:spPr/>
        <p:txBody>
          <a:bodyPr/>
          <a:lstStyle/>
          <a:p>
            <a:pPr>
              <a:defRPr/>
            </a:pPr>
            <a:fld id="{94BB378C-C4F6-47B8-8BDC-57E2CFA42A70}" type="slidenum">
              <a:rPr lang="en-US"/>
              <a:pPr>
                <a:defRPr/>
              </a:pPr>
              <a:t>38</a:t>
            </a:fld>
            <a:endParaRPr lang="en-US"/>
          </a:p>
        </p:txBody>
      </p:sp>
      <p:sp>
        <p:nvSpPr>
          <p:cNvPr id="20485" name="Rectangle 2"/>
          <p:cNvSpPr>
            <a:spLocks noGrp="1" noChangeArrowheads="1"/>
          </p:cNvSpPr>
          <p:nvPr>
            <p:ph type="title"/>
          </p:nvPr>
        </p:nvSpPr>
        <p:spPr/>
        <p:txBody>
          <a:bodyPr vert="horz" lIns="91440" tIns="45720" rIns="91440" bIns="45720" rtlCol="0" anchor="ctr">
            <a:normAutofit/>
          </a:bodyPr>
          <a:lstStyle/>
          <a:p>
            <a:r>
              <a:rPr lang="en-US" altLang="zh-CN" sz="4000" b="1" smtClean="0">
                <a:solidFill>
                  <a:schemeClr val="tx2"/>
                </a:solidFill>
              </a:rPr>
              <a:t>Essential Steps</a:t>
            </a:r>
          </a:p>
        </p:txBody>
      </p:sp>
      <p:sp>
        <p:nvSpPr>
          <p:cNvPr id="20486" name="Rectangle 3"/>
          <p:cNvSpPr>
            <a:spLocks noGrp="1" noChangeArrowheads="1"/>
          </p:cNvSpPr>
          <p:nvPr>
            <p:ph type="body" idx="1"/>
          </p:nvPr>
        </p:nvSpPr>
        <p:spPr/>
        <p:txBody>
          <a:bodyPr/>
          <a:lstStyle/>
          <a:p>
            <a:pPr eaLnBrk="1" hangingPunct="1"/>
            <a:r>
              <a:rPr lang="en-US" dirty="0" smtClean="0"/>
              <a:t>Declare the remote interface being implemented</a:t>
            </a:r>
          </a:p>
          <a:p>
            <a:pPr eaLnBrk="1" hangingPunct="1"/>
            <a:r>
              <a:rPr lang="en-US" dirty="0" smtClean="0"/>
              <a:t>Define the constructor for the remote object</a:t>
            </a:r>
          </a:p>
          <a:p>
            <a:pPr eaLnBrk="1" hangingPunct="1"/>
            <a:r>
              <a:rPr lang="en-US" dirty="0" smtClean="0"/>
              <a:t>Provide implementation for the remote methods in the remote interface</a:t>
            </a:r>
          </a:p>
          <a:p>
            <a:pPr eaLnBrk="1" hangingPunct="1"/>
            <a:r>
              <a:rPr lang="en-US" dirty="0" smtClean="0">
                <a:solidFill>
                  <a:schemeClr val="bg1">
                    <a:lumMod val="65000"/>
                  </a:schemeClr>
                </a:solidFill>
              </a:rPr>
              <a:t>Create and install a security manager</a:t>
            </a:r>
          </a:p>
          <a:p>
            <a:pPr eaLnBrk="1" hangingPunct="1"/>
            <a:r>
              <a:rPr lang="en-US" dirty="0" smtClean="0"/>
              <a:t>Create an (more) instance of a remote object</a:t>
            </a:r>
          </a:p>
          <a:p>
            <a:pPr eaLnBrk="1" hangingPunct="1"/>
            <a:r>
              <a:rPr lang="en-US" dirty="0" smtClean="0"/>
              <a:t>Register the remote object(s) with the RMI registry</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quarter" idx="10"/>
          </p:nvPr>
        </p:nvSpPr>
        <p:spPr/>
        <p:txBody>
          <a:bodyPr/>
          <a:lstStyle/>
          <a:p>
            <a:pPr>
              <a:defRPr/>
            </a:pPr>
            <a:r>
              <a:rPr lang="en-GB"/>
              <a:t>Fall 2007</a:t>
            </a:r>
            <a:endParaRPr lang="en-US"/>
          </a:p>
        </p:txBody>
      </p:sp>
      <p:sp>
        <p:nvSpPr>
          <p:cNvPr id="5" name="Footer Placeholder 3"/>
          <p:cNvSpPr>
            <a:spLocks noGrp="1"/>
          </p:cNvSpPr>
          <p:nvPr>
            <p:ph type="ftr" sz="quarter" idx="11"/>
          </p:nvPr>
        </p:nvSpPr>
        <p:spPr/>
        <p:txBody>
          <a:bodyPr/>
          <a:lstStyle/>
          <a:p>
            <a:pPr>
              <a:defRPr/>
            </a:pPr>
            <a:r>
              <a:rPr lang="en-US"/>
              <a:t>cs425</a:t>
            </a:r>
          </a:p>
        </p:txBody>
      </p:sp>
      <p:sp>
        <p:nvSpPr>
          <p:cNvPr id="6" name="Slide Number Placeholder 4"/>
          <p:cNvSpPr>
            <a:spLocks noGrp="1"/>
          </p:cNvSpPr>
          <p:nvPr>
            <p:ph type="sldNum" sz="quarter" idx="12"/>
          </p:nvPr>
        </p:nvSpPr>
        <p:spPr/>
        <p:txBody>
          <a:bodyPr/>
          <a:lstStyle/>
          <a:p>
            <a:pPr>
              <a:defRPr/>
            </a:pPr>
            <a:fld id="{D933A4AC-3C32-4057-9176-75D59B2B688C}" type="slidenum">
              <a:rPr lang="en-US"/>
              <a:pPr>
                <a:defRPr/>
              </a:pPr>
              <a:t>39</a:t>
            </a:fld>
            <a:endParaRPr lang="en-US"/>
          </a:p>
        </p:txBody>
      </p:sp>
      <p:sp>
        <p:nvSpPr>
          <p:cNvPr id="21509" name="Rectangle 5"/>
          <p:cNvSpPr>
            <a:spLocks noGrp="1" noChangeArrowheads="1"/>
          </p:cNvSpPr>
          <p:nvPr>
            <p:ph type="title"/>
          </p:nvPr>
        </p:nvSpPr>
        <p:spPr>
          <a:xfrm>
            <a:off x="591553" y="260685"/>
            <a:ext cx="8915400" cy="1069848"/>
          </a:xfrm>
        </p:spPr>
        <p:txBody>
          <a:bodyPr vert="horz" lIns="91440" tIns="45720" rIns="91440" bIns="45720" rtlCol="0" anchor="ctr">
            <a:normAutofit/>
          </a:bodyPr>
          <a:lstStyle/>
          <a:p>
            <a:r>
              <a:rPr lang="en-US" altLang="zh-CN" sz="4000" b="1" dirty="0" smtClean="0">
                <a:solidFill>
                  <a:schemeClr val="tx2"/>
                </a:solidFill>
              </a:rPr>
              <a:t>Client Code</a:t>
            </a:r>
          </a:p>
        </p:txBody>
      </p:sp>
      <p:sp>
        <p:nvSpPr>
          <p:cNvPr id="21510" name="Text Box 6"/>
          <p:cNvSpPr txBox="1">
            <a:spLocks noChangeArrowheads="1"/>
          </p:cNvSpPr>
          <p:nvPr/>
        </p:nvSpPr>
        <p:spPr bwMode="auto">
          <a:xfrm>
            <a:off x="580190" y="1138989"/>
            <a:ext cx="9325810" cy="4524315"/>
          </a:xfrm>
          <a:prstGeom prst="rect">
            <a:avLst/>
          </a:prstGeom>
          <a:noFill/>
          <a:ln w="9525">
            <a:noFill/>
            <a:miter lim="800000"/>
            <a:headEnd/>
            <a:tailEnd/>
          </a:ln>
        </p:spPr>
        <p:txBody>
          <a:bodyPr wrap="square">
            <a:spAutoFit/>
          </a:bodyPr>
          <a:lstStyle/>
          <a:p>
            <a:r>
              <a:rPr lang="en-US" sz="1600" i="0" dirty="0">
                <a:latin typeface="Courier New" pitchFamily="49" charset="0"/>
              </a:rPr>
              <a:t>import java.rmi.*;</a:t>
            </a:r>
          </a:p>
          <a:p>
            <a:r>
              <a:rPr lang="en-US" sz="1600" i="0" dirty="0">
                <a:latin typeface="Courier New" pitchFamily="49" charset="0"/>
              </a:rPr>
              <a:t>public class TimeClient {</a:t>
            </a:r>
          </a:p>
          <a:p>
            <a:r>
              <a:rPr lang="en-US" sz="1600" i="0" dirty="0">
                <a:latin typeface="Courier New" pitchFamily="49" charset="0"/>
              </a:rPr>
              <a:t>  public static void main(String[] </a:t>
            </a:r>
            <a:r>
              <a:rPr lang="en-US" sz="1600" i="0" dirty="0" err="1">
                <a:latin typeface="Courier New" pitchFamily="49" charset="0"/>
              </a:rPr>
              <a:t>args</a:t>
            </a:r>
            <a:r>
              <a:rPr lang="en-US" sz="1600" i="0" dirty="0">
                <a:latin typeface="Courier New" pitchFamily="49" charset="0"/>
              </a:rPr>
              <a:t>) {</a:t>
            </a:r>
          </a:p>
          <a:p>
            <a:r>
              <a:rPr lang="en-US" sz="1600" i="0" dirty="0">
                <a:latin typeface="Courier New" pitchFamily="49" charset="0"/>
              </a:rPr>
              <a:t>    try </a:t>
            </a:r>
            <a:endParaRPr lang="en-US" sz="1600" i="0" dirty="0" smtClean="0">
              <a:latin typeface="Courier New" pitchFamily="49" charset="0"/>
            </a:endParaRPr>
          </a:p>
          <a:p>
            <a:r>
              <a:rPr lang="en-US" sz="1600" i="0" dirty="0" smtClean="0">
                <a:latin typeface="Courier New" pitchFamily="49" charset="0"/>
              </a:rPr>
              <a:t>    {</a:t>
            </a:r>
            <a:endParaRPr lang="en-US" sz="1600" i="0" dirty="0">
              <a:latin typeface="Courier New" pitchFamily="49" charset="0"/>
            </a:endParaRPr>
          </a:p>
          <a:p>
            <a:r>
              <a:rPr lang="en-US" sz="1600" i="0" dirty="0">
                <a:latin typeface="Courier New" pitchFamily="49" charset="0"/>
              </a:rPr>
              <a:t>      </a:t>
            </a:r>
            <a:r>
              <a:rPr lang="en-US" sz="1600" b="1" i="0" dirty="0">
                <a:solidFill>
                  <a:srgbClr val="FF0000"/>
                </a:solidFill>
                <a:latin typeface="Courier New" pitchFamily="49" charset="0"/>
              </a:rPr>
              <a:t>//</a:t>
            </a:r>
            <a:r>
              <a:rPr lang="en-US" sz="1600" b="1" i="0" dirty="0" err="1">
                <a:solidFill>
                  <a:srgbClr val="FF0000"/>
                </a:solidFill>
                <a:latin typeface="Courier New" pitchFamily="49" charset="0"/>
              </a:rPr>
              <a:t>RMISecurityManager</a:t>
            </a:r>
            <a:r>
              <a:rPr lang="en-US" sz="1600" b="1" i="0" dirty="0">
                <a:solidFill>
                  <a:srgbClr val="FF0000"/>
                </a:solidFill>
                <a:latin typeface="Courier New" pitchFamily="49" charset="0"/>
              </a:rPr>
              <a:t> </a:t>
            </a:r>
            <a:r>
              <a:rPr lang="en-US" sz="1600" b="1" i="0" dirty="0" err="1">
                <a:solidFill>
                  <a:srgbClr val="FF0000"/>
                </a:solidFill>
                <a:latin typeface="Courier New" pitchFamily="49" charset="0"/>
              </a:rPr>
              <a:t>sManager</a:t>
            </a:r>
            <a:r>
              <a:rPr lang="en-US" sz="1600" b="1" i="0" dirty="0">
                <a:solidFill>
                  <a:srgbClr val="FF0000"/>
                </a:solidFill>
                <a:latin typeface="Courier New" pitchFamily="49" charset="0"/>
              </a:rPr>
              <a:t> = </a:t>
            </a:r>
            <a:br>
              <a:rPr lang="en-US" sz="1600" b="1" i="0" dirty="0">
                <a:solidFill>
                  <a:srgbClr val="FF0000"/>
                </a:solidFill>
                <a:latin typeface="Courier New" pitchFamily="49" charset="0"/>
              </a:rPr>
            </a:br>
            <a:r>
              <a:rPr lang="en-US" sz="1600" b="1" i="0" dirty="0">
                <a:solidFill>
                  <a:srgbClr val="FF0000"/>
                </a:solidFill>
                <a:latin typeface="Courier New" pitchFamily="49" charset="0"/>
              </a:rPr>
              <a:t>        new </a:t>
            </a:r>
            <a:r>
              <a:rPr lang="en-US" sz="1600" b="1" i="0" dirty="0" err="1">
                <a:solidFill>
                  <a:srgbClr val="FF0000"/>
                </a:solidFill>
                <a:latin typeface="Courier New" pitchFamily="49" charset="0"/>
              </a:rPr>
              <a:t>RMISecurityManager</a:t>
            </a:r>
            <a:r>
              <a:rPr lang="en-US" sz="1600" b="1" i="0" dirty="0">
                <a:solidFill>
                  <a:srgbClr val="FF0000"/>
                </a:solidFill>
                <a:latin typeface="Courier New" pitchFamily="49" charset="0"/>
              </a:rPr>
              <a:t>();</a:t>
            </a:r>
          </a:p>
          <a:p>
            <a:r>
              <a:rPr lang="en-US" sz="1600" b="1" i="0" dirty="0">
                <a:solidFill>
                  <a:srgbClr val="FF0000"/>
                </a:solidFill>
                <a:latin typeface="Courier New" pitchFamily="49" charset="0"/>
              </a:rPr>
              <a:t>      //</a:t>
            </a:r>
            <a:r>
              <a:rPr lang="en-US" sz="1600" b="1" i="0" dirty="0" err="1">
                <a:solidFill>
                  <a:srgbClr val="FF0000"/>
                </a:solidFill>
                <a:latin typeface="Courier New" pitchFamily="49" charset="0"/>
              </a:rPr>
              <a:t>System.setSecurityManager</a:t>
            </a:r>
            <a:r>
              <a:rPr lang="en-US" sz="1600" b="1" i="0" dirty="0">
                <a:solidFill>
                  <a:srgbClr val="FF0000"/>
                </a:solidFill>
                <a:latin typeface="Courier New" pitchFamily="49" charset="0"/>
              </a:rPr>
              <a:t>(</a:t>
            </a:r>
            <a:r>
              <a:rPr lang="en-US" sz="1600" b="1" i="0" dirty="0" err="1">
                <a:solidFill>
                  <a:srgbClr val="FF0000"/>
                </a:solidFill>
                <a:latin typeface="Courier New" pitchFamily="49" charset="0"/>
              </a:rPr>
              <a:t>sManager</a:t>
            </a:r>
            <a:r>
              <a:rPr lang="en-US" sz="1600" b="1" i="0" dirty="0">
                <a:solidFill>
                  <a:srgbClr val="FF0000"/>
                </a:solidFill>
                <a:latin typeface="Courier New" pitchFamily="49" charset="0"/>
              </a:rPr>
              <a:t>);</a:t>
            </a:r>
          </a:p>
          <a:p>
            <a:r>
              <a:rPr lang="en-US" sz="1600" i="0" dirty="0">
                <a:latin typeface="Courier New" pitchFamily="49" charset="0"/>
              </a:rPr>
              <a:t>      Second </a:t>
            </a:r>
            <a:r>
              <a:rPr lang="en-US" sz="1600" i="0" dirty="0" err="1">
                <a:latin typeface="Courier New" pitchFamily="49" charset="0"/>
              </a:rPr>
              <a:t>sgen</a:t>
            </a:r>
            <a:r>
              <a:rPr lang="en-US" sz="1600" i="0" dirty="0">
                <a:latin typeface="Courier New" pitchFamily="49" charset="0"/>
              </a:rPr>
              <a:t> = (</a:t>
            </a:r>
            <a:r>
              <a:rPr lang="en-US" sz="1600" i="0" dirty="0" smtClean="0">
                <a:latin typeface="Courier New" pitchFamily="49" charset="0"/>
              </a:rPr>
              <a:t>Second)</a:t>
            </a:r>
            <a:r>
              <a:rPr lang="en-US" sz="1600" i="0" dirty="0" err="1" smtClean="0">
                <a:latin typeface="Courier New" pitchFamily="49" charset="0"/>
              </a:rPr>
              <a:t>Naming.lookup</a:t>
            </a:r>
            <a:r>
              <a:rPr lang="en-US" sz="1600" i="0" dirty="0">
                <a:latin typeface="Courier New" pitchFamily="49" charset="0"/>
              </a:rPr>
              <a:t>("rmi://localhost/Dater");</a:t>
            </a:r>
          </a:p>
          <a:p>
            <a:r>
              <a:rPr lang="en-US" sz="1600" i="0" dirty="0">
                <a:latin typeface="Courier New" pitchFamily="49" charset="0"/>
              </a:rPr>
              <a:t>      System.out.println("Milliseconds </a:t>
            </a:r>
            <a:r>
              <a:rPr lang="en-US" sz="1600" i="0" dirty="0" smtClean="0">
                <a:latin typeface="Courier New" pitchFamily="49" charset="0"/>
              </a:rPr>
              <a:t>are "+ </a:t>
            </a:r>
            <a:r>
              <a:rPr lang="en-US" sz="1600" i="0" dirty="0" err="1" smtClean="0">
                <a:latin typeface="Courier New" pitchFamily="49" charset="0"/>
              </a:rPr>
              <a:t>sgen.getMilliSeconds</a:t>
            </a:r>
            <a:r>
              <a:rPr lang="en-US" sz="1600" i="0" dirty="0">
                <a:latin typeface="Courier New" pitchFamily="49" charset="0"/>
              </a:rPr>
              <a:t>());</a:t>
            </a:r>
          </a:p>
          <a:p>
            <a:r>
              <a:rPr lang="en-US" sz="1600" i="0" dirty="0">
                <a:latin typeface="Courier New" pitchFamily="49" charset="0"/>
              </a:rPr>
              <a:t>    }</a:t>
            </a:r>
          </a:p>
          <a:p>
            <a:r>
              <a:rPr lang="en-US" sz="1600" i="0" dirty="0">
                <a:latin typeface="Courier New" pitchFamily="49" charset="0"/>
              </a:rPr>
              <a:t>    catch(Exception e) {</a:t>
            </a:r>
          </a:p>
          <a:p>
            <a:r>
              <a:rPr lang="en-US" sz="1600" i="0" dirty="0">
                <a:latin typeface="Courier New" pitchFamily="49" charset="0"/>
              </a:rPr>
              <a:t>      System.out.println("Problem </a:t>
            </a:r>
            <a:br>
              <a:rPr lang="en-US" sz="1600" i="0" dirty="0">
                <a:latin typeface="Courier New" pitchFamily="49" charset="0"/>
              </a:rPr>
            </a:br>
            <a:r>
              <a:rPr lang="en-US" sz="1600" i="0" dirty="0">
                <a:latin typeface="Courier New" pitchFamily="49" charset="0"/>
              </a:rPr>
              <a:t>      encountered accessing remote</a:t>
            </a:r>
          </a:p>
          <a:p>
            <a:r>
              <a:rPr lang="en-US" sz="1600" i="0" dirty="0">
                <a:latin typeface="Courier New" pitchFamily="49" charset="0"/>
              </a:rPr>
              <a:t>      object "+e);</a:t>
            </a:r>
          </a:p>
          <a:p>
            <a:r>
              <a:rPr lang="en-US" sz="1600" i="0" dirty="0">
                <a:latin typeface="Courier New" pitchFamily="49" charset="0"/>
              </a:rPr>
              <a:t>    }</a:t>
            </a:r>
          </a:p>
          <a:p>
            <a:r>
              <a:rPr lang="en-US" sz="1600" i="0" dirty="0">
                <a:latin typeface="Courier New" pitchFamily="49" charset="0"/>
              </a:rPr>
              <a:t>  }</a:t>
            </a:r>
          </a:p>
          <a:p>
            <a:r>
              <a:rPr lang="en-US" sz="1600" i="0" dirty="0">
                <a:latin typeface="Courier New" pitchFamily="49" charset="0"/>
              </a:rPr>
              <a: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96558" y="0"/>
            <a:ext cx="8915400" cy="944880"/>
          </a:xfrm>
        </p:spPr>
        <p:txBody>
          <a:bodyPr>
            <a:normAutofit/>
          </a:bodyPr>
          <a:lstStyle/>
          <a:p>
            <a:pPr eaLnBrk="1" fontAlgn="base" hangingPunct="1">
              <a:spcAft>
                <a:spcPct val="0"/>
              </a:spcAft>
              <a:defRPr/>
            </a:pPr>
            <a:r>
              <a:rPr lang="en-US" altLang="zh-CN" sz="4000" b="1" dirty="0" smtClean="0">
                <a:solidFill>
                  <a:schemeClr val="tx2"/>
                </a:solidFill>
              </a:rPr>
              <a:t>RMI</a:t>
            </a:r>
          </a:p>
        </p:txBody>
      </p:sp>
      <p:sp>
        <p:nvSpPr>
          <p:cNvPr id="37891" name="Rectangle 3"/>
          <p:cNvSpPr>
            <a:spLocks noGrp="1" noChangeArrowheads="1"/>
          </p:cNvSpPr>
          <p:nvPr>
            <p:ph idx="1"/>
          </p:nvPr>
        </p:nvSpPr>
        <p:spPr>
          <a:xfrm>
            <a:off x="495300" y="914399"/>
            <a:ext cx="8915400" cy="5660137"/>
          </a:xfrm>
        </p:spPr>
        <p:txBody>
          <a:bodyPr>
            <a:normAutofit/>
          </a:bodyPr>
          <a:lstStyle/>
          <a:p>
            <a:pPr eaLnBrk="1" hangingPunct="1"/>
            <a:r>
              <a:rPr lang="en-US" b="1" dirty="0" smtClean="0"/>
              <a:t>Data and Methods</a:t>
            </a:r>
          </a:p>
          <a:p>
            <a:pPr lvl="1"/>
            <a:r>
              <a:rPr lang="en-US" sz="2600" b="1" dirty="0" smtClean="0"/>
              <a:t>Encapsulation</a:t>
            </a:r>
          </a:p>
          <a:p>
            <a:pPr lvl="1"/>
            <a:r>
              <a:rPr lang="en-US" sz="2600" dirty="0" smtClean="0"/>
              <a:t>Key feature of an object is that it encapsulates data called the state and operations on that data called the methods. Methods are made available through an interface.</a:t>
            </a:r>
          </a:p>
          <a:p>
            <a:pPr eaLnBrk="1" hangingPunct="1"/>
            <a:endParaRPr lang="en-US" dirty="0" smtClean="0"/>
          </a:p>
          <a:p>
            <a:pPr eaLnBrk="1" hangingPunct="1"/>
            <a:r>
              <a:rPr lang="en-US" b="1" dirty="0" smtClean="0"/>
              <a:t>Distributed Object</a:t>
            </a:r>
          </a:p>
          <a:p>
            <a:pPr lvl="1"/>
            <a:r>
              <a:rPr lang="en-US" sz="2400" b="1" dirty="0" smtClean="0"/>
              <a:t>Interface on other machine</a:t>
            </a:r>
          </a:p>
          <a:p>
            <a:pPr lvl="1"/>
            <a:r>
              <a:rPr lang="en-US" sz="2400" dirty="0" smtClean="0"/>
              <a:t>We can also place the interface of object on another machine. Such organization is being referred as distributed object.</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r>
              <a:rPr lang="en-GB"/>
              <a:t>Fall 2007</a:t>
            </a:r>
            <a:endParaRPr lang="en-US"/>
          </a:p>
        </p:txBody>
      </p:sp>
      <p:sp>
        <p:nvSpPr>
          <p:cNvPr id="6" name="Footer Placeholder 4"/>
          <p:cNvSpPr>
            <a:spLocks noGrp="1"/>
          </p:cNvSpPr>
          <p:nvPr>
            <p:ph type="ftr" sz="quarter" idx="11"/>
          </p:nvPr>
        </p:nvSpPr>
        <p:spPr/>
        <p:txBody>
          <a:bodyPr/>
          <a:lstStyle/>
          <a:p>
            <a:pPr>
              <a:defRPr/>
            </a:pPr>
            <a:r>
              <a:rPr lang="en-US"/>
              <a:t>cs425</a:t>
            </a:r>
          </a:p>
        </p:txBody>
      </p:sp>
      <p:sp>
        <p:nvSpPr>
          <p:cNvPr id="7" name="Slide Number Placeholder 5"/>
          <p:cNvSpPr>
            <a:spLocks noGrp="1"/>
          </p:cNvSpPr>
          <p:nvPr>
            <p:ph type="sldNum" sz="quarter" idx="12"/>
          </p:nvPr>
        </p:nvSpPr>
        <p:spPr/>
        <p:txBody>
          <a:bodyPr/>
          <a:lstStyle/>
          <a:p>
            <a:pPr>
              <a:defRPr/>
            </a:pPr>
            <a:fld id="{5F6E40C7-4C0E-4B42-A344-EE357D893AC3}" type="slidenum">
              <a:rPr lang="en-US"/>
              <a:pPr>
                <a:defRPr/>
              </a:pPr>
              <a:t>40</a:t>
            </a:fld>
            <a:endParaRPr lang="en-US"/>
          </a:p>
        </p:txBody>
      </p:sp>
      <p:sp>
        <p:nvSpPr>
          <p:cNvPr id="22533" name="Rectangle 2"/>
          <p:cNvSpPr>
            <a:spLocks noGrp="1" noChangeArrowheads="1"/>
          </p:cNvSpPr>
          <p:nvPr>
            <p:ph type="title"/>
          </p:nvPr>
        </p:nvSpPr>
        <p:spPr>
          <a:xfrm>
            <a:off x="479258" y="260684"/>
            <a:ext cx="8915400" cy="1066800"/>
          </a:xfrm>
        </p:spPr>
        <p:txBody>
          <a:bodyPr vert="horz" lIns="91440" tIns="45720" rIns="91440" bIns="45720" rtlCol="0" anchor="ctr">
            <a:normAutofit/>
          </a:bodyPr>
          <a:lstStyle/>
          <a:p>
            <a:r>
              <a:rPr lang="en-US" altLang="zh-CN" sz="4000" b="1" dirty="0" smtClean="0">
                <a:solidFill>
                  <a:schemeClr val="tx2"/>
                </a:solidFill>
              </a:rPr>
              <a:t>Explanation</a:t>
            </a:r>
          </a:p>
        </p:txBody>
      </p:sp>
      <p:sp>
        <p:nvSpPr>
          <p:cNvPr id="22534" name="Rectangle 3"/>
          <p:cNvSpPr>
            <a:spLocks noGrp="1" noChangeArrowheads="1"/>
          </p:cNvSpPr>
          <p:nvPr>
            <p:ph type="body" idx="1"/>
          </p:nvPr>
        </p:nvSpPr>
        <p:spPr>
          <a:xfrm>
            <a:off x="495300" y="4419599"/>
            <a:ext cx="8915400" cy="2205789"/>
          </a:xfrm>
        </p:spPr>
        <p:txBody>
          <a:bodyPr>
            <a:normAutofit/>
          </a:bodyPr>
          <a:lstStyle/>
          <a:p>
            <a:pPr eaLnBrk="1" hangingPunct="1">
              <a:lnSpc>
                <a:spcPct val="80000"/>
              </a:lnSpc>
            </a:pPr>
            <a:r>
              <a:rPr lang="en-US" sz="2800" dirty="0" smtClean="0"/>
              <a:t>Looks up the object within the naming service which is running on the server using the static method lookup. </a:t>
            </a:r>
          </a:p>
          <a:p>
            <a:pPr eaLnBrk="1" hangingPunct="1">
              <a:lnSpc>
                <a:spcPct val="80000"/>
              </a:lnSpc>
            </a:pPr>
            <a:r>
              <a:rPr lang="en-US" sz="2800" dirty="0" smtClean="0"/>
              <a:t>The method lookup obtains a reference to the object identified by the string "Dater" which is resident on the server that is identified by "hostname";</a:t>
            </a:r>
          </a:p>
        </p:txBody>
      </p:sp>
      <p:sp>
        <p:nvSpPr>
          <p:cNvPr id="22535" name="Text Box 4"/>
          <p:cNvSpPr txBox="1">
            <a:spLocks noChangeArrowheads="1"/>
          </p:cNvSpPr>
          <p:nvPr/>
        </p:nvSpPr>
        <p:spPr bwMode="auto">
          <a:xfrm>
            <a:off x="415089" y="1138988"/>
            <a:ext cx="9080500" cy="3139321"/>
          </a:xfrm>
          <a:prstGeom prst="rect">
            <a:avLst/>
          </a:prstGeom>
          <a:noFill/>
          <a:ln w="9525">
            <a:noFill/>
            <a:miter lim="800000"/>
            <a:headEnd/>
            <a:tailEnd/>
          </a:ln>
        </p:spPr>
        <p:txBody>
          <a:bodyPr wrap="square">
            <a:spAutoFit/>
          </a:bodyPr>
          <a:lstStyle/>
          <a:p>
            <a:r>
              <a:rPr lang="en-US" sz="1800" dirty="0">
                <a:latin typeface="Courier New" pitchFamily="49" charset="0"/>
              </a:rPr>
              <a:t>public static void main(String[] </a:t>
            </a:r>
            <a:r>
              <a:rPr lang="en-US" sz="1800" dirty="0" err="1">
                <a:latin typeface="Courier New" pitchFamily="49" charset="0"/>
              </a:rPr>
              <a:t>args</a:t>
            </a:r>
            <a:r>
              <a:rPr lang="en-US" sz="1800" dirty="0">
                <a:latin typeface="Courier New" pitchFamily="49" charset="0"/>
              </a:rPr>
              <a:t>) {</a:t>
            </a:r>
          </a:p>
          <a:p>
            <a:r>
              <a:rPr lang="en-US" sz="1800" dirty="0">
                <a:latin typeface="Courier New" pitchFamily="49" charset="0"/>
              </a:rPr>
              <a:t>  try {</a:t>
            </a:r>
          </a:p>
          <a:p>
            <a:r>
              <a:rPr lang="en-US" sz="1800" b="1" dirty="0">
                <a:latin typeface="Courier New" pitchFamily="49" charset="0"/>
              </a:rPr>
              <a:t>    Second </a:t>
            </a:r>
            <a:r>
              <a:rPr lang="en-US" sz="1800" b="1" dirty="0" err="1">
                <a:latin typeface="Courier New" pitchFamily="49" charset="0"/>
              </a:rPr>
              <a:t>sgen</a:t>
            </a:r>
            <a:r>
              <a:rPr lang="en-US" sz="1800" b="1" dirty="0">
                <a:latin typeface="Courier New" pitchFamily="49" charset="0"/>
              </a:rPr>
              <a:t> = (Second)</a:t>
            </a:r>
          </a:p>
          <a:p>
            <a:r>
              <a:rPr lang="en-US" sz="1800" b="1" dirty="0">
                <a:latin typeface="Courier New" pitchFamily="49" charset="0"/>
              </a:rPr>
              <a:t>    </a:t>
            </a:r>
            <a:r>
              <a:rPr lang="en-US" sz="1800" b="1" dirty="0" err="1">
                <a:latin typeface="Courier New" pitchFamily="49" charset="0"/>
              </a:rPr>
              <a:t>Naming.lookup</a:t>
            </a:r>
            <a:r>
              <a:rPr lang="en-US" sz="1800" b="1" dirty="0">
                <a:latin typeface="Courier New" pitchFamily="49" charset="0"/>
              </a:rPr>
              <a:t>("rmi://hostname/Dater");</a:t>
            </a:r>
          </a:p>
          <a:p>
            <a:r>
              <a:rPr lang="en-US" sz="1800" dirty="0">
                <a:latin typeface="Courier New" pitchFamily="49" charset="0"/>
              </a:rPr>
              <a:t>    System.out.println("Milliseconds are     </a:t>
            </a:r>
            <a:br>
              <a:rPr lang="en-US" sz="1800" dirty="0">
                <a:latin typeface="Courier New" pitchFamily="49" charset="0"/>
              </a:rPr>
            </a:br>
            <a:r>
              <a:rPr lang="en-US" sz="1800" dirty="0">
                <a:latin typeface="Courier New" pitchFamily="49" charset="0"/>
              </a:rPr>
              <a:t>    "+</a:t>
            </a:r>
            <a:r>
              <a:rPr lang="en-US" sz="1800" dirty="0" err="1">
                <a:latin typeface="Courier New" pitchFamily="49" charset="0"/>
              </a:rPr>
              <a:t>sgen.getMilliSeconds</a:t>
            </a:r>
            <a:r>
              <a:rPr lang="en-US" sz="1800" dirty="0">
                <a:latin typeface="Courier New" pitchFamily="49" charset="0"/>
              </a:rPr>
              <a:t>());</a:t>
            </a:r>
          </a:p>
          <a:p>
            <a:r>
              <a:rPr lang="en-US" sz="1800" dirty="0">
                <a:latin typeface="Courier New" pitchFamily="49" charset="0"/>
              </a:rPr>
              <a:t>  }</a:t>
            </a:r>
          </a:p>
          <a:p>
            <a:r>
              <a:rPr lang="en-US" sz="1800" dirty="0">
                <a:latin typeface="Courier New" pitchFamily="49" charset="0"/>
              </a:rPr>
              <a:t>  catch(Exception e) {</a:t>
            </a:r>
          </a:p>
          <a:p>
            <a:r>
              <a:rPr lang="en-US" sz="1800" dirty="0">
                <a:latin typeface="Courier New" pitchFamily="49" charset="0"/>
              </a:rPr>
              <a:t>  System.out.println("Problem encountered </a:t>
            </a:r>
            <a:br>
              <a:rPr lang="en-US" sz="1800" dirty="0">
                <a:latin typeface="Courier New" pitchFamily="49" charset="0"/>
              </a:rPr>
            </a:br>
            <a:r>
              <a:rPr lang="en-US" sz="1800" dirty="0">
                <a:latin typeface="Courier New" pitchFamily="49" charset="0"/>
              </a:rPr>
              <a:t>    accessing remote   object "+e);</a:t>
            </a:r>
          </a:p>
          <a:p>
            <a:r>
              <a:rPr lang="en-US" sz="1800" dirty="0">
                <a:latin typeface="Courier New" pitchFamily="49" charset="0"/>
              </a:rPr>
              <a:t>  }</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r>
              <a:rPr lang="en-GB"/>
              <a:t>Fall 2007</a:t>
            </a:r>
            <a:endParaRPr lang="en-US"/>
          </a:p>
        </p:txBody>
      </p:sp>
      <p:sp>
        <p:nvSpPr>
          <p:cNvPr id="6" name="Footer Placeholder 4"/>
          <p:cNvSpPr>
            <a:spLocks noGrp="1"/>
          </p:cNvSpPr>
          <p:nvPr>
            <p:ph type="ftr" sz="quarter" idx="11"/>
          </p:nvPr>
        </p:nvSpPr>
        <p:spPr/>
        <p:txBody>
          <a:bodyPr/>
          <a:lstStyle/>
          <a:p>
            <a:pPr>
              <a:defRPr/>
            </a:pPr>
            <a:r>
              <a:rPr lang="en-US"/>
              <a:t>cs425</a:t>
            </a:r>
          </a:p>
        </p:txBody>
      </p:sp>
      <p:sp>
        <p:nvSpPr>
          <p:cNvPr id="7" name="Slide Number Placeholder 5"/>
          <p:cNvSpPr>
            <a:spLocks noGrp="1"/>
          </p:cNvSpPr>
          <p:nvPr>
            <p:ph type="sldNum" sz="quarter" idx="12"/>
          </p:nvPr>
        </p:nvSpPr>
        <p:spPr/>
        <p:txBody>
          <a:bodyPr/>
          <a:lstStyle/>
          <a:p>
            <a:pPr>
              <a:defRPr/>
            </a:pPr>
            <a:fld id="{55640CA5-C53C-44EE-913C-F828E422196E}" type="slidenum">
              <a:rPr lang="en-US"/>
              <a:pPr>
                <a:defRPr/>
              </a:pPr>
              <a:t>41</a:t>
            </a:fld>
            <a:endParaRPr lang="en-US"/>
          </a:p>
        </p:txBody>
      </p:sp>
      <p:sp>
        <p:nvSpPr>
          <p:cNvPr id="23557" name="Rectangle 2"/>
          <p:cNvSpPr>
            <a:spLocks noGrp="1" noChangeArrowheads="1"/>
          </p:cNvSpPr>
          <p:nvPr>
            <p:ph type="title"/>
          </p:nvPr>
        </p:nvSpPr>
        <p:spPr>
          <a:xfrm>
            <a:off x="607595" y="405064"/>
            <a:ext cx="8915400" cy="1066800"/>
          </a:xfrm>
        </p:spPr>
        <p:txBody>
          <a:bodyPr vert="horz" lIns="91440" tIns="45720" rIns="91440" bIns="45720" rtlCol="0" anchor="ctr">
            <a:normAutofit/>
          </a:bodyPr>
          <a:lstStyle/>
          <a:p>
            <a:r>
              <a:rPr lang="en-US" altLang="zh-CN" sz="4000" b="1" dirty="0" smtClean="0">
                <a:solidFill>
                  <a:schemeClr val="tx2"/>
                </a:solidFill>
              </a:rPr>
              <a:t>Explanation</a:t>
            </a:r>
          </a:p>
        </p:txBody>
      </p:sp>
      <p:sp>
        <p:nvSpPr>
          <p:cNvPr id="23558" name="Rectangle 3"/>
          <p:cNvSpPr>
            <a:spLocks noGrp="1" noChangeArrowheads="1"/>
          </p:cNvSpPr>
          <p:nvPr>
            <p:ph type="body" idx="1"/>
          </p:nvPr>
        </p:nvSpPr>
        <p:spPr>
          <a:xfrm>
            <a:off x="495300" y="4419600"/>
            <a:ext cx="8915400" cy="1905000"/>
          </a:xfrm>
        </p:spPr>
        <p:txBody>
          <a:bodyPr/>
          <a:lstStyle/>
          <a:p>
            <a:pPr eaLnBrk="1" hangingPunct="1"/>
            <a:r>
              <a:rPr lang="en-US" smtClean="0"/>
              <a:t>Method is invoked</a:t>
            </a:r>
          </a:p>
        </p:txBody>
      </p:sp>
      <p:sp>
        <p:nvSpPr>
          <p:cNvPr id="23559" name="Text Box 4"/>
          <p:cNvSpPr txBox="1">
            <a:spLocks noChangeArrowheads="1"/>
          </p:cNvSpPr>
          <p:nvPr/>
        </p:nvSpPr>
        <p:spPr bwMode="auto">
          <a:xfrm>
            <a:off x="350920" y="1443789"/>
            <a:ext cx="9080500" cy="3539430"/>
          </a:xfrm>
          <a:prstGeom prst="rect">
            <a:avLst/>
          </a:prstGeom>
          <a:noFill/>
          <a:ln w="9525">
            <a:noFill/>
            <a:miter lim="800000"/>
            <a:headEnd/>
            <a:tailEnd/>
          </a:ln>
        </p:spPr>
        <p:txBody>
          <a:bodyPr>
            <a:spAutoFit/>
          </a:bodyPr>
          <a:lstStyle/>
          <a:p>
            <a:r>
              <a:rPr lang="en-US" sz="2000" dirty="0">
                <a:latin typeface="Courier New" pitchFamily="49" charset="0"/>
              </a:rPr>
              <a:t>public static void main(String[] </a:t>
            </a:r>
            <a:r>
              <a:rPr lang="en-US" sz="2000" dirty="0" err="1">
                <a:latin typeface="Courier New" pitchFamily="49" charset="0"/>
              </a:rPr>
              <a:t>args</a:t>
            </a:r>
            <a:r>
              <a:rPr lang="en-US" sz="2000" dirty="0">
                <a:latin typeface="Courier New" pitchFamily="49" charset="0"/>
              </a:rPr>
              <a:t>) {</a:t>
            </a:r>
          </a:p>
          <a:p>
            <a:r>
              <a:rPr lang="en-US" sz="2000" dirty="0">
                <a:latin typeface="Courier New" pitchFamily="49" charset="0"/>
              </a:rPr>
              <a:t>  try {</a:t>
            </a:r>
          </a:p>
          <a:p>
            <a:r>
              <a:rPr lang="en-US" sz="2000" dirty="0">
                <a:latin typeface="Courier New" pitchFamily="49" charset="0"/>
              </a:rPr>
              <a:t>    Second </a:t>
            </a:r>
            <a:r>
              <a:rPr lang="en-US" sz="2000" dirty="0" err="1">
                <a:latin typeface="Courier New" pitchFamily="49" charset="0"/>
              </a:rPr>
              <a:t>sgen</a:t>
            </a:r>
            <a:r>
              <a:rPr lang="en-US" sz="2000" dirty="0">
                <a:latin typeface="Courier New" pitchFamily="49" charset="0"/>
              </a:rPr>
              <a:t> = (Second)</a:t>
            </a:r>
          </a:p>
          <a:p>
            <a:r>
              <a:rPr lang="en-US" sz="2000" dirty="0">
                <a:latin typeface="Courier New" pitchFamily="49" charset="0"/>
              </a:rPr>
              <a:t>    </a:t>
            </a:r>
            <a:r>
              <a:rPr lang="en-US" sz="2000" dirty="0" err="1">
                <a:latin typeface="Courier New" pitchFamily="49" charset="0"/>
              </a:rPr>
              <a:t>Naming.lookup</a:t>
            </a:r>
            <a:r>
              <a:rPr lang="en-US" sz="2000" dirty="0">
                <a:latin typeface="Courier New" pitchFamily="49" charset="0"/>
              </a:rPr>
              <a:t>("rmi://hostname/Dater");</a:t>
            </a:r>
          </a:p>
          <a:p>
            <a:r>
              <a:rPr lang="en-US" sz="2000" dirty="0">
                <a:latin typeface="Courier New" pitchFamily="49" charset="0"/>
              </a:rPr>
              <a:t>    System.out.println("Milliseconds are     </a:t>
            </a:r>
            <a:r>
              <a:rPr lang="en-US" sz="2000" b="1" dirty="0">
                <a:latin typeface="Courier New" pitchFamily="49" charset="0"/>
              </a:rPr>
              <a:t/>
            </a:r>
            <a:br>
              <a:rPr lang="en-US" sz="2000" b="1" dirty="0">
                <a:latin typeface="Courier New" pitchFamily="49" charset="0"/>
              </a:rPr>
            </a:br>
            <a:r>
              <a:rPr lang="en-US" sz="2000" b="1" dirty="0">
                <a:latin typeface="Courier New" pitchFamily="49" charset="0"/>
              </a:rPr>
              <a:t>    "+</a:t>
            </a:r>
            <a:r>
              <a:rPr lang="en-US" sz="2000" b="1" dirty="0" err="1">
                <a:latin typeface="Courier New" pitchFamily="49" charset="0"/>
              </a:rPr>
              <a:t>sgen.getMilliSeconds</a:t>
            </a:r>
            <a:r>
              <a:rPr lang="en-US" sz="2000" b="1" dirty="0">
                <a:latin typeface="Courier New" pitchFamily="49" charset="0"/>
              </a:rPr>
              <a:t>());</a:t>
            </a:r>
          </a:p>
          <a:p>
            <a:r>
              <a:rPr lang="en-US" sz="2000" dirty="0">
                <a:latin typeface="Courier New" pitchFamily="49" charset="0"/>
              </a:rPr>
              <a:t>  }</a:t>
            </a:r>
          </a:p>
          <a:p>
            <a:r>
              <a:rPr lang="en-US" sz="2000" dirty="0">
                <a:latin typeface="Courier New" pitchFamily="49" charset="0"/>
              </a:rPr>
              <a:t>  catch(Exception e) {</a:t>
            </a:r>
          </a:p>
          <a:p>
            <a:r>
              <a:rPr lang="en-US" sz="2000" dirty="0">
                <a:latin typeface="Courier New" pitchFamily="49" charset="0"/>
              </a:rPr>
              <a:t>  System.out.println("Problem encountered </a:t>
            </a:r>
            <a:br>
              <a:rPr lang="en-US" sz="2000" dirty="0">
                <a:latin typeface="Courier New" pitchFamily="49" charset="0"/>
              </a:rPr>
            </a:br>
            <a:r>
              <a:rPr lang="en-US" sz="2000" dirty="0">
                <a:latin typeface="Courier New" pitchFamily="49" charset="0"/>
              </a:rPr>
              <a:t>    accessing remote   object "+e);</a:t>
            </a:r>
          </a:p>
          <a:p>
            <a:r>
              <a:rPr lang="en-US" sz="2000" dirty="0">
                <a:latin typeface="Courier New" pitchFamily="49" charset="0"/>
              </a:rPr>
              <a:t>  }</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GB"/>
              <a:t>Fall 2007</a:t>
            </a:r>
            <a:endParaRPr lang="en-US"/>
          </a:p>
        </p:txBody>
      </p:sp>
      <p:sp>
        <p:nvSpPr>
          <p:cNvPr id="5" name="Footer Placeholder 4"/>
          <p:cNvSpPr>
            <a:spLocks noGrp="1"/>
          </p:cNvSpPr>
          <p:nvPr>
            <p:ph type="ftr" sz="quarter" idx="11"/>
          </p:nvPr>
        </p:nvSpPr>
        <p:spPr/>
        <p:txBody>
          <a:bodyPr/>
          <a:lstStyle/>
          <a:p>
            <a:pPr>
              <a:defRPr/>
            </a:pPr>
            <a:r>
              <a:rPr lang="en-US"/>
              <a:t>cs425</a:t>
            </a:r>
          </a:p>
        </p:txBody>
      </p:sp>
      <p:sp>
        <p:nvSpPr>
          <p:cNvPr id="6" name="Slide Number Placeholder 5"/>
          <p:cNvSpPr>
            <a:spLocks noGrp="1"/>
          </p:cNvSpPr>
          <p:nvPr>
            <p:ph type="sldNum" sz="quarter" idx="12"/>
          </p:nvPr>
        </p:nvSpPr>
        <p:spPr/>
        <p:txBody>
          <a:bodyPr/>
          <a:lstStyle/>
          <a:p>
            <a:pPr>
              <a:defRPr/>
            </a:pPr>
            <a:fld id="{9899E590-F413-4DEF-A7A8-A012ADD05DDC}" type="slidenum">
              <a:rPr lang="en-US"/>
              <a:pPr>
                <a:defRPr/>
              </a:pPr>
              <a:t>42</a:t>
            </a:fld>
            <a:endParaRPr lang="en-US"/>
          </a:p>
        </p:txBody>
      </p:sp>
      <p:sp>
        <p:nvSpPr>
          <p:cNvPr id="24581" name="Rectangle 2"/>
          <p:cNvSpPr>
            <a:spLocks noGrp="1" noChangeArrowheads="1"/>
          </p:cNvSpPr>
          <p:nvPr>
            <p:ph type="title"/>
          </p:nvPr>
        </p:nvSpPr>
        <p:spPr/>
        <p:txBody>
          <a:bodyPr vert="horz" lIns="91440" tIns="45720" rIns="91440" bIns="45720" rtlCol="0" anchor="ctr">
            <a:normAutofit/>
          </a:bodyPr>
          <a:lstStyle/>
          <a:p>
            <a:r>
              <a:rPr lang="en-US" altLang="zh-CN" sz="4000" b="1" smtClean="0">
                <a:solidFill>
                  <a:schemeClr val="tx2"/>
                </a:solidFill>
              </a:rPr>
              <a:t>Essential Steps</a:t>
            </a:r>
          </a:p>
        </p:txBody>
      </p:sp>
      <p:sp>
        <p:nvSpPr>
          <p:cNvPr id="24582" name="Rectangle 3"/>
          <p:cNvSpPr>
            <a:spLocks noGrp="1" noChangeArrowheads="1"/>
          </p:cNvSpPr>
          <p:nvPr>
            <p:ph type="body" idx="1"/>
          </p:nvPr>
        </p:nvSpPr>
        <p:spPr/>
        <p:txBody>
          <a:bodyPr/>
          <a:lstStyle/>
          <a:p>
            <a:pPr eaLnBrk="1" hangingPunct="1"/>
            <a:r>
              <a:rPr lang="en-US" dirty="0" smtClean="0">
                <a:solidFill>
                  <a:schemeClr val="bg2"/>
                </a:solidFill>
              </a:rPr>
              <a:t>Create and install the security manager (omitted in our example)</a:t>
            </a:r>
          </a:p>
          <a:p>
            <a:pPr eaLnBrk="1" hangingPunct="1"/>
            <a:r>
              <a:rPr lang="en-US" dirty="0" smtClean="0"/>
              <a:t>Construct the name of the remote object</a:t>
            </a:r>
          </a:p>
          <a:p>
            <a:pPr eaLnBrk="1" hangingPunct="1"/>
            <a:r>
              <a:rPr lang="en-US" dirty="0" smtClean="0"/>
              <a:t>Use the </a:t>
            </a:r>
            <a:r>
              <a:rPr lang="en-US" dirty="0" err="1" smtClean="0">
                <a:latin typeface="Courier New" pitchFamily="49" charset="0"/>
              </a:rPr>
              <a:t>naming.lookup</a:t>
            </a:r>
            <a:r>
              <a:rPr lang="en-US" dirty="0" smtClean="0"/>
              <a:t> method to look up the remote object with name defined in the previous step</a:t>
            </a:r>
          </a:p>
          <a:p>
            <a:pPr eaLnBrk="1" hangingPunct="1"/>
            <a:r>
              <a:rPr lang="en-US" dirty="0" smtClean="0"/>
              <a:t>Invoke the remote method on the remote object</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GB"/>
              <a:t>Fall 2007</a:t>
            </a:r>
            <a:endParaRPr lang="en-US"/>
          </a:p>
        </p:txBody>
      </p:sp>
      <p:sp>
        <p:nvSpPr>
          <p:cNvPr id="5" name="Footer Placeholder 4"/>
          <p:cNvSpPr>
            <a:spLocks noGrp="1"/>
          </p:cNvSpPr>
          <p:nvPr>
            <p:ph type="ftr" sz="quarter" idx="11"/>
          </p:nvPr>
        </p:nvSpPr>
        <p:spPr/>
        <p:txBody>
          <a:bodyPr/>
          <a:lstStyle/>
          <a:p>
            <a:pPr>
              <a:defRPr/>
            </a:pPr>
            <a:r>
              <a:rPr lang="en-US"/>
              <a:t>cs425</a:t>
            </a:r>
          </a:p>
        </p:txBody>
      </p:sp>
      <p:sp>
        <p:nvSpPr>
          <p:cNvPr id="6" name="Slide Number Placeholder 5"/>
          <p:cNvSpPr>
            <a:spLocks noGrp="1"/>
          </p:cNvSpPr>
          <p:nvPr>
            <p:ph type="sldNum" sz="quarter" idx="12"/>
          </p:nvPr>
        </p:nvSpPr>
        <p:spPr/>
        <p:txBody>
          <a:bodyPr/>
          <a:lstStyle/>
          <a:p>
            <a:pPr>
              <a:defRPr/>
            </a:pPr>
            <a:fld id="{DAA0FDEE-FED5-44ED-95C0-155D6BBAF2C0}" type="slidenum">
              <a:rPr lang="en-US"/>
              <a:pPr>
                <a:defRPr/>
              </a:pPr>
              <a:t>43</a:t>
            </a:fld>
            <a:endParaRPr lang="en-US"/>
          </a:p>
        </p:txBody>
      </p:sp>
      <p:sp>
        <p:nvSpPr>
          <p:cNvPr id="25605" name="Rectangle 2"/>
          <p:cNvSpPr>
            <a:spLocks noGrp="1" noChangeArrowheads="1"/>
          </p:cNvSpPr>
          <p:nvPr>
            <p:ph type="title"/>
          </p:nvPr>
        </p:nvSpPr>
        <p:spPr>
          <a:xfrm>
            <a:off x="575511" y="485273"/>
            <a:ext cx="8915400" cy="1066800"/>
          </a:xfrm>
        </p:spPr>
        <p:txBody>
          <a:bodyPr vert="horz" lIns="91440" tIns="45720" rIns="91440" bIns="45720" rtlCol="0" anchor="ctr">
            <a:normAutofit/>
          </a:bodyPr>
          <a:lstStyle/>
          <a:p>
            <a:r>
              <a:rPr lang="en-US" altLang="zh-CN" sz="4000" b="1" dirty="0" smtClean="0">
                <a:solidFill>
                  <a:schemeClr val="tx2"/>
                </a:solidFill>
              </a:rPr>
              <a:t>How will this work?</a:t>
            </a:r>
          </a:p>
        </p:txBody>
      </p:sp>
      <p:sp>
        <p:nvSpPr>
          <p:cNvPr id="25606" name="Rectangle 3"/>
          <p:cNvSpPr>
            <a:spLocks noGrp="1" noChangeArrowheads="1"/>
          </p:cNvSpPr>
          <p:nvPr>
            <p:ph type="body" idx="1"/>
          </p:nvPr>
        </p:nvSpPr>
        <p:spPr>
          <a:xfrm>
            <a:off x="495300" y="1543571"/>
            <a:ext cx="8915400" cy="4325112"/>
          </a:xfrm>
        </p:spPr>
        <p:txBody>
          <a:bodyPr>
            <a:normAutofit fontScale="92500" lnSpcReduction="10000"/>
          </a:bodyPr>
          <a:lstStyle/>
          <a:p>
            <a:pPr eaLnBrk="1" hangingPunct="1">
              <a:lnSpc>
                <a:spcPct val="90000"/>
              </a:lnSpc>
            </a:pPr>
            <a:r>
              <a:rPr lang="en-US" dirty="0" smtClean="0"/>
              <a:t>Unanswered questions:</a:t>
            </a:r>
          </a:p>
          <a:p>
            <a:pPr lvl="1" eaLnBrk="1" hangingPunct="1">
              <a:lnSpc>
                <a:spcPct val="90000"/>
              </a:lnSpc>
            </a:pPr>
            <a:r>
              <a:rPr lang="en-US" dirty="0" smtClean="0"/>
              <a:t>How about stub/skeletons?</a:t>
            </a:r>
          </a:p>
          <a:p>
            <a:pPr lvl="1" eaLnBrk="1" hangingPunct="1">
              <a:lnSpc>
                <a:spcPct val="90000"/>
              </a:lnSpc>
            </a:pPr>
            <a:r>
              <a:rPr lang="en-US" dirty="0" smtClean="0"/>
              <a:t>And who provides the naming service?</a:t>
            </a:r>
          </a:p>
          <a:p>
            <a:pPr eaLnBrk="1" hangingPunct="1">
              <a:lnSpc>
                <a:spcPct val="90000"/>
              </a:lnSpc>
            </a:pPr>
            <a:endParaRPr lang="en-US" dirty="0" smtClean="0"/>
          </a:p>
          <a:p>
            <a:pPr eaLnBrk="1" hangingPunct="1">
              <a:lnSpc>
                <a:spcPct val="90000"/>
              </a:lnSpc>
            </a:pPr>
            <a:r>
              <a:rPr lang="en-US" dirty="0" smtClean="0"/>
              <a:t>stub/skeletons are created by a RMI compiler</a:t>
            </a:r>
          </a:p>
          <a:p>
            <a:pPr lvl="1" eaLnBrk="1" hangingPunct="1">
              <a:lnSpc>
                <a:spcPct val="90000"/>
              </a:lnSpc>
            </a:pPr>
            <a:r>
              <a:rPr lang="en-US" dirty="0" smtClean="0"/>
              <a:t>e.g. &gt;rmic SecondImp creates</a:t>
            </a:r>
          </a:p>
          <a:p>
            <a:pPr lvl="1" eaLnBrk="1" hangingPunct="1">
              <a:lnSpc>
                <a:spcPct val="90000"/>
              </a:lnSpc>
            </a:pPr>
            <a:r>
              <a:rPr lang="en-US" dirty="0" smtClean="0"/>
              <a:t>SecondImp_Skel.class</a:t>
            </a:r>
          </a:p>
          <a:p>
            <a:pPr lvl="1" eaLnBrk="1" hangingPunct="1">
              <a:lnSpc>
                <a:spcPct val="90000"/>
              </a:lnSpc>
            </a:pPr>
            <a:r>
              <a:rPr lang="en-US" dirty="0" smtClean="0"/>
              <a:t>SecondImp_Stub.class</a:t>
            </a:r>
          </a:p>
          <a:p>
            <a:pPr eaLnBrk="1" hangingPunct="1">
              <a:lnSpc>
                <a:spcPct val="90000"/>
              </a:lnSpc>
            </a:pPr>
            <a:r>
              <a:rPr lang="en-US" dirty="0" smtClean="0"/>
              <a:t>The naming service implemented by the RMI registry is started on the server by rmiregistry</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GB"/>
              <a:t>Fall 2007</a:t>
            </a:r>
            <a:endParaRPr lang="en-US"/>
          </a:p>
        </p:txBody>
      </p:sp>
      <p:sp>
        <p:nvSpPr>
          <p:cNvPr id="5" name="Footer Placeholder 4"/>
          <p:cNvSpPr>
            <a:spLocks noGrp="1"/>
          </p:cNvSpPr>
          <p:nvPr>
            <p:ph type="ftr" sz="quarter" idx="11"/>
          </p:nvPr>
        </p:nvSpPr>
        <p:spPr/>
        <p:txBody>
          <a:bodyPr/>
          <a:lstStyle/>
          <a:p>
            <a:pPr>
              <a:defRPr/>
            </a:pPr>
            <a:r>
              <a:rPr lang="en-US"/>
              <a:t>cs425</a:t>
            </a:r>
          </a:p>
        </p:txBody>
      </p:sp>
      <p:sp>
        <p:nvSpPr>
          <p:cNvPr id="6" name="Slide Number Placeholder 5"/>
          <p:cNvSpPr>
            <a:spLocks noGrp="1"/>
          </p:cNvSpPr>
          <p:nvPr>
            <p:ph type="sldNum" sz="quarter" idx="12"/>
          </p:nvPr>
        </p:nvSpPr>
        <p:spPr/>
        <p:txBody>
          <a:bodyPr/>
          <a:lstStyle/>
          <a:p>
            <a:pPr>
              <a:defRPr/>
            </a:pPr>
            <a:fld id="{DFF7DFD5-3923-4722-8599-7B3E3A333AF7}" type="slidenum">
              <a:rPr lang="en-US"/>
              <a:pPr>
                <a:defRPr/>
              </a:pPr>
              <a:t>44</a:t>
            </a:fld>
            <a:endParaRPr lang="en-US"/>
          </a:p>
        </p:txBody>
      </p:sp>
      <p:sp>
        <p:nvSpPr>
          <p:cNvPr id="26629" name="Rectangle 2"/>
          <p:cNvSpPr>
            <a:spLocks noGrp="1" noChangeArrowheads="1"/>
          </p:cNvSpPr>
          <p:nvPr>
            <p:ph type="title"/>
          </p:nvPr>
        </p:nvSpPr>
        <p:spPr/>
        <p:txBody>
          <a:bodyPr vert="horz" lIns="91440" tIns="45720" rIns="91440" bIns="45720" rtlCol="0" anchor="ctr">
            <a:normAutofit/>
          </a:bodyPr>
          <a:lstStyle/>
          <a:p>
            <a:r>
              <a:rPr lang="en-US" altLang="zh-CN" sz="4000" b="1" smtClean="0">
                <a:solidFill>
                  <a:schemeClr val="tx2"/>
                </a:solidFill>
              </a:rPr>
              <a:t>Security Manager</a:t>
            </a:r>
          </a:p>
        </p:txBody>
      </p:sp>
      <p:sp>
        <p:nvSpPr>
          <p:cNvPr id="26630" name="Rectangle 3"/>
          <p:cNvSpPr>
            <a:spLocks noGrp="1" noChangeArrowheads="1"/>
          </p:cNvSpPr>
          <p:nvPr>
            <p:ph type="body" idx="1"/>
          </p:nvPr>
        </p:nvSpPr>
        <p:spPr/>
        <p:txBody>
          <a:bodyPr/>
          <a:lstStyle/>
          <a:p>
            <a:pPr eaLnBrk="1" hangingPunct="1"/>
            <a:r>
              <a:rPr lang="en-US" smtClean="0"/>
              <a:t>The JDK 1.2 onwards security model is more sophisticated than the model used for JDK 1.1.</a:t>
            </a:r>
          </a:p>
          <a:p>
            <a:pPr eaLnBrk="1" hangingPunct="1"/>
            <a:r>
              <a:rPr lang="en-US" smtClean="0"/>
              <a:t>JDK 1.2 onwards releases contains enhancements for finer-grained security and requires code to be granted specific permissions to be allowed to perform certain operations.</a:t>
            </a:r>
          </a:p>
          <a:p>
            <a:pPr eaLnBrk="1" hangingPunct="1"/>
            <a:r>
              <a:rPr lang="en-US" smtClean="0"/>
              <a:t>You need to specify a policy file</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GB"/>
              <a:t>Fall 2007</a:t>
            </a:r>
            <a:endParaRPr lang="en-US"/>
          </a:p>
        </p:txBody>
      </p:sp>
      <p:sp>
        <p:nvSpPr>
          <p:cNvPr id="5" name="Footer Placeholder 4"/>
          <p:cNvSpPr>
            <a:spLocks noGrp="1"/>
          </p:cNvSpPr>
          <p:nvPr>
            <p:ph type="ftr" sz="quarter" idx="11"/>
          </p:nvPr>
        </p:nvSpPr>
        <p:spPr/>
        <p:txBody>
          <a:bodyPr/>
          <a:lstStyle/>
          <a:p>
            <a:pPr>
              <a:defRPr/>
            </a:pPr>
            <a:r>
              <a:rPr lang="en-US"/>
              <a:t>cs425</a:t>
            </a:r>
          </a:p>
        </p:txBody>
      </p:sp>
      <p:sp>
        <p:nvSpPr>
          <p:cNvPr id="6" name="Slide Number Placeholder 5"/>
          <p:cNvSpPr>
            <a:spLocks noGrp="1"/>
          </p:cNvSpPr>
          <p:nvPr>
            <p:ph type="sldNum" sz="quarter" idx="12"/>
          </p:nvPr>
        </p:nvSpPr>
        <p:spPr/>
        <p:txBody>
          <a:bodyPr/>
          <a:lstStyle/>
          <a:p>
            <a:pPr>
              <a:defRPr/>
            </a:pPr>
            <a:fld id="{5BE9BD27-8E2B-4588-922E-05235F860196}" type="slidenum">
              <a:rPr lang="en-US"/>
              <a:pPr>
                <a:defRPr/>
              </a:pPr>
              <a:t>45</a:t>
            </a:fld>
            <a:endParaRPr lang="en-US"/>
          </a:p>
        </p:txBody>
      </p:sp>
      <p:sp>
        <p:nvSpPr>
          <p:cNvPr id="27653" name="Rectangle 2"/>
          <p:cNvSpPr>
            <a:spLocks noGrp="1" noChangeArrowheads="1"/>
          </p:cNvSpPr>
          <p:nvPr>
            <p:ph type="title"/>
          </p:nvPr>
        </p:nvSpPr>
        <p:spPr/>
        <p:txBody>
          <a:bodyPr vert="horz" lIns="91440" tIns="45720" rIns="91440" bIns="45720" rtlCol="0" anchor="ctr">
            <a:normAutofit/>
          </a:bodyPr>
          <a:lstStyle/>
          <a:p>
            <a:r>
              <a:rPr lang="en-US" altLang="zh-CN" sz="4000" b="1" smtClean="0">
                <a:solidFill>
                  <a:schemeClr val="tx2"/>
                </a:solidFill>
              </a:rPr>
              <a:t>Sample Policy</a:t>
            </a:r>
          </a:p>
        </p:txBody>
      </p:sp>
      <p:sp>
        <p:nvSpPr>
          <p:cNvPr id="27654" name="Rectangle 3"/>
          <p:cNvSpPr>
            <a:spLocks noGrp="1" noChangeArrowheads="1"/>
          </p:cNvSpPr>
          <p:nvPr>
            <p:ph type="body" idx="1"/>
          </p:nvPr>
        </p:nvSpPr>
        <p:spPr/>
        <p:txBody>
          <a:bodyPr>
            <a:normAutofit lnSpcReduction="10000"/>
          </a:bodyPr>
          <a:lstStyle/>
          <a:p>
            <a:pPr eaLnBrk="1" hangingPunct="1">
              <a:lnSpc>
                <a:spcPct val="90000"/>
              </a:lnSpc>
            </a:pPr>
            <a:r>
              <a:rPr lang="en-US" sz="2800" dirty="0" smtClean="0"/>
              <a:t>The following policy allows downloaded code, from any code base, to do two things:</a:t>
            </a:r>
          </a:p>
          <a:p>
            <a:pPr lvl="1" eaLnBrk="1" hangingPunct="1">
              <a:lnSpc>
                <a:spcPct val="90000"/>
              </a:lnSpc>
            </a:pPr>
            <a:r>
              <a:rPr lang="en-US" sz="2400" dirty="0" smtClean="0"/>
              <a:t>Connect to or accept connections on unprivileged ports (ports greater than 1024) on any host</a:t>
            </a:r>
          </a:p>
          <a:p>
            <a:pPr lvl="1" eaLnBrk="1" hangingPunct="1">
              <a:lnSpc>
                <a:spcPct val="90000"/>
              </a:lnSpc>
            </a:pPr>
            <a:r>
              <a:rPr lang="en-US" sz="2400" dirty="0" smtClean="0"/>
              <a:t>Connect to port 80 (the port for HTTP) </a:t>
            </a:r>
          </a:p>
          <a:p>
            <a:pPr eaLnBrk="1" hangingPunct="1">
              <a:lnSpc>
                <a:spcPct val="90000"/>
              </a:lnSpc>
            </a:pPr>
            <a:endParaRPr lang="en-US" sz="2800" dirty="0" smtClean="0"/>
          </a:p>
          <a:p>
            <a:pPr eaLnBrk="1" hangingPunct="1">
              <a:lnSpc>
                <a:spcPct val="90000"/>
              </a:lnSpc>
              <a:buFont typeface="Wingdings" pitchFamily="2" charset="2"/>
              <a:buNone/>
            </a:pPr>
            <a:r>
              <a:rPr lang="en-US" sz="2800" dirty="0" smtClean="0">
                <a:latin typeface="Courier New" pitchFamily="49" charset="0"/>
              </a:rPr>
              <a:t>grant { </a:t>
            </a:r>
            <a:br>
              <a:rPr lang="en-US" sz="2800" dirty="0" smtClean="0">
                <a:latin typeface="Courier New" pitchFamily="49" charset="0"/>
              </a:rPr>
            </a:br>
            <a:r>
              <a:rPr lang="en-US" sz="2800" dirty="0" smtClean="0">
                <a:latin typeface="Courier New" pitchFamily="49" charset="0"/>
              </a:rPr>
              <a:t>permission </a:t>
            </a:r>
            <a:r>
              <a:rPr lang="en-US" sz="2800" dirty="0" err="1" smtClean="0">
                <a:latin typeface="Courier New" pitchFamily="49" charset="0"/>
              </a:rPr>
              <a:t>java.net.SocketPermission</a:t>
            </a:r>
            <a:r>
              <a:rPr lang="en-US" sz="2800" dirty="0" smtClean="0">
                <a:latin typeface="Courier New" pitchFamily="49" charset="0"/>
              </a:rPr>
              <a:t> "*:1024-65535","connect,accept";</a:t>
            </a:r>
            <a:br>
              <a:rPr lang="en-US" sz="2800" dirty="0" smtClean="0">
                <a:latin typeface="Courier New" pitchFamily="49" charset="0"/>
              </a:rPr>
            </a:br>
            <a:r>
              <a:rPr lang="en-US" sz="2800" dirty="0" smtClean="0">
                <a:latin typeface="Courier New" pitchFamily="49" charset="0"/>
              </a:rPr>
              <a:t>permission </a:t>
            </a:r>
            <a:r>
              <a:rPr lang="en-US" sz="2800" dirty="0" err="1" smtClean="0">
                <a:latin typeface="Courier New" pitchFamily="49" charset="0"/>
              </a:rPr>
              <a:t>java.net.SocketPermission</a:t>
            </a:r>
            <a:r>
              <a:rPr lang="en-US" sz="2800" dirty="0" smtClean="0">
                <a:latin typeface="Courier New" pitchFamily="49" charset="0"/>
              </a:rPr>
              <a:t> "*:80", "connect";</a:t>
            </a:r>
            <a:br>
              <a:rPr lang="en-US" sz="2800" dirty="0" smtClean="0">
                <a:latin typeface="Courier New" pitchFamily="49" charset="0"/>
              </a:rPr>
            </a:br>
            <a:r>
              <a:rPr lang="en-US" sz="2800" dirty="0" smtClean="0">
                <a:latin typeface="Courier New" pitchFamily="49" charset="0"/>
              </a:rPr>
              <a:t>};</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GB"/>
              <a:t>Fall 2007</a:t>
            </a:r>
            <a:endParaRPr lang="en-US"/>
          </a:p>
        </p:txBody>
      </p:sp>
      <p:sp>
        <p:nvSpPr>
          <p:cNvPr id="5" name="Footer Placeholder 4"/>
          <p:cNvSpPr>
            <a:spLocks noGrp="1"/>
          </p:cNvSpPr>
          <p:nvPr>
            <p:ph type="ftr" sz="quarter" idx="11"/>
          </p:nvPr>
        </p:nvSpPr>
        <p:spPr/>
        <p:txBody>
          <a:bodyPr/>
          <a:lstStyle/>
          <a:p>
            <a:pPr>
              <a:defRPr/>
            </a:pPr>
            <a:r>
              <a:rPr lang="en-US"/>
              <a:t>cs425</a:t>
            </a:r>
          </a:p>
        </p:txBody>
      </p:sp>
      <p:sp>
        <p:nvSpPr>
          <p:cNvPr id="6" name="Slide Number Placeholder 5"/>
          <p:cNvSpPr>
            <a:spLocks noGrp="1"/>
          </p:cNvSpPr>
          <p:nvPr>
            <p:ph type="sldNum" sz="quarter" idx="12"/>
          </p:nvPr>
        </p:nvSpPr>
        <p:spPr/>
        <p:txBody>
          <a:bodyPr/>
          <a:lstStyle/>
          <a:p>
            <a:pPr>
              <a:defRPr/>
            </a:pPr>
            <a:fld id="{D98DB58C-D34B-405B-8016-D8C6C98FD4D2}" type="slidenum">
              <a:rPr lang="en-US"/>
              <a:pPr>
                <a:defRPr/>
              </a:pPr>
              <a:t>46</a:t>
            </a:fld>
            <a:endParaRPr lang="en-US"/>
          </a:p>
        </p:txBody>
      </p:sp>
      <p:sp>
        <p:nvSpPr>
          <p:cNvPr id="28677" name="Rectangle 2"/>
          <p:cNvSpPr>
            <a:spLocks noGrp="1" noChangeArrowheads="1"/>
          </p:cNvSpPr>
          <p:nvPr>
            <p:ph type="title"/>
          </p:nvPr>
        </p:nvSpPr>
        <p:spPr/>
        <p:txBody>
          <a:bodyPr vert="horz" lIns="91440" tIns="45720" rIns="91440" bIns="45720" rtlCol="0" anchor="ctr">
            <a:normAutofit/>
          </a:bodyPr>
          <a:lstStyle/>
          <a:p>
            <a:r>
              <a:rPr lang="en-US" altLang="zh-CN" sz="4000" b="1" smtClean="0">
                <a:solidFill>
                  <a:schemeClr val="tx2"/>
                </a:solidFill>
              </a:rPr>
              <a:t>Summary</a:t>
            </a:r>
          </a:p>
        </p:txBody>
      </p:sp>
      <p:sp>
        <p:nvSpPr>
          <p:cNvPr id="28678" name="Rectangle 5"/>
          <p:cNvSpPr>
            <a:spLocks noGrp="1" noChangeArrowheads="1"/>
          </p:cNvSpPr>
          <p:nvPr>
            <p:ph type="body" idx="1"/>
          </p:nvPr>
        </p:nvSpPr>
        <p:spPr/>
        <p:txBody>
          <a:bodyPr>
            <a:normAutofit lnSpcReduction="10000"/>
          </a:bodyPr>
          <a:lstStyle/>
          <a:p>
            <a:pPr eaLnBrk="1" hangingPunct="1">
              <a:lnSpc>
                <a:spcPct val="90000"/>
              </a:lnSpc>
            </a:pPr>
            <a:r>
              <a:rPr lang="en-US" sz="2400" dirty="0" smtClean="0"/>
              <a:t>Compile the interface, Server, and Client</a:t>
            </a:r>
          </a:p>
          <a:p>
            <a:pPr lvl="1" eaLnBrk="1" hangingPunct="1">
              <a:lnSpc>
                <a:spcPct val="90000"/>
              </a:lnSpc>
            </a:pPr>
            <a:r>
              <a:rPr lang="en-US" sz="2000" dirty="0" smtClean="0">
                <a:latin typeface="Courier New" pitchFamily="49" charset="0"/>
              </a:rPr>
              <a:t>&gt; javac Second.java</a:t>
            </a:r>
          </a:p>
          <a:p>
            <a:pPr lvl="1" eaLnBrk="1" hangingPunct="1">
              <a:lnSpc>
                <a:spcPct val="90000"/>
              </a:lnSpc>
            </a:pPr>
            <a:r>
              <a:rPr lang="en-US" sz="2000" dirty="0" smtClean="0">
                <a:latin typeface="Courier New" pitchFamily="49" charset="0"/>
              </a:rPr>
              <a:t>&gt; javac SecondImpl.java</a:t>
            </a:r>
          </a:p>
          <a:p>
            <a:pPr lvl="1" eaLnBrk="1" hangingPunct="1">
              <a:lnSpc>
                <a:spcPct val="90000"/>
              </a:lnSpc>
            </a:pPr>
            <a:r>
              <a:rPr lang="en-US" sz="2000" dirty="0" smtClean="0">
                <a:latin typeface="Courier New" pitchFamily="49" charset="0"/>
              </a:rPr>
              <a:t>&gt; javac TimeClient.java</a:t>
            </a:r>
          </a:p>
          <a:p>
            <a:pPr eaLnBrk="1" hangingPunct="1">
              <a:lnSpc>
                <a:spcPct val="90000"/>
              </a:lnSpc>
            </a:pPr>
            <a:r>
              <a:rPr lang="en-US" sz="2400" dirty="0" smtClean="0"/>
              <a:t>Generate Stub and Skeleton</a:t>
            </a:r>
          </a:p>
          <a:p>
            <a:pPr lvl="1" eaLnBrk="1" hangingPunct="1">
              <a:lnSpc>
                <a:spcPct val="90000"/>
              </a:lnSpc>
            </a:pPr>
            <a:r>
              <a:rPr lang="en-US" sz="2000" dirty="0" smtClean="0">
                <a:latin typeface="Courier New" pitchFamily="49" charset="0"/>
              </a:rPr>
              <a:t>&gt; rmic SecondImpl</a:t>
            </a:r>
          </a:p>
          <a:p>
            <a:pPr eaLnBrk="1" hangingPunct="1">
              <a:lnSpc>
                <a:spcPct val="90000"/>
              </a:lnSpc>
            </a:pPr>
            <a:r>
              <a:rPr lang="en-US" sz="2400" dirty="0" smtClean="0"/>
              <a:t>Start the rmiregistry</a:t>
            </a:r>
          </a:p>
          <a:p>
            <a:pPr lvl="1" eaLnBrk="1" hangingPunct="1">
              <a:lnSpc>
                <a:spcPct val="90000"/>
              </a:lnSpc>
            </a:pPr>
            <a:r>
              <a:rPr lang="en-US" sz="2000" dirty="0" smtClean="0">
                <a:latin typeface="Courier New" pitchFamily="49" charset="0"/>
              </a:rPr>
              <a:t>&gt; rmiregistry</a:t>
            </a:r>
          </a:p>
          <a:p>
            <a:pPr eaLnBrk="1" hangingPunct="1">
              <a:lnSpc>
                <a:spcPct val="90000"/>
              </a:lnSpc>
            </a:pPr>
            <a:r>
              <a:rPr lang="en-US" sz="2400" dirty="0" smtClean="0"/>
              <a:t>Start the server</a:t>
            </a:r>
          </a:p>
          <a:p>
            <a:pPr lvl="1" eaLnBrk="1" hangingPunct="1">
              <a:lnSpc>
                <a:spcPct val="90000"/>
              </a:lnSpc>
            </a:pPr>
            <a:r>
              <a:rPr lang="en-US" sz="2000" dirty="0" smtClean="0">
                <a:latin typeface="Courier New" pitchFamily="49" charset="0"/>
              </a:rPr>
              <a:t>&gt; java –Djava.security.policy =</a:t>
            </a:r>
            <a:br>
              <a:rPr lang="en-US" sz="2000" dirty="0" smtClean="0">
                <a:latin typeface="Courier New" pitchFamily="49" charset="0"/>
              </a:rPr>
            </a:br>
            <a:r>
              <a:rPr lang="en-US" sz="2000" dirty="0" smtClean="0">
                <a:latin typeface="Courier New" pitchFamily="49" charset="0"/>
              </a:rPr>
              <a:t>    java.policy SecondImpl</a:t>
            </a:r>
          </a:p>
          <a:p>
            <a:pPr eaLnBrk="1" hangingPunct="1">
              <a:lnSpc>
                <a:spcPct val="90000"/>
              </a:lnSpc>
            </a:pPr>
            <a:r>
              <a:rPr lang="en-US" sz="2400" dirty="0" smtClean="0"/>
              <a:t>Start the client</a:t>
            </a:r>
          </a:p>
          <a:p>
            <a:pPr lvl="1" eaLnBrk="1" hangingPunct="1">
              <a:lnSpc>
                <a:spcPct val="90000"/>
              </a:lnSpc>
            </a:pPr>
            <a:r>
              <a:rPr lang="en-US" sz="2000" dirty="0" smtClean="0">
                <a:latin typeface="Courier New" pitchFamily="49" charset="0"/>
              </a:rPr>
              <a:t>&gt; java -Djava.security.policy = </a:t>
            </a:r>
            <a:br>
              <a:rPr lang="en-US" sz="2000" dirty="0" smtClean="0">
                <a:latin typeface="Courier New" pitchFamily="49" charset="0"/>
              </a:rPr>
            </a:br>
            <a:r>
              <a:rPr lang="en-US" sz="2000" dirty="0" smtClean="0">
                <a:latin typeface="Courier New" pitchFamily="49" charset="0"/>
              </a:rPr>
              <a:t>    java.policy TimeClient</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p:txBody>
          <a:bodyPr vert="horz" lIns="91440" tIns="45720" rIns="91440" bIns="45720" rtlCol="0" anchor="ctr">
            <a:normAutofit/>
          </a:bodyPr>
          <a:lstStyle/>
          <a:p>
            <a:r>
              <a:rPr lang="en-US" altLang="zh-CN" sz="4000" b="1" smtClean="0">
                <a:solidFill>
                  <a:schemeClr val="tx2"/>
                </a:solidFill>
              </a:rPr>
              <a:t>Parameter Passing</a:t>
            </a:r>
          </a:p>
        </p:txBody>
      </p:sp>
      <p:sp>
        <p:nvSpPr>
          <p:cNvPr id="29702" name="Rectangle 4"/>
          <p:cNvSpPr>
            <a:spLocks noGrp="1" noChangeArrowheads="1"/>
          </p:cNvSpPr>
          <p:nvPr>
            <p:ph idx="1"/>
          </p:nvPr>
        </p:nvSpPr>
        <p:spPr/>
        <p:txBody>
          <a:bodyPr>
            <a:normAutofit/>
          </a:bodyPr>
          <a:lstStyle/>
          <a:p>
            <a:pPr eaLnBrk="1" hangingPunct="1">
              <a:lnSpc>
                <a:spcPct val="80000"/>
              </a:lnSpc>
            </a:pPr>
            <a:r>
              <a:rPr lang="en-US" sz="2800" dirty="0" smtClean="0"/>
              <a:t>Only primitive types and reference types that</a:t>
            </a:r>
          </a:p>
          <a:p>
            <a:pPr eaLnBrk="1" hangingPunct="1">
              <a:lnSpc>
                <a:spcPct val="80000"/>
              </a:lnSpc>
            </a:pPr>
            <a:r>
              <a:rPr lang="en-US" sz="2800" dirty="0" smtClean="0"/>
              <a:t>implement the </a:t>
            </a:r>
            <a:r>
              <a:rPr lang="en-US" sz="2800" b="1" dirty="0" smtClean="0">
                <a:latin typeface="Courier New" pitchFamily="49" charset="0"/>
              </a:rPr>
              <a:t>Serializable</a:t>
            </a:r>
            <a:r>
              <a:rPr lang="en-US" sz="2800" b="1" dirty="0" smtClean="0"/>
              <a:t> </a:t>
            </a:r>
            <a:r>
              <a:rPr lang="en-US" sz="2800" dirty="0" smtClean="0"/>
              <a:t>interface can be</a:t>
            </a:r>
          </a:p>
          <a:p>
            <a:pPr eaLnBrk="1" hangingPunct="1">
              <a:lnSpc>
                <a:spcPct val="80000"/>
              </a:lnSpc>
            </a:pPr>
            <a:r>
              <a:rPr lang="en-US" sz="2800" dirty="0" smtClean="0"/>
              <a:t>used as parameter/return value types for remote</a:t>
            </a:r>
          </a:p>
          <a:p>
            <a:pPr eaLnBrk="1" hangingPunct="1">
              <a:lnSpc>
                <a:spcPct val="80000"/>
              </a:lnSpc>
            </a:pPr>
            <a:r>
              <a:rPr lang="en-US" sz="2800" dirty="0" smtClean="0"/>
              <a:t>methods .</a:t>
            </a:r>
          </a:p>
        </p:txBody>
      </p:sp>
      <p:sp>
        <p:nvSpPr>
          <p:cNvPr id="4" name="Rectangle 4"/>
          <p:cNvSpPr>
            <a:spLocks noGrp="1" noChangeArrowheads="1"/>
          </p:cNvSpPr>
          <p:nvPr>
            <p:ph type="dt" sz="half" idx="10"/>
          </p:nvPr>
        </p:nvSpPr>
        <p:spPr/>
        <p:txBody>
          <a:bodyPr/>
          <a:lstStyle/>
          <a:p>
            <a:pPr>
              <a:defRPr/>
            </a:pPr>
            <a:r>
              <a:rPr lang="en-GB"/>
              <a:t>Fall 2007</a:t>
            </a:r>
            <a:endParaRPr lang="en-US"/>
          </a:p>
        </p:txBody>
      </p:sp>
      <p:sp>
        <p:nvSpPr>
          <p:cNvPr id="5" name="Rectangle 5"/>
          <p:cNvSpPr>
            <a:spLocks noGrp="1" noChangeArrowheads="1"/>
          </p:cNvSpPr>
          <p:nvPr>
            <p:ph type="ftr" sz="quarter" idx="11"/>
          </p:nvPr>
        </p:nvSpPr>
        <p:spPr/>
        <p:txBody>
          <a:bodyPr/>
          <a:lstStyle/>
          <a:p>
            <a:pPr>
              <a:defRPr/>
            </a:pPr>
            <a:r>
              <a:rPr lang="en-US"/>
              <a:t>cs425</a:t>
            </a:r>
          </a:p>
        </p:txBody>
      </p:sp>
      <p:sp>
        <p:nvSpPr>
          <p:cNvPr id="6" name="Rectangle 6"/>
          <p:cNvSpPr>
            <a:spLocks noGrp="1" noChangeArrowheads="1"/>
          </p:cNvSpPr>
          <p:nvPr>
            <p:ph type="sldNum" sz="quarter" idx="12"/>
          </p:nvPr>
        </p:nvSpPr>
        <p:spPr/>
        <p:txBody>
          <a:bodyPr/>
          <a:lstStyle/>
          <a:p>
            <a:pPr>
              <a:defRPr/>
            </a:pPr>
            <a:fld id="{3E0D0559-39EE-458A-9EDA-946DF001FE50}" type="slidenum">
              <a:rPr lang="en-US"/>
              <a:pPr>
                <a:defRPr/>
              </a:pPr>
              <a:t>47</a:t>
            </a:fld>
            <a:endParaRPr lang="en-US"/>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quarter" idx="10"/>
          </p:nvPr>
        </p:nvSpPr>
        <p:spPr/>
        <p:txBody>
          <a:bodyPr/>
          <a:lstStyle/>
          <a:p>
            <a:pPr>
              <a:defRPr/>
            </a:pPr>
            <a:r>
              <a:rPr lang="en-GB"/>
              <a:t>Fall 2007</a:t>
            </a:r>
            <a:endParaRPr lang="en-US"/>
          </a:p>
        </p:txBody>
      </p:sp>
      <p:sp>
        <p:nvSpPr>
          <p:cNvPr id="5" name="Footer Placeholder 3"/>
          <p:cNvSpPr>
            <a:spLocks noGrp="1"/>
          </p:cNvSpPr>
          <p:nvPr>
            <p:ph type="ftr" sz="quarter" idx="11"/>
          </p:nvPr>
        </p:nvSpPr>
        <p:spPr/>
        <p:txBody>
          <a:bodyPr/>
          <a:lstStyle/>
          <a:p>
            <a:pPr>
              <a:defRPr/>
            </a:pPr>
            <a:r>
              <a:rPr lang="en-US"/>
              <a:t>cs425</a:t>
            </a:r>
          </a:p>
        </p:txBody>
      </p:sp>
      <p:sp>
        <p:nvSpPr>
          <p:cNvPr id="6" name="Slide Number Placeholder 4"/>
          <p:cNvSpPr>
            <a:spLocks noGrp="1"/>
          </p:cNvSpPr>
          <p:nvPr>
            <p:ph type="sldNum" sz="quarter" idx="12"/>
          </p:nvPr>
        </p:nvSpPr>
        <p:spPr/>
        <p:txBody>
          <a:bodyPr/>
          <a:lstStyle/>
          <a:p>
            <a:pPr>
              <a:defRPr/>
            </a:pPr>
            <a:fld id="{B16EB3A1-5311-414F-9335-33131738BF09}" type="slidenum">
              <a:rPr lang="en-US"/>
              <a:pPr>
                <a:defRPr/>
              </a:pPr>
              <a:t>48</a:t>
            </a:fld>
            <a:endParaRPr lang="en-US"/>
          </a:p>
        </p:txBody>
      </p:sp>
      <p:sp>
        <p:nvSpPr>
          <p:cNvPr id="30725" name="Rectangle 4"/>
          <p:cNvSpPr>
            <a:spLocks noGrp="1" noChangeArrowheads="1"/>
          </p:cNvSpPr>
          <p:nvPr>
            <p:ph type="title"/>
          </p:nvPr>
        </p:nvSpPr>
        <p:spPr/>
        <p:txBody>
          <a:bodyPr vert="horz" lIns="91440" tIns="45720" rIns="91440" bIns="45720" rtlCol="0" anchor="ctr">
            <a:normAutofit/>
          </a:bodyPr>
          <a:lstStyle/>
          <a:p>
            <a:r>
              <a:rPr lang="en-US" altLang="zh-CN" sz="4000" b="1" smtClean="0">
                <a:solidFill>
                  <a:schemeClr val="tx2"/>
                </a:solidFill>
              </a:rPr>
              <a:t>TimeTeller.java</a:t>
            </a:r>
          </a:p>
        </p:txBody>
      </p:sp>
      <p:sp>
        <p:nvSpPr>
          <p:cNvPr id="30726" name="Text Box 5"/>
          <p:cNvSpPr txBox="1">
            <a:spLocks noChangeArrowheads="1"/>
          </p:cNvSpPr>
          <p:nvPr/>
        </p:nvSpPr>
        <p:spPr bwMode="auto">
          <a:xfrm>
            <a:off x="660400" y="1905001"/>
            <a:ext cx="8832850" cy="4154984"/>
          </a:xfrm>
          <a:prstGeom prst="rect">
            <a:avLst/>
          </a:prstGeom>
          <a:noFill/>
          <a:ln w="9525">
            <a:noFill/>
            <a:miter lim="800000"/>
            <a:headEnd/>
            <a:tailEnd/>
          </a:ln>
        </p:spPr>
        <p:txBody>
          <a:bodyPr>
            <a:spAutoFit/>
          </a:bodyPr>
          <a:lstStyle/>
          <a:p>
            <a:r>
              <a:rPr lang="en-US" dirty="0">
                <a:latin typeface="Courier New" pitchFamily="49" charset="0"/>
              </a:rPr>
              <a:t>import java.util.Date;</a:t>
            </a:r>
          </a:p>
          <a:p>
            <a:r>
              <a:rPr lang="en-US" dirty="0">
                <a:latin typeface="Courier New" pitchFamily="49" charset="0"/>
              </a:rPr>
              <a:t>public class TimeTeller implements java.io.Serializable</a:t>
            </a:r>
          </a:p>
          <a:p>
            <a:r>
              <a:rPr lang="en-US" dirty="0">
                <a:latin typeface="Courier New" pitchFamily="49" charset="0"/>
              </a:rPr>
              <a:t>{</a:t>
            </a:r>
          </a:p>
          <a:p>
            <a:r>
              <a:rPr lang="en-US" dirty="0">
                <a:latin typeface="Courier New" pitchFamily="49" charset="0"/>
              </a:rPr>
              <a:t>  public long getMilliSeconds() {</a:t>
            </a:r>
          </a:p>
          <a:p>
            <a:r>
              <a:rPr lang="en-US" dirty="0">
                <a:latin typeface="Courier New" pitchFamily="49" charset="0"/>
              </a:rPr>
              <a:t>    System.out.println("TimeTeller");</a:t>
            </a:r>
          </a:p>
          <a:p>
            <a:r>
              <a:rPr lang="en-US" dirty="0">
                <a:latin typeface="Courier New" pitchFamily="49" charset="0"/>
              </a:rPr>
              <a:t>    return(new Date().getTime());</a:t>
            </a:r>
          </a:p>
          <a:p>
            <a:r>
              <a:rPr lang="en-US" dirty="0">
                <a:latin typeface="Courier New" pitchFamily="49" charset="0"/>
              </a:rPr>
              <a:t>    //The method getTime returns the time in </a:t>
            </a:r>
            <a:r>
              <a:rPr lang="en-US" dirty="0" err="1">
                <a:latin typeface="Courier New" pitchFamily="49" charset="0"/>
              </a:rPr>
              <a:t>msecs</a:t>
            </a:r>
            <a:endParaRPr lang="en-US" dirty="0">
              <a:latin typeface="Courier New" pitchFamily="49" charset="0"/>
            </a:endParaRPr>
          </a:p>
          <a:p>
            <a:r>
              <a:rPr lang="en-US" dirty="0">
                <a:latin typeface="Courier New" pitchFamily="49" charset="0"/>
              </a:rPr>
              <a:t>  }</a:t>
            </a:r>
          </a:p>
          <a:p>
            <a:r>
              <a:rPr lang="en-US" dirty="0">
                <a:latin typeface="Courier New" pitchFamily="49" charset="0"/>
              </a:rPr>
              <a:t>}</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quarter" idx="10"/>
          </p:nvPr>
        </p:nvSpPr>
        <p:spPr/>
        <p:txBody>
          <a:bodyPr/>
          <a:lstStyle/>
          <a:p>
            <a:pPr>
              <a:defRPr/>
            </a:pPr>
            <a:r>
              <a:rPr lang="en-GB"/>
              <a:t>Fall 2007</a:t>
            </a:r>
            <a:endParaRPr lang="en-US"/>
          </a:p>
        </p:txBody>
      </p:sp>
      <p:sp>
        <p:nvSpPr>
          <p:cNvPr id="5" name="Footer Placeholder 3"/>
          <p:cNvSpPr>
            <a:spLocks noGrp="1"/>
          </p:cNvSpPr>
          <p:nvPr>
            <p:ph type="ftr" sz="quarter" idx="11"/>
          </p:nvPr>
        </p:nvSpPr>
        <p:spPr/>
        <p:txBody>
          <a:bodyPr/>
          <a:lstStyle/>
          <a:p>
            <a:pPr>
              <a:defRPr/>
            </a:pPr>
            <a:r>
              <a:rPr lang="en-US"/>
              <a:t>cs425</a:t>
            </a:r>
          </a:p>
        </p:txBody>
      </p:sp>
      <p:sp>
        <p:nvSpPr>
          <p:cNvPr id="6" name="Slide Number Placeholder 4"/>
          <p:cNvSpPr>
            <a:spLocks noGrp="1"/>
          </p:cNvSpPr>
          <p:nvPr>
            <p:ph type="sldNum" sz="quarter" idx="12"/>
          </p:nvPr>
        </p:nvSpPr>
        <p:spPr/>
        <p:txBody>
          <a:bodyPr/>
          <a:lstStyle/>
          <a:p>
            <a:pPr>
              <a:defRPr/>
            </a:pPr>
            <a:fld id="{55E54D78-9ABD-4AA5-BB9F-E74F8CFF97F4}" type="slidenum">
              <a:rPr lang="en-US"/>
              <a:pPr>
                <a:defRPr/>
              </a:pPr>
              <a:t>49</a:t>
            </a:fld>
            <a:endParaRPr lang="en-US"/>
          </a:p>
        </p:txBody>
      </p:sp>
      <p:sp>
        <p:nvSpPr>
          <p:cNvPr id="31749" name="Rectangle 2"/>
          <p:cNvSpPr>
            <a:spLocks noGrp="1" noChangeArrowheads="1"/>
          </p:cNvSpPr>
          <p:nvPr>
            <p:ph type="title"/>
          </p:nvPr>
        </p:nvSpPr>
        <p:spPr>
          <a:xfrm>
            <a:off x="415090" y="372979"/>
            <a:ext cx="8915400" cy="1069848"/>
          </a:xfrm>
        </p:spPr>
        <p:txBody>
          <a:bodyPr vert="horz" lIns="91440" tIns="45720" rIns="91440" bIns="45720" rtlCol="0" anchor="ctr">
            <a:normAutofit/>
          </a:bodyPr>
          <a:lstStyle/>
          <a:p>
            <a:r>
              <a:rPr lang="en-US" altLang="zh-CN" sz="4000" b="1" dirty="0" smtClean="0">
                <a:solidFill>
                  <a:schemeClr val="tx2"/>
                </a:solidFill>
              </a:rPr>
              <a:t>New SecondImpl.java</a:t>
            </a:r>
          </a:p>
        </p:txBody>
      </p:sp>
      <p:sp>
        <p:nvSpPr>
          <p:cNvPr id="31750" name="Text Box 3"/>
          <p:cNvSpPr txBox="1">
            <a:spLocks noChangeArrowheads="1"/>
          </p:cNvSpPr>
          <p:nvPr/>
        </p:nvSpPr>
        <p:spPr bwMode="auto">
          <a:xfrm>
            <a:off x="577850" y="1600201"/>
            <a:ext cx="8832850" cy="5262979"/>
          </a:xfrm>
          <a:prstGeom prst="rect">
            <a:avLst/>
          </a:prstGeom>
          <a:noFill/>
          <a:ln w="9525">
            <a:noFill/>
            <a:miter lim="800000"/>
            <a:headEnd/>
            <a:tailEnd/>
          </a:ln>
        </p:spPr>
        <p:txBody>
          <a:bodyPr>
            <a:spAutoFit/>
          </a:bodyPr>
          <a:lstStyle/>
          <a:p>
            <a:r>
              <a:rPr lang="en-US" dirty="0">
                <a:latin typeface="Courier New" pitchFamily="49" charset="0"/>
              </a:rPr>
              <a:t>import java.util.Date;</a:t>
            </a:r>
          </a:p>
          <a:p>
            <a:r>
              <a:rPr lang="en-US" dirty="0">
                <a:latin typeface="Courier New" pitchFamily="49" charset="0"/>
              </a:rPr>
              <a:t>import java.rmi.*;</a:t>
            </a:r>
          </a:p>
          <a:p>
            <a:r>
              <a:rPr lang="en-US" dirty="0">
                <a:latin typeface="Courier New" pitchFamily="49" charset="0"/>
              </a:rPr>
              <a:t>import java.rmi.server.UnicastRemoteObject;</a:t>
            </a:r>
          </a:p>
          <a:p>
            <a:r>
              <a:rPr lang="en-US" dirty="0">
                <a:latin typeface="Courier New" pitchFamily="49" charset="0"/>
              </a:rPr>
              <a:t>public class SecondImpl extends UnicastRemoteObject</a:t>
            </a:r>
          </a:p>
          <a:p>
            <a:r>
              <a:rPr lang="en-US" dirty="0">
                <a:latin typeface="Courier New" pitchFamily="49" charset="0"/>
              </a:rPr>
              <a:t>Implements Second {</a:t>
            </a:r>
          </a:p>
          <a:p>
            <a:endParaRPr lang="en-US" dirty="0">
              <a:latin typeface="Courier New" pitchFamily="49" charset="0"/>
            </a:endParaRPr>
          </a:p>
          <a:p>
            <a:r>
              <a:rPr lang="en-US" dirty="0">
                <a:latin typeface="Courier New" pitchFamily="49" charset="0"/>
              </a:rPr>
              <a:t>…</a:t>
            </a:r>
          </a:p>
          <a:p>
            <a:endParaRPr lang="en-US" b="1" dirty="0">
              <a:latin typeface="Courier New" pitchFamily="49" charset="0"/>
            </a:endParaRPr>
          </a:p>
          <a:p>
            <a:r>
              <a:rPr lang="en-US" b="1" dirty="0">
                <a:latin typeface="Courier New" pitchFamily="49" charset="0"/>
              </a:rPr>
              <a:t>public TimeTeller getTimeTeller() throws</a:t>
            </a:r>
          </a:p>
          <a:p>
            <a:r>
              <a:rPr lang="en-US" b="1" dirty="0">
                <a:latin typeface="Courier New" pitchFamily="49" charset="0"/>
              </a:rPr>
              <a:t>  RemoteException{</a:t>
            </a:r>
          </a:p>
          <a:p>
            <a:r>
              <a:rPr lang="en-US" b="1" dirty="0">
                <a:latin typeface="Courier New" pitchFamily="49" charset="0"/>
              </a:rPr>
              <a:t>    return new TimeTeller();</a:t>
            </a:r>
          </a:p>
          <a:p>
            <a:r>
              <a:rPr lang="en-US" b="1" dirty="0">
                <a:latin typeface="Courier New" pitchFamily="49" charset="0"/>
              </a:rPr>
              <a:t>  }</a:t>
            </a:r>
          </a:p>
          <a:p>
            <a:r>
              <a:rPr lang="en-US" dirty="0">
                <a:latin typeface="Courier New" pitchFamily="49" charset="0"/>
              </a:rPr>
              <a:t>}</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24176" y="0"/>
            <a:ext cx="8915400" cy="1066800"/>
          </a:xfrm>
        </p:spPr>
        <p:txBody>
          <a:bodyPr>
            <a:normAutofit/>
          </a:bodyPr>
          <a:lstStyle/>
          <a:p>
            <a:pPr fontAlgn="base">
              <a:spcAft>
                <a:spcPct val="0"/>
              </a:spcAft>
              <a:defRPr/>
            </a:pPr>
            <a:r>
              <a:rPr lang="en-US" altLang="zh-CN" sz="4000" b="1" dirty="0" smtClean="0">
                <a:solidFill>
                  <a:schemeClr val="tx2"/>
                </a:solidFill>
              </a:rPr>
              <a:t>RMI</a:t>
            </a:r>
          </a:p>
        </p:txBody>
      </p:sp>
      <p:sp>
        <p:nvSpPr>
          <p:cNvPr id="37891" name="Rectangle 3"/>
          <p:cNvSpPr>
            <a:spLocks noGrp="1" noChangeArrowheads="1"/>
          </p:cNvSpPr>
          <p:nvPr>
            <p:ph idx="1"/>
          </p:nvPr>
        </p:nvSpPr>
        <p:spPr>
          <a:xfrm>
            <a:off x="495300" y="1264921"/>
            <a:ext cx="8915400" cy="4861246"/>
          </a:xfrm>
        </p:spPr>
        <p:txBody>
          <a:bodyPr>
            <a:normAutofit/>
          </a:bodyPr>
          <a:lstStyle/>
          <a:p>
            <a:pPr algn="just"/>
            <a:r>
              <a:rPr lang="en-US" sz="2800" dirty="0" smtClean="0"/>
              <a:t>Several objects and modules are involved in achieving a RMI. </a:t>
            </a:r>
          </a:p>
          <a:p>
            <a:pPr algn="just"/>
            <a:endParaRPr lang="en-US" sz="2800" dirty="0" smtClean="0"/>
          </a:p>
          <a:p>
            <a:pPr algn="just"/>
            <a:r>
              <a:rPr lang="en-US" sz="2800" dirty="0" smtClean="0"/>
              <a:t>This has been shown  in figure (slide after next) in which an application level object A invokes a method in a remote application level object B for which it holds the remote object reference.</a:t>
            </a:r>
          </a:p>
          <a:p>
            <a:pPr algn="just"/>
            <a:endParaRPr lang="en-US" sz="2800" dirty="0" smtClean="0"/>
          </a:p>
          <a:p>
            <a:pPr algn="just"/>
            <a:endParaRPr lang="en-US" sz="2800" dirty="0" smtClean="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quarter" idx="10"/>
          </p:nvPr>
        </p:nvSpPr>
        <p:spPr/>
        <p:txBody>
          <a:bodyPr/>
          <a:lstStyle/>
          <a:p>
            <a:pPr>
              <a:defRPr/>
            </a:pPr>
            <a:r>
              <a:rPr lang="en-GB"/>
              <a:t>Fall 2007</a:t>
            </a:r>
            <a:endParaRPr lang="en-US"/>
          </a:p>
        </p:txBody>
      </p:sp>
      <p:sp>
        <p:nvSpPr>
          <p:cNvPr id="5" name="Footer Placeholder 3"/>
          <p:cNvSpPr>
            <a:spLocks noGrp="1"/>
          </p:cNvSpPr>
          <p:nvPr>
            <p:ph type="ftr" sz="quarter" idx="11"/>
          </p:nvPr>
        </p:nvSpPr>
        <p:spPr/>
        <p:txBody>
          <a:bodyPr/>
          <a:lstStyle/>
          <a:p>
            <a:pPr>
              <a:defRPr/>
            </a:pPr>
            <a:r>
              <a:rPr lang="en-US"/>
              <a:t>cs425</a:t>
            </a:r>
          </a:p>
        </p:txBody>
      </p:sp>
      <p:sp>
        <p:nvSpPr>
          <p:cNvPr id="6" name="Slide Number Placeholder 4"/>
          <p:cNvSpPr>
            <a:spLocks noGrp="1"/>
          </p:cNvSpPr>
          <p:nvPr>
            <p:ph type="sldNum" sz="quarter" idx="12"/>
          </p:nvPr>
        </p:nvSpPr>
        <p:spPr/>
        <p:txBody>
          <a:bodyPr/>
          <a:lstStyle/>
          <a:p>
            <a:pPr>
              <a:defRPr/>
            </a:pPr>
            <a:fld id="{6EAD475D-13F1-490F-8A58-18993CF16912}" type="slidenum">
              <a:rPr lang="en-US"/>
              <a:pPr>
                <a:defRPr/>
              </a:pPr>
              <a:t>50</a:t>
            </a:fld>
            <a:endParaRPr lang="en-US"/>
          </a:p>
        </p:txBody>
      </p:sp>
      <p:sp>
        <p:nvSpPr>
          <p:cNvPr id="32773" name="Rectangle 2"/>
          <p:cNvSpPr>
            <a:spLocks noGrp="1" noChangeArrowheads="1"/>
          </p:cNvSpPr>
          <p:nvPr>
            <p:ph type="title"/>
          </p:nvPr>
        </p:nvSpPr>
        <p:spPr>
          <a:xfrm>
            <a:off x="479257" y="389021"/>
            <a:ext cx="8915400" cy="1069848"/>
          </a:xfrm>
        </p:spPr>
        <p:txBody>
          <a:bodyPr vert="horz" lIns="91440" tIns="45720" rIns="91440" bIns="45720" rtlCol="0" anchor="ctr">
            <a:normAutofit/>
          </a:bodyPr>
          <a:lstStyle/>
          <a:p>
            <a:r>
              <a:rPr lang="en-US" altLang="zh-CN" sz="4000" b="1" dirty="0" smtClean="0">
                <a:solidFill>
                  <a:schemeClr val="tx2"/>
                </a:solidFill>
              </a:rPr>
              <a:t>New TimeClient.java</a:t>
            </a:r>
          </a:p>
        </p:txBody>
      </p:sp>
      <p:sp>
        <p:nvSpPr>
          <p:cNvPr id="32774" name="Text Box 4"/>
          <p:cNvSpPr txBox="1">
            <a:spLocks noChangeArrowheads="1"/>
          </p:cNvSpPr>
          <p:nvPr/>
        </p:nvSpPr>
        <p:spPr bwMode="auto">
          <a:xfrm>
            <a:off x="380666" y="1219200"/>
            <a:ext cx="9080500" cy="5632311"/>
          </a:xfrm>
          <a:prstGeom prst="rect">
            <a:avLst/>
          </a:prstGeom>
          <a:noFill/>
          <a:ln w="9525">
            <a:noFill/>
            <a:miter lim="800000"/>
            <a:headEnd/>
            <a:tailEnd/>
          </a:ln>
        </p:spPr>
        <p:txBody>
          <a:bodyPr wrap="square">
            <a:spAutoFit/>
          </a:bodyPr>
          <a:lstStyle/>
          <a:p>
            <a:r>
              <a:rPr lang="en-US" sz="1800" dirty="0">
                <a:latin typeface="Courier New" pitchFamily="49" charset="0"/>
              </a:rPr>
              <a:t>import java.rmi.*;</a:t>
            </a:r>
          </a:p>
          <a:p>
            <a:endParaRPr lang="en-US" sz="1800" dirty="0">
              <a:latin typeface="Courier New" pitchFamily="49" charset="0"/>
            </a:endParaRPr>
          </a:p>
          <a:p>
            <a:r>
              <a:rPr lang="en-US" sz="1800" dirty="0">
                <a:latin typeface="Courier New" pitchFamily="49" charset="0"/>
              </a:rPr>
              <a:t>public class TimeClient {</a:t>
            </a:r>
          </a:p>
          <a:p>
            <a:r>
              <a:rPr lang="en-US" sz="1800" dirty="0">
                <a:latin typeface="Courier New" pitchFamily="49" charset="0"/>
              </a:rPr>
              <a:t>  public static void main(String[] </a:t>
            </a:r>
            <a:r>
              <a:rPr lang="en-US" sz="1800" dirty="0" err="1">
                <a:latin typeface="Courier New" pitchFamily="49" charset="0"/>
              </a:rPr>
              <a:t>args</a:t>
            </a:r>
            <a:r>
              <a:rPr lang="en-US" sz="1800" dirty="0">
                <a:latin typeface="Courier New" pitchFamily="49" charset="0"/>
              </a:rPr>
              <a:t>) {</a:t>
            </a:r>
          </a:p>
          <a:p>
            <a:r>
              <a:rPr lang="en-US" sz="1800" dirty="0">
                <a:latin typeface="Courier New" pitchFamily="49" charset="0"/>
              </a:rPr>
              <a:t>    try {</a:t>
            </a:r>
          </a:p>
          <a:p>
            <a:r>
              <a:rPr lang="en-US" sz="1800" dirty="0">
                <a:latin typeface="Courier New" pitchFamily="49" charset="0"/>
              </a:rPr>
              <a:t>    Second </a:t>
            </a:r>
            <a:r>
              <a:rPr lang="en-US" sz="1800" dirty="0" err="1">
                <a:latin typeface="Courier New" pitchFamily="49" charset="0"/>
              </a:rPr>
              <a:t>sgen</a:t>
            </a:r>
            <a:r>
              <a:rPr lang="en-US" sz="1800" dirty="0">
                <a:latin typeface="Courier New" pitchFamily="49" charset="0"/>
              </a:rPr>
              <a:t> = (Second)     </a:t>
            </a:r>
          </a:p>
          <a:p>
            <a:r>
              <a:rPr lang="en-US" sz="1800" dirty="0">
                <a:latin typeface="Courier New" pitchFamily="49" charset="0"/>
              </a:rPr>
              <a:t>    </a:t>
            </a:r>
            <a:r>
              <a:rPr lang="en-US" sz="1800" dirty="0" err="1">
                <a:latin typeface="Courier New" pitchFamily="49" charset="0"/>
              </a:rPr>
              <a:t>Naming.lookup</a:t>
            </a:r>
            <a:r>
              <a:rPr lang="en-US" sz="1800" dirty="0">
                <a:latin typeface="Courier New" pitchFamily="49" charset="0"/>
              </a:rPr>
              <a:t>("rmi://localhost/Dater");</a:t>
            </a:r>
          </a:p>
          <a:p>
            <a:r>
              <a:rPr lang="en-US" sz="1800" dirty="0">
                <a:latin typeface="Courier New" pitchFamily="49" charset="0"/>
              </a:rPr>
              <a:t>    System.out.println("Server Milliseconds are </a:t>
            </a:r>
          </a:p>
          <a:p>
            <a:r>
              <a:rPr lang="en-US" sz="1800" dirty="0">
                <a:latin typeface="Courier New" pitchFamily="49" charset="0"/>
              </a:rPr>
              <a:t>      "+</a:t>
            </a:r>
            <a:r>
              <a:rPr lang="en-US" sz="1800" dirty="0" err="1">
                <a:latin typeface="Courier New" pitchFamily="49" charset="0"/>
              </a:rPr>
              <a:t>sgen.getMilliSeconds</a:t>
            </a:r>
            <a:r>
              <a:rPr lang="en-US" sz="1800" dirty="0">
                <a:latin typeface="Courier New" pitchFamily="49" charset="0"/>
              </a:rPr>
              <a:t>());</a:t>
            </a:r>
          </a:p>
          <a:p>
            <a:r>
              <a:rPr lang="en-US" sz="1800" b="1" dirty="0">
                <a:latin typeface="Courier New" pitchFamily="49" charset="0"/>
              </a:rPr>
              <a:t>  </a:t>
            </a:r>
          </a:p>
          <a:p>
            <a:r>
              <a:rPr lang="en-US" sz="1800" b="1" dirty="0">
                <a:latin typeface="Courier New" pitchFamily="49" charset="0"/>
              </a:rPr>
              <a:t>    TimeTeller </a:t>
            </a:r>
            <a:r>
              <a:rPr lang="en-US" sz="1800" b="1" dirty="0" err="1">
                <a:latin typeface="Courier New" pitchFamily="49" charset="0"/>
              </a:rPr>
              <a:t>tt</a:t>
            </a:r>
            <a:r>
              <a:rPr lang="en-US" sz="1800" b="1" dirty="0">
                <a:latin typeface="Courier New" pitchFamily="49" charset="0"/>
              </a:rPr>
              <a:t> = </a:t>
            </a:r>
            <a:r>
              <a:rPr lang="en-US" sz="1800" b="1" dirty="0" err="1">
                <a:latin typeface="Courier New" pitchFamily="49" charset="0"/>
              </a:rPr>
              <a:t>sgen.getTimeTeller</a:t>
            </a:r>
            <a:r>
              <a:rPr lang="en-US" sz="1800" b="1" dirty="0">
                <a:latin typeface="Courier New" pitchFamily="49" charset="0"/>
              </a:rPr>
              <a:t>();</a:t>
            </a:r>
          </a:p>
          <a:p>
            <a:r>
              <a:rPr lang="en-US" sz="1800" b="1" dirty="0">
                <a:latin typeface="Courier New" pitchFamily="49" charset="0"/>
              </a:rPr>
              <a:t>    System.out.println("Local Milliseconds are " +</a:t>
            </a:r>
          </a:p>
          <a:p>
            <a:r>
              <a:rPr lang="en-US" sz="1800" b="1" dirty="0">
                <a:latin typeface="Courier New" pitchFamily="49" charset="0"/>
              </a:rPr>
              <a:t>      </a:t>
            </a:r>
            <a:r>
              <a:rPr lang="en-US" sz="1800" b="1" dirty="0" err="1">
                <a:latin typeface="Courier New" pitchFamily="49" charset="0"/>
              </a:rPr>
              <a:t>tt.getMilliSeconds</a:t>
            </a:r>
            <a:r>
              <a:rPr lang="en-US" sz="1800" b="1" dirty="0">
                <a:latin typeface="Courier New" pitchFamily="49" charset="0"/>
              </a:rPr>
              <a:t>());</a:t>
            </a:r>
          </a:p>
          <a:p>
            <a:r>
              <a:rPr lang="en-US" sz="1800" dirty="0">
                <a:latin typeface="Courier New" pitchFamily="49" charset="0"/>
              </a:rPr>
              <a:t>    }</a:t>
            </a:r>
          </a:p>
          <a:p>
            <a:r>
              <a:rPr lang="en-US" sz="1800" dirty="0">
                <a:latin typeface="Courier New" pitchFamily="49" charset="0"/>
              </a:rPr>
              <a:t>    catch(Exception e) {</a:t>
            </a:r>
          </a:p>
          <a:p>
            <a:r>
              <a:rPr lang="en-US" sz="1800" dirty="0">
                <a:latin typeface="Courier New" pitchFamily="49" charset="0"/>
              </a:rPr>
              <a:t>      System.out.println("Problem encountered </a:t>
            </a:r>
            <a:br>
              <a:rPr lang="en-US" sz="1800" dirty="0">
                <a:latin typeface="Courier New" pitchFamily="49" charset="0"/>
              </a:rPr>
            </a:br>
            <a:r>
              <a:rPr lang="en-US" sz="1800" dirty="0">
                <a:latin typeface="Courier New" pitchFamily="49" charset="0"/>
              </a:rPr>
              <a:t>      accessing remote object "+e);</a:t>
            </a:r>
          </a:p>
          <a:p>
            <a:r>
              <a:rPr lang="en-US" sz="1800" dirty="0">
                <a:latin typeface="Courier New" pitchFamily="49" charset="0"/>
              </a:rPr>
              <a:t>    }</a:t>
            </a:r>
          </a:p>
          <a:p>
            <a:r>
              <a:rPr lang="en-US" sz="1800" dirty="0">
                <a:latin typeface="Courier New" pitchFamily="49" charset="0"/>
              </a:rPr>
              <a:t>  }</a:t>
            </a:r>
          </a:p>
          <a:p>
            <a:r>
              <a:rPr lang="en-US" sz="1800" dirty="0">
                <a:latin typeface="Courier New" pitchFamily="49" charset="0"/>
              </a:rPr>
              <a:t>}</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idx="1"/>
          </p:nvPr>
        </p:nvSpPr>
        <p:spPr>
          <a:xfrm>
            <a:off x="495300" y="1158561"/>
            <a:ext cx="8915400" cy="4325112"/>
          </a:xfrm>
        </p:spPr>
        <p:txBody>
          <a:bodyPr vert="horz" lIns="91440" tIns="45720" rIns="91440" bIns="45720" rtlCol="0" anchor="ctr">
            <a:normAutofit/>
          </a:bodyPr>
          <a:lstStyle/>
          <a:p>
            <a:pPr algn="ctr">
              <a:spcBef>
                <a:spcPct val="0"/>
              </a:spcBef>
              <a:buNone/>
            </a:pPr>
            <a:endParaRPr lang="en-US" altLang="zh-CN" sz="4000" b="1" dirty="0" smtClean="0">
              <a:solidFill>
                <a:schemeClr val="tx2"/>
              </a:solidFill>
              <a:latin typeface="+mj-lt"/>
              <a:ea typeface="+mj-ea"/>
              <a:cs typeface="+mj-cs"/>
            </a:endParaRPr>
          </a:p>
          <a:p>
            <a:pPr algn="ctr">
              <a:spcBef>
                <a:spcPct val="0"/>
              </a:spcBef>
              <a:buNone/>
            </a:pPr>
            <a:endParaRPr lang="en-US" altLang="zh-CN" sz="4000" b="1" dirty="0" smtClean="0">
              <a:solidFill>
                <a:schemeClr val="tx2"/>
              </a:solidFill>
              <a:latin typeface="+mj-lt"/>
              <a:ea typeface="+mj-ea"/>
              <a:cs typeface="+mj-cs"/>
            </a:endParaRPr>
          </a:p>
          <a:p>
            <a:pPr algn="ctr">
              <a:spcBef>
                <a:spcPct val="0"/>
              </a:spcBef>
              <a:buNone/>
            </a:pPr>
            <a:endParaRPr lang="en-US" altLang="zh-CN" sz="4000" b="1" dirty="0" smtClean="0">
              <a:solidFill>
                <a:schemeClr val="tx2"/>
              </a:solidFill>
              <a:latin typeface="+mj-lt"/>
              <a:ea typeface="+mj-ea"/>
              <a:cs typeface="+mj-cs"/>
            </a:endParaRPr>
          </a:p>
          <a:p>
            <a:pPr algn="ctr">
              <a:spcBef>
                <a:spcPct val="0"/>
              </a:spcBef>
              <a:buNone/>
            </a:pPr>
            <a:endParaRPr lang="en-US" altLang="zh-CN" sz="4000" b="1" dirty="0" smtClean="0">
              <a:solidFill>
                <a:schemeClr val="tx2"/>
              </a:solidFill>
              <a:latin typeface="+mj-lt"/>
              <a:ea typeface="+mj-ea"/>
              <a:cs typeface="+mj-cs"/>
            </a:endParaRPr>
          </a:p>
          <a:p>
            <a:pPr algn="ctr">
              <a:spcBef>
                <a:spcPct val="0"/>
              </a:spcBef>
              <a:buNone/>
            </a:pPr>
            <a:r>
              <a:rPr lang="en-US" altLang="zh-CN" sz="4000" b="1" dirty="0" smtClean="0">
                <a:solidFill>
                  <a:schemeClr val="tx2"/>
                </a:solidFill>
                <a:latin typeface="+mj-lt"/>
                <a:ea typeface="+mj-ea"/>
                <a:cs typeface="+mj-cs"/>
              </a:rPr>
              <a:t>THE END</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74984" y="0"/>
            <a:ext cx="8915400" cy="669757"/>
          </a:xfrm>
        </p:spPr>
        <p:txBody>
          <a:bodyPr>
            <a:normAutofit/>
          </a:bodyPr>
          <a:lstStyle/>
          <a:p>
            <a:r>
              <a:rPr lang="en-GB" sz="2400" b="1" dirty="0" smtClean="0"/>
              <a:t>The role of proxy and skeleton in remote method invocation</a:t>
            </a:r>
          </a:p>
        </p:txBody>
      </p:sp>
      <p:grpSp>
        <p:nvGrpSpPr>
          <p:cNvPr id="2" name="Group 3"/>
          <p:cNvGrpSpPr>
            <a:grpSpLocks/>
          </p:cNvGrpSpPr>
          <p:nvPr/>
        </p:nvGrpSpPr>
        <p:grpSpPr bwMode="auto">
          <a:xfrm>
            <a:off x="371475" y="1038225"/>
            <a:ext cx="8086725" cy="2582863"/>
            <a:chOff x="565" y="1364"/>
            <a:chExt cx="5094" cy="1952"/>
          </a:xfrm>
        </p:grpSpPr>
        <p:sp>
          <p:nvSpPr>
            <p:cNvPr id="38933" name="Rectangle 4"/>
            <p:cNvSpPr>
              <a:spLocks noChangeArrowheads="1"/>
            </p:cNvSpPr>
            <p:nvPr/>
          </p:nvSpPr>
          <p:spPr bwMode="auto">
            <a:xfrm>
              <a:off x="566" y="1364"/>
              <a:ext cx="1838" cy="1947"/>
            </a:xfrm>
            <a:prstGeom prst="rect">
              <a:avLst/>
            </a:prstGeom>
            <a:solidFill>
              <a:srgbClr val="FFDC99"/>
            </a:solidFill>
            <a:ln w="9525">
              <a:noFill/>
              <a:miter lim="800000"/>
              <a:headEnd/>
              <a:tailEnd/>
            </a:ln>
          </p:spPr>
          <p:txBody>
            <a:bodyPr/>
            <a:lstStyle/>
            <a:p>
              <a:endParaRPr lang="tr-TR"/>
            </a:p>
          </p:txBody>
        </p:sp>
        <p:sp>
          <p:nvSpPr>
            <p:cNvPr id="38934" name="Rectangle 5"/>
            <p:cNvSpPr>
              <a:spLocks noChangeArrowheads="1"/>
            </p:cNvSpPr>
            <p:nvPr/>
          </p:nvSpPr>
          <p:spPr bwMode="auto">
            <a:xfrm>
              <a:off x="2918" y="1364"/>
              <a:ext cx="2741" cy="1947"/>
            </a:xfrm>
            <a:prstGeom prst="rect">
              <a:avLst/>
            </a:prstGeom>
            <a:solidFill>
              <a:srgbClr val="FFDC99"/>
            </a:solidFill>
            <a:ln w="9525">
              <a:noFill/>
              <a:miter lim="800000"/>
              <a:headEnd/>
              <a:tailEnd/>
            </a:ln>
          </p:spPr>
          <p:txBody>
            <a:bodyPr/>
            <a:lstStyle/>
            <a:p>
              <a:endParaRPr lang="tr-TR"/>
            </a:p>
          </p:txBody>
        </p:sp>
        <p:sp>
          <p:nvSpPr>
            <p:cNvPr id="38935" name="Oval 6"/>
            <p:cNvSpPr>
              <a:spLocks noChangeArrowheads="1"/>
            </p:cNvSpPr>
            <p:nvPr/>
          </p:nvSpPr>
          <p:spPr bwMode="auto">
            <a:xfrm>
              <a:off x="3105" y="1489"/>
              <a:ext cx="2461" cy="1386"/>
            </a:xfrm>
            <a:prstGeom prst="ellipse">
              <a:avLst/>
            </a:prstGeom>
            <a:solidFill>
              <a:srgbClr val="FFFFFF"/>
            </a:solidFill>
            <a:ln w="36513">
              <a:solidFill>
                <a:srgbClr val="000000"/>
              </a:solidFill>
              <a:round/>
              <a:headEnd/>
              <a:tailEnd/>
            </a:ln>
          </p:spPr>
          <p:txBody>
            <a:bodyPr/>
            <a:lstStyle/>
            <a:p>
              <a:endParaRPr lang="tr-TR"/>
            </a:p>
          </p:txBody>
        </p:sp>
        <p:sp>
          <p:nvSpPr>
            <p:cNvPr id="38936" name="Oval 7"/>
            <p:cNvSpPr>
              <a:spLocks noChangeArrowheads="1"/>
            </p:cNvSpPr>
            <p:nvPr/>
          </p:nvSpPr>
          <p:spPr bwMode="auto">
            <a:xfrm>
              <a:off x="598" y="1505"/>
              <a:ext cx="1775" cy="1370"/>
            </a:xfrm>
            <a:prstGeom prst="ellipse">
              <a:avLst/>
            </a:prstGeom>
            <a:solidFill>
              <a:srgbClr val="FFFFFF"/>
            </a:solidFill>
            <a:ln w="36513">
              <a:solidFill>
                <a:srgbClr val="000000"/>
              </a:solidFill>
              <a:round/>
              <a:headEnd/>
              <a:tailEnd/>
            </a:ln>
          </p:spPr>
          <p:txBody>
            <a:bodyPr/>
            <a:lstStyle/>
            <a:p>
              <a:endParaRPr lang="tr-TR"/>
            </a:p>
          </p:txBody>
        </p:sp>
        <p:sp>
          <p:nvSpPr>
            <p:cNvPr id="38937" name="Rectangle 8"/>
            <p:cNvSpPr>
              <a:spLocks noChangeArrowheads="1"/>
            </p:cNvSpPr>
            <p:nvPr/>
          </p:nvSpPr>
          <p:spPr bwMode="auto">
            <a:xfrm>
              <a:off x="772" y="1821"/>
              <a:ext cx="462" cy="185"/>
            </a:xfrm>
            <a:prstGeom prst="rect">
              <a:avLst/>
            </a:prstGeom>
            <a:noFill/>
            <a:ln w="9525">
              <a:noFill/>
              <a:miter lim="800000"/>
              <a:headEnd/>
              <a:tailEnd/>
            </a:ln>
          </p:spPr>
          <p:txBody>
            <a:bodyPr wrap="none" lIns="0" tIns="0" rIns="0" bIns="0">
              <a:spAutoFit/>
            </a:bodyPr>
            <a:lstStyle/>
            <a:p>
              <a:r>
                <a:rPr lang="en-GB" sz="1600">
                  <a:solidFill>
                    <a:srgbClr val="000000"/>
                  </a:solidFill>
                  <a:latin typeface="Arial" charset="0"/>
                </a:rPr>
                <a:t>object A</a:t>
              </a:r>
              <a:endParaRPr lang="en-GB"/>
            </a:p>
          </p:txBody>
        </p:sp>
        <p:sp>
          <p:nvSpPr>
            <p:cNvPr id="38938" name="Rectangle 9"/>
            <p:cNvSpPr>
              <a:spLocks noChangeArrowheads="1"/>
            </p:cNvSpPr>
            <p:nvPr/>
          </p:nvSpPr>
          <p:spPr bwMode="auto">
            <a:xfrm>
              <a:off x="4726" y="1837"/>
              <a:ext cx="462" cy="184"/>
            </a:xfrm>
            <a:prstGeom prst="rect">
              <a:avLst/>
            </a:prstGeom>
            <a:noFill/>
            <a:ln w="9525">
              <a:noFill/>
              <a:miter lim="800000"/>
              <a:headEnd/>
              <a:tailEnd/>
            </a:ln>
          </p:spPr>
          <p:txBody>
            <a:bodyPr wrap="none" lIns="0" tIns="0" rIns="0" bIns="0">
              <a:spAutoFit/>
            </a:bodyPr>
            <a:lstStyle/>
            <a:p>
              <a:r>
                <a:rPr lang="en-GB" sz="1600">
                  <a:solidFill>
                    <a:srgbClr val="000000"/>
                  </a:solidFill>
                  <a:latin typeface="Arial" charset="0"/>
                </a:rPr>
                <a:t>object B</a:t>
              </a:r>
              <a:endParaRPr lang="en-GB"/>
            </a:p>
          </p:txBody>
        </p:sp>
        <p:sp>
          <p:nvSpPr>
            <p:cNvPr id="38939" name="Rectangle 10"/>
            <p:cNvSpPr>
              <a:spLocks noChangeArrowheads="1"/>
            </p:cNvSpPr>
            <p:nvPr/>
          </p:nvSpPr>
          <p:spPr bwMode="auto">
            <a:xfrm>
              <a:off x="3962" y="1764"/>
              <a:ext cx="476" cy="184"/>
            </a:xfrm>
            <a:prstGeom prst="rect">
              <a:avLst/>
            </a:prstGeom>
            <a:noFill/>
            <a:ln w="9525">
              <a:noFill/>
              <a:miter lim="800000"/>
              <a:headEnd/>
              <a:tailEnd/>
            </a:ln>
          </p:spPr>
          <p:txBody>
            <a:bodyPr wrap="none" lIns="0" tIns="0" rIns="0" bIns="0">
              <a:spAutoFit/>
            </a:bodyPr>
            <a:lstStyle/>
            <a:p>
              <a:r>
                <a:rPr lang="en-GB" sz="1600">
                  <a:solidFill>
                    <a:srgbClr val="000000"/>
                  </a:solidFill>
                  <a:latin typeface="Arial" charset="0"/>
                </a:rPr>
                <a:t>skeleton</a:t>
              </a:r>
              <a:endParaRPr lang="en-GB"/>
            </a:p>
          </p:txBody>
        </p:sp>
        <p:sp>
          <p:nvSpPr>
            <p:cNvPr id="38940" name="Rectangle 11"/>
            <p:cNvSpPr>
              <a:spLocks noChangeArrowheads="1"/>
            </p:cNvSpPr>
            <p:nvPr/>
          </p:nvSpPr>
          <p:spPr bwMode="auto">
            <a:xfrm>
              <a:off x="2436" y="1917"/>
              <a:ext cx="476" cy="185"/>
            </a:xfrm>
            <a:prstGeom prst="rect">
              <a:avLst/>
            </a:prstGeom>
            <a:noFill/>
            <a:ln w="9525">
              <a:noFill/>
              <a:miter lim="800000"/>
              <a:headEnd/>
              <a:tailEnd/>
            </a:ln>
          </p:spPr>
          <p:txBody>
            <a:bodyPr wrap="none" lIns="0" tIns="0" rIns="0" bIns="0">
              <a:spAutoFit/>
            </a:bodyPr>
            <a:lstStyle/>
            <a:p>
              <a:r>
                <a:rPr lang="en-GB" sz="1600">
                  <a:solidFill>
                    <a:srgbClr val="000000"/>
                  </a:solidFill>
                  <a:latin typeface="Arial" charset="0"/>
                </a:rPr>
                <a:t>Request</a:t>
              </a:r>
              <a:endParaRPr lang="en-GB"/>
            </a:p>
          </p:txBody>
        </p:sp>
        <p:sp>
          <p:nvSpPr>
            <p:cNvPr id="38941" name="Rectangle 12"/>
            <p:cNvSpPr>
              <a:spLocks noChangeArrowheads="1"/>
            </p:cNvSpPr>
            <p:nvPr/>
          </p:nvSpPr>
          <p:spPr bwMode="auto">
            <a:xfrm>
              <a:off x="1302" y="1821"/>
              <a:ext cx="620" cy="185"/>
            </a:xfrm>
            <a:prstGeom prst="rect">
              <a:avLst/>
            </a:prstGeom>
            <a:noFill/>
            <a:ln w="9525">
              <a:noFill/>
              <a:miter lim="800000"/>
              <a:headEnd/>
              <a:tailEnd/>
            </a:ln>
          </p:spPr>
          <p:txBody>
            <a:bodyPr wrap="none" lIns="0" tIns="0" rIns="0" bIns="0">
              <a:spAutoFit/>
            </a:bodyPr>
            <a:lstStyle/>
            <a:p>
              <a:r>
                <a:rPr lang="en-GB" sz="1600">
                  <a:solidFill>
                    <a:srgbClr val="000000"/>
                  </a:solidFill>
                  <a:latin typeface="Arial" charset="0"/>
                </a:rPr>
                <a:t>proxy for B</a:t>
              </a:r>
              <a:endParaRPr lang="en-GB"/>
            </a:p>
          </p:txBody>
        </p:sp>
        <p:sp>
          <p:nvSpPr>
            <p:cNvPr id="38942" name="AutoShape 13"/>
            <p:cNvSpPr>
              <a:spLocks noChangeArrowheads="1"/>
            </p:cNvSpPr>
            <p:nvPr/>
          </p:nvSpPr>
          <p:spPr bwMode="auto">
            <a:xfrm>
              <a:off x="1921" y="1925"/>
              <a:ext cx="250" cy="592"/>
            </a:xfrm>
            <a:prstGeom prst="roundRect">
              <a:avLst>
                <a:gd name="adj" fmla="val 48199"/>
              </a:avLst>
            </a:prstGeom>
            <a:noFill/>
            <a:ln w="36513">
              <a:solidFill>
                <a:srgbClr val="000000"/>
              </a:solidFill>
              <a:round/>
              <a:headEnd/>
              <a:tailEnd/>
            </a:ln>
          </p:spPr>
          <p:txBody>
            <a:bodyPr/>
            <a:lstStyle/>
            <a:p>
              <a:endParaRPr lang="tr-TR"/>
            </a:p>
          </p:txBody>
        </p:sp>
        <p:sp>
          <p:nvSpPr>
            <p:cNvPr id="38943" name="AutoShape 14"/>
            <p:cNvSpPr>
              <a:spLocks noChangeArrowheads="1"/>
            </p:cNvSpPr>
            <p:nvPr/>
          </p:nvSpPr>
          <p:spPr bwMode="auto">
            <a:xfrm>
              <a:off x="3354" y="1925"/>
              <a:ext cx="249" cy="592"/>
            </a:xfrm>
            <a:prstGeom prst="roundRect">
              <a:avLst>
                <a:gd name="adj" fmla="val 48394"/>
              </a:avLst>
            </a:prstGeom>
            <a:noFill/>
            <a:ln w="36513">
              <a:solidFill>
                <a:srgbClr val="000000"/>
              </a:solidFill>
              <a:round/>
              <a:headEnd/>
              <a:tailEnd/>
            </a:ln>
          </p:spPr>
          <p:txBody>
            <a:bodyPr/>
            <a:lstStyle/>
            <a:p>
              <a:endParaRPr lang="tr-TR"/>
            </a:p>
          </p:txBody>
        </p:sp>
        <p:sp>
          <p:nvSpPr>
            <p:cNvPr id="38944" name="AutoShape 15"/>
            <p:cNvSpPr>
              <a:spLocks noChangeArrowheads="1"/>
            </p:cNvSpPr>
            <p:nvPr/>
          </p:nvSpPr>
          <p:spPr bwMode="auto">
            <a:xfrm>
              <a:off x="1112" y="2501"/>
              <a:ext cx="607" cy="249"/>
            </a:xfrm>
            <a:prstGeom prst="roundRect">
              <a:avLst>
                <a:gd name="adj" fmla="val 48394"/>
              </a:avLst>
            </a:prstGeom>
            <a:noFill/>
            <a:ln w="36513">
              <a:solidFill>
                <a:srgbClr val="000000"/>
              </a:solidFill>
              <a:round/>
              <a:headEnd/>
              <a:tailEnd/>
            </a:ln>
          </p:spPr>
          <p:txBody>
            <a:bodyPr/>
            <a:lstStyle/>
            <a:p>
              <a:endParaRPr lang="tr-TR"/>
            </a:p>
          </p:txBody>
        </p:sp>
        <p:sp>
          <p:nvSpPr>
            <p:cNvPr id="38945" name="Rectangle 16"/>
            <p:cNvSpPr>
              <a:spLocks noChangeArrowheads="1"/>
            </p:cNvSpPr>
            <p:nvPr/>
          </p:nvSpPr>
          <p:spPr bwMode="auto">
            <a:xfrm>
              <a:off x="2485" y="2415"/>
              <a:ext cx="326" cy="185"/>
            </a:xfrm>
            <a:prstGeom prst="rect">
              <a:avLst/>
            </a:prstGeom>
            <a:noFill/>
            <a:ln w="9525">
              <a:noFill/>
              <a:miter lim="800000"/>
              <a:headEnd/>
              <a:tailEnd/>
            </a:ln>
          </p:spPr>
          <p:txBody>
            <a:bodyPr wrap="none" lIns="0" tIns="0" rIns="0" bIns="0">
              <a:spAutoFit/>
            </a:bodyPr>
            <a:lstStyle/>
            <a:p>
              <a:r>
                <a:rPr lang="en-GB" sz="1600">
                  <a:solidFill>
                    <a:srgbClr val="000000"/>
                  </a:solidFill>
                  <a:latin typeface="Arial" charset="0"/>
                </a:rPr>
                <a:t>Reply</a:t>
              </a:r>
              <a:endParaRPr lang="en-GB"/>
            </a:p>
          </p:txBody>
        </p:sp>
        <p:sp>
          <p:nvSpPr>
            <p:cNvPr id="38946" name="Rectangle 17"/>
            <p:cNvSpPr>
              <a:spLocks noChangeArrowheads="1"/>
            </p:cNvSpPr>
            <p:nvPr/>
          </p:nvSpPr>
          <p:spPr bwMode="auto">
            <a:xfrm>
              <a:off x="2927" y="2945"/>
              <a:ext cx="888" cy="185"/>
            </a:xfrm>
            <a:prstGeom prst="rect">
              <a:avLst/>
            </a:prstGeom>
            <a:noFill/>
            <a:ln w="9525">
              <a:noFill/>
              <a:miter lim="800000"/>
              <a:headEnd/>
              <a:tailEnd/>
            </a:ln>
          </p:spPr>
          <p:txBody>
            <a:bodyPr wrap="none" lIns="0" tIns="0" rIns="0" bIns="0">
              <a:spAutoFit/>
            </a:bodyPr>
            <a:lstStyle/>
            <a:p>
              <a:r>
                <a:rPr lang="en-GB" sz="1600">
                  <a:solidFill>
                    <a:srgbClr val="000000"/>
                  </a:solidFill>
                  <a:latin typeface="Arial" charset="0"/>
                </a:rPr>
                <a:t>Communication</a:t>
              </a:r>
              <a:endParaRPr lang="en-GB"/>
            </a:p>
          </p:txBody>
        </p:sp>
        <p:sp>
          <p:nvSpPr>
            <p:cNvPr id="38947" name="Rectangle 18"/>
            <p:cNvSpPr>
              <a:spLocks noChangeArrowheads="1"/>
            </p:cNvSpPr>
            <p:nvPr/>
          </p:nvSpPr>
          <p:spPr bwMode="auto">
            <a:xfrm>
              <a:off x="814" y="2976"/>
              <a:ext cx="484" cy="185"/>
            </a:xfrm>
            <a:prstGeom prst="rect">
              <a:avLst/>
            </a:prstGeom>
            <a:noFill/>
            <a:ln w="9525">
              <a:noFill/>
              <a:miter lim="800000"/>
              <a:headEnd/>
              <a:tailEnd/>
            </a:ln>
          </p:spPr>
          <p:txBody>
            <a:bodyPr wrap="none" lIns="0" tIns="0" rIns="0" bIns="0">
              <a:spAutoFit/>
            </a:bodyPr>
            <a:lstStyle/>
            <a:p>
              <a:r>
                <a:rPr lang="en-GB" sz="1600">
                  <a:solidFill>
                    <a:srgbClr val="000000"/>
                  </a:solidFill>
                  <a:latin typeface="Arial" charset="0"/>
                </a:rPr>
                <a:t>Remote </a:t>
              </a:r>
              <a:endParaRPr lang="en-GB"/>
            </a:p>
          </p:txBody>
        </p:sp>
        <p:sp>
          <p:nvSpPr>
            <p:cNvPr id="38948" name="Freeform 19"/>
            <p:cNvSpPr>
              <a:spLocks/>
            </p:cNvSpPr>
            <p:nvPr/>
          </p:nvSpPr>
          <p:spPr bwMode="auto">
            <a:xfrm>
              <a:off x="3214" y="2050"/>
              <a:ext cx="109" cy="62"/>
            </a:xfrm>
            <a:custGeom>
              <a:avLst/>
              <a:gdLst>
                <a:gd name="T0" fmla="*/ 0 w 109"/>
                <a:gd name="T1" fmla="*/ 31 h 62"/>
                <a:gd name="T2" fmla="*/ 0 w 109"/>
                <a:gd name="T3" fmla="*/ 0 h 62"/>
                <a:gd name="T4" fmla="*/ 109 w 109"/>
                <a:gd name="T5" fmla="*/ 31 h 62"/>
                <a:gd name="T6" fmla="*/ 0 w 109"/>
                <a:gd name="T7" fmla="*/ 62 h 62"/>
                <a:gd name="T8" fmla="*/ 0 w 109"/>
                <a:gd name="T9" fmla="*/ 31 h 62"/>
                <a:gd name="T10" fmla="*/ 0 60000 65536"/>
                <a:gd name="T11" fmla="*/ 0 60000 65536"/>
                <a:gd name="T12" fmla="*/ 0 60000 65536"/>
                <a:gd name="T13" fmla="*/ 0 60000 65536"/>
                <a:gd name="T14" fmla="*/ 0 60000 65536"/>
                <a:gd name="T15" fmla="*/ 0 w 109"/>
                <a:gd name="T16" fmla="*/ 0 h 62"/>
                <a:gd name="T17" fmla="*/ 109 w 109"/>
                <a:gd name="T18" fmla="*/ 62 h 62"/>
              </a:gdLst>
              <a:ahLst/>
              <a:cxnLst>
                <a:cxn ang="T10">
                  <a:pos x="T0" y="T1"/>
                </a:cxn>
                <a:cxn ang="T11">
                  <a:pos x="T2" y="T3"/>
                </a:cxn>
                <a:cxn ang="T12">
                  <a:pos x="T4" y="T5"/>
                </a:cxn>
                <a:cxn ang="T13">
                  <a:pos x="T6" y="T7"/>
                </a:cxn>
                <a:cxn ang="T14">
                  <a:pos x="T8" y="T9"/>
                </a:cxn>
              </a:cxnLst>
              <a:rect l="T15" t="T16" r="T17" b="T18"/>
              <a:pathLst>
                <a:path w="109" h="62">
                  <a:moveTo>
                    <a:pt x="0" y="31"/>
                  </a:moveTo>
                  <a:lnTo>
                    <a:pt x="0" y="0"/>
                  </a:lnTo>
                  <a:lnTo>
                    <a:pt x="109" y="31"/>
                  </a:lnTo>
                  <a:lnTo>
                    <a:pt x="0" y="62"/>
                  </a:lnTo>
                  <a:lnTo>
                    <a:pt x="0" y="31"/>
                  </a:lnTo>
                  <a:close/>
                </a:path>
              </a:pathLst>
            </a:custGeom>
            <a:solidFill>
              <a:srgbClr val="000000"/>
            </a:solidFill>
            <a:ln w="36513">
              <a:solidFill>
                <a:srgbClr val="000000"/>
              </a:solidFill>
              <a:round/>
              <a:headEnd/>
              <a:tailEnd/>
            </a:ln>
          </p:spPr>
          <p:txBody>
            <a:bodyPr/>
            <a:lstStyle/>
            <a:p>
              <a:endParaRPr lang="tr-TR"/>
            </a:p>
          </p:txBody>
        </p:sp>
        <p:sp>
          <p:nvSpPr>
            <p:cNvPr id="38949" name="Line 20"/>
            <p:cNvSpPr>
              <a:spLocks noChangeShapeType="1"/>
            </p:cNvSpPr>
            <p:nvPr/>
          </p:nvSpPr>
          <p:spPr bwMode="auto">
            <a:xfrm flipH="1">
              <a:off x="2077" y="2081"/>
              <a:ext cx="1121" cy="1"/>
            </a:xfrm>
            <a:prstGeom prst="line">
              <a:avLst/>
            </a:prstGeom>
            <a:noFill/>
            <a:ln w="36513">
              <a:solidFill>
                <a:srgbClr val="000000"/>
              </a:solidFill>
              <a:round/>
              <a:headEnd/>
              <a:tailEnd/>
            </a:ln>
          </p:spPr>
          <p:txBody>
            <a:bodyPr/>
            <a:lstStyle/>
            <a:p>
              <a:endParaRPr lang="en-GB"/>
            </a:p>
          </p:txBody>
        </p:sp>
        <p:sp>
          <p:nvSpPr>
            <p:cNvPr id="38950" name="Freeform 21"/>
            <p:cNvSpPr>
              <a:spLocks/>
            </p:cNvSpPr>
            <p:nvPr/>
          </p:nvSpPr>
          <p:spPr bwMode="auto">
            <a:xfrm>
              <a:off x="2155" y="2314"/>
              <a:ext cx="125" cy="63"/>
            </a:xfrm>
            <a:custGeom>
              <a:avLst/>
              <a:gdLst>
                <a:gd name="T0" fmla="*/ 125 w 125"/>
                <a:gd name="T1" fmla="*/ 32 h 63"/>
                <a:gd name="T2" fmla="*/ 125 w 125"/>
                <a:gd name="T3" fmla="*/ 63 h 63"/>
                <a:gd name="T4" fmla="*/ 0 w 125"/>
                <a:gd name="T5" fmla="*/ 32 h 63"/>
                <a:gd name="T6" fmla="*/ 125 w 125"/>
                <a:gd name="T7" fmla="*/ 0 h 63"/>
                <a:gd name="T8" fmla="*/ 125 w 125"/>
                <a:gd name="T9" fmla="*/ 32 h 63"/>
                <a:gd name="T10" fmla="*/ 0 60000 65536"/>
                <a:gd name="T11" fmla="*/ 0 60000 65536"/>
                <a:gd name="T12" fmla="*/ 0 60000 65536"/>
                <a:gd name="T13" fmla="*/ 0 60000 65536"/>
                <a:gd name="T14" fmla="*/ 0 60000 65536"/>
                <a:gd name="T15" fmla="*/ 0 w 125"/>
                <a:gd name="T16" fmla="*/ 0 h 63"/>
                <a:gd name="T17" fmla="*/ 125 w 125"/>
                <a:gd name="T18" fmla="*/ 63 h 63"/>
              </a:gdLst>
              <a:ahLst/>
              <a:cxnLst>
                <a:cxn ang="T10">
                  <a:pos x="T0" y="T1"/>
                </a:cxn>
                <a:cxn ang="T11">
                  <a:pos x="T2" y="T3"/>
                </a:cxn>
                <a:cxn ang="T12">
                  <a:pos x="T4" y="T5"/>
                </a:cxn>
                <a:cxn ang="T13">
                  <a:pos x="T6" y="T7"/>
                </a:cxn>
                <a:cxn ang="T14">
                  <a:pos x="T8" y="T9"/>
                </a:cxn>
              </a:cxnLst>
              <a:rect l="T15" t="T16" r="T17" b="T18"/>
              <a:pathLst>
                <a:path w="125" h="63">
                  <a:moveTo>
                    <a:pt x="125" y="32"/>
                  </a:moveTo>
                  <a:lnTo>
                    <a:pt x="125" y="63"/>
                  </a:lnTo>
                  <a:lnTo>
                    <a:pt x="0" y="32"/>
                  </a:lnTo>
                  <a:lnTo>
                    <a:pt x="125" y="0"/>
                  </a:lnTo>
                  <a:lnTo>
                    <a:pt x="125" y="32"/>
                  </a:lnTo>
                  <a:close/>
                </a:path>
              </a:pathLst>
            </a:custGeom>
            <a:solidFill>
              <a:srgbClr val="000000"/>
            </a:solidFill>
            <a:ln w="36513">
              <a:solidFill>
                <a:srgbClr val="000000"/>
              </a:solidFill>
              <a:round/>
              <a:headEnd/>
              <a:tailEnd/>
            </a:ln>
          </p:spPr>
          <p:txBody>
            <a:bodyPr/>
            <a:lstStyle/>
            <a:p>
              <a:endParaRPr lang="tr-TR"/>
            </a:p>
          </p:txBody>
        </p:sp>
        <p:sp>
          <p:nvSpPr>
            <p:cNvPr id="38951" name="Line 22"/>
            <p:cNvSpPr>
              <a:spLocks noChangeShapeType="1"/>
            </p:cNvSpPr>
            <p:nvPr/>
          </p:nvSpPr>
          <p:spPr bwMode="auto">
            <a:xfrm>
              <a:off x="2280" y="2346"/>
              <a:ext cx="1121" cy="1"/>
            </a:xfrm>
            <a:prstGeom prst="line">
              <a:avLst/>
            </a:prstGeom>
            <a:noFill/>
            <a:ln w="36513">
              <a:solidFill>
                <a:srgbClr val="000000"/>
              </a:solidFill>
              <a:round/>
              <a:headEnd/>
              <a:tailEnd/>
            </a:ln>
          </p:spPr>
          <p:txBody>
            <a:bodyPr/>
            <a:lstStyle/>
            <a:p>
              <a:endParaRPr lang="en-GB"/>
            </a:p>
          </p:txBody>
        </p:sp>
        <p:sp>
          <p:nvSpPr>
            <p:cNvPr id="38952" name="Rectangle 23"/>
            <p:cNvSpPr>
              <a:spLocks noChangeArrowheads="1"/>
            </p:cNvSpPr>
            <p:nvPr/>
          </p:nvSpPr>
          <p:spPr bwMode="auto">
            <a:xfrm>
              <a:off x="3982" y="2928"/>
              <a:ext cx="1025" cy="185"/>
            </a:xfrm>
            <a:prstGeom prst="rect">
              <a:avLst/>
            </a:prstGeom>
            <a:noFill/>
            <a:ln w="9525">
              <a:noFill/>
              <a:miter lim="800000"/>
              <a:headEnd/>
              <a:tailEnd/>
            </a:ln>
          </p:spPr>
          <p:txBody>
            <a:bodyPr wrap="none" lIns="0" tIns="0" rIns="0" bIns="0">
              <a:spAutoFit/>
            </a:bodyPr>
            <a:lstStyle/>
            <a:p>
              <a:r>
                <a:rPr lang="en-GB" sz="1600">
                  <a:solidFill>
                    <a:srgbClr val="000000"/>
                  </a:solidFill>
                  <a:latin typeface="Arial" charset="0"/>
                </a:rPr>
                <a:t>Remote reference</a:t>
              </a:r>
              <a:endParaRPr lang="en-GB"/>
            </a:p>
          </p:txBody>
        </p:sp>
        <p:sp>
          <p:nvSpPr>
            <p:cNvPr id="38953" name="Rectangle 24"/>
            <p:cNvSpPr>
              <a:spLocks noChangeArrowheads="1"/>
            </p:cNvSpPr>
            <p:nvPr/>
          </p:nvSpPr>
          <p:spPr bwMode="auto">
            <a:xfrm>
              <a:off x="1526" y="2945"/>
              <a:ext cx="888" cy="185"/>
            </a:xfrm>
            <a:prstGeom prst="rect">
              <a:avLst/>
            </a:prstGeom>
            <a:noFill/>
            <a:ln w="9525">
              <a:noFill/>
              <a:miter lim="800000"/>
              <a:headEnd/>
              <a:tailEnd/>
            </a:ln>
          </p:spPr>
          <p:txBody>
            <a:bodyPr wrap="none" lIns="0" tIns="0" rIns="0" bIns="0">
              <a:spAutoFit/>
            </a:bodyPr>
            <a:lstStyle/>
            <a:p>
              <a:r>
                <a:rPr lang="en-GB" sz="1600">
                  <a:solidFill>
                    <a:srgbClr val="000000"/>
                  </a:solidFill>
                  <a:latin typeface="Arial" charset="0"/>
                </a:rPr>
                <a:t>Communication</a:t>
              </a:r>
              <a:endParaRPr lang="en-GB"/>
            </a:p>
          </p:txBody>
        </p:sp>
        <p:sp>
          <p:nvSpPr>
            <p:cNvPr id="38954" name="Rectangle 25"/>
            <p:cNvSpPr>
              <a:spLocks noChangeArrowheads="1"/>
            </p:cNvSpPr>
            <p:nvPr/>
          </p:nvSpPr>
          <p:spPr bwMode="auto">
            <a:xfrm>
              <a:off x="2944" y="3131"/>
              <a:ext cx="455" cy="185"/>
            </a:xfrm>
            <a:prstGeom prst="rect">
              <a:avLst/>
            </a:prstGeom>
            <a:noFill/>
            <a:ln w="9525">
              <a:noFill/>
              <a:miter lim="800000"/>
              <a:headEnd/>
              <a:tailEnd/>
            </a:ln>
          </p:spPr>
          <p:txBody>
            <a:bodyPr wrap="none" lIns="0" tIns="0" rIns="0" bIns="0">
              <a:spAutoFit/>
            </a:bodyPr>
            <a:lstStyle/>
            <a:p>
              <a:r>
                <a:rPr lang="en-GB" sz="1600">
                  <a:solidFill>
                    <a:srgbClr val="000000"/>
                  </a:solidFill>
                  <a:latin typeface="Arial" charset="0"/>
                </a:rPr>
                <a:t> module</a:t>
              </a:r>
              <a:endParaRPr lang="en-GB"/>
            </a:p>
          </p:txBody>
        </p:sp>
        <p:sp>
          <p:nvSpPr>
            <p:cNvPr id="38955" name="Rectangle 26"/>
            <p:cNvSpPr>
              <a:spLocks noChangeArrowheads="1"/>
            </p:cNvSpPr>
            <p:nvPr/>
          </p:nvSpPr>
          <p:spPr bwMode="auto">
            <a:xfrm>
              <a:off x="1941" y="3131"/>
              <a:ext cx="455" cy="185"/>
            </a:xfrm>
            <a:prstGeom prst="rect">
              <a:avLst/>
            </a:prstGeom>
            <a:noFill/>
            <a:ln w="9525">
              <a:noFill/>
              <a:miter lim="800000"/>
              <a:headEnd/>
              <a:tailEnd/>
            </a:ln>
          </p:spPr>
          <p:txBody>
            <a:bodyPr wrap="none" lIns="0" tIns="0" rIns="0" bIns="0">
              <a:spAutoFit/>
            </a:bodyPr>
            <a:lstStyle/>
            <a:p>
              <a:r>
                <a:rPr lang="en-GB" sz="1600">
                  <a:solidFill>
                    <a:srgbClr val="000000"/>
                  </a:solidFill>
                  <a:latin typeface="Arial" charset="0"/>
                </a:rPr>
                <a:t> module</a:t>
              </a:r>
              <a:endParaRPr lang="en-GB"/>
            </a:p>
          </p:txBody>
        </p:sp>
        <p:sp>
          <p:nvSpPr>
            <p:cNvPr id="38956" name="Rectangle 27"/>
            <p:cNvSpPr>
              <a:spLocks noChangeArrowheads="1"/>
            </p:cNvSpPr>
            <p:nvPr/>
          </p:nvSpPr>
          <p:spPr bwMode="auto">
            <a:xfrm>
              <a:off x="565" y="3115"/>
              <a:ext cx="996" cy="185"/>
            </a:xfrm>
            <a:prstGeom prst="rect">
              <a:avLst/>
            </a:prstGeom>
            <a:noFill/>
            <a:ln w="9525">
              <a:noFill/>
              <a:miter lim="800000"/>
              <a:headEnd/>
              <a:tailEnd/>
            </a:ln>
          </p:spPr>
          <p:txBody>
            <a:bodyPr wrap="none" lIns="0" tIns="0" rIns="0" bIns="0">
              <a:spAutoFit/>
            </a:bodyPr>
            <a:lstStyle/>
            <a:p>
              <a:r>
                <a:rPr lang="en-GB" sz="1600">
                  <a:solidFill>
                    <a:srgbClr val="000000"/>
                  </a:solidFill>
                  <a:latin typeface="Arial" charset="0"/>
                </a:rPr>
                <a:t>reference module</a:t>
              </a:r>
              <a:endParaRPr lang="en-GB"/>
            </a:p>
          </p:txBody>
        </p:sp>
        <p:sp>
          <p:nvSpPr>
            <p:cNvPr id="38957" name="Line 28"/>
            <p:cNvSpPr>
              <a:spLocks noChangeShapeType="1"/>
            </p:cNvSpPr>
            <p:nvPr/>
          </p:nvSpPr>
          <p:spPr bwMode="auto">
            <a:xfrm flipV="1">
              <a:off x="3401" y="2517"/>
              <a:ext cx="78" cy="358"/>
            </a:xfrm>
            <a:prstGeom prst="line">
              <a:avLst/>
            </a:prstGeom>
            <a:noFill/>
            <a:ln w="36513">
              <a:solidFill>
                <a:srgbClr val="000000"/>
              </a:solidFill>
              <a:round/>
              <a:headEnd/>
              <a:tailEnd/>
            </a:ln>
          </p:spPr>
          <p:txBody>
            <a:bodyPr/>
            <a:lstStyle/>
            <a:p>
              <a:endParaRPr lang="en-GB"/>
            </a:p>
          </p:txBody>
        </p:sp>
        <p:sp>
          <p:nvSpPr>
            <p:cNvPr id="38958" name="Line 29"/>
            <p:cNvSpPr>
              <a:spLocks noChangeShapeType="1"/>
            </p:cNvSpPr>
            <p:nvPr/>
          </p:nvSpPr>
          <p:spPr bwMode="auto">
            <a:xfrm flipV="1">
              <a:off x="2077" y="2517"/>
              <a:ext cx="1" cy="358"/>
            </a:xfrm>
            <a:prstGeom prst="line">
              <a:avLst/>
            </a:prstGeom>
            <a:noFill/>
            <a:ln w="36513">
              <a:solidFill>
                <a:srgbClr val="000000"/>
              </a:solidFill>
              <a:round/>
              <a:headEnd/>
              <a:tailEnd/>
            </a:ln>
          </p:spPr>
          <p:txBody>
            <a:bodyPr/>
            <a:lstStyle/>
            <a:p>
              <a:endParaRPr lang="en-GB"/>
            </a:p>
          </p:txBody>
        </p:sp>
        <p:sp>
          <p:nvSpPr>
            <p:cNvPr id="38959" name="Line 30"/>
            <p:cNvSpPr>
              <a:spLocks noChangeShapeType="1"/>
            </p:cNvSpPr>
            <p:nvPr/>
          </p:nvSpPr>
          <p:spPr bwMode="auto">
            <a:xfrm flipV="1">
              <a:off x="1018" y="2719"/>
              <a:ext cx="156" cy="234"/>
            </a:xfrm>
            <a:prstGeom prst="line">
              <a:avLst/>
            </a:prstGeom>
            <a:noFill/>
            <a:ln w="36513">
              <a:solidFill>
                <a:srgbClr val="000000"/>
              </a:solidFill>
              <a:round/>
              <a:headEnd/>
              <a:tailEnd/>
            </a:ln>
          </p:spPr>
          <p:txBody>
            <a:bodyPr/>
            <a:lstStyle/>
            <a:p>
              <a:endParaRPr lang="en-GB"/>
            </a:p>
          </p:txBody>
        </p:sp>
        <p:sp>
          <p:nvSpPr>
            <p:cNvPr id="38960" name="Line 31"/>
            <p:cNvSpPr>
              <a:spLocks noChangeShapeType="1"/>
            </p:cNvSpPr>
            <p:nvPr/>
          </p:nvSpPr>
          <p:spPr bwMode="auto">
            <a:xfrm flipH="1" flipV="1">
              <a:off x="3930" y="2626"/>
              <a:ext cx="343" cy="280"/>
            </a:xfrm>
            <a:prstGeom prst="line">
              <a:avLst/>
            </a:prstGeom>
            <a:noFill/>
            <a:ln w="36513">
              <a:solidFill>
                <a:srgbClr val="000000"/>
              </a:solidFill>
              <a:round/>
              <a:headEnd/>
              <a:tailEnd/>
            </a:ln>
          </p:spPr>
          <p:txBody>
            <a:bodyPr/>
            <a:lstStyle/>
            <a:p>
              <a:endParaRPr lang="en-GB"/>
            </a:p>
          </p:txBody>
        </p:sp>
        <p:sp>
          <p:nvSpPr>
            <p:cNvPr id="38961" name="Rectangle 32"/>
            <p:cNvSpPr>
              <a:spLocks noChangeArrowheads="1"/>
            </p:cNvSpPr>
            <p:nvPr/>
          </p:nvSpPr>
          <p:spPr bwMode="auto">
            <a:xfrm>
              <a:off x="4237" y="3069"/>
              <a:ext cx="455" cy="184"/>
            </a:xfrm>
            <a:prstGeom prst="rect">
              <a:avLst/>
            </a:prstGeom>
            <a:noFill/>
            <a:ln w="9525">
              <a:noFill/>
              <a:miter lim="800000"/>
              <a:headEnd/>
              <a:tailEnd/>
            </a:ln>
          </p:spPr>
          <p:txBody>
            <a:bodyPr wrap="none" lIns="0" tIns="0" rIns="0" bIns="0">
              <a:spAutoFit/>
            </a:bodyPr>
            <a:lstStyle/>
            <a:p>
              <a:r>
                <a:rPr lang="en-GB" sz="1600">
                  <a:solidFill>
                    <a:srgbClr val="000000"/>
                  </a:solidFill>
                  <a:latin typeface="Arial" charset="0"/>
                </a:rPr>
                <a:t> module</a:t>
              </a:r>
              <a:endParaRPr lang="en-GB"/>
            </a:p>
          </p:txBody>
        </p:sp>
        <p:sp>
          <p:nvSpPr>
            <p:cNvPr id="38962" name="Rectangle 33"/>
            <p:cNvSpPr>
              <a:spLocks noChangeArrowheads="1"/>
            </p:cNvSpPr>
            <p:nvPr/>
          </p:nvSpPr>
          <p:spPr bwMode="auto">
            <a:xfrm>
              <a:off x="3828" y="2060"/>
              <a:ext cx="690" cy="185"/>
            </a:xfrm>
            <a:prstGeom prst="rect">
              <a:avLst/>
            </a:prstGeom>
            <a:noFill/>
            <a:ln w="9525">
              <a:noFill/>
              <a:miter lim="800000"/>
              <a:headEnd/>
              <a:tailEnd/>
            </a:ln>
          </p:spPr>
          <p:txBody>
            <a:bodyPr wrap="none" lIns="0" tIns="0" rIns="0" bIns="0">
              <a:spAutoFit/>
            </a:bodyPr>
            <a:lstStyle/>
            <a:p>
              <a:r>
                <a:rPr lang="en-GB" sz="1600">
                  <a:solidFill>
                    <a:srgbClr val="000000"/>
                  </a:solidFill>
                  <a:latin typeface="Arial" charset="0"/>
                </a:rPr>
                <a:t>for B’s class</a:t>
              </a:r>
              <a:endParaRPr lang="en-GB"/>
            </a:p>
          </p:txBody>
        </p:sp>
        <p:sp>
          <p:nvSpPr>
            <p:cNvPr id="38963" name="AutoShape 34"/>
            <p:cNvSpPr>
              <a:spLocks noChangeArrowheads="1"/>
            </p:cNvSpPr>
            <p:nvPr/>
          </p:nvSpPr>
          <p:spPr bwMode="auto">
            <a:xfrm>
              <a:off x="3759" y="1754"/>
              <a:ext cx="841" cy="545"/>
            </a:xfrm>
            <a:prstGeom prst="roundRect">
              <a:avLst>
                <a:gd name="adj" fmla="val 49264"/>
              </a:avLst>
            </a:prstGeom>
            <a:noFill/>
            <a:ln w="36513">
              <a:solidFill>
                <a:srgbClr val="000000"/>
              </a:solidFill>
              <a:round/>
              <a:headEnd/>
              <a:tailEnd/>
            </a:ln>
          </p:spPr>
          <p:txBody>
            <a:bodyPr/>
            <a:lstStyle/>
            <a:p>
              <a:endParaRPr lang="tr-TR"/>
            </a:p>
          </p:txBody>
        </p:sp>
        <p:sp>
          <p:nvSpPr>
            <p:cNvPr id="38964" name="Rectangle 35"/>
            <p:cNvSpPr>
              <a:spLocks noChangeArrowheads="1"/>
            </p:cNvSpPr>
            <p:nvPr/>
          </p:nvSpPr>
          <p:spPr bwMode="auto">
            <a:xfrm>
              <a:off x="3791" y="1904"/>
              <a:ext cx="711" cy="185"/>
            </a:xfrm>
            <a:prstGeom prst="rect">
              <a:avLst/>
            </a:prstGeom>
            <a:noFill/>
            <a:ln w="9525">
              <a:noFill/>
              <a:miter lim="800000"/>
              <a:headEnd/>
              <a:tailEnd/>
            </a:ln>
          </p:spPr>
          <p:txBody>
            <a:bodyPr wrap="none" lIns="0" tIns="0" rIns="0" bIns="0">
              <a:spAutoFit/>
            </a:bodyPr>
            <a:lstStyle/>
            <a:p>
              <a:r>
                <a:rPr lang="en-GB" sz="1600">
                  <a:solidFill>
                    <a:srgbClr val="000000"/>
                  </a:solidFill>
                  <a:latin typeface="Arial" charset="0"/>
                </a:rPr>
                <a:t>&amp; dispatcher</a:t>
              </a:r>
              <a:endParaRPr lang="en-GB"/>
            </a:p>
          </p:txBody>
        </p:sp>
        <p:sp>
          <p:nvSpPr>
            <p:cNvPr id="38965" name="Rectangle 36"/>
            <p:cNvSpPr>
              <a:spLocks noChangeArrowheads="1"/>
            </p:cNvSpPr>
            <p:nvPr/>
          </p:nvSpPr>
          <p:spPr bwMode="auto">
            <a:xfrm>
              <a:off x="4750" y="1697"/>
              <a:ext cx="399" cy="185"/>
            </a:xfrm>
            <a:prstGeom prst="rect">
              <a:avLst/>
            </a:prstGeom>
            <a:noFill/>
            <a:ln w="9525">
              <a:noFill/>
              <a:miter lim="800000"/>
              <a:headEnd/>
              <a:tailEnd/>
            </a:ln>
          </p:spPr>
          <p:txBody>
            <a:bodyPr wrap="none" lIns="0" tIns="0" rIns="0" bIns="0">
              <a:spAutoFit/>
            </a:bodyPr>
            <a:lstStyle/>
            <a:p>
              <a:r>
                <a:rPr lang="en-GB" sz="1600">
                  <a:solidFill>
                    <a:srgbClr val="000000"/>
                  </a:solidFill>
                  <a:latin typeface="Arial" charset="0"/>
                </a:rPr>
                <a:t>remote</a:t>
              </a:r>
              <a:endParaRPr lang="en-GB"/>
            </a:p>
          </p:txBody>
        </p:sp>
        <p:sp>
          <p:nvSpPr>
            <p:cNvPr id="38966" name="Rectangle 37"/>
            <p:cNvSpPr>
              <a:spLocks noChangeArrowheads="1"/>
            </p:cNvSpPr>
            <p:nvPr/>
          </p:nvSpPr>
          <p:spPr bwMode="auto">
            <a:xfrm>
              <a:off x="1275" y="1605"/>
              <a:ext cx="298" cy="185"/>
            </a:xfrm>
            <a:prstGeom prst="rect">
              <a:avLst/>
            </a:prstGeom>
            <a:noFill/>
            <a:ln w="9525">
              <a:noFill/>
              <a:miter lim="800000"/>
              <a:headEnd/>
              <a:tailEnd/>
            </a:ln>
          </p:spPr>
          <p:txBody>
            <a:bodyPr wrap="none" lIns="0" tIns="0" rIns="0" bIns="0">
              <a:spAutoFit/>
            </a:bodyPr>
            <a:lstStyle/>
            <a:p>
              <a:r>
                <a:rPr lang="en-GB" sz="1600">
                  <a:solidFill>
                    <a:srgbClr val="000000"/>
                  </a:solidFill>
                  <a:latin typeface="Arial" charset="0"/>
                </a:rPr>
                <a:t>client</a:t>
              </a:r>
              <a:endParaRPr lang="en-GB"/>
            </a:p>
          </p:txBody>
        </p:sp>
        <p:sp>
          <p:nvSpPr>
            <p:cNvPr id="38967" name="Rectangle 38"/>
            <p:cNvSpPr>
              <a:spLocks noChangeArrowheads="1"/>
            </p:cNvSpPr>
            <p:nvPr/>
          </p:nvSpPr>
          <p:spPr bwMode="auto">
            <a:xfrm>
              <a:off x="4685" y="1574"/>
              <a:ext cx="36" cy="185"/>
            </a:xfrm>
            <a:prstGeom prst="rect">
              <a:avLst/>
            </a:prstGeom>
            <a:noFill/>
            <a:ln w="9525">
              <a:noFill/>
              <a:miter lim="800000"/>
              <a:headEnd/>
              <a:tailEnd/>
            </a:ln>
          </p:spPr>
          <p:txBody>
            <a:bodyPr wrap="none" lIns="0" tIns="0" rIns="0" bIns="0">
              <a:spAutoFit/>
            </a:bodyPr>
            <a:lstStyle/>
            <a:p>
              <a:r>
                <a:rPr lang="en-GB" sz="1600">
                  <a:solidFill>
                    <a:srgbClr val="000000"/>
                  </a:solidFill>
                  <a:latin typeface="Arial" charset="0"/>
                </a:rPr>
                <a:t> </a:t>
              </a:r>
              <a:endParaRPr lang="en-GB"/>
            </a:p>
          </p:txBody>
        </p:sp>
        <p:sp>
          <p:nvSpPr>
            <p:cNvPr id="38968" name="Rectangle 39"/>
            <p:cNvSpPr>
              <a:spLocks noChangeArrowheads="1"/>
            </p:cNvSpPr>
            <p:nvPr/>
          </p:nvSpPr>
          <p:spPr bwMode="auto">
            <a:xfrm>
              <a:off x="4175" y="1560"/>
              <a:ext cx="356" cy="184"/>
            </a:xfrm>
            <a:prstGeom prst="rect">
              <a:avLst/>
            </a:prstGeom>
            <a:noFill/>
            <a:ln w="9525">
              <a:noFill/>
              <a:miter lim="800000"/>
              <a:headEnd/>
              <a:tailEnd/>
            </a:ln>
          </p:spPr>
          <p:txBody>
            <a:bodyPr wrap="none" lIns="0" tIns="0" rIns="0" bIns="0">
              <a:spAutoFit/>
            </a:bodyPr>
            <a:lstStyle/>
            <a:p>
              <a:r>
                <a:rPr lang="en-GB" sz="1600">
                  <a:solidFill>
                    <a:srgbClr val="000000"/>
                  </a:solidFill>
                  <a:latin typeface="Arial" charset="0"/>
                </a:rPr>
                <a:t>server</a:t>
              </a:r>
              <a:endParaRPr lang="en-GB"/>
            </a:p>
          </p:txBody>
        </p:sp>
        <p:sp>
          <p:nvSpPr>
            <p:cNvPr id="38969" name="AutoShape 40"/>
            <p:cNvSpPr>
              <a:spLocks noChangeArrowheads="1"/>
            </p:cNvSpPr>
            <p:nvPr/>
          </p:nvSpPr>
          <p:spPr bwMode="auto">
            <a:xfrm>
              <a:off x="3634" y="2392"/>
              <a:ext cx="608" cy="249"/>
            </a:xfrm>
            <a:prstGeom prst="roundRect">
              <a:avLst>
                <a:gd name="adj" fmla="val 48394"/>
              </a:avLst>
            </a:prstGeom>
            <a:noFill/>
            <a:ln w="36513">
              <a:solidFill>
                <a:srgbClr val="000000"/>
              </a:solidFill>
              <a:round/>
              <a:headEnd/>
              <a:tailEnd/>
            </a:ln>
          </p:spPr>
          <p:txBody>
            <a:bodyPr/>
            <a:lstStyle/>
            <a:p>
              <a:endParaRPr lang="tr-TR"/>
            </a:p>
          </p:txBody>
        </p:sp>
        <p:sp>
          <p:nvSpPr>
            <p:cNvPr id="38970" name="AutoShape 41"/>
            <p:cNvSpPr>
              <a:spLocks noChangeArrowheads="1"/>
            </p:cNvSpPr>
            <p:nvPr/>
          </p:nvSpPr>
          <p:spPr bwMode="auto">
            <a:xfrm>
              <a:off x="862" y="1972"/>
              <a:ext cx="218" cy="327"/>
            </a:xfrm>
            <a:prstGeom prst="roundRect">
              <a:avLst>
                <a:gd name="adj" fmla="val 30273"/>
              </a:avLst>
            </a:prstGeom>
            <a:solidFill>
              <a:srgbClr val="FFDC99"/>
            </a:solidFill>
            <a:ln w="9525">
              <a:noFill/>
              <a:round/>
              <a:headEnd/>
              <a:tailEnd/>
            </a:ln>
          </p:spPr>
          <p:txBody>
            <a:bodyPr/>
            <a:lstStyle/>
            <a:p>
              <a:endParaRPr lang="tr-TR"/>
            </a:p>
          </p:txBody>
        </p:sp>
        <p:sp>
          <p:nvSpPr>
            <p:cNvPr id="38971" name="AutoShape 42"/>
            <p:cNvSpPr>
              <a:spLocks noChangeArrowheads="1"/>
            </p:cNvSpPr>
            <p:nvPr/>
          </p:nvSpPr>
          <p:spPr bwMode="auto">
            <a:xfrm>
              <a:off x="862" y="1972"/>
              <a:ext cx="234" cy="342"/>
            </a:xfrm>
            <a:prstGeom prst="roundRect">
              <a:avLst>
                <a:gd name="adj" fmla="val 28204"/>
              </a:avLst>
            </a:prstGeom>
            <a:noFill/>
            <a:ln w="36513">
              <a:solidFill>
                <a:srgbClr val="FFDC99"/>
              </a:solidFill>
              <a:round/>
              <a:headEnd/>
              <a:tailEnd/>
            </a:ln>
          </p:spPr>
          <p:txBody>
            <a:bodyPr/>
            <a:lstStyle/>
            <a:p>
              <a:endParaRPr lang="tr-TR"/>
            </a:p>
          </p:txBody>
        </p:sp>
        <p:sp>
          <p:nvSpPr>
            <p:cNvPr id="38972" name="Rectangle 43"/>
            <p:cNvSpPr>
              <a:spLocks noChangeArrowheads="1"/>
            </p:cNvSpPr>
            <p:nvPr/>
          </p:nvSpPr>
          <p:spPr bwMode="auto">
            <a:xfrm>
              <a:off x="878" y="1987"/>
              <a:ext cx="202" cy="140"/>
            </a:xfrm>
            <a:prstGeom prst="rect">
              <a:avLst/>
            </a:prstGeom>
            <a:solidFill>
              <a:srgbClr val="FFFFFF"/>
            </a:solidFill>
            <a:ln w="9525">
              <a:noFill/>
              <a:miter lim="800000"/>
              <a:headEnd/>
              <a:tailEnd/>
            </a:ln>
          </p:spPr>
          <p:txBody>
            <a:bodyPr/>
            <a:lstStyle/>
            <a:p>
              <a:endParaRPr lang="tr-TR"/>
            </a:p>
          </p:txBody>
        </p:sp>
        <p:sp>
          <p:nvSpPr>
            <p:cNvPr id="38973" name="Rectangle 44"/>
            <p:cNvSpPr>
              <a:spLocks noChangeArrowheads="1"/>
            </p:cNvSpPr>
            <p:nvPr/>
          </p:nvSpPr>
          <p:spPr bwMode="auto">
            <a:xfrm>
              <a:off x="878" y="1987"/>
              <a:ext cx="218" cy="156"/>
            </a:xfrm>
            <a:prstGeom prst="rect">
              <a:avLst/>
            </a:prstGeom>
            <a:noFill/>
            <a:ln w="36513">
              <a:solidFill>
                <a:srgbClr val="FFFFFF"/>
              </a:solidFill>
              <a:miter lim="800000"/>
              <a:headEnd/>
              <a:tailEnd/>
            </a:ln>
          </p:spPr>
          <p:txBody>
            <a:bodyPr/>
            <a:lstStyle/>
            <a:p>
              <a:endParaRPr lang="tr-TR"/>
            </a:p>
          </p:txBody>
        </p:sp>
        <p:sp>
          <p:nvSpPr>
            <p:cNvPr id="38974" name="AutoShape 45"/>
            <p:cNvSpPr>
              <a:spLocks noChangeArrowheads="1"/>
            </p:cNvSpPr>
            <p:nvPr/>
          </p:nvSpPr>
          <p:spPr bwMode="auto">
            <a:xfrm>
              <a:off x="862" y="1972"/>
              <a:ext cx="234" cy="342"/>
            </a:xfrm>
            <a:prstGeom prst="roundRect">
              <a:avLst>
                <a:gd name="adj" fmla="val 28204"/>
              </a:avLst>
            </a:prstGeom>
            <a:noFill/>
            <a:ln w="36513">
              <a:solidFill>
                <a:srgbClr val="000000"/>
              </a:solidFill>
              <a:round/>
              <a:headEnd/>
              <a:tailEnd/>
            </a:ln>
          </p:spPr>
          <p:txBody>
            <a:bodyPr/>
            <a:lstStyle/>
            <a:p>
              <a:endParaRPr lang="tr-TR"/>
            </a:p>
          </p:txBody>
        </p:sp>
        <p:sp>
          <p:nvSpPr>
            <p:cNvPr id="38975" name="Line 46"/>
            <p:cNvSpPr>
              <a:spLocks noChangeShapeType="1"/>
            </p:cNvSpPr>
            <p:nvPr/>
          </p:nvSpPr>
          <p:spPr bwMode="auto">
            <a:xfrm>
              <a:off x="862" y="2143"/>
              <a:ext cx="218" cy="1"/>
            </a:xfrm>
            <a:prstGeom prst="line">
              <a:avLst/>
            </a:prstGeom>
            <a:noFill/>
            <a:ln w="36513">
              <a:solidFill>
                <a:srgbClr val="000000"/>
              </a:solidFill>
              <a:round/>
              <a:headEnd/>
              <a:tailEnd/>
            </a:ln>
          </p:spPr>
          <p:txBody>
            <a:bodyPr/>
            <a:lstStyle/>
            <a:p>
              <a:endParaRPr lang="en-GB"/>
            </a:p>
          </p:txBody>
        </p:sp>
        <p:sp>
          <p:nvSpPr>
            <p:cNvPr id="38976" name="AutoShape 47"/>
            <p:cNvSpPr>
              <a:spLocks noChangeArrowheads="1"/>
            </p:cNvSpPr>
            <p:nvPr/>
          </p:nvSpPr>
          <p:spPr bwMode="auto">
            <a:xfrm>
              <a:off x="1439" y="2003"/>
              <a:ext cx="202" cy="311"/>
            </a:xfrm>
            <a:prstGeom prst="roundRect">
              <a:avLst>
                <a:gd name="adj" fmla="val 32671"/>
              </a:avLst>
            </a:prstGeom>
            <a:solidFill>
              <a:srgbClr val="FFDC99"/>
            </a:solidFill>
            <a:ln w="9525">
              <a:noFill/>
              <a:round/>
              <a:headEnd/>
              <a:tailEnd/>
            </a:ln>
          </p:spPr>
          <p:txBody>
            <a:bodyPr/>
            <a:lstStyle/>
            <a:p>
              <a:endParaRPr lang="tr-TR"/>
            </a:p>
          </p:txBody>
        </p:sp>
        <p:sp>
          <p:nvSpPr>
            <p:cNvPr id="38977" name="AutoShape 48"/>
            <p:cNvSpPr>
              <a:spLocks noChangeArrowheads="1"/>
            </p:cNvSpPr>
            <p:nvPr/>
          </p:nvSpPr>
          <p:spPr bwMode="auto">
            <a:xfrm>
              <a:off x="1439" y="2003"/>
              <a:ext cx="218" cy="327"/>
            </a:xfrm>
            <a:prstGeom prst="roundRect">
              <a:avLst>
                <a:gd name="adj" fmla="val 30273"/>
              </a:avLst>
            </a:prstGeom>
            <a:noFill/>
            <a:ln w="36513">
              <a:solidFill>
                <a:srgbClr val="FFDC99"/>
              </a:solidFill>
              <a:round/>
              <a:headEnd/>
              <a:tailEnd/>
            </a:ln>
          </p:spPr>
          <p:txBody>
            <a:bodyPr/>
            <a:lstStyle/>
            <a:p>
              <a:endParaRPr lang="tr-TR"/>
            </a:p>
          </p:txBody>
        </p:sp>
        <p:sp>
          <p:nvSpPr>
            <p:cNvPr id="38978" name="Rectangle 49"/>
            <p:cNvSpPr>
              <a:spLocks noChangeArrowheads="1"/>
            </p:cNvSpPr>
            <p:nvPr/>
          </p:nvSpPr>
          <p:spPr bwMode="auto">
            <a:xfrm>
              <a:off x="1439" y="2003"/>
              <a:ext cx="202" cy="156"/>
            </a:xfrm>
            <a:prstGeom prst="rect">
              <a:avLst/>
            </a:prstGeom>
            <a:solidFill>
              <a:srgbClr val="FFFFFF"/>
            </a:solidFill>
            <a:ln w="9525">
              <a:noFill/>
              <a:miter lim="800000"/>
              <a:headEnd/>
              <a:tailEnd/>
            </a:ln>
          </p:spPr>
          <p:txBody>
            <a:bodyPr/>
            <a:lstStyle/>
            <a:p>
              <a:endParaRPr lang="tr-TR"/>
            </a:p>
          </p:txBody>
        </p:sp>
        <p:sp>
          <p:nvSpPr>
            <p:cNvPr id="38979" name="Rectangle 50"/>
            <p:cNvSpPr>
              <a:spLocks noChangeArrowheads="1"/>
            </p:cNvSpPr>
            <p:nvPr/>
          </p:nvSpPr>
          <p:spPr bwMode="auto">
            <a:xfrm>
              <a:off x="1439" y="2003"/>
              <a:ext cx="218" cy="171"/>
            </a:xfrm>
            <a:prstGeom prst="rect">
              <a:avLst/>
            </a:prstGeom>
            <a:noFill/>
            <a:ln w="36513">
              <a:solidFill>
                <a:srgbClr val="FFFFFF"/>
              </a:solidFill>
              <a:miter lim="800000"/>
              <a:headEnd/>
              <a:tailEnd/>
            </a:ln>
          </p:spPr>
          <p:txBody>
            <a:bodyPr/>
            <a:lstStyle/>
            <a:p>
              <a:endParaRPr lang="tr-TR"/>
            </a:p>
          </p:txBody>
        </p:sp>
        <p:sp>
          <p:nvSpPr>
            <p:cNvPr id="38980" name="AutoShape 51"/>
            <p:cNvSpPr>
              <a:spLocks noChangeArrowheads="1"/>
            </p:cNvSpPr>
            <p:nvPr/>
          </p:nvSpPr>
          <p:spPr bwMode="auto">
            <a:xfrm>
              <a:off x="1439" y="2003"/>
              <a:ext cx="218" cy="327"/>
            </a:xfrm>
            <a:prstGeom prst="roundRect">
              <a:avLst>
                <a:gd name="adj" fmla="val 30273"/>
              </a:avLst>
            </a:prstGeom>
            <a:noFill/>
            <a:ln w="36513">
              <a:solidFill>
                <a:srgbClr val="000000"/>
              </a:solidFill>
              <a:round/>
              <a:headEnd/>
              <a:tailEnd/>
            </a:ln>
          </p:spPr>
          <p:txBody>
            <a:bodyPr/>
            <a:lstStyle/>
            <a:p>
              <a:endParaRPr lang="tr-TR"/>
            </a:p>
          </p:txBody>
        </p:sp>
        <p:sp>
          <p:nvSpPr>
            <p:cNvPr id="38981" name="Line 52"/>
            <p:cNvSpPr>
              <a:spLocks noChangeShapeType="1"/>
            </p:cNvSpPr>
            <p:nvPr/>
          </p:nvSpPr>
          <p:spPr bwMode="auto">
            <a:xfrm>
              <a:off x="1439" y="2159"/>
              <a:ext cx="202" cy="1"/>
            </a:xfrm>
            <a:prstGeom prst="line">
              <a:avLst/>
            </a:prstGeom>
            <a:noFill/>
            <a:ln w="36513">
              <a:solidFill>
                <a:srgbClr val="000000"/>
              </a:solidFill>
              <a:round/>
              <a:headEnd/>
              <a:tailEnd/>
            </a:ln>
          </p:spPr>
          <p:txBody>
            <a:bodyPr/>
            <a:lstStyle/>
            <a:p>
              <a:endParaRPr lang="en-GB"/>
            </a:p>
          </p:txBody>
        </p:sp>
        <p:sp>
          <p:nvSpPr>
            <p:cNvPr id="38982" name="AutoShape 53"/>
            <p:cNvSpPr>
              <a:spLocks noChangeArrowheads="1"/>
            </p:cNvSpPr>
            <p:nvPr/>
          </p:nvSpPr>
          <p:spPr bwMode="auto">
            <a:xfrm>
              <a:off x="4834" y="2003"/>
              <a:ext cx="218" cy="311"/>
            </a:xfrm>
            <a:prstGeom prst="roundRect">
              <a:avLst>
                <a:gd name="adj" fmla="val 30273"/>
              </a:avLst>
            </a:prstGeom>
            <a:solidFill>
              <a:srgbClr val="FFDC99"/>
            </a:solidFill>
            <a:ln w="9525">
              <a:noFill/>
              <a:round/>
              <a:headEnd/>
              <a:tailEnd/>
            </a:ln>
          </p:spPr>
          <p:txBody>
            <a:bodyPr/>
            <a:lstStyle/>
            <a:p>
              <a:endParaRPr lang="tr-TR"/>
            </a:p>
          </p:txBody>
        </p:sp>
        <p:sp>
          <p:nvSpPr>
            <p:cNvPr id="38983" name="AutoShape 54"/>
            <p:cNvSpPr>
              <a:spLocks noChangeArrowheads="1"/>
            </p:cNvSpPr>
            <p:nvPr/>
          </p:nvSpPr>
          <p:spPr bwMode="auto">
            <a:xfrm>
              <a:off x="4834" y="2003"/>
              <a:ext cx="233" cy="327"/>
            </a:xfrm>
            <a:prstGeom prst="roundRect">
              <a:avLst>
                <a:gd name="adj" fmla="val 28324"/>
              </a:avLst>
            </a:prstGeom>
            <a:noFill/>
            <a:ln w="36513">
              <a:solidFill>
                <a:srgbClr val="FFDC99"/>
              </a:solidFill>
              <a:round/>
              <a:headEnd/>
              <a:tailEnd/>
            </a:ln>
          </p:spPr>
          <p:txBody>
            <a:bodyPr/>
            <a:lstStyle/>
            <a:p>
              <a:endParaRPr lang="tr-TR"/>
            </a:p>
          </p:txBody>
        </p:sp>
        <p:sp>
          <p:nvSpPr>
            <p:cNvPr id="38984" name="Rectangle 55"/>
            <p:cNvSpPr>
              <a:spLocks noChangeArrowheads="1"/>
            </p:cNvSpPr>
            <p:nvPr/>
          </p:nvSpPr>
          <p:spPr bwMode="auto">
            <a:xfrm>
              <a:off x="4849" y="2003"/>
              <a:ext cx="203" cy="156"/>
            </a:xfrm>
            <a:prstGeom prst="rect">
              <a:avLst/>
            </a:prstGeom>
            <a:solidFill>
              <a:srgbClr val="FFFFFF"/>
            </a:solidFill>
            <a:ln w="9525">
              <a:noFill/>
              <a:miter lim="800000"/>
              <a:headEnd/>
              <a:tailEnd/>
            </a:ln>
          </p:spPr>
          <p:txBody>
            <a:bodyPr/>
            <a:lstStyle/>
            <a:p>
              <a:endParaRPr lang="tr-TR"/>
            </a:p>
          </p:txBody>
        </p:sp>
        <p:sp>
          <p:nvSpPr>
            <p:cNvPr id="38985" name="Rectangle 56"/>
            <p:cNvSpPr>
              <a:spLocks noChangeArrowheads="1"/>
            </p:cNvSpPr>
            <p:nvPr/>
          </p:nvSpPr>
          <p:spPr bwMode="auto">
            <a:xfrm>
              <a:off x="4849" y="2003"/>
              <a:ext cx="218" cy="171"/>
            </a:xfrm>
            <a:prstGeom prst="rect">
              <a:avLst/>
            </a:prstGeom>
            <a:noFill/>
            <a:ln w="36513">
              <a:solidFill>
                <a:srgbClr val="FFFFFF"/>
              </a:solidFill>
              <a:miter lim="800000"/>
              <a:headEnd/>
              <a:tailEnd/>
            </a:ln>
          </p:spPr>
          <p:txBody>
            <a:bodyPr/>
            <a:lstStyle/>
            <a:p>
              <a:endParaRPr lang="tr-TR"/>
            </a:p>
          </p:txBody>
        </p:sp>
        <p:sp>
          <p:nvSpPr>
            <p:cNvPr id="38986" name="AutoShape 57"/>
            <p:cNvSpPr>
              <a:spLocks noChangeArrowheads="1"/>
            </p:cNvSpPr>
            <p:nvPr/>
          </p:nvSpPr>
          <p:spPr bwMode="auto">
            <a:xfrm>
              <a:off x="4834" y="2003"/>
              <a:ext cx="233" cy="327"/>
            </a:xfrm>
            <a:prstGeom prst="roundRect">
              <a:avLst>
                <a:gd name="adj" fmla="val 28324"/>
              </a:avLst>
            </a:prstGeom>
            <a:noFill/>
            <a:ln w="36513">
              <a:solidFill>
                <a:srgbClr val="000000"/>
              </a:solidFill>
              <a:round/>
              <a:headEnd/>
              <a:tailEnd/>
            </a:ln>
          </p:spPr>
          <p:txBody>
            <a:bodyPr/>
            <a:lstStyle/>
            <a:p>
              <a:endParaRPr lang="tr-TR"/>
            </a:p>
          </p:txBody>
        </p:sp>
        <p:sp>
          <p:nvSpPr>
            <p:cNvPr id="38987" name="Line 58"/>
            <p:cNvSpPr>
              <a:spLocks noChangeShapeType="1"/>
            </p:cNvSpPr>
            <p:nvPr/>
          </p:nvSpPr>
          <p:spPr bwMode="auto">
            <a:xfrm>
              <a:off x="4834" y="2159"/>
              <a:ext cx="218" cy="1"/>
            </a:xfrm>
            <a:prstGeom prst="line">
              <a:avLst/>
            </a:prstGeom>
            <a:noFill/>
            <a:ln w="36513">
              <a:solidFill>
                <a:srgbClr val="000000"/>
              </a:solidFill>
              <a:round/>
              <a:headEnd/>
              <a:tailEnd/>
            </a:ln>
          </p:spPr>
          <p:txBody>
            <a:bodyPr/>
            <a:lstStyle/>
            <a:p>
              <a:endParaRPr lang="en-GB"/>
            </a:p>
          </p:txBody>
        </p:sp>
      </p:grpSp>
      <p:grpSp>
        <p:nvGrpSpPr>
          <p:cNvPr id="3" name="Group 59"/>
          <p:cNvGrpSpPr>
            <a:grpSpLocks/>
          </p:cNvGrpSpPr>
          <p:nvPr/>
        </p:nvGrpSpPr>
        <p:grpSpPr bwMode="auto">
          <a:xfrm>
            <a:off x="3152775" y="3844925"/>
            <a:ext cx="4391025" cy="2206625"/>
            <a:chOff x="422" y="1124"/>
            <a:chExt cx="7278" cy="1859"/>
          </a:xfrm>
        </p:grpSpPr>
        <p:sp>
          <p:nvSpPr>
            <p:cNvPr id="38918" name="Rectangle 60"/>
            <p:cNvSpPr>
              <a:spLocks noChangeArrowheads="1"/>
            </p:cNvSpPr>
            <p:nvPr/>
          </p:nvSpPr>
          <p:spPr bwMode="auto">
            <a:xfrm>
              <a:off x="422" y="1124"/>
              <a:ext cx="2962" cy="1859"/>
            </a:xfrm>
            <a:prstGeom prst="rect">
              <a:avLst/>
            </a:prstGeom>
            <a:solidFill>
              <a:srgbClr val="C0C0C0"/>
            </a:solidFill>
            <a:ln w="47625">
              <a:solidFill>
                <a:srgbClr val="000000"/>
              </a:solidFill>
              <a:miter lim="800000"/>
              <a:headEnd/>
              <a:tailEnd/>
            </a:ln>
          </p:spPr>
          <p:txBody>
            <a:bodyPr/>
            <a:lstStyle/>
            <a:p>
              <a:endParaRPr lang="tr-TR"/>
            </a:p>
          </p:txBody>
        </p:sp>
        <p:sp>
          <p:nvSpPr>
            <p:cNvPr id="38919" name="Line 61"/>
            <p:cNvSpPr>
              <a:spLocks noChangeShapeType="1"/>
            </p:cNvSpPr>
            <p:nvPr/>
          </p:nvSpPr>
          <p:spPr bwMode="auto">
            <a:xfrm>
              <a:off x="422" y="1492"/>
              <a:ext cx="2942" cy="1"/>
            </a:xfrm>
            <a:prstGeom prst="line">
              <a:avLst/>
            </a:prstGeom>
            <a:noFill/>
            <a:ln w="47625">
              <a:solidFill>
                <a:srgbClr val="000000"/>
              </a:solidFill>
              <a:round/>
              <a:headEnd/>
              <a:tailEnd/>
            </a:ln>
          </p:spPr>
          <p:txBody>
            <a:bodyPr/>
            <a:lstStyle/>
            <a:p>
              <a:endParaRPr lang="en-GB"/>
            </a:p>
          </p:txBody>
        </p:sp>
        <p:sp>
          <p:nvSpPr>
            <p:cNvPr id="38920" name="Line 62"/>
            <p:cNvSpPr>
              <a:spLocks noChangeShapeType="1"/>
            </p:cNvSpPr>
            <p:nvPr/>
          </p:nvSpPr>
          <p:spPr bwMode="auto">
            <a:xfrm>
              <a:off x="422" y="1859"/>
              <a:ext cx="2942" cy="1"/>
            </a:xfrm>
            <a:prstGeom prst="line">
              <a:avLst/>
            </a:prstGeom>
            <a:noFill/>
            <a:ln w="47625">
              <a:solidFill>
                <a:srgbClr val="000000"/>
              </a:solidFill>
              <a:round/>
              <a:headEnd/>
              <a:tailEnd/>
            </a:ln>
          </p:spPr>
          <p:txBody>
            <a:bodyPr/>
            <a:lstStyle/>
            <a:p>
              <a:endParaRPr lang="en-GB"/>
            </a:p>
          </p:txBody>
        </p:sp>
        <p:sp>
          <p:nvSpPr>
            <p:cNvPr id="38921" name="Line 63"/>
            <p:cNvSpPr>
              <a:spLocks noChangeShapeType="1"/>
            </p:cNvSpPr>
            <p:nvPr/>
          </p:nvSpPr>
          <p:spPr bwMode="auto">
            <a:xfrm>
              <a:off x="422" y="2227"/>
              <a:ext cx="2942" cy="1"/>
            </a:xfrm>
            <a:prstGeom prst="line">
              <a:avLst/>
            </a:prstGeom>
            <a:noFill/>
            <a:ln w="47625">
              <a:solidFill>
                <a:srgbClr val="000000"/>
              </a:solidFill>
              <a:round/>
              <a:headEnd/>
              <a:tailEnd/>
            </a:ln>
          </p:spPr>
          <p:txBody>
            <a:bodyPr/>
            <a:lstStyle/>
            <a:p>
              <a:endParaRPr lang="en-GB"/>
            </a:p>
          </p:txBody>
        </p:sp>
        <p:sp>
          <p:nvSpPr>
            <p:cNvPr id="38922" name="Line 64"/>
            <p:cNvSpPr>
              <a:spLocks noChangeShapeType="1"/>
            </p:cNvSpPr>
            <p:nvPr/>
          </p:nvSpPr>
          <p:spPr bwMode="auto">
            <a:xfrm>
              <a:off x="442" y="2595"/>
              <a:ext cx="2942" cy="1"/>
            </a:xfrm>
            <a:prstGeom prst="line">
              <a:avLst/>
            </a:prstGeom>
            <a:noFill/>
            <a:ln w="47625">
              <a:solidFill>
                <a:srgbClr val="000000"/>
              </a:solidFill>
              <a:round/>
              <a:headEnd/>
              <a:tailEnd/>
            </a:ln>
          </p:spPr>
          <p:txBody>
            <a:bodyPr/>
            <a:lstStyle/>
            <a:p>
              <a:endParaRPr lang="en-GB"/>
            </a:p>
          </p:txBody>
        </p:sp>
        <p:sp>
          <p:nvSpPr>
            <p:cNvPr id="38923" name="Rectangle 65"/>
            <p:cNvSpPr>
              <a:spLocks noChangeArrowheads="1"/>
            </p:cNvSpPr>
            <p:nvPr/>
          </p:nvSpPr>
          <p:spPr bwMode="auto">
            <a:xfrm>
              <a:off x="625" y="1198"/>
              <a:ext cx="2289" cy="256"/>
            </a:xfrm>
            <a:prstGeom prst="rect">
              <a:avLst/>
            </a:prstGeom>
            <a:solidFill>
              <a:srgbClr val="C0C0C0"/>
            </a:solidFill>
            <a:ln w="9525">
              <a:noFill/>
              <a:miter lim="800000"/>
              <a:headEnd/>
              <a:tailEnd/>
            </a:ln>
          </p:spPr>
          <p:txBody>
            <a:bodyPr wrap="none" lIns="0" tIns="0" rIns="0" bIns="0">
              <a:spAutoFit/>
            </a:bodyPr>
            <a:lstStyle/>
            <a:p>
              <a:r>
                <a:rPr lang="en-GB" sz="2000">
                  <a:solidFill>
                    <a:srgbClr val="000000"/>
                  </a:solidFill>
                </a:rPr>
                <a:t>messageType</a:t>
              </a:r>
              <a:endParaRPr lang="en-GB" sz="2000"/>
            </a:p>
          </p:txBody>
        </p:sp>
        <p:sp>
          <p:nvSpPr>
            <p:cNvPr id="38924" name="Rectangle 66"/>
            <p:cNvSpPr>
              <a:spLocks noChangeArrowheads="1"/>
            </p:cNvSpPr>
            <p:nvPr/>
          </p:nvSpPr>
          <p:spPr bwMode="auto">
            <a:xfrm>
              <a:off x="625" y="1563"/>
              <a:ext cx="1563" cy="256"/>
            </a:xfrm>
            <a:prstGeom prst="rect">
              <a:avLst/>
            </a:prstGeom>
            <a:solidFill>
              <a:srgbClr val="C0C0C0"/>
            </a:solidFill>
            <a:ln w="9525">
              <a:noFill/>
              <a:miter lim="800000"/>
              <a:headEnd/>
              <a:tailEnd/>
            </a:ln>
          </p:spPr>
          <p:txBody>
            <a:bodyPr wrap="none" lIns="0" tIns="0" rIns="0" bIns="0">
              <a:spAutoFit/>
            </a:bodyPr>
            <a:lstStyle/>
            <a:p>
              <a:r>
                <a:rPr lang="en-GB" sz="2000">
                  <a:solidFill>
                    <a:srgbClr val="000000"/>
                  </a:solidFill>
                </a:rPr>
                <a:t>requestId</a:t>
              </a:r>
              <a:endParaRPr lang="en-GB" sz="2000"/>
            </a:p>
          </p:txBody>
        </p:sp>
        <p:sp>
          <p:nvSpPr>
            <p:cNvPr id="38925" name="Rectangle 67"/>
            <p:cNvSpPr>
              <a:spLocks noChangeArrowheads="1"/>
            </p:cNvSpPr>
            <p:nvPr/>
          </p:nvSpPr>
          <p:spPr bwMode="auto">
            <a:xfrm>
              <a:off x="625" y="1951"/>
              <a:ext cx="2731" cy="256"/>
            </a:xfrm>
            <a:prstGeom prst="rect">
              <a:avLst/>
            </a:prstGeom>
            <a:solidFill>
              <a:srgbClr val="C0C0C0"/>
            </a:solidFill>
            <a:ln w="9525">
              <a:noFill/>
              <a:miter lim="800000"/>
              <a:headEnd/>
              <a:tailEnd/>
            </a:ln>
          </p:spPr>
          <p:txBody>
            <a:bodyPr wrap="none" lIns="0" tIns="0" rIns="0" bIns="0">
              <a:spAutoFit/>
            </a:bodyPr>
            <a:lstStyle/>
            <a:p>
              <a:r>
                <a:rPr lang="en-GB" sz="2000">
                  <a:solidFill>
                    <a:srgbClr val="000000"/>
                  </a:solidFill>
                </a:rPr>
                <a:t>objectReference</a:t>
              </a:r>
              <a:endParaRPr lang="en-GB" sz="2000"/>
            </a:p>
          </p:txBody>
        </p:sp>
        <p:sp>
          <p:nvSpPr>
            <p:cNvPr id="38926" name="Rectangle 68"/>
            <p:cNvSpPr>
              <a:spLocks noChangeArrowheads="1"/>
            </p:cNvSpPr>
            <p:nvPr/>
          </p:nvSpPr>
          <p:spPr bwMode="auto">
            <a:xfrm>
              <a:off x="625" y="2300"/>
              <a:ext cx="1610" cy="256"/>
            </a:xfrm>
            <a:prstGeom prst="rect">
              <a:avLst/>
            </a:prstGeom>
            <a:solidFill>
              <a:srgbClr val="C0C0C0"/>
            </a:solidFill>
            <a:ln w="9525">
              <a:noFill/>
              <a:miter lim="800000"/>
              <a:headEnd/>
              <a:tailEnd/>
            </a:ln>
          </p:spPr>
          <p:txBody>
            <a:bodyPr wrap="none" lIns="0" tIns="0" rIns="0" bIns="0">
              <a:spAutoFit/>
            </a:bodyPr>
            <a:lstStyle/>
            <a:p>
              <a:r>
                <a:rPr lang="en-GB" sz="2000">
                  <a:solidFill>
                    <a:srgbClr val="000000"/>
                  </a:solidFill>
                </a:rPr>
                <a:t>methodId</a:t>
              </a:r>
              <a:endParaRPr lang="en-GB" sz="2000"/>
            </a:p>
          </p:txBody>
        </p:sp>
        <p:sp>
          <p:nvSpPr>
            <p:cNvPr id="38927" name="Rectangle 69"/>
            <p:cNvSpPr>
              <a:spLocks noChangeArrowheads="1"/>
            </p:cNvSpPr>
            <p:nvPr/>
          </p:nvSpPr>
          <p:spPr bwMode="auto">
            <a:xfrm>
              <a:off x="625" y="2667"/>
              <a:ext cx="1749" cy="257"/>
            </a:xfrm>
            <a:prstGeom prst="rect">
              <a:avLst/>
            </a:prstGeom>
            <a:solidFill>
              <a:srgbClr val="C0C0C0"/>
            </a:solidFill>
            <a:ln w="9525">
              <a:noFill/>
              <a:miter lim="800000"/>
              <a:headEnd/>
              <a:tailEnd/>
            </a:ln>
          </p:spPr>
          <p:txBody>
            <a:bodyPr wrap="none" lIns="0" tIns="0" rIns="0" bIns="0">
              <a:spAutoFit/>
            </a:bodyPr>
            <a:lstStyle/>
            <a:p>
              <a:r>
                <a:rPr lang="en-GB" sz="2000">
                  <a:solidFill>
                    <a:srgbClr val="000000"/>
                  </a:solidFill>
                </a:rPr>
                <a:t>arguments</a:t>
              </a:r>
              <a:endParaRPr lang="en-GB" sz="2000"/>
            </a:p>
          </p:txBody>
        </p:sp>
        <p:sp>
          <p:nvSpPr>
            <p:cNvPr id="38928" name="Rectangle 70"/>
            <p:cNvSpPr>
              <a:spLocks noChangeArrowheads="1"/>
            </p:cNvSpPr>
            <p:nvPr/>
          </p:nvSpPr>
          <p:spPr bwMode="auto">
            <a:xfrm>
              <a:off x="3548" y="1198"/>
              <a:ext cx="4152" cy="231"/>
            </a:xfrm>
            <a:prstGeom prst="rect">
              <a:avLst/>
            </a:prstGeom>
            <a:solidFill>
              <a:srgbClr val="C0C0C0"/>
            </a:solidFill>
            <a:ln w="9525">
              <a:noFill/>
              <a:miter lim="800000"/>
              <a:headEnd/>
              <a:tailEnd/>
            </a:ln>
          </p:spPr>
          <p:txBody>
            <a:bodyPr wrap="none" lIns="0" tIns="0" rIns="0" bIns="0">
              <a:spAutoFit/>
            </a:bodyPr>
            <a:lstStyle/>
            <a:p>
              <a:r>
                <a:rPr lang="en-GB" sz="1800">
                  <a:solidFill>
                    <a:srgbClr val="000000"/>
                  </a:solidFill>
                  <a:latin typeface="Times New Roman" pitchFamily="18" charset="0"/>
                </a:rPr>
                <a:t>int   (0=Request, 1= Reply)</a:t>
              </a:r>
              <a:endParaRPr lang="en-GB" sz="1800">
                <a:latin typeface="Times New Roman" pitchFamily="18" charset="0"/>
              </a:endParaRPr>
            </a:p>
          </p:txBody>
        </p:sp>
        <p:sp>
          <p:nvSpPr>
            <p:cNvPr id="38929" name="Rectangle 71"/>
            <p:cNvSpPr>
              <a:spLocks noChangeArrowheads="1"/>
            </p:cNvSpPr>
            <p:nvPr/>
          </p:nvSpPr>
          <p:spPr bwMode="auto">
            <a:xfrm>
              <a:off x="3548" y="1563"/>
              <a:ext cx="400" cy="231"/>
            </a:xfrm>
            <a:prstGeom prst="rect">
              <a:avLst/>
            </a:prstGeom>
            <a:solidFill>
              <a:srgbClr val="C0C0C0"/>
            </a:solidFill>
            <a:ln w="9525">
              <a:noFill/>
              <a:miter lim="800000"/>
              <a:headEnd/>
              <a:tailEnd/>
            </a:ln>
          </p:spPr>
          <p:txBody>
            <a:bodyPr wrap="none" lIns="0" tIns="0" rIns="0" bIns="0">
              <a:spAutoFit/>
            </a:bodyPr>
            <a:lstStyle/>
            <a:p>
              <a:r>
                <a:rPr lang="en-GB" sz="1800">
                  <a:solidFill>
                    <a:srgbClr val="000000"/>
                  </a:solidFill>
                  <a:latin typeface="Times New Roman" pitchFamily="18" charset="0"/>
                </a:rPr>
                <a:t>int</a:t>
              </a:r>
              <a:endParaRPr lang="en-GB" sz="1800">
                <a:latin typeface="Times New Roman" pitchFamily="18" charset="0"/>
              </a:endParaRPr>
            </a:p>
          </p:txBody>
        </p:sp>
        <p:sp>
          <p:nvSpPr>
            <p:cNvPr id="38930" name="Rectangle 72"/>
            <p:cNvSpPr>
              <a:spLocks noChangeArrowheads="1"/>
            </p:cNvSpPr>
            <p:nvPr/>
          </p:nvSpPr>
          <p:spPr bwMode="auto">
            <a:xfrm>
              <a:off x="3548" y="1952"/>
              <a:ext cx="2737" cy="231"/>
            </a:xfrm>
            <a:prstGeom prst="rect">
              <a:avLst/>
            </a:prstGeom>
            <a:solidFill>
              <a:srgbClr val="C0C0C0"/>
            </a:solidFill>
            <a:ln w="9525">
              <a:noFill/>
              <a:miter lim="800000"/>
              <a:headEnd/>
              <a:tailEnd/>
            </a:ln>
          </p:spPr>
          <p:txBody>
            <a:bodyPr wrap="none" lIns="0" tIns="0" rIns="0" bIns="0">
              <a:spAutoFit/>
            </a:bodyPr>
            <a:lstStyle/>
            <a:p>
              <a:r>
                <a:rPr lang="en-GB" sz="1800">
                  <a:solidFill>
                    <a:srgbClr val="000000"/>
                  </a:solidFill>
                  <a:latin typeface="Times New Roman" pitchFamily="18" charset="0"/>
                </a:rPr>
                <a:t>RemoteObjectRef</a:t>
              </a:r>
              <a:endParaRPr lang="en-GB" sz="1800">
                <a:latin typeface="Times New Roman" pitchFamily="18" charset="0"/>
              </a:endParaRPr>
            </a:p>
          </p:txBody>
        </p:sp>
        <p:sp>
          <p:nvSpPr>
            <p:cNvPr id="38931" name="Rectangle 73"/>
            <p:cNvSpPr>
              <a:spLocks noChangeArrowheads="1"/>
            </p:cNvSpPr>
            <p:nvPr/>
          </p:nvSpPr>
          <p:spPr bwMode="auto">
            <a:xfrm>
              <a:off x="3548" y="2317"/>
              <a:ext cx="2084" cy="231"/>
            </a:xfrm>
            <a:prstGeom prst="rect">
              <a:avLst/>
            </a:prstGeom>
            <a:solidFill>
              <a:srgbClr val="C0C0C0"/>
            </a:solidFill>
            <a:ln w="9525">
              <a:noFill/>
              <a:miter lim="800000"/>
              <a:headEnd/>
              <a:tailEnd/>
            </a:ln>
          </p:spPr>
          <p:txBody>
            <a:bodyPr wrap="none" lIns="0" tIns="0" rIns="0" bIns="0">
              <a:spAutoFit/>
            </a:bodyPr>
            <a:lstStyle/>
            <a:p>
              <a:r>
                <a:rPr lang="en-GB" sz="1800">
                  <a:solidFill>
                    <a:srgbClr val="000000"/>
                  </a:solidFill>
                  <a:latin typeface="Times New Roman" pitchFamily="18" charset="0"/>
                </a:rPr>
                <a:t>int or Method</a:t>
              </a:r>
              <a:endParaRPr lang="en-GB" sz="1800">
                <a:latin typeface="Times New Roman" pitchFamily="18" charset="0"/>
              </a:endParaRPr>
            </a:p>
          </p:txBody>
        </p:sp>
        <p:sp>
          <p:nvSpPr>
            <p:cNvPr id="38932" name="Rectangle 74"/>
            <p:cNvSpPr>
              <a:spLocks noChangeArrowheads="1"/>
            </p:cNvSpPr>
            <p:nvPr/>
          </p:nvSpPr>
          <p:spPr bwMode="auto">
            <a:xfrm>
              <a:off x="3548" y="2685"/>
              <a:ext cx="2084" cy="231"/>
            </a:xfrm>
            <a:prstGeom prst="rect">
              <a:avLst/>
            </a:prstGeom>
            <a:solidFill>
              <a:srgbClr val="C0C0C0"/>
            </a:solidFill>
            <a:ln w="9525">
              <a:noFill/>
              <a:miter lim="800000"/>
              <a:headEnd/>
              <a:tailEnd/>
            </a:ln>
          </p:spPr>
          <p:txBody>
            <a:bodyPr wrap="none" lIns="0" tIns="0" rIns="0" bIns="0">
              <a:spAutoFit/>
            </a:bodyPr>
            <a:lstStyle/>
            <a:p>
              <a:r>
                <a:rPr lang="en-GB" sz="1800">
                  <a:solidFill>
                    <a:srgbClr val="000000"/>
                  </a:solidFill>
                  <a:latin typeface="Times New Roman" pitchFamily="18" charset="0"/>
                </a:rPr>
                <a:t>array of bytes</a:t>
              </a:r>
              <a:endParaRPr lang="en-GB" sz="1800">
                <a:latin typeface="Times New Roman" pitchFamily="18" charset="0"/>
              </a:endParaRPr>
            </a:p>
          </p:txBody>
        </p:sp>
      </p:grpSp>
      <p:sp>
        <p:nvSpPr>
          <p:cNvPr id="38917" name="Text Box 76"/>
          <p:cNvSpPr txBox="1">
            <a:spLocks noChangeArrowheads="1"/>
          </p:cNvSpPr>
          <p:nvPr/>
        </p:nvSpPr>
        <p:spPr bwMode="auto">
          <a:xfrm>
            <a:off x="3225800" y="6237288"/>
            <a:ext cx="2641600" cy="366712"/>
          </a:xfrm>
          <a:prstGeom prst="rect">
            <a:avLst/>
          </a:prstGeom>
          <a:solidFill>
            <a:srgbClr val="FFCC66"/>
          </a:solidFill>
          <a:ln w="9525">
            <a:noFill/>
            <a:miter lim="800000"/>
            <a:headEnd/>
            <a:tailEnd/>
          </a:ln>
        </p:spPr>
        <p:txBody>
          <a:bodyPr>
            <a:spAutoFit/>
          </a:bodyPr>
          <a:lstStyle/>
          <a:p>
            <a:pPr>
              <a:spcBef>
                <a:spcPct val="50000"/>
              </a:spcBef>
            </a:pPr>
            <a:r>
              <a:rPr lang="en-US" sz="1800" b="1" dirty="0"/>
              <a:t>RR Msg Structure</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95300" y="228600"/>
            <a:ext cx="8915400" cy="1066800"/>
          </a:xfrm>
        </p:spPr>
        <p:txBody>
          <a:bodyPr>
            <a:normAutofit/>
          </a:bodyPr>
          <a:lstStyle/>
          <a:p>
            <a:pPr fontAlgn="base">
              <a:spcAft>
                <a:spcPct val="0"/>
              </a:spcAft>
              <a:defRPr/>
            </a:pPr>
            <a:r>
              <a:rPr lang="en-US" altLang="zh-CN" sz="4000" b="1" dirty="0" smtClean="0">
                <a:solidFill>
                  <a:schemeClr val="tx2"/>
                </a:solidFill>
              </a:rPr>
              <a:t>RMI </a:t>
            </a:r>
          </a:p>
        </p:txBody>
      </p:sp>
      <p:sp>
        <p:nvSpPr>
          <p:cNvPr id="43011" name="Rectangle 3"/>
          <p:cNvSpPr>
            <a:spLocks noGrp="1" noChangeArrowheads="1"/>
          </p:cNvSpPr>
          <p:nvPr>
            <p:ph idx="1"/>
          </p:nvPr>
        </p:nvSpPr>
        <p:spPr>
          <a:xfrm>
            <a:off x="344488" y="1187116"/>
            <a:ext cx="9286875" cy="5183204"/>
          </a:xfrm>
        </p:spPr>
        <p:txBody>
          <a:bodyPr>
            <a:normAutofit/>
          </a:bodyPr>
          <a:lstStyle/>
          <a:p>
            <a:pPr algn="just"/>
            <a:r>
              <a:rPr lang="en-US" sz="2400" dirty="0" smtClean="0"/>
              <a:t>The RMI Software: layer of s/w b/w app-level objects &amp; communication &amp; remote reference modules:</a:t>
            </a:r>
          </a:p>
          <a:p>
            <a:pPr lvl="1" algn="just"/>
            <a:r>
              <a:rPr lang="en-US" sz="2400" dirty="0" smtClean="0"/>
              <a:t>Proxy</a:t>
            </a:r>
          </a:p>
          <a:p>
            <a:pPr lvl="1" algn="just"/>
            <a:r>
              <a:rPr lang="en-US" sz="2400" dirty="0" smtClean="0"/>
              <a:t>Dispatcher</a:t>
            </a:r>
          </a:p>
          <a:p>
            <a:pPr lvl="1" algn="just"/>
            <a:r>
              <a:rPr lang="en-US" sz="2400" dirty="0" smtClean="0"/>
              <a:t>Skeleton</a:t>
            </a:r>
          </a:p>
          <a:p>
            <a:pPr lvl="1" algn="just"/>
            <a:endParaRPr lang="en-US" dirty="0" smtClean="0"/>
          </a:p>
          <a:p>
            <a:pPr algn="just"/>
            <a:r>
              <a:rPr lang="en-US" sz="2800" b="1" dirty="0" smtClean="0"/>
              <a:t>Proxy</a:t>
            </a:r>
          </a:p>
          <a:p>
            <a:pPr lvl="1" algn="just"/>
            <a:r>
              <a:rPr lang="en-US" sz="2400" dirty="0" smtClean="0"/>
              <a:t>Role is to make RMI transparent to the clients by behaving like a local object to the invoker. But instead of executing an invocation it forwards it in a message to the remote object. </a:t>
            </a: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63550" y="0"/>
            <a:ext cx="8915400" cy="1066800"/>
          </a:xfrm>
        </p:spPr>
        <p:txBody>
          <a:bodyPr>
            <a:normAutofit/>
          </a:bodyPr>
          <a:lstStyle/>
          <a:p>
            <a:pPr algn="ctr" eaLnBrk="1" hangingPunct="1"/>
            <a:r>
              <a:rPr lang="en-US" altLang="zh-CN" sz="4000" b="1" dirty="0" smtClean="0">
                <a:solidFill>
                  <a:schemeClr val="tx2"/>
                </a:solidFill>
              </a:rPr>
              <a:t>RMI - Proxy</a:t>
            </a:r>
          </a:p>
        </p:txBody>
      </p:sp>
      <p:sp>
        <p:nvSpPr>
          <p:cNvPr id="34819" name="Rectangle 3"/>
          <p:cNvSpPr>
            <a:spLocks noGrp="1" noChangeArrowheads="1"/>
          </p:cNvSpPr>
          <p:nvPr>
            <p:ph idx="1"/>
          </p:nvPr>
        </p:nvSpPr>
        <p:spPr>
          <a:xfrm>
            <a:off x="190500" y="929640"/>
            <a:ext cx="9166860" cy="5471159"/>
          </a:xfrm>
        </p:spPr>
        <p:txBody>
          <a:bodyPr>
            <a:normAutofit/>
          </a:bodyPr>
          <a:lstStyle/>
          <a:p>
            <a:pPr marL="533400" lvl="1" indent="-350838" algn="just" eaLnBrk="1" fontAlgn="auto" hangingPunct="1">
              <a:lnSpc>
                <a:spcPct val="90000"/>
              </a:lnSpc>
              <a:spcAft>
                <a:spcPts val="0"/>
              </a:spcAft>
              <a:buFont typeface="Georgia"/>
              <a:buChar char="▫"/>
              <a:defRPr/>
            </a:pPr>
            <a:r>
              <a:rPr lang="en-US" b="1" dirty="0" smtClean="0"/>
              <a:t>Implementation of Remote Interface on Client Side</a:t>
            </a:r>
          </a:p>
          <a:p>
            <a:pPr marL="533400" lvl="2" indent="-350838" algn="just">
              <a:lnSpc>
                <a:spcPct val="90000"/>
              </a:lnSpc>
              <a:buNone/>
              <a:defRPr/>
            </a:pPr>
            <a:r>
              <a:rPr lang="en-US" dirty="0" smtClean="0"/>
              <a:t>	When client binds to a distributed system object an (virtual) implementation of the objects interface called a proxy is loaded into the clients address space. </a:t>
            </a:r>
          </a:p>
          <a:p>
            <a:pPr marL="533400" lvl="1" indent="-350838" algn="just">
              <a:lnSpc>
                <a:spcPct val="90000"/>
              </a:lnSpc>
              <a:buFont typeface="Georgia"/>
              <a:buChar char="▫"/>
              <a:defRPr/>
            </a:pPr>
            <a:endParaRPr lang="en-US" b="1" dirty="0" smtClean="0"/>
          </a:p>
          <a:p>
            <a:pPr marL="533400" lvl="1" indent="-350838" algn="just">
              <a:lnSpc>
                <a:spcPct val="90000"/>
              </a:lnSpc>
              <a:buFont typeface="Georgia"/>
              <a:buChar char="▫"/>
              <a:defRPr/>
            </a:pPr>
            <a:r>
              <a:rPr lang="en-US" b="1" dirty="0" smtClean="0"/>
              <a:t>There is one proxy for every Remote Object for which a process holds the ROR. </a:t>
            </a:r>
          </a:p>
          <a:p>
            <a:pPr marL="533400" lvl="1" indent="-350838" algn="just">
              <a:lnSpc>
                <a:spcPct val="90000"/>
              </a:lnSpc>
              <a:buFont typeface="Georgia"/>
              <a:buChar char="▫"/>
              <a:defRPr/>
            </a:pPr>
            <a:endParaRPr lang="en-US" b="1" dirty="0" smtClean="0"/>
          </a:p>
          <a:p>
            <a:pPr marL="533400" lvl="2" indent="-350838" algn="just"/>
            <a:r>
              <a:rPr lang="en-US" dirty="0" smtClean="0"/>
              <a:t>Proxy implements them quite differently.  Each method of proxy </a:t>
            </a:r>
            <a:r>
              <a:rPr lang="en-US" b="1" dirty="0" smtClean="0"/>
              <a:t>marshals a reference to the target object</a:t>
            </a:r>
            <a:r>
              <a:rPr lang="en-US" dirty="0" smtClean="0"/>
              <a:t>, </a:t>
            </a:r>
            <a:r>
              <a:rPr lang="en-US" b="1" dirty="0" smtClean="0"/>
              <a:t>its own method id and its arguments into a request message</a:t>
            </a:r>
            <a:r>
              <a:rPr lang="en-US" dirty="0" smtClean="0"/>
              <a:t> and sends it to the target. Then it waits for the reply message. </a:t>
            </a:r>
            <a:r>
              <a:rPr lang="en-US" b="1" dirty="0" smtClean="0"/>
              <a:t>Un-marshal it and returns the results to the invoker</a:t>
            </a:r>
            <a:r>
              <a:rPr lang="en-US" dirty="0" smtClean="0"/>
              <a:t>.</a:t>
            </a: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59469" y="0"/>
            <a:ext cx="8915400" cy="1066800"/>
          </a:xfrm>
        </p:spPr>
        <p:txBody>
          <a:bodyPr>
            <a:normAutofit/>
          </a:bodyPr>
          <a:lstStyle/>
          <a:p>
            <a:pPr algn="ctr"/>
            <a:r>
              <a:rPr lang="en-US" altLang="zh-CN" sz="4000" b="1" dirty="0" smtClean="0">
                <a:solidFill>
                  <a:schemeClr val="tx2"/>
                </a:solidFill>
              </a:rPr>
              <a:t>RMI - Dispatcher</a:t>
            </a:r>
          </a:p>
        </p:txBody>
      </p:sp>
      <p:sp>
        <p:nvSpPr>
          <p:cNvPr id="45059" name="Rectangle 3"/>
          <p:cNvSpPr>
            <a:spLocks noGrp="1" noChangeArrowheads="1"/>
          </p:cNvSpPr>
          <p:nvPr>
            <p:ph idx="1"/>
          </p:nvPr>
        </p:nvSpPr>
        <p:spPr>
          <a:xfrm>
            <a:off x="495300" y="936057"/>
            <a:ext cx="8915400" cy="5226999"/>
          </a:xfrm>
        </p:spPr>
        <p:txBody>
          <a:bodyPr>
            <a:normAutofit/>
          </a:bodyPr>
          <a:lstStyle/>
          <a:p>
            <a:pPr marL="365760" lvl="1" indent="-256032" algn="just">
              <a:buClr>
                <a:schemeClr val="accent3"/>
              </a:buClr>
              <a:buFont typeface="Georgia"/>
              <a:buChar char="•"/>
            </a:pPr>
            <a:r>
              <a:rPr lang="en-US" sz="2400" dirty="0" smtClean="0"/>
              <a:t>Actual object resides on the server machine where it offers the same interface as it does on the client machine. </a:t>
            </a:r>
          </a:p>
          <a:p>
            <a:pPr marL="365760" lvl="1" indent="-256032" algn="just">
              <a:buClr>
                <a:schemeClr val="accent3"/>
              </a:buClr>
              <a:buFont typeface="Georgia"/>
              <a:buChar char="•"/>
            </a:pPr>
            <a:endParaRPr lang="en-US" sz="2400" u="sng" dirty="0" smtClean="0"/>
          </a:p>
          <a:p>
            <a:pPr marL="365760" lvl="1" indent="-256032" algn="just">
              <a:buClr>
                <a:schemeClr val="accent3"/>
              </a:buClr>
              <a:buFont typeface="Georgia"/>
              <a:buChar char="•"/>
            </a:pPr>
            <a:r>
              <a:rPr lang="en-US" sz="2400" dirty="0" smtClean="0"/>
              <a:t>Server has </a:t>
            </a:r>
            <a:r>
              <a:rPr lang="en-US" sz="2400" b="1" dirty="0" smtClean="0"/>
              <a:t>one dispatcher and skeleton</a:t>
            </a:r>
            <a:r>
              <a:rPr lang="en-US" sz="2400" dirty="0" smtClean="0"/>
              <a:t> for </a:t>
            </a:r>
            <a:r>
              <a:rPr lang="en-US" sz="2400" u="sng" dirty="0" smtClean="0"/>
              <a:t>every remote object</a:t>
            </a:r>
            <a:r>
              <a:rPr lang="en-US" sz="2400" dirty="0" smtClean="0"/>
              <a:t>.  </a:t>
            </a:r>
          </a:p>
          <a:p>
            <a:pPr algn="just"/>
            <a:endParaRPr lang="en-US" sz="2800" b="1" dirty="0" smtClean="0"/>
          </a:p>
          <a:p>
            <a:pPr algn="just"/>
            <a:r>
              <a:rPr lang="en-US" sz="2800" b="1" dirty="0" smtClean="0"/>
              <a:t>Dispatcher</a:t>
            </a:r>
          </a:p>
          <a:p>
            <a:pPr lvl="1" algn="just"/>
            <a:r>
              <a:rPr lang="en-US" sz="2400" dirty="0" smtClean="0"/>
              <a:t>Dispatcher receives a request message from the communication module. </a:t>
            </a:r>
          </a:p>
          <a:p>
            <a:pPr lvl="1" algn="just"/>
            <a:endParaRPr lang="en-US" sz="2400" dirty="0" smtClean="0"/>
          </a:p>
          <a:p>
            <a:pPr lvl="1" algn="just"/>
            <a:r>
              <a:rPr lang="en-US" sz="2400" dirty="0" smtClean="0"/>
              <a:t>It uses the </a:t>
            </a:r>
            <a:r>
              <a:rPr lang="en-US" sz="2400" i="1" dirty="0" smtClean="0"/>
              <a:t>method-id </a:t>
            </a:r>
            <a:r>
              <a:rPr lang="en-US" sz="2400" dirty="0" smtClean="0"/>
              <a:t>to select the appropriate method in the skeleton passing on the request message.</a:t>
            </a:r>
          </a:p>
          <a:p>
            <a:pPr lvl="1" algn="just"/>
            <a:endParaRPr lang="en-US" dirty="0"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7929</TotalTime>
  <Words>3154</Words>
  <Application>Microsoft Office PowerPoint</Application>
  <PresentationFormat>A4 Paper (210x297 mm)</PresentationFormat>
  <Paragraphs>565</Paragraphs>
  <Slides>51</Slides>
  <Notes>3</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Parallel and Distributed Computing</vt:lpstr>
      <vt:lpstr>Chapter 5</vt:lpstr>
      <vt:lpstr>Slide 3</vt:lpstr>
      <vt:lpstr>RMI</vt:lpstr>
      <vt:lpstr>RMI</vt:lpstr>
      <vt:lpstr>The role of proxy and skeleton in remote method invocation</vt:lpstr>
      <vt:lpstr>RMI </vt:lpstr>
      <vt:lpstr>RMI - Proxy</vt:lpstr>
      <vt:lpstr>RMI - Dispatcher</vt:lpstr>
      <vt:lpstr>RMI - Skeleton</vt:lpstr>
      <vt:lpstr>RMI - Servant</vt:lpstr>
      <vt:lpstr>RMI - Communication Module</vt:lpstr>
      <vt:lpstr>RMI-Remote Reference Module</vt:lpstr>
      <vt:lpstr>Remote Reference Module</vt:lpstr>
      <vt:lpstr>Remote Reference Module</vt:lpstr>
      <vt:lpstr>Example: Java RMI</vt:lpstr>
      <vt:lpstr>Example: Java RMI</vt:lpstr>
      <vt:lpstr>Example: Java RMI</vt:lpstr>
      <vt:lpstr>Example: Java RMI: Server Program</vt:lpstr>
      <vt:lpstr>Example: Java RMI: Client Program</vt:lpstr>
      <vt:lpstr>RMI in Java</vt:lpstr>
      <vt:lpstr>RMI in Java</vt:lpstr>
      <vt:lpstr>Distributed Garbage Collection</vt:lpstr>
      <vt:lpstr>Distributed Garbage Collection</vt:lpstr>
      <vt:lpstr>Distributed Garbage Collection</vt:lpstr>
      <vt:lpstr>Self Study The following slides demonstrate working of Java RMI using Programs. You must know how to use it, but writing a program is excluded from exams</vt:lpstr>
      <vt:lpstr>Creating Server Applications using RMI</vt:lpstr>
      <vt:lpstr>Example</vt:lpstr>
      <vt:lpstr>Interface code</vt:lpstr>
      <vt:lpstr>Remote Object</vt:lpstr>
      <vt:lpstr>Explanation</vt:lpstr>
      <vt:lpstr>Explanation</vt:lpstr>
      <vt:lpstr>Explanation</vt:lpstr>
      <vt:lpstr>Server Code</vt:lpstr>
      <vt:lpstr>Explanation</vt:lpstr>
      <vt:lpstr>Explanation</vt:lpstr>
      <vt:lpstr>Explanation</vt:lpstr>
      <vt:lpstr>Essential Steps</vt:lpstr>
      <vt:lpstr>Client Code</vt:lpstr>
      <vt:lpstr>Explanation</vt:lpstr>
      <vt:lpstr>Explanation</vt:lpstr>
      <vt:lpstr>Essential Steps</vt:lpstr>
      <vt:lpstr>How will this work?</vt:lpstr>
      <vt:lpstr>Security Manager</vt:lpstr>
      <vt:lpstr>Sample Policy</vt:lpstr>
      <vt:lpstr>Summary</vt:lpstr>
      <vt:lpstr>Parameter Passing</vt:lpstr>
      <vt:lpstr>TimeTeller.java</vt:lpstr>
      <vt:lpstr>New SecondImpl.java</vt:lpstr>
      <vt:lpstr>New TimeClient.java</vt:lpstr>
      <vt:lpstr>Slide 51</vt:lpstr>
    </vt:vector>
  </TitlesOfParts>
  <Company>G&amp;J</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15.1 A distributed multimedia system</dc:title>
  <dc:creator>George Coulouris</dc:creator>
  <cp:lastModifiedBy>Hammad</cp:lastModifiedBy>
  <cp:revision>506</cp:revision>
  <cp:lastPrinted>2000-11-12T21:05:10Z</cp:lastPrinted>
  <dcterms:created xsi:type="dcterms:W3CDTF">2000-06-18T21:59:47Z</dcterms:created>
  <dcterms:modified xsi:type="dcterms:W3CDTF">2011-05-17T18:36:02Z</dcterms:modified>
</cp:coreProperties>
</file>