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93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FB74-CACF-4D09-96B6-922908A83A27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25A0-CB20-4CEB-9AC6-B660951EB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is associated with an instance of the </a:t>
            </a:r>
            <a:r>
              <a:rPr lang="en-US" b="1" i="1" dirty="0" smtClean="0"/>
              <a:t>class Thread</a:t>
            </a:r>
          </a:p>
          <a:p>
            <a:r>
              <a:rPr lang="en-US" dirty="0" smtClean="0"/>
              <a:t> There are two basic strategies for using Thread objects to create a concurrent application</a:t>
            </a:r>
          </a:p>
          <a:p>
            <a:pPr lvl="1"/>
            <a:r>
              <a:rPr lang="en-US" dirty="0" smtClean="0"/>
              <a:t>To directly control thread creation and management, simply instantiate Thread each time the application needs to initiate an asynchronous task</a:t>
            </a:r>
          </a:p>
          <a:p>
            <a:pPr lvl="1"/>
            <a:r>
              <a:rPr lang="en-US" dirty="0" smtClean="0"/>
              <a:t>To abstract thread management from the rest of your application, pass the application's tasks to an </a:t>
            </a:r>
            <a:r>
              <a:rPr lang="en-US" i="1" dirty="0" smtClean="0"/>
              <a:t>executor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and Starting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application that creates an instance of Thread must provide the code that will run in that thread. There are two ways to do this: </a:t>
            </a:r>
          </a:p>
          <a:p>
            <a:r>
              <a:rPr lang="en-US" i="1" dirty="0" smtClean="0"/>
              <a:t>Provide a </a:t>
            </a:r>
            <a:r>
              <a:rPr lang="en-US" i="1" dirty="0" err="1" smtClean="0"/>
              <a:t>Runnable</a:t>
            </a:r>
            <a:r>
              <a:rPr lang="en-US" i="1" dirty="0" smtClean="0"/>
              <a:t> object </a:t>
            </a:r>
            <a:r>
              <a:rPr lang="en-US" b="1" dirty="0" smtClean="0"/>
              <a:t>(First)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Runnable</a:t>
            </a:r>
            <a:r>
              <a:rPr lang="en-US" dirty="0" smtClean="0"/>
              <a:t> interface defines a single method, run, meant to contain the code executed in the thread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Runnable</a:t>
            </a:r>
            <a:r>
              <a:rPr lang="en-US" dirty="0" smtClean="0"/>
              <a:t> object is passed to the Thread constructor, as in the </a:t>
            </a:r>
            <a:r>
              <a:rPr lang="en-US" dirty="0" err="1" smtClean="0"/>
              <a:t>HelloRunnable</a:t>
            </a:r>
            <a:r>
              <a:rPr lang="en-US" dirty="0" smtClean="0"/>
              <a:t> example: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public class </a:t>
            </a:r>
            <a:r>
              <a:rPr lang="en-US" dirty="0" err="1" smtClean="0"/>
              <a:t>HelloRunnable</a:t>
            </a:r>
            <a:r>
              <a:rPr lang="en-US" dirty="0" smtClean="0"/>
              <a:t> implements </a:t>
            </a:r>
            <a:r>
              <a:rPr lang="en-US" dirty="0" err="1" smtClean="0"/>
              <a:t>Runnable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public void run()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("Hello from a thread!");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 </a:t>
            </a:r>
          </a:p>
          <a:p>
            <a:pPr>
              <a:buNone/>
            </a:pPr>
            <a:r>
              <a:rPr lang="en-US" dirty="0" smtClean="0"/>
              <a:t>(new Thread(new </a:t>
            </a:r>
            <a:r>
              <a:rPr lang="en-US" dirty="0" err="1" smtClean="0"/>
              <a:t>HelloRunnable</a:t>
            </a:r>
            <a:r>
              <a:rPr lang="en-US" dirty="0" smtClean="0"/>
              <a:t>())).start(); </a:t>
            </a:r>
          </a:p>
          <a:p>
            <a:pPr>
              <a:buNone/>
            </a:pPr>
            <a:r>
              <a:rPr lang="en-US" dirty="0" smtClean="0"/>
              <a:t>} 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Starting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Subclass Thread.</a:t>
            </a:r>
            <a:r>
              <a:rPr lang="en-US" dirty="0" smtClean="0"/>
              <a:t> </a:t>
            </a:r>
            <a:r>
              <a:rPr lang="en-US" b="1" dirty="0" smtClean="0"/>
              <a:t>(Second)</a:t>
            </a:r>
            <a:endParaRPr lang="en-US" dirty="0" smtClean="0"/>
          </a:p>
          <a:p>
            <a:r>
              <a:rPr lang="en-US" dirty="0" smtClean="0"/>
              <a:t>The Thread class itself implements </a:t>
            </a:r>
            <a:r>
              <a:rPr lang="en-US" dirty="0" err="1" smtClean="0"/>
              <a:t>Runnable</a:t>
            </a:r>
            <a:r>
              <a:rPr lang="en-US" dirty="0" smtClean="0"/>
              <a:t>, though its run method does nothing</a:t>
            </a:r>
          </a:p>
          <a:p>
            <a:r>
              <a:rPr lang="en-US" dirty="0" smtClean="0"/>
              <a:t> An application can subclass Thread, providing its own implementation of run, as in the </a:t>
            </a:r>
            <a:r>
              <a:rPr lang="en-US" dirty="0" err="1" smtClean="0"/>
              <a:t>HelloThread</a:t>
            </a:r>
            <a:r>
              <a:rPr lang="en-US" dirty="0" smtClean="0"/>
              <a:t> example: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public class </a:t>
            </a:r>
            <a:r>
              <a:rPr lang="en-US" dirty="0" err="1" smtClean="0"/>
              <a:t>HelloThread</a:t>
            </a:r>
            <a:r>
              <a:rPr lang="en-US" dirty="0" smtClean="0"/>
              <a:t> extends Thread {</a:t>
            </a:r>
          </a:p>
          <a:p>
            <a:pPr>
              <a:buNone/>
            </a:pPr>
            <a:r>
              <a:rPr lang="en-US" dirty="0" smtClean="0"/>
              <a:t> public void run()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("Hello from a thread!");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 (new </a:t>
            </a:r>
            <a:r>
              <a:rPr lang="en-US" dirty="0" err="1" smtClean="0"/>
              <a:t>HelloThread</a:t>
            </a:r>
            <a:r>
              <a:rPr lang="en-US" dirty="0" smtClean="0"/>
              <a:t>()).start(); </a:t>
            </a:r>
          </a:p>
          <a:p>
            <a:pPr>
              <a:buNone/>
            </a:pPr>
            <a:r>
              <a:rPr lang="en-US" dirty="0" smtClean="0"/>
              <a:t>} 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Threads communicate primarily by sharing access to fields and the objects reference fields refer to</a:t>
            </a:r>
          </a:p>
          <a:p>
            <a:r>
              <a:rPr lang="en-US" dirty="0" smtClean="0"/>
              <a:t>This form of communication is extremely efficient, but makes two kinds of errors possible: </a:t>
            </a:r>
            <a:r>
              <a:rPr lang="en-US" b="1" i="1" dirty="0" smtClean="0"/>
              <a:t>thread interference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i="1" dirty="0" smtClean="0"/>
              <a:t>memory consistency errors</a:t>
            </a:r>
          </a:p>
          <a:p>
            <a:r>
              <a:rPr lang="en-US" dirty="0" smtClean="0"/>
              <a:t>The tool needed to prevent these errors is </a:t>
            </a:r>
            <a:r>
              <a:rPr lang="en-US" b="1" i="1" dirty="0" smtClean="0"/>
              <a:t>synchronization</a:t>
            </a:r>
            <a:r>
              <a:rPr lang="en-US" b="1" dirty="0" smtClean="0"/>
              <a:t>. 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Thread A invokes increment at about the same time Thread B invokes decrement</a:t>
            </a:r>
          </a:p>
          <a:p>
            <a:r>
              <a:rPr lang="en-US" dirty="0" smtClean="0"/>
              <a:t>If the initial value of c is 0, their interleaved actions might follow this sequence: </a:t>
            </a:r>
          </a:p>
          <a:p>
            <a:r>
              <a:rPr lang="en-US" dirty="0" smtClean="0"/>
              <a:t>Thread A: Retrieve c</a:t>
            </a:r>
          </a:p>
          <a:p>
            <a:r>
              <a:rPr lang="en-US" dirty="0" smtClean="0"/>
              <a:t>Thread B: Retrieve c</a:t>
            </a:r>
          </a:p>
          <a:p>
            <a:r>
              <a:rPr lang="en-US" dirty="0" smtClean="0"/>
              <a:t>Thread A: Increment retrieved value; result is 1</a:t>
            </a:r>
          </a:p>
          <a:p>
            <a:r>
              <a:rPr lang="en-US" dirty="0" smtClean="0"/>
              <a:t>Thread B: Decrement retrieved value; result is -1</a:t>
            </a:r>
          </a:p>
          <a:p>
            <a:r>
              <a:rPr lang="en-US" dirty="0" smtClean="0"/>
              <a:t>Thread A: Store result in c; c is now 1</a:t>
            </a:r>
          </a:p>
          <a:p>
            <a:r>
              <a:rPr lang="en-US" dirty="0" smtClean="0"/>
              <a:t>Thread B: Store result in c; c is now -1.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Errors that result from inconsistent views of shared memory</a:t>
            </a:r>
          </a:p>
          <a:p>
            <a:r>
              <a:rPr lang="en-US" dirty="0" smtClean="0"/>
              <a:t>This needs a </a:t>
            </a:r>
            <a:r>
              <a:rPr lang="en-US" i="1" dirty="0" smtClean="0"/>
              <a:t>happen-before</a:t>
            </a:r>
            <a:r>
              <a:rPr lang="en-US" dirty="0" smtClean="0"/>
              <a:t> relationship and is beyond the scope of this class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 programming language provides two basic synchronization idioms:</a:t>
            </a:r>
          </a:p>
          <a:p>
            <a:pPr lvl="1"/>
            <a:r>
              <a:rPr lang="en-US" i="1" dirty="0" smtClean="0"/>
              <a:t>synchronized methods</a:t>
            </a:r>
          </a:p>
          <a:p>
            <a:pPr lvl="1"/>
            <a:r>
              <a:rPr lang="en-US" i="1" dirty="0" smtClean="0"/>
              <a:t>synchronized statements</a:t>
            </a:r>
          </a:p>
          <a:p>
            <a:r>
              <a:rPr lang="en-US" dirty="0" smtClean="0"/>
              <a:t>To make a method synchronized, simply add the synchronized keyword to its declaration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public class </a:t>
            </a:r>
            <a:r>
              <a:rPr lang="en-US" dirty="0" err="1" smtClean="0"/>
              <a:t>SynchronizedCounter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c = 0;</a:t>
            </a:r>
          </a:p>
          <a:p>
            <a:pPr>
              <a:buNone/>
            </a:pPr>
            <a:r>
              <a:rPr lang="en-US" dirty="0" smtClean="0"/>
              <a:t> public synchronized void increment() { </a:t>
            </a:r>
            <a:r>
              <a:rPr lang="en-US" dirty="0" err="1" smtClean="0"/>
              <a:t>c++</a:t>
            </a:r>
            <a:r>
              <a:rPr lang="en-US" dirty="0" smtClean="0"/>
              <a:t>; }</a:t>
            </a:r>
          </a:p>
          <a:p>
            <a:pPr>
              <a:buNone/>
            </a:pPr>
            <a:r>
              <a:rPr lang="en-US" dirty="0" smtClean="0"/>
              <a:t> public synchronized void decrement() { c--; } </a:t>
            </a:r>
          </a:p>
          <a:p>
            <a:pPr>
              <a:buNone/>
            </a:pPr>
            <a:r>
              <a:rPr lang="en-US" dirty="0" smtClean="0"/>
              <a:t> public synchronized </a:t>
            </a:r>
            <a:r>
              <a:rPr lang="en-US" dirty="0" err="1" smtClean="0"/>
              <a:t>int</a:t>
            </a:r>
            <a:r>
              <a:rPr lang="en-US" dirty="0" smtClean="0"/>
              <a:t> value() { return c; } 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Establishes a happens-before relationship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audio application must simultaneously read the digital audio off the network, decompress it, manage playback, and update its display</a:t>
            </a:r>
          </a:p>
          <a:p>
            <a:r>
              <a:rPr lang="en-US" dirty="0" smtClean="0"/>
              <a:t>Software that can do such things is known as </a:t>
            </a:r>
            <a:r>
              <a:rPr lang="en-US" i="1" dirty="0" smtClean="0"/>
              <a:t>concurrent</a:t>
            </a:r>
            <a:r>
              <a:rPr lang="en-US" dirty="0" smtClean="0"/>
              <a:t> software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platform is designed from the ground up to support concurrent programming, with basic concurrency support in the Java programming language and the Java class libraries</a:t>
            </a:r>
          </a:p>
          <a:p>
            <a:r>
              <a:rPr lang="en-US" dirty="0" smtClean="0"/>
              <a:t>Basic concurrency support and summarizes some of the high-level APIs in the </a:t>
            </a:r>
            <a:r>
              <a:rPr lang="en-US" dirty="0" err="1" smtClean="0"/>
              <a:t>java.util.concurrent</a:t>
            </a:r>
            <a:r>
              <a:rPr lang="en-US" dirty="0" smtClean="0"/>
              <a:t> packages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concurrent programming, there are two basic units of execution: </a:t>
            </a:r>
          </a:p>
          <a:p>
            <a:pPr lvl="1"/>
            <a:r>
              <a:rPr lang="en-US" i="1" dirty="0" smtClean="0"/>
              <a:t>Processes</a:t>
            </a:r>
          </a:p>
          <a:p>
            <a:pPr lvl="1"/>
            <a:r>
              <a:rPr lang="en-US" i="1" dirty="0" smtClean="0"/>
              <a:t>Threads</a:t>
            </a:r>
          </a:p>
          <a:p>
            <a:r>
              <a:rPr lang="en-US" dirty="0" smtClean="0"/>
              <a:t>In the Java programming language, concurrent programming is mostly concerned with threads</a:t>
            </a:r>
          </a:p>
          <a:p>
            <a:r>
              <a:rPr lang="en-US" dirty="0" smtClean="0"/>
              <a:t>However, processes are also important.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time for a single core is shared among processes and threads</a:t>
            </a:r>
          </a:p>
          <a:p>
            <a:r>
              <a:rPr lang="en-US" dirty="0" smtClean="0"/>
              <a:t>This sharing of time is performed through an OS feature called time slicing</a:t>
            </a:r>
          </a:p>
          <a:p>
            <a:r>
              <a:rPr lang="en-US" dirty="0" smtClean="0"/>
              <a:t>Concurrency is possible even on simple systems, without multiple processors or execution cores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process has a self-contained execution environment</a:t>
            </a:r>
          </a:p>
          <a:p>
            <a:r>
              <a:rPr lang="en-US" dirty="0" smtClean="0"/>
              <a:t>A process generally has a complete, private set of basic run-time resources; in particular, each process has its own memory space</a:t>
            </a:r>
          </a:p>
          <a:p>
            <a:r>
              <a:rPr lang="en-US" dirty="0" smtClean="0"/>
              <a:t>Processes are often seen as synonymous with programs or applications</a:t>
            </a:r>
          </a:p>
          <a:p>
            <a:r>
              <a:rPr lang="en-US" dirty="0" smtClean="0"/>
              <a:t>However, what the user sees as a single application may in fact be a set of cooperating processes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facilitate communication between processes, most operating systems support </a:t>
            </a:r>
            <a:r>
              <a:rPr lang="en-US" i="1" dirty="0" smtClean="0"/>
              <a:t>Inter Process Communication</a:t>
            </a:r>
            <a:r>
              <a:rPr lang="en-US" dirty="0" smtClean="0"/>
              <a:t> (IPC) resources, such as pipes and sockets</a:t>
            </a:r>
          </a:p>
          <a:p>
            <a:r>
              <a:rPr lang="en-US" dirty="0" smtClean="0"/>
              <a:t>IPC is used not just for communication between processes on the same system, but processes on different systems.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Threads are sometimes called </a:t>
            </a:r>
            <a:r>
              <a:rPr lang="en-US" i="1" dirty="0" smtClean="0"/>
              <a:t>lightweight processes</a:t>
            </a:r>
          </a:p>
          <a:p>
            <a:r>
              <a:rPr lang="en-US" dirty="0" smtClean="0"/>
              <a:t>Both processes and threads provide an execution environment, but creating a new thread requires fewer resources than creating a new process</a:t>
            </a:r>
          </a:p>
          <a:p>
            <a:r>
              <a:rPr lang="en-US" dirty="0" smtClean="0"/>
              <a:t>Threads exist within a process — every process has at </a:t>
            </a:r>
            <a:r>
              <a:rPr lang="en-US" smtClean="0"/>
              <a:t>least one</a:t>
            </a:r>
            <a:endParaRPr lang="en-US" dirty="0" smtClean="0"/>
          </a:p>
          <a:p>
            <a:r>
              <a:rPr lang="en-US" dirty="0" smtClean="0"/>
              <a:t>Threads share the process's resources, including memory and open files.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Multithreaded execution is an essential feature of the Java platform</a:t>
            </a:r>
          </a:p>
          <a:p>
            <a:r>
              <a:rPr lang="en-US" dirty="0" smtClean="0"/>
              <a:t>Every application has at least one thread — or several</a:t>
            </a:r>
          </a:p>
          <a:p>
            <a:r>
              <a:rPr lang="en-US" dirty="0" smtClean="0"/>
              <a:t>If you count "system" threads that do things like memory management and signal handling</a:t>
            </a:r>
          </a:p>
          <a:p>
            <a:r>
              <a:rPr lang="en-US" dirty="0" smtClean="0"/>
              <a:t>But from the application programmer's point of view, you start with just one thread, called the </a:t>
            </a:r>
            <a:r>
              <a:rPr lang="en-US" i="1" dirty="0" smtClean="0"/>
              <a:t>main thread.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882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Concurrency</vt:lpstr>
      <vt:lpstr>Java Concurrency</vt:lpstr>
      <vt:lpstr>Processes and Threads</vt:lpstr>
      <vt:lpstr>Time Slicing</vt:lpstr>
      <vt:lpstr>Processes</vt:lpstr>
      <vt:lpstr>IPC</vt:lpstr>
      <vt:lpstr>Threads</vt:lpstr>
      <vt:lpstr>Threads in Java</vt:lpstr>
      <vt:lpstr>Thread object</vt:lpstr>
      <vt:lpstr>Defining and Starting a Thread</vt:lpstr>
      <vt:lpstr>HelloRunnable</vt:lpstr>
      <vt:lpstr>Defining and Starting a Thread</vt:lpstr>
      <vt:lpstr>HelloThread</vt:lpstr>
      <vt:lpstr>Synchronization</vt:lpstr>
      <vt:lpstr>Thread Interference</vt:lpstr>
      <vt:lpstr>Memory Consistency Errors</vt:lpstr>
      <vt:lpstr>Synchronized Methods</vt:lpstr>
      <vt:lpstr>Slide 19</vt:lpstr>
    </vt:vector>
  </TitlesOfParts>
  <Company>MCS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Mudasar</dc:creator>
  <cp:lastModifiedBy>Mudasar</cp:lastModifiedBy>
  <cp:revision>77</cp:revision>
  <dcterms:created xsi:type="dcterms:W3CDTF">2011-02-16T12:33:39Z</dcterms:created>
  <dcterms:modified xsi:type="dcterms:W3CDTF">2011-03-15T18:40:41Z</dcterms:modified>
</cp:coreProperties>
</file>