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BE3B-D65B-481E-ADE7-6FF969B9AEB6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4C85-AA10-455C-BD83-E1C06F3CB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BE3B-D65B-481E-ADE7-6FF969B9AEB6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4C85-AA10-455C-BD83-E1C06F3CB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BE3B-D65B-481E-ADE7-6FF969B9AEB6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4C85-AA10-455C-BD83-E1C06F3CB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BE3B-D65B-481E-ADE7-6FF969B9AEB6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4C85-AA10-455C-BD83-E1C06F3CB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BE3B-D65B-481E-ADE7-6FF969B9AEB6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4C85-AA10-455C-BD83-E1C06F3CB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BE3B-D65B-481E-ADE7-6FF969B9AEB6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4C85-AA10-455C-BD83-E1C06F3CB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BE3B-D65B-481E-ADE7-6FF969B9AEB6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4C85-AA10-455C-BD83-E1C06F3CB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BE3B-D65B-481E-ADE7-6FF969B9AEB6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4C85-AA10-455C-BD83-E1C06F3CB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BE3B-D65B-481E-ADE7-6FF969B9AEB6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4C85-AA10-455C-BD83-E1C06F3CB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BE3B-D65B-481E-ADE7-6FF969B9AEB6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4C85-AA10-455C-BD83-E1C06F3CB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BE3B-D65B-481E-ADE7-6FF969B9AEB6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4C85-AA10-455C-BD83-E1C06F3CB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BE3B-D65B-481E-ADE7-6FF969B9AEB6}" type="datetimeFigureOut">
              <a:rPr lang="en-US" smtClean="0"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F4C85-AA10-455C-BD83-E1C06F3CB2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991" y="76200"/>
            <a:ext cx="8993809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Catching and Handling </a:t>
            </a:r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the three exception handler components</a:t>
            </a:r>
          </a:p>
          <a:p>
            <a:r>
              <a:rPr lang="en-US" dirty="0"/>
              <a:t>T</a:t>
            </a:r>
            <a:r>
              <a:rPr lang="en-US" dirty="0" smtClean="0"/>
              <a:t>he try block</a:t>
            </a:r>
          </a:p>
          <a:p>
            <a:r>
              <a:rPr lang="en-US" dirty="0" smtClean="0"/>
              <a:t>The catch block</a:t>
            </a:r>
          </a:p>
          <a:p>
            <a:r>
              <a:rPr lang="en-US" dirty="0" smtClean="0"/>
              <a:t>The finally block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in constructing an exception handler is to enclose the code that might throw an exception within a try block</a:t>
            </a:r>
          </a:p>
          <a:p>
            <a:r>
              <a:rPr lang="en-US" dirty="0" smtClean="0"/>
              <a:t>In general, a try block looks like the following 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  try { </a:t>
            </a:r>
            <a:r>
              <a:rPr lang="en-US" i="1" dirty="0" smtClean="0"/>
              <a:t>code</a:t>
            </a:r>
            <a:r>
              <a:rPr lang="en-US" dirty="0" smtClean="0"/>
              <a:t> } </a:t>
            </a:r>
            <a:r>
              <a:rPr lang="en-US" i="1" dirty="0" smtClean="0"/>
              <a:t>catch and finally blocks . . 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Exception handlers are associated with a try block by one or more catch blocks directly after the try block</a:t>
            </a:r>
          </a:p>
          <a:p>
            <a:r>
              <a:rPr lang="en-US" dirty="0" smtClean="0"/>
              <a:t>No code can be between the end of the try block and the beginning of the first catch block</a:t>
            </a:r>
          </a:p>
          <a:p>
            <a:pPr>
              <a:buNone/>
            </a:pPr>
            <a:r>
              <a:rPr lang="en-US" dirty="0" smtClean="0"/>
              <a:t> try { . . . }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catch (</a:t>
            </a:r>
            <a:r>
              <a:rPr lang="en-US" i="1" dirty="0" err="1" smtClean="0"/>
              <a:t>ExceptionType</a:t>
            </a:r>
            <a:r>
              <a:rPr lang="en-US" i="1" dirty="0" smtClean="0"/>
              <a:t> name</a:t>
            </a:r>
            <a:r>
              <a:rPr lang="en-US" dirty="0" smtClean="0"/>
              <a:t>) { . . . }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catch (</a:t>
            </a:r>
            <a:r>
              <a:rPr lang="en-US" i="1" dirty="0" err="1" smtClean="0"/>
              <a:t>ExceptionType</a:t>
            </a:r>
            <a:r>
              <a:rPr lang="en-US" i="1" dirty="0" smtClean="0"/>
              <a:t> name</a:t>
            </a:r>
            <a:r>
              <a:rPr lang="en-US" dirty="0" smtClean="0"/>
              <a:t>) { . . . 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and Catch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try { </a:t>
            </a:r>
          </a:p>
          <a:p>
            <a:pPr>
              <a:buNone/>
            </a:pPr>
            <a:r>
              <a:rPr lang="en-US" dirty="0" smtClean="0"/>
              <a:t>} catch (</a:t>
            </a:r>
            <a:r>
              <a:rPr lang="en-US" dirty="0" err="1" smtClean="0"/>
              <a:t>FileNotFoundException</a:t>
            </a:r>
            <a:r>
              <a:rPr lang="en-US" dirty="0" smtClean="0"/>
              <a:t> e) { </a:t>
            </a:r>
            <a:r>
              <a:rPr lang="en-US" dirty="0" err="1" smtClean="0"/>
              <a:t>System.err.println</a:t>
            </a:r>
            <a:r>
              <a:rPr lang="en-US" dirty="0" smtClean="0"/>
              <a:t>("</a:t>
            </a:r>
            <a:r>
              <a:rPr lang="en-US" dirty="0" err="1" smtClean="0"/>
              <a:t>FileNotFoundException</a:t>
            </a:r>
            <a:r>
              <a:rPr lang="en-US" dirty="0" smtClean="0"/>
              <a:t>: " + </a:t>
            </a:r>
            <a:r>
              <a:rPr lang="en-US" dirty="0" err="1" smtClean="0"/>
              <a:t>e.getMessage</a:t>
            </a:r>
            <a:r>
              <a:rPr lang="en-US" dirty="0" smtClean="0"/>
              <a:t>()); throw new </a:t>
            </a:r>
            <a:r>
              <a:rPr lang="en-US" dirty="0" err="1" smtClean="0"/>
              <a:t>SampleException</a:t>
            </a:r>
            <a:r>
              <a:rPr lang="en-US" dirty="0" smtClean="0"/>
              <a:t>(e); </a:t>
            </a:r>
          </a:p>
          <a:p>
            <a:pPr>
              <a:buNone/>
            </a:pPr>
            <a:r>
              <a:rPr lang="en-US" dirty="0" smtClean="0"/>
              <a:t>} catch (</a:t>
            </a:r>
            <a:r>
              <a:rPr lang="en-US" dirty="0" err="1" smtClean="0"/>
              <a:t>IOException</a:t>
            </a:r>
            <a:r>
              <a:rPr lang="en-US" dirty="0" smtClean="0"/>
              <a:t> e) { </a:t>
            </a:r>
            <a:r>
              <a:rPr lang="en-US" dirty="0" err="1" smtClean="0"/>
              <a:t>System.err.println</a:t>
            </a:r>
            <a:r>
              <a:rPr lang="en-US" dirty="0" smtClean="0"/>
              <a:t>("Caught </a:t>
            </a:r>
            <a:r>
              <a:rPr lang="en-US" dirty="0" err="1" smtClean="0"/>
              <a:t>IOException</a:t>
            </a:r>
            <a:r>
              <a:rPr lang="en-US" dirty="0" smtClean="0"/>
              <a:t>: " + </a:t>
            </a:r>
            <a:r>
              <a:rPr lang="en-US" dirty="0" err="1" smtClean="0"/>
              <a:t>e.getMessage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}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finally block </a:t>
            </a:r>
            <a:r>
              <a:rPr lang="en-US" i="1" dirty="0" smtClean="0"/>
              <a:t>always</a:t>
            </a:r>
            <a:r>
              <a:rPr lang="en-US" dirty="0" smtClean="0"/>
              <a:t> executes when the try block exits</a:t>
            </a:r>
          </a:p>
          <a:p>
            <a:r>
              <a:rPr lang="en-US" dirty="0" smtClean="0"/>
              <a:t>This ensures that the finally block is executed even if an unexpected exception occurs.</a:t>
            </a:r>
          </a:p>
          <a:p>
            <a:r>
              <a:rPr lang="en-US" dirty="0"/>
              <a:t>F</a:t>
            </a:r>
            <a:r>
              <a:rPr lang="en-US" dirty="0" smtClean="0"/>
              <a:t>inally is useful for more than just exception handling</a:t>
            </a:r>
          </a:p>
          <a:p>
            <a:pPr>
              <a:buNone/>
            </a:pPr>
            <a:r>
              <a:rPr lang="en-US" dirty="0" smtClean="0"/>
              <a:t>finally { </a:t>
            </a:r>
          </a:p>
          <a:p>
            <a:pPr>
              <a:buNone/>
            </a:pPr>
            <a:r>
              <a:rPr lang="en-US" dirty="0" smtClean="0"/>
              <a:t> if (out != null) { </a:t>
            </a:r>
            <a:r>
              <a:rPr lang="en-US" dirty="0" err="1" smtClean="0"/>
              <a:t>System.out.println</a:t>
            </a:r>
            <a:r>
              <a:rPr lang="en-US" dirty="0" smtClean="0"/>
              <a:t>("Closing </a:t>
            </a:r>
            <a:r>
              <a:rPr lang="en-US" dirty="0" err="1" smtClean="0"/>
              <a:t>PrintWriter</a:t>
            </a:r>
            <a:r>
              <a:rPr lang="en-US" dirty="0" smtClean="0"/>
              <a:t>"); </a:t>
            </a:r>
            <a:r>
              <a:rPr lang="en-US" dirty="0" err="1" smtClean="0"/>
              <a:t>out.close</a:t>
            </a:r>
            <a:r>
              <a:rPr lang="en-US" dirty="0" smtClean="0"/>
              <a:t>(); }</a:t>
            </a:r>
          </a:p>
          <a:p>
            <a:pPr>
              <a:buNone/>
            </a:pPr>
            <a:r>
              <a:rPr lang="en-US" dirty="0" smtClean="0"/>
              <a:t>else {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PrintWriter</a:t>
            </a:r>
            <a:r>
              <a:rPr lang="en-US" dirty="0" smtClean="0"/>
              <a:t> not open"); } }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writeList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PrintWriter</a:t>
            </a:r>
            <a:r>
              <a:rPr lang="en-US" dirty="0" smtClean="0"/>
              <a:t> out = null;</a:t>
            </a:r>
          </a:p>
          <a:p>
            <a:pPr>
              <a:buNone/>
            </a:pPr>
            <a:r>
              <a:rPr lang="en-US" dirty="0" smtClean="0"/>
              <a:t>try { </a:t>
            </a:r>
            <a:r>
              <a:rPr lang="en-US" dirty="0" err="1" smtClean="0"/>
              <a:t>System.out.println</a:t>
            </a:r>
            <a:r>
              <a:rPr lang="en-US" dirty="0" smtClean="0"/>
              <a:t>("Entering try statement");</a:t>
            </a:r>
          </a:p>
          <a:p>
            <a:pPr>
              <a:buNone/>
            </a:pPr>
            <a:r>
              <a:rPr lang="en-US" dirty="0" smtClean="0"/>
              <a:t> out = new </a:t>
            </a:r>
            <a:r>
              <a:rPr lang="en-US" dirty="0" err="1" smtClean="0"/>
              <a:t>PrintWriter</a:t>
            </a:r>
            <a:r>
              <a:rPr lang="en-US" dirty="0" smtClean="0"/>
              <a:t>( new </a:t>
            </a:r>
            <a:r>
              <a:rPr lang="en-US" dirty="0" err="1" smtClean="0"/>
              <a:t>FileWriter</a:t>
            </a:r>
            <a:r>
              <a:rPr lang="en-US" dirty="0" smtClean="0"/>
              <a:t>("OutFile.txt"));</a:t>
            </a:r>
          </a:p>
          <a:p>
            <a:pPr>
              <a:buNone/>
            </a:pPr>
            <a:r>
              <a:rPr lang="en-US" dirty="0" smtClean="0"/>
              <a:t>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out.println</a:t>
            </a:r>
            <a:r>
              <a:rPr lang="en-US" dirty="0" smtClean="0"/>
              <a:t>("Value at: " + </a:t>
            </a:r>
            <a:r>
              <a:rPr lang="en-US" dirty="0" err="1" smtClean="0"/>
              <a:t>i</a:t>
            </a:r>
            <a:r>
              <a:rPr lang="en-US" dirty="0" smtClean="0"/>
              <a:t> + " = " + </a:t>
            </a:r>
            <a:r>
              <a:rPr lang="en-US" dirty="0" err="1" smtClean="0"/>
              <a:t>vector.elementAt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 </a:t>
            </a:r>
          </a:p>
          <a:p>
            <a:pPr>
              <a:buNone/>
            </a:pPr>
            <a:r>
              <a:rPr lang="en-US" dirty="0" smtClean="0"/>
              <a:t>} catch (</a:t>
            </a:r>
            <a:r>
              <a:rPr lang="en-US" dirty="0" err="1" smtClean="0"/>
              <a:t>ArrayIndexOutOfBoundsException</a:t>
            </a:r>
            <a:r>
              <a:rPr lang="en-US" dirty="0" smtClean="0"/>
              <a:t> e) { </a:t>
            </a:r>
            <a:r>
              <a:rPr lang="en-US" dirty="0" err="1" smtClean="0"/>
              <a:t>System.err.println</a:t>
            </a:r>
            <a:r>
              <a:rPr lang="en-US" dirty="0" smtClean="0"/>
              <a:t>("Caught " + "</a:t>
            </a:r>
            <a:r>
              <a:rPr lang="en-US" dirty="0" err="1" smtClean="0"/>
              <a:t>ArrayIndexOutOfBoundsException</a:t>
            </a:r>
            <a:r>
              <a:rPr lang="en-US" dirty="0" smtClean="0"/>
              <a:t>: " + </a:t>
            </a:r>
            <a:r>
              <a:rPr lang="en-US" dirty="0" err="1" smtClean="0"/>
              <a:t>e.getMessage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} catch (</a:t>
            </a:r>
            <a:r>
              <a:rPr lang="en-US" dirty="0" err="1" smtClean="0"/>
              <a:t>IOException</a:t>
            </a:r>
            <a:r>
              <a:rPr lang="en-US" dirty="0" smtClean="0"/>
              <a:t> e) { </a:t>
            </a:r>
            <a:r>
              <a:rPr lang="en-US" dirty="0" err="1" smtClean="0"/>
              <a:t>System.err.println</a:t>
            </a:r>
            <a:r>
              <a:rPr lang="en-US" dirty="0" smtClean="0"/>
              <a:t>("Caught </a:t>
            </a:r>
            <a:r>
              <a:rPr lang="en-US" dirty="0" err="1" smtClean="0"/>
              <a:t>IOException</a:t>
            </a:r>
            <a:r>
              <a:rPr lang="en-US" dirty="0" smtClean="0"/>
              <a:t>: " + </a:t>
            </a:r>
            <a:r>
              <a:rPr lang="en-US" dirty="0" err="1" smtClean="0"/>
              <a:t>e.getMessage</a:t>
            </a:r>
            <a:r>
              <a:rPr lang="en-US" dirty="0" smtClean="0"/>
              <a:t>()); </a:t>
            </a:r>
          </a:p>
          <a:p>
            <a:pPr>
              <a:buNone/>
            </a:pPr>
            <a:r>
              <a:rPr lang="en-US" dirty="0" smtClean="0"/>
              <a:t>} finally { if (out != null) { </a:t>
            </a:r>
            <a:r>
              <a:rPr lang="en-US" dirty="0" err="1" smtClean="0"/>
              <a:t>System.out.println</a:t>
            </a:r>
            <a:r>
              <a:rPr lang="en-US" dirty="0" smtClean="0"/>
              <a:t>("Closing </a:t>
            </a:r>
            <a:r>
              <a:rPr lang="en-US" dirty="0" err="1" smtClean="0"/>
              <a:t>PrintWriter</a:t>
            </a:r>
            <a:r>
              <a:rPr lang="en-US" dirty="0" smtClean="0"/>
              <a:t>"); </a:t>
            </a:r>
            <a:r>
              <a:rPr lang="en-US" dirty="0" err="1" smtClean="0"/>
              <a:t>out.close</a:t>
            </a:r>
            <a:r>
              <a:rPr lang="en-US" dirty="0" smtClean="0"/>
              <a:t>(); } else {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PrintWriter</a:t>
            </a:r>
            <a:r>
              <a:rPr lang="en-US" dirty="0" smtClean="0"/>
              <a:t> not open"); }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Unwinding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an exception is thrown but not caught in a particular scope, the method-call stack is "unwound," and an attempt is made to catch the exception in the next outer try block</a:t>
            </a:r>
          </a:p>
          <a:p>
            <a:r>
              <a:rPr lang="en-US" dirty="0" smtClean="0"/>
              <a:t>This process is called </a:t>
            </a:r>
            <a:r>
              <a:rPr lang="en-US" b="1" dirty="0" smtClean="0"/>
              <a:t>stack unwinding</a:t>
            </a:r>
          </a:p>
          <a:p>
            <a:r>
              <a:rPr lang="en-US" dirty="0" smtClean="0"/>
              <a:t>If a TRY block encloses that statement, an attempt is made to catch the exception</a:t>
            </a:r>
          </a:p>
          <a:p>
            <a:r>
              <a:rPr lang="en-US" dirty="0" smtClean="0"/>
              <a:t>If a try block does not enclose that statement, stack unwinding occurs again</a:t>
            </a:r>
          </a:p>
          <a:p>
            <a:r>
              <a:rPr lang="en-US" dirty="0" smtClean="0"/>
              <a:t>If no catch block ever catches this exception and the exception is checked (as in the following example), compiling the program will result in an error.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Throw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you can catch an exception, some code somewhere must throw one</a:t>
            </a:r>
          </a:p>
          <a:p>
            <a:r>
              <a:rPr lang="en-US" dirty="0" smtClean="0"/>
              <a:t>Any code can throw an exception:</a:t>
            </a:r>
          </a:p>
          <a:p>
            <a:pPr lvl="1"/>
            <a:r>
              <a:rPr lang="en-US" dirty="0" smtClean="0"/>
              <a:t>your code</a:t>
            </a:r>
          </a:p>
          <a:p>
            <a:pPr lvl="1"/>
            <a:r>
              <a:rPr lang="en-US" dirty="0" smtClean="0"/>
              <a:t>code from a package written by someone else </a:t>
            </a:r>
          </a:p>
          <a:p>
            <a:pPr lvl="1"/>
            <a:r>
              <a:rPr lang="en-US" dirty="0" smtClean="0"/>
              <a:t>packages that come with the Java platform (JRE)</a:t>
            </a:r>
          </a:p>
          <a:p>
            <a:r>
              <a:rPr lang="en-US" dirty="0" smtClean="0"/>
              <a:t>Regardless of what throws the exception, it's always thrown with the throw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Throwable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Java platform provides numerous exception classes</a:t>
            </a:r>
          </a:p>
          <a:p>
            <a:r>
              <a:rPr lang="en-US" dirty="0" smtClean="0"/>
              <a:t>All the classes are descendants of the </a:t>
            </a:r>
            <a:r>
              <a:rPr lang="en-US" dirty="0" err="1" smtClean="0"/>
              <a:t>Throwable</a:t>
            </a:r>
            <a:r>
              <a:rPr lang="en-US" dirty="0" smtClean="0"/>
              <a:t> class, and all allow programs to differentiate among the various types of exceptions that can occur during the execution of a program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programming language uses </a:t>
            </a:r>
            <a:r>
              <a:rPr lang="en-US" i="1" dirty="0" smtClean="0"/>
              <a:t>exceptions</a:t>
            </a:r>
            <a:r>
              <a:rPr lang="en-US" dirty="0" smtClean="0"/>
              <a:t> to handle errors and other exceptional events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throw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methods use the throw statement to throw an exception</a:t>
            </a:r>
          </a:p>
          <a:p>
            <a:r>
              <a:rPr lang="en-US" dirty="0" smtClean="0"/>
              <a:t>The throw statement requires a single argument: a </a:t>
            </a:r>
            <a:r>
              <a:rPr lang="en-US" dirty="0" err="1" smtClean="0"/>
              <a:t>throwable</a:t>
            </a:r>
            <a:r>
              <a:rPr lang="en-US" dirty="0" smtClean="0"/>
              <a:t> object</a:t>
            </a:r>
          </a:p>
          <a:p>
            <a:pPr>
              <a:buNone/>
            </a:pPr>
            <a:r>
              <a:rPr lang="en-US" dirty="0" smtClean="0"/>
              <a:t>throw </a:t>
            </a:r>
            <a:r>
              <a:rPr lang="en-US" i="1" dirty="0" err="1" smtClean="0"/>
              <a:t>someThrowableObject</a:t>
            </a:r>
            <a:r>
              <a:rPr lang="en-US" dirty="0" smtClean="0"/>
              <a:t>; </a:t>
            </a:r>
          </a:p>
          <a:p>
            <a:r>
              <a:rPr lang="en-US" dirty="0" smtClean="0"/>
              <a:t>Example on next </a:t>
            </a:r>
            <a:r>
              <a:rPr lang="en-US" smtClean="0"/>
              <a:t>slilde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public Object pop() {</a:t>
            </a:r>
          </a:p>
          <a:p>
            <a:pPr>
              <a:buNone/>
            </a:pPr>
            <a:r>
              <a:rPr lang="en-US" dirty="0" smtClean="0"/>
              <a:t> Object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if (size == 0) { </a:t>
            </a:r>
          </a:p>
          <a:p>
            <a:pPr>
              <a:buNone/>
            </a:pPr>
            <a:r>
              <a:rPr lang="en-US" b="1" dirty="0" smtClean="0"/>
              <a:t>throw new </a:t>
            </a:r>
            <a:r>
              <a:rPr lang="en-US" b="1" dirty="0" err="1" smtClean="0"/>
              <a:t>EmptyStackException</a:t>
            </a:r>
            <a:r>
              <a:rPr lang="en-US" b="1" dirty="0" smtClean="0"/>
              <a:t>();</a:t>
            </a: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objectAt</a:t>
            </a:r>
            <a:r>
              <a:rPr lang="en-US" dirty="0" smtClean="0"/>
              <a:t>(size - 1);</a:t>
            </a:r>
          </a:p>
          <a:p>
            <a:pPr>
              <a:buNone/>
            </a:pPr>
            <a:r>
              <a:rPr lang="en-US" dirty="0" err="1" smtClean="0"/>
              <a:t>setObjectAt</a:t>
            </a:r>
            <a:r>
              <a:rPr lang="en-US" dirty="0" smtClean="0"/>
              <a:t>(size - 1, null); size--; return </a:t>
            </a:r>
            <a:r>
              <a:rPr lang="en-US" dirty="0" err="1" smtClean="0"/>
              <a:t>obj</a:t>
            </a:r>
            <a:r>
              <a:rPr lang="en-US" dirty="0" smtClean="0"/>
              <a:t>; } </a:t>
            </a:r>
          </a:p>
          <a:p>
            <a:r>
              <a:rPr lang="en-US" dirty="0" smtClean="0"/>
              <a:t>Here pop instantiates a new </a:t>
            </a:r>
            <a:r>
              <a:rPr lang="en-US" dirty="0" err="1" smtClean="0"/>
              <a:t>EmptyStackException</a:t>
            </a:r>
            <a:r>
              <a:rPr lang="en-US" dirty="0" smtClean="0"/>
              <a:t> object (a member of </a:t>
            </a:r>
            <a:r>
              <a:rPr lang="en-US" dirty="0" err="1" smtClean="0"/>
              <a:t>java.util</a:t>
            </a:r>
            <a:r>
              <a:rPr lang="en-US" dirty="0" smtClean="0"/>
              <a:t>) and throws it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 and Post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method's </a:t>
            </a:r>
            <a:r>
              <a:rPr lang="en-US" b="1" dirty="0" smtClean="0"/>
              <a:t>precondition</a:t>
            </a:r>
            <a:r>
              <a:rPr lang="en-US" dirty="0" smtClean="0"/>
              <a:t> is a condition that must be true when the method is invoked</a:t>
            </a:r>
          </a:p>
          <a:p>
            <a:r>
              <a:rPr lang="en-US" dirty="0" smtClean="0"/>
              <a:t>Preconditions describe method parameters and any other expectations the method has about the current state of a program. </a:t>
            </a:r>
          </a:p>
          <a:p>
            <a:r>
              <a:rPr lang="en-US" dirty="0" smtClean="0"/>
              <a:t>A method's </a:t>
            </a:r>
            <a:r>
              <a:rPr lang="en-US" b="1" dirty="0" err="1" smtClean="0"/>
              <a:t>postcondition</a:t>
            </a:r>
            <a:r>
              <a:rPr lang="en-US" dirty="0" smtClean="0"/>
              <a:t> of a method is a condition that is true after the method successfully returns</a:t>
            </a:r>
          </a:p>
          <a:p>
            <a:r>
              <a:rPr lang="en-US" dirty="0" err="1" smtClean="0"/>
              <a:t>Postconditions</a:t>
            </a:r>
            <a:r>
              <a:rPr lang="en-US" dirty="0" smtClean="0"/>
              <a:t> describe the return value and any other side-effects the method may have</a:t>
            </a:r>
          </a:p>
          <a:p>
            <a:r>
              <a:rPr lang="en-US" dirty="0" smtClean="0"/>
              <a:t>These </a:t>
            </a:r>
            <a:r>
              <a:rPr lang="en-US" dirty="0" err="1" smtClean="0"/>
              <a:t>conditons</a:t>
            </a:r>
            <a:r>
              <a:rPr lang="en-US" dirty="0" smtClean="0"/>
              <a:t> are </a:t>
            </a:r>
            <a:r>
              <a:rPr lang="en-US" smtClean="0"/>
              <a:t>called </a:t>
            </a:r>
            <a:r>
              <a:rPr lang="en-US" b="1" i="1" smtClean="0"/>
              <a:t>Assertions.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</a:t>
            </a:r>
            <a:r>
              <a:rPr lang="en-US" i="1" dirty="0" smtClean="0"/>
              <a:t>exception</a:t>
            </a:r>
            <a:r>
              <a:rPr lang="en-US" dirty="0" smtClean="0"/>
              <a:t> is shorthand for the phrase "exceptional event." 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exception</a:t>
            </a:r>
            <a:r>
              <a:rPr lang="en-US" dirty="0" smtClean="0"/>
              <a:t> is an event, which occurs during the execution of a program, that disrupts the normal flow of the program's instructions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by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several lines of information are displayed in response to this invalid division</a:t>
            </a:r>
          </a:p>
          <a:p>
            <a:r>
              <a:rPr lang="en-US" dirty="0" smtClean="0"/>
              <a:t>This information is known as the </a:t>
            </a:r>
            <a:r>
              <a:rPr lang="en-US" b="1" dirty="0" smtClean="0"/>
              <a:t>stack trace</a:t>
            </a:r>
            <a:r>
              <a:rPr lang="en-US" dirty="0" smtClean="0"/>
              <a:t>, which includes the name of the exception (</a:t>
            </a:r>
            <a:r>
              <a:rPr lang="en-US" dirty="0" err="1" smtClean="0"/>
              <a:t>java.lang.ArithmeticException</a:t>
            </a:r>
            <a:r>
              <a:rPr lang="en-US" dirty="0" smtClean="0"/>
              <a:t>): / by zero in a descriptive message that indicates the problem that occurred and the complete method-call stack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Object and throwing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an error occurs within a method, the method creates an object and hands it off to the runtime system</a:t>
            </a:r>
          </a:p>
          <a:p>
            <a:r>
              <a:rPr lang="en-US" dirty="0" smtClean="0"/>
              <a:t>This object is called an </a:t>
            </a:r>
            <a:r>
              <a:rPr lang="en-US" i="1" dirty="0" smtClean="0"/>
              <a:t>exception object</a:t>
            </a:r>
            <a:endParaRPr lang="en-US" i="1" dirty="0"/>
          </a:p>
          <a:p>
            <a:r>
              <a:rPr lang="en-US" i="1" dirty="0" smtClean="0"/>
              <a:t>Exception object </a:t>
            </a:r>
            <a:r>
              <a:rPr lang="en-US" dirty="0" smtClean="0"/>
              <a:t> contains information about the error,(type and the state of the program when the error occurred)</a:t>
            </a:r>
          </a:p>
          <a:p>
            <a:r>
              <a:rPr lang="en-US" dirty="0" smtClean="0"/>
              <a:t>Creating an exception object and handing it to the runtime system is called </a:t>
            </a:r>
            <a:r>
              <a:rPr lang="en-US" i="1" dirty="0" smtClean="0"/>
              <a:t>throwing an exception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Catch or Specify </a:t>
            </a:r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code that might throw certain exceptions must be enclosed by: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try block</a:t>
            </a:r>
            <a:r>
              <a:rPr lang="en-US" dirty="0" smtClean="0"/>
              <a:t> that catches the exception </a:t>
            </a:r>
          </a:p>
          <a:p>
            <a:r>
              <a:rPr lang="en-US" dirty="0" smtClean="0"/>
              <a:t>A method that provides a </a:t>
            </a:r>
            <a:r>
              <a:rPr lang="en-US" b="1" dirty="0" smtClean="0"/>
              <a:t>throws clause</a:t>
            </a:r>
            <a:r>
              <a:rPr lang="en-US" dirty="0" smtClean="0"/>
              <a:t> that lists the exception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kind of exception is the </a:t>
            </a:r>
            <a:r>
              <a:rPr lang="en-US" i="1" dirty="0" smtClean="0"/>
              <a:t>checked exception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Suppose a user supplies the name of a nonexistent file, hence  the constructor throws </a:t>
            </a:r>
            <a:r>
              <a:rPr lang="en-US" dirty="0" err="1" smtClean="0"/>
              <a:t>java.io.FileNotFoundException</a:t>
            </a:r>
            <a:endParaRPr lang="en-US" dirty="0"/>
          </a:p>
          <a:p>
            <a:r>
              <a:rPr lang="en-US" dirty="0" smtClean="0"/>
              <a:t>Checked exceptions </a:t>
            </a:r>
            <a:r>
              <a:rPr lang="en-US" i="1" dirty="0" smtClean="0"/>
              <a:t>are subject</a:t>
            </a:r>
            <a:r>
              <a:rPr lang="en-US" dirty="0" smtClean="0"/>
              <a:t> to the Catch or Specify Requirement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second kind of exception is the </a:t>
            </a:r>
            <a:r>
              <a:rPr lang="en-US" i="1" dirty="0" smtClean="0"/>
              <a:t>error</a:t>
            </a:r>
            <a:endParaRPr lang="en-US" i="1" dirty="0"/>
          </a:p>
          <a:p>
            <a:r>
              <a:rPr lang="en-US" dirty="0" smtClean="0"/>
              <a:t>These are exceptional conditions that are external to the application</a:t>
            </a:r>
          </a:p>
          <a:p>
            <a:r>
              <a:rPr lang="en-US" dirty="0" smtClean="0"/>
              <a:t>For example, suppose that an application successfully opens a file for input, but is unable to read the file because of a hardware or system malfunction</a:t>
            </a:r>
          </a:p>
          <a:p>
            <a:r>
              <a:rPr lang="en-US" dirty="0" smtClean="0"/>
              <a:t>The unsuccessful read will throw </a:t>
            </a:r>
            <a:r>
              <a:rPr lang="en-US" dirty="0" err="1" smtClean="0"/>
              <a:t>java.io.IOError</a:t>
            </a:r>
            <a:endParaRPr lang="en-US" dirty="0" smtClean="0"/>
          </a:p>
          <a:p>
            <a:r>
              <a:rPr lang="en-US" dirty="0" smtClean="0"/>
              <a:t>Errors </a:t>
            </a:r>
            <a:r>
              <a:rPr lang="en-US" i="1" dirty="0" smtClean="0"/>
              <a:t>are not subject</a:t>
            </a:r>
            <a:r>
              <a:rPr lang="en-US" dirty="0" smtClean="0"/>
              <a:t> to the Catch or Specify Requirement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third kind of exception is the </a:t>
            </a:r>
            <a:r>
              <a:rPr lang="en-US" i="1" dirty="0" smtClean="0"/>
              <a:t>runtime exception</a:t>
            </a:r>
            <a:endParaRPr lang="en-US" i="1" dirty="0"/>
          </a:p>
          <a:p>
            <a:r>
              <a:rPr lang="en-US" dirty="0" smtClean="0"/>
              <a:t>These are exceptional conditions that are internal to the application</a:t>
            </a:r>
          </a:p>
          <a:p>
            <a:r>
              <a:rPr lang="en-US" dirty="0" smtClean="0"/>
              <a:t>For example, consider the application described previously that passes a file name to the constructor for </a:t>
            </a:r>
            <a:r>
              <a:rPr lang="en-US" dirty="0" err="1" smtClean="0"/>
              <a:t>FileReader</a:t>
            </a:r>
            <a:r>
              <a:rPr lang="en-US" dirty="0" smtClean="0"/>
              <a:t>. If a logic error causes a null to be passed to the constructor, the constructor will throw </a:t>
            </a:r>
            <a:r>
              <a:rPr lang="en-US" dirty="0" err="1" smtClean="0"/>
              <a:t>NullPointerException</a:t>
            </a:r>
            <a:endParaRPr lang="en-US" dirty="0" smtClean="0"/>
          </a:p>
          <a:p>
            <a:r>
              <a:rPr lang="en-US" dirty="0" smtClean="0"/>
              <a:t>Runtime exceptions </a:t>
            </a:r>
            <a:r>
              <a:rPr lang="en-US" i="1" dirty="0" smtClean="0"/>
              <a:t>are not subject</a:t>
            </a:r>
            <a:r>
              <a:rPr lang="en-US" dirty="0" smtClean="0"/>
              <a:t> to the Catch or Specify Requirement</a:t>
            </a:r>
          </a:p>
          <a:p>
            <a:r>
              <a:rPr lang="en-US" b="1" i="1" dirty="0" smtClean="0"/>
              <a:t>Errors and runtime exceptions are collectively known as unchecked exceptions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Microsoft Office PowerPoint</Application>
  <PresentationFormat>On-screen Show (4:3)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Exceptions</vt:lpstr>
      <vt:lpstr>What is an Exception?</vt:lpstr>
      <vt:lpstr>Division by Zero</vt:lpstr>
      <vt:lpstr>Exception Object and throwing</vt:lpstr>
      <vt:lpstr>The Catch or Specify Requirement</vt:lpstr>
      <vt:lpstr>Kinds of Exception</vt:lpstr>
      <vt:lpstr>Kinds of Exception</vt:lpstr>
      <vt:lpstr>Kinds of Exception</vt:lpstr>
      <vt:lpstr>Slide 10</vt:lpstr>
      <vt:lpstr>Catching and Handling Exceptions</vt:lpstr>
      <vt:lpstr>Try Block</vt:lpstr>
      <vt:lpstr>The Catch Blocks</vt:lpstr>
      <vt:lpstr>Try and Catch Block</vt:lpstr>
      <vt:lpstr>The finally block</vt:lpstr>
      <vt:lpstr>Putting all together</vt:lpstr>
      <vt:lpstr>Stack Unwinding</vt:lpstr>
      <vt:lpstr>How to Throw Exceptions</vt:lpstr>
      <vt:lpstr>Throwable class</vt:lpstr>
      <vt:lpstr>The throw statement</vt:lpstr>
      <vt:lpstr>Slide 21</vt:lpstr>
      <vt:lpstr>Preconditions and Post conditions</vt:lpstr>
    </vt:vector>
  </TitlesOfParts>
  <Company>MCS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Mudasar</dc:creator>
  <cp:lastModifiedBy>Mudasar</cp:lastModifiedBy>
  <cp:revision>2</cp:revision>
  <dcterms:created xsi:type="dcterms:W3CDTF">2011-03-02T03:46:37Z</dcterms:created>
  <dcterms:modified xsi:type="dcterms:W3CDTF">2011-03-02T03:47:35Z</dcterms:modified>
</cp:coreProperties>
</file>