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5"/>
  </p:notesMasterIdLst>
  <p:sldIdLst>
    <p:sldId id="26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17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12/1/2010 9:59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12/1/2010 9:59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12/1/2010 9:59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12/1/2010 9:59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12/1/2010 9:59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12/1/2010 9:59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12/1/2010 9:59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12/1/2010 9:59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12/1/2010 9:59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12/1/2010 9:59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12/1/2010 9:59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12/1/2010 9:59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sz="2800" dirty="0" smtClean="0"/>
              <a:t>Lecture No. </a:t>
            </a:r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06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December,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3048000"/>
            <a:ext cx="284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Group Activity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GB" b="1" dirty="0" smtClean="0"/>
              <a:t>Step 5: Validation:</a:t>
            </a:r>
            <a:r>
              <a:rPr lang="en-GB" dirty="0" smtClean="0"/>
              <a:t> The CRs are independently validated by the moderator or another person designated for this purpose. </a:t>
            </a:r>
          </a:p>
          <a:p>
            <a:r>
              <a:rPr lang="en-GB" dirty="0" smtClean="0"/>
              <a:t>The validation process involves checking the modified code as documented in the CRs and ensuring that the suggested improvements have been implemented correctly. </a:t>
            </a:r>
          </a:p>
          <a:p>
            <a:r>
              <a:rPr lang="en-GB" dirty="0" smtClean="0"/>
              <a:t>The revised and final version of the outcome of the review meeting is distributed to all the group members.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a group of 5 students.</a:t>
            </a:r>
          </a:p>
          <a:p>
            <a:r>
              <a:rPr lang="en-US" dirty="0" smtClean="0"/>
              <a:t>A code will be provided to you.</a:t>
            </a:r>
          </a:p>
          <a:p>
            <a:r>
              <a:rPr lang="en-US" dirty="0" smtClean="0"/>
              <a:t>You have to perform a Formal Code Review process</a:t>
            </a:r>
          </a:p>
          <a:p>
            <a:r>
              <a:rPr lang="en-US" dirty="0" smtClean="0"/>
              <a:t>Decide among yourselves the roles of the code review</a:t>
            </a:r>
          </a:p>
          <a:p>
            <a:r>
              <a:rPr lang="en-US" dirty="0" smtClean="0"/>
              <a:t>Follow the steps care fully</a:t>
            </a:r>
          </a:p>
          <a:p>
            <a:r>
              <a:rPr lang="en-US" dirty="0" smtClean="0"/>
              <a:t>By the end of the process provide me the document which list down the minutes, follow up work (CR) and who is responsible to validate the CR.</a:t>
            </a:r>
          </a:p>
          <a:p>
            <a:r>
              <a:rPr lang="en-US" dirty="0" smtClean="0"/>
              <a:t>Keep in mind you have only 35 </a:t>
            </a:r>
            <a:r>
              <a:rPr lang="en-US" dirty="0" err="1" smtClean="0"/>
              <a:t>mins</a:t>
            </a:r>
            <a:r>
              <a:rPr lang="en-US" dirty="0" smtClean="0"/>
              <a:t> to do the code review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During an inspection the following roles are used.</a:t>
            </a:r>
          </a:p>
          <a:p>
            <a:r>
              <a:rPr lang="en-GB" b="1" dirty="0" smtClean="0"/>
              <a:t>Author:</a:t>
            </a:r>
            <a:r>
              <a:rPr lang="en-GB" dirty="0" smtClean="0"/>
              <a:t> The person who created the work product being inspected.</a:t>
            </a:r>
          </a:p>
          <a:p>
            <a:r>
              <a:rPr lang="en-GB" b="1" dirty="0" smtClean="0"/>
              <a:t>Moderator:</a:t>
            </a:r>
            <a:r>
              <a:rPr lang="en-GB" dirty="0" smtClean="0"/>
              <a:t> This is the leader of the inspection. The moderator plans the inspection and coordinates it.</a:t>
            </a:r>
          </a:p>
          <a:p>
            <a:r>
              <a:rPr lang="en-GB" b="1" dirty="0" smtClean="0"/>
              <a:t>Reader:</a:t>
            </a:r>
            <a:r>
              <a:rPr lang="en-GB" dirty="0" smtClean="0"/>
              <a:t> The person reading through the documents, one item at a time. The other inspectors then point out defects.</a:t>
            </a:r>
          </a:p>
          <a:p>
            <a:r>
              <a:rPr lang="en-GB" b="1" dirty="0" smtClean="0"/>
              <a:t>Recorder/Scribe:</a:t>
            </a:r>
            <a:r>
              <a:rPr lang="en-GB" dirty="0" smtClean="0"/>
              <a:t> The person that documents the defects that are found during the inspection.</a:t>
            </a:r>
          </a:p>
          <a:p>
            <a:r>
              <a:rPr lang="en-GB" b="1" dirty="0" smtClean="0"/>
              <a:t>Inspector:</a:t>
            </a:r>
            <a:r>
              <a:rPr lang="en-GB" dirty="0" smtClean="0"/>
              <a:t> The person that examines the work product to identify possible defects.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"/>
            <a:ext cx="5715000" cy="628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895600"/>
            <a:ext cx="3657600" cy="869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Review Process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686800" cy="4953000"/>
          </a:xfrm>
        </p:spPr>
        <p:txBody>
          <a:bodyPr>
            <a:noAutofit/>
          </a:bodyPr>
          <a:lstStyle/>
          <a:p>
            <a:r>
              <a:rPr lang="en-GB" sz="2400" dirty="0" smtClean="0"/>
              <a:t>Step 1: Readiness: The author of the unit ensures that the unit under test is ready for review. A unit is said to be ready if it satisfies the following </a:t>
            </a:r>
            <a:r>
              <a:rPr lang="en-US" sz="2400" dirty="0" smtClean="0"/>
              <a:t>criteria:</a:t>
            </a:r>
          </a:p>
          <a:p>
            <a:pPr lvl="1"/>
            <a:r>
              <a:rPr lang="en-US" sz="2200" b="1" dirty="0" smtClean="0"/>
              <a:t>Completeness: </a:t>
            </a:r>
            <a:r>
              <a:rPr lang="en-GB" sz="2200" dirty="0" smtClean="0"/>
              <a:t>code relating to the unit to be reviewed must be </a:t>
            </a:r>
            <a:r>
              <a:rPr lang="en-US" sz="2200" dirty="0" smtClean="0"/>
              <a:t>available,</a:t>
            </a:r>
          </a:p>
          <a:p>
            <a:pPr lvl="1"/>
            <a:r>
              <a:rPr lang="en-US" sz="2200" b="1" dirty="0" smtClean="0"/>
              <a:t>Minimal Functionality: </a:t>
            </a:r>
            <a:r>
              <a:rPr lang="en-US" sz="2200" dirty="0" smtClean="0"/>
              <a:t>code must compile and link.</a:t>
            </a:r>
          </a:p>
          <a:p>
            <a:pPr lvl="1"/>
            <a:r>
              <a:rPr lang="en-US" sz="2200" b="1" dirty="0" smtClean="0"/>
              <a:t>Readability: </a:t>
            </a:r>
            <a:r>
              <a:rPr lang="en-US" sz="2200" dirty="0" smtClean="0"/>
              <a:t>highly readable code.</a:t>
            </a:r>
          </a:p>
          <a:p>
            <a:pPr lvl="1"/>
            <a:r>
              <a:rPr lang="en-US" sz="2200" b="1" dirty="0" smtClean="0"/>
              <a:t>Complexity:</a:t>
            </a:r>
            <a:r>
              <a:rPr lang="en-GB" sz="2200" dirty="0" smtClean="0"/>
              <a:t>The code to be reviewed must be of sufficient complexity (no. of conditional statements, input/output data elements, real-time processing of the code, and the no. of other units with which the code communicates)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b="1" dirty="0" smtClean="0"/>
              <a:t>Requirements and Design Documents: </a:t>
            </a:r>
            <a:r>
              <a:rPr lang="en-US" sz="2200" dirty="0" smtClean="0"/>
              <a:t>latest approved version </a:t>
            </a:r>
            <a:r>
              <a:rPr lang="en-GB" sz="2200" dirty="0" smtClean="0"/>
              <a:t>of the low-level design specification must be available.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534400" cy="4800600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Step 2: Preparation:</a:t>
            </a:r>
            <a:r>
              <a:rPr lang="en-GB" sz="2400" dirty="0" smtClean="0"/>
              <a:t> Before the meeting, each inspector carefully reviews the work package. It is expected that the inspectors read the code and understand its organization and operation before the review meeting. Each </a:t>
            </a:r>
            <a:r>
              <a:rPr lang="en-US" sz="2400" dirty="0" smtClean="0"/>
              <a:t>inspector develops the following:</a:t>
            </a:r>
          </a:p>
          <a:p>
            <a:pPr lvl="1"/>
            <a:r>
              <a:rPr lang="en-GB" sz="2400" b="1" dirty="0" smtClean="0"/>
              <a:t>List of Questions: </a:t>
            </a:r>
            <a:r>
              <a:rPr lang="en-GB" sz="2400" dirty="0" smtClean="0"/>
              <a:t>An inspector prepares a list of questions to be asked, if needed, of the author to clarify issues arising from his or her reading. </a:t>
            </a:r>
          </a:p>
          <a:p>
            <a:pPr lvl="1"/>
            <a:r>
              <a:rPr lang="en-GB" sz="2400" b="1" dirty="0" smtClean="0"/>
              <a:t>Potential Change Request: </a:t>
            </a:r>
            <a:r>
              <a:rPr lang="en-GB" sz="2400" dirty="0" smtClean="0"/>
              <a:t>An inspector may make a formal request to make a change. </a:t>
            </a:r>
          </a:p>
          <a:p>
            <a:pPr lvl="1"/>
            <a:r>
              <a:rPr lang="en-GB" sz="2400" b="1" dirty="0" smtClean="0"/>
              <a:t>Suggested Improvement Opportunities: </a:t>
            </a:r>
            <a:r>
              <a:rPr lang="en-GB" sz="2400" dirty="0" smtClean="0"/>
              <a:t>The inspectors may suggest how to fix the problems, if there are any, in the code under review.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685800"/>
            <a:ext cx="4492625" cy="6172200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Does the code do what has been specified in the design specification?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Does the procedure used in the module solve the problem correctly?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Does a software module duplicate another existing module which could be reused?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If library modules are being used, are the right libraries and the right versions of the libraries </a:t>
            </a:r>
            <a:r>
              <a:rPr lang="en-US" sz="4300" dirty="0" smtClean="0"/>
              <a:t>being used?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Does each module have a single entry point and a single exit point? Multiple exit and entry point programs are harder to test.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Is the </a:t>
            </a:r>
            <a:r>
              <a:rPr lang="en-GB" sz="4300" dirty="0" err="1" smtClean="0"/>
              <a:t>cyclomatic</a:t>
            </a:r>
            <a:r>
              <a:rPr lang="en-GB" sz="4300" dirty="0" smtClean="0"/>
              <a:t> complexity of the module more than 10? If yes, then it is extremely difficult to adequately test the module.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Can each atomic function be reviewed and understood in 10–15 minutes? If not, it is considered </a:t>
            </a:r>
            <a:r>
              <a:rPr lang="en-US" sz="4300" dirty="0" smtClean="0"/>
              <a:t>to be too complex.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Have naming conventions been followed for all identifiers, such as pointers, indices, variables, arrays, and constants? It is important to adhere to coding standards to ease the introduction of a new contributor (programmer) to the development of a system.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Has the code been adequately commented upon?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Have all the variables and constants been correctly initialized? Have correct types and scopes </a:t>
            </a:r>
            <a:r>
              <a:rPr lang="en-US" sz="4300" dirty="0" smtClean="0"/>
              <a:t>been checked?</a:t>
            </a:r>
          </a:p>
          <a:p>
            <a:pPr marL="514350" indent="-514350">
              <a:buClrTx/>
              <a:buSzPct val="98000"/>
              <a:buFont typeface="+mj-lt"/>
              <a:buAutoNum type="arabicPeriod"/>
            </a:pPr>
            <a:r>
              <a:rPr lang="en-GB" sz="4300" dirty="0" smtClean="0"/>
              <a:t> Are the global or shared variables, if there are any, carefully controlled?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733246"/>
            <a:ext cx="4419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Are there data values hard coded in the program? Rather, these should be declared as variables.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Are the pointers being used correctly?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Are the dynamically acquired memory blocks de-allocated after use?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Does the module terminate abnormally? Will the module eventually terminate?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Is there a possibility of an infinite loop, a loop that never executes, or a loop with a premature </a:t>
            </a:r>
            <a:r>
              <a:rPr lang="en-US" sz="1400" dirty="0" smtClean="0"/>
              <a:t>exit?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Have all the files been opened for use and closed at termination?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Are there computations using variables with inconsistent data types? Is overflow or underflow </a:t>
            </a:r>
            <a:r>
              <a:rPr lang="en-US" sz="1400" dirty="0" smtClean="0"/>
              <a:t>a possibility?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Are error codes and condition messages produced by accessing a common table of messages? Each error code should have a meaning, and all of the meanings should be available at one place in a table rather than scattered all over the program code.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Is the code portable? The source code is likely to execute on multiple processor architectures and on different operating systems over its lifetime. It must be implemented in a manner that does not preclude this kind of a variety of execution environments.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GB" sz="1400" dirty="0" smtClean="0"/>
              <a:t>Is the code efficient? In general, clarity, readability, or correctness should not be sacrificed for efficiency. Code review is intended to detect implementation choices that have adverse </a:t>
            </a:r>
            <a:r>
              <a:rPr lang="en-US" sz="1400" dirty="0" smtClean="0"/>
              <a:t>effects on system performance.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3383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Code Review Checklist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686800" cy="49530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Step 3: Examination :</a:t>
            </a:r>
            <a:r>
              <a:rPr lang="en-GB" dirty="0" smtClean="0"/>
              <a:t>The examination process consists of the following </a:t>
            </a:r>
            <a:r>
              <a:rPr lang="en-US" dirty="0" smtClean="0"/>
              <a:t>activities:</a:t>
            </a:r>
          </a:p>
          <a:p>
            <a:pPr lvl="1"/>
            <a:r>
              <a:rPr lang="en-GB" dirty="0" smtClean="0"/>
              <a:t>The author makes a presentation of the procedural logic used in the code, the paths denoting major computations, and the dependency of the unit under review on other units.</a:t>
            </a:r>
          </a:p>
          <a:p>
            <a:pPr lvl="1"/>
            <a:r>
              <a:rPr lang="en-GB" dirty="0" smtClean="0"/>
              <a:t>The reader reads the code line by line. The inspector may raise questions if the code is seen to have defects. </a:t>
            </a:r>
          </a:p>
          <a:p>
            <a:pPr lvl="1"/>
            <a:r>
              <a:rPr lang="en-GB" dirty="0" smtClean="0"/>
              <a:t>The recorder documents the change requests and the suggestions for fixing the problems, if there are any. </a:t>
            </a:r>
          </a:p>
          <a:p>
            <a:r>
              <a:rPr lang="en-GB" dirty="0" smtClean="0"/>
              <a:t>A Change Request (CR) includes the following </a:t>
            </a:r>
            <a:r>
              <a:rPr lang="en-US" dirty="0" smtClean="0"/>
              <a:t>details:</a:t>
            </a:r>
          </a:p>
          <a:p>
            <a:pPr lvl="1"/>
            <a:r>
              <a:rPr lang="en-GB" dirty="0" smtClean="0"/>
              <a:t>Give a brief description of the issue or action item.</a:t>
            </a:r>
          </a:p>
          <a:p>
            <a:pPr lvl="1"/>
            <a:r>
              <a:rPr lang="en-GB" dirty="0" smtClean="0"/>
              <a:t>Assign a priority level (major or minor) to a CR.</a:t>
            </a:r>
          </a:p>
          <a:p>
            <a:pPr lvl="1"/>
            <a:r>
              <a:rPr lang="en-GB" dirty="0" smtClean="0"/>
              <a:t>Assign a person to follow up the issue. </a:t>
            </a:r>
          </a:p>
          <a:p>
            <a:pPr lvl="1"/>
            <a:r>
              <a:rPr lang="en-GB" dirty="0" smtClean="0"/>
              <a:t>Set a deadline for addressing a CR.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Step 4: Rework:</a:t>
            </a:r>
            <a:r>
              <a:rPr lang="en-GB" dirty="0" smtClean="0"/>
              <a:t> At the end of the meeting, the recorder produces a summary of the meeting that includes the following information:</a:t>
            </a:r>
          </a:p>
          <a:p>
            <a:pPr lvl="1"/>
            <a:r>
              <a:rPr lang="en-GB" dirty="0" smtClean="0"/>
              <a:t>A list of all the CRs, the dates by which those will be fixed, and the names of the persons responsible for validating the CRs</a:t>
            </a:r>
          </a:p>
          <a:p>
            <a:pPr lvl="1"/>
            <a:r>
              <a:rPr lang="en-GB" dirty="0" smtClean="0"/>
              <a:t>A list of improvement opportunities</a:t>
            </a:r>
          </a:p>
          <a:p>
            <a:pPr lvl="1"/>
            <a:r>
              <a:rPr lang="en-GB" dirty="0" smtClean="0"/>
              <a:t>The minutes of the meeting (optional)</a:t>
            </a:r>
          </a:p>
          <a:p>
            <a:r>
              <a:rPr lang="en-GB" dirty="0" smtClean="0"/>
              <a:t>A copy of the report is distributed to all the members of the review group. After the meeting, the author works on the CRs to fix the problems. </a:t>
            </a:r>
          </a:p>
          <a:p>
            <a:r>
              <a:rPr lang="en-GB" dirty="0" smtClean="0"/>
              <a:t>The author documents the improvements made to the code in the CRs. The author makes an attempt to address the issues within the agreed-upon time frame using the prevailing coding conventions.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1243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EdStudPres</vt:lpstr>
      <vt:lpstr>Software Quality Assurance</vt:lpstr>
      <vt:lpstr>Introduction</vt:lpstr>
      <vt:lpstr>Roles in Code Review</vt:lpstr>
      <vt:lpstr>Code Review Process</vt:lpstr>
      <vt:lpstr>Code Review Process</vt:lpstr>
      <vt:lpstr>Code Review Process</vt:lpstr>
      <vt:lpstr>Slide 7</vt:lpstr>
      <vt:lpstr>Code Review Process</vt:lpstr>
      <vt:lpstr>Code Review Process</vt:lpstr>
      <vt:lpstr>Code Review Process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2010-12-01T04:59:31Z</dcterms:created>
  <dcterms:modified xsi:type="dcterms:W3CDTF">2010-12-01T05:06:28Z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