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4"/>
  </p:sldMasterIdLst>
  <p:notesMasterIdLst>
    <p:notesMasterId r:id="rId49"/>
  </p:notesMasterIdLst>
  <p:sldIdLst>
    <p:sldId id="257" r:id="rId5"/>
    <p:sldId id="261" r:id="rId6"/>
    <p:sldId id="258"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90" r:id="rId33"/>
    <p:sldId id="286" r:id="rId34"/>
    <p:sldId id="288" r:id="rId35"/>
    <p:sldId id="289" r:id="rId36"/>
    <p:sldId id="291" r:id="rId37"/>
    <p:sldId id="292" r:id="rId38"/>
    <p:sldId id="293" r:id="rId39"/>
    <p:sldId id="294" r:id="rId40"/>
    <p:sldId id="295" r:id="rId41"/>
    <p:sldId id="287" r:id="rId42"/>
    <p:sldId id="296" r:id="rId43"/>
    <p:sldId id="297" r:id="rId44"/>
    <p:sldId id="298" r:id="rId45"/>
    <p:sldId id="299" r:id="rId46"/>
    <p:sldId id="300" r:id="rId47"/>
    <p:sldId id="301" r:id="rId48"/>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63" autoAdjust="0"/>
    <p:restoredTop sz="94660"/>
  </p:normalViewPr>
  <p:slideViewPr>
    <p:cSldViewPr>
      <p:cViewPr varScale="1">
        <p:scale>
          <a:sx n="74" d="100"/>
          <a:sy n="74" d="100"/>
        </p:scale>
        <p:origin x="-105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12/13/2010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AFAED84C-E556-4DB3-B06A-68C965603809}" type="datetime8">
              <a:rPr lang="en-US" smtClean="0"/>
              <a:pPr algn="ctr"/>
              <a:t>12/13/2010 10:54 AM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a:prstGeom prst="rect">
            <a:avLst/>
          </a:prstGeo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9E9DD-334A-453C-ABDB-EAEB1F1496C2}" type="datetime8">
              <a:rPr lang="en-US" smtClean="0">
                <a:solidFill>
                  <a:schemeClr val="tx2"/>
                </a:solidFill>
              </a:rPr>
              <a:pPr/>
              <a:t>12/13/2010 10:54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0" y="1272222"/>
            <a:ext cx="533400" cy="244476"/>
          </a:xfrm>
          <a:prstGeom prst="rect">
            <a:avLst/>
          </a:prstGeom>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C53A5E3B-5431-4D81-9612-6FFD0CD7FDA0}" type="datetime8">
              <a:rPr lang="en-US" smtClean="0">
                <a:solidFill>
                  <a:schemeClr val="tx2"/>
                </a:solidFill>
              </a:rPr>
              <a:pPr/>
              <a:t>12/13/2010 10:54 AM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a:prstGeom prst="rect">
            <a:avLst/>
          </a:prstGeo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8FD467D-4616-4903-B6A8-E337D0A2288D}" type="datetime8">
              <a:rPr lang="en-US" smtClean="0"/>
              <a:pPr/>
              <a:t>12/13/2010 10:54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0" y="1272222"/>
            <a:ext cx="533400" cy="244476"/>
          </a:xfrm>
          <a:prstGeom prst="rect">
            <a:avLst/>
          </a:prstGeom>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E740C7AE-AD37-4B18-B61E-A41C9A71C8CD}" type="datetime8">
              <a:rPr lang="en-US" smtClean="0"/>
              <a:pPr/>
              <a:t>12/13/2010 10:54 AM</a:t>
            </a:fld>
            <a:endParaRPr lang="en-US"/>
          </a:p>
        </p:txBody>
      </p:sp>
      <p:sp>
        <p:nvSpPr>
          <p:cNvPr id="13" name="Slide Number Placeholder 12"/>
          <p:cNvSpPr>
            <a:spLocks noGrp="1"/>
          </p:cNvSpPr>
          <p:nvPr>
            <p:ph type="sldNum" sz="quarter" idx="11"/>
          </p:nvPr>
        </p:nvSpPr>
        <p:spPr>
          <a:xfrm>
            <a:off x="0" y="1752600"/>
            <a:ext cx="1295400" cy="701676"/>
          </a:xfrm>
          <a:prstGeom prst="rect">
            <a:avLst/>
          </a:prstGeo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
        <p:nvSpPr>
          <p:cNvPr id="10" name="Footer Placeholder 3"/>
          <p:cNvSpPr txBox="1">
            <a:spLocks/>
          </p:cNvSpPr>
          <p:nvPr userDrawn="1"/>
        </p:nvSpPr>
        <p:spPr>
          <a:xfrm>
            <a:off x="0" y="6477000"/>
            <a:ext cx="16764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chemeClr val="bg1"/>
                </a:solidFill>
                <a:effectLst/>
                <a:uLnTx/>
                <a:uFillTx/>
                <a:latin typeface="+mn-lt"/>
                <a:ea typeface="+mn-ea"/>
                <a:cs typeface="+mn-cs"/>
              </a:rPr>
              <a:t>Dr. </a:t>
            </a:r>
            <a:r>
              <a:rPr kumimoji="0" lang="en-US" sz="1600" b="1" i="0" u="none" strike="noStrike" kern="1200" cap="none" spc="0" normalizeH="0" baseline="0" noProof="0" dirty="0" err="1" smtClean="0">
                <a:ln>
                  <a:noFill/>
                </a:ln>
                <a:solidFill>
                  <a:schemeClr val="bg1"/>
                </a:solidFill>
                <a:effectLst/>
                <a:uLnTx/>
                <a:uFillTx/>
                <a:latin typeface="+mn-lt"/>
                <a:ea typeface="+mn-ea"/>
                <a:cs typeface="+mn-cs"/>
              </a:rPr>
              <a:t>Seemab</a:t>
            </a:r>
            <a:r>
              <a:rPr kumimoji="0" lang="en-US" sz="1600" b="1" i="0" u="none" strike="noStrike" kern="1200" cap="none" spc="0" normalizeH="0" baseline="0" noProof="0" dirty="0" smtClean="0">
                <a:ln>
                  <a:noFill/>
                </a:ln>
                <a:solidFill>
                  <a:schemeClr val="bg1"/>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bg1"/>
                </a:solidFill>
                <a:effectLst/>
                <a:uLnTx/>
                <a:uFillTx/>
                <a:latin typeface="+mn-lt"/>
                <a:ea typeface="+mn-ea"/>
                <a:cs typeface="+mn-cs"/>
              </a:rPr>
              <a:t>Latif</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2FED428B-2036-4287-A204-F5EA988B74B3}" type="datetime8">
              <a:rPr lang="en-US" smtClean="0"/>
              <a:pPr/>
              <a:t>12/13/2010 10:54 AM</a:t>
            </a:fld>
            <a:endParaRPr lang="en-US"/>
          </a:p>
        </p:txBody>
      </p:sp>
      <p:sp>
        <p:nvSpPr>
          <p:cNvPr id="10" name="Slide Number Placeholder 9"/>
          <p:cNvSpPr>
            <a:spLocks noGrp="1"/>
          </p:cNvSpPr>
          <p:nvPr>
            <p:ph type="sldNum" sz="quarter" idx="16"/>
          </p:nvPr>
        </p:nvSpPr>
        <p:spPr>
          <a:xfrm>
            <a:off x="0" y="1272222"/>
            <a:ext cx="533400" cy="244476"/>
          </a:xfrm>
          <a:prstGeom prst="rect">
            <a:avLst/>
          </a:prstGeom>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66F28877-7A15-44B7-BE63-F87EE4719D48}" type="datetime8">
              <a:rPr lang="en-US" smtClean="0"/>
              <a:pPr/>
              <a:t>12/13/2010 10:54 AM</a:t>
            </a:fld>
            <a:endParaRPr lang="en-US"/>
          </a:p>
        </p:txBody>
      </p:sp>
      <p:sp>
        <p:nvSpPr>
          <p:cNvPr id="12" name="Slide Number Placeholder 11"/>
          <p:cNvSpPr>
            <a:spLocks noGrp="1"/>
          </p:cNvSpPr>
          <p:nvPr>
            <p:ph type="sldNum" sz="quarter" idx="16"/>
          </p:nvPr>
        </p:nvSpPr>
        <p:spPr>
          <a:xfrm>
            <a:off x="0" y="1272222"/>
            <a:ext cx="533400" cy="244476"/>
          </a:xfrm>
          <a:prstGeom prst="rect">
            <a:avLst/>
          </a:prstGeom>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E1CEE7-F9C1-4D3E-82A8-65CDA2A87D44}" type="datetime8">
              <a:rPr lang="en-US" smtClean="0"/>
              <a:pPr/>
              <a:t>12/13/2010 10:54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0" y="1272222"/>
            <a:ext cx="533400" cy="244476"/>
          </a:xfrm>
          <a:prstGeom prst="rect">
            <a:avLst/>
          </a:prstGeom>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C6960-F76E-4501-9B23-CDD97EC6F282}" type="datetime8">
              <a:rPr lang="en-US" smtClean="0"/>
              <a:pPr/>
              <a:t>12/13/2010 10:54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a:prstGeom prst="rect">
            <a:avLst/>
          </a:prstGeo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06D340B4-B54A-4059-82DD-D2F9ACBC5E23}" type="datetime8">
              <a:rPr lang="en-US" smtClean="0"/>
              <a:pPr/>
              <a:t>12/13/2010 10:54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0" y="1272222"/>
            <a:ext cx="533400" cy="244476"/>
          </a:xfrm>
          <a:prstGeom prst="rect">
            <a:avLst/>
          </a:prstGeom>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8D11C71A-9E16-47D6-BDE5-68D1B5C6102B}" type="datetime8">
              <a:rPr lang="en-US" smtClean="0"/>
              <a:pPr/>
              <a:t>12/13/2010 10:54 AM</a:t>
            </a:fld>
            <a:endParaRPr lang="en-US"/>
          </a:p>
        </p:txBody>
      </p:sp>
      <p:sp>
        <p:nvSpPr>
          <p:cNvPr id="13" name="Slide Number Placeholder 12"/>
          <p:cNvSpPr>
            <a:spLocks noGrp="1"/>
          </p:cNvSpPr>
          <p:nvPr>
            <p:ph type="sldNum" sz="quarter" idx="11"/>
          </p:nvPr>
        </p:nvSpPr>
        <p:spPr>
          <a:xfrm>
            <a:off x="0" y="4667249"/>
            <a:ext cx="1447800" cy="663578"/>
          </a:xfrm>
          <a:prstGeom prst="rect">
            <a:avLst/>
          </a:prstGeo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F3BBEF87-65C1-4A04-99F8-D0F53EDC4A9C}" type="datetime8">
              <a:rPr lang="en-US" smtClean="0">
                <a:solidFill>
                  <a:schemeClr val="tx2"/>
                </a:solidFill>
              </a:rPr>
              <a:pPr/>
              <a:t>12/13/2010 10:54 AM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userDrawn="1"/>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Footer Placeholder 3"/>
          <p:cNvSpPr txBox="1">
            <a:spLocks/>
          </p:cNvSpPr>
          <p:nvPr userDrawn="1"/>
        </p:nvSpPr>
        <p:spPr>
          <a:xfrm>
            <a:off x="0" y="6477000"/>
            <a:ext cx="16764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chemeClr val="tx2"/>
                </a:solidFill>
                <a:effectLst/>
                <a:uLnTx/>
                <a:uFillTx/>
                <a:latin typeface="+mn-lt"/>
                <a:ea typeface="+mn-ea"/>
                <a:cs typeface="+mn-cs"/>
              </a:rPr>
              <a:t>Dr. </a:t>
            </a:r>
            <a:r>
              <a:rPr kumimoji="0" lang="en-US" sz="1600" b="1" i="0" u="none" strike="noStrike" kern="1200" cap="none" spc="0" normalizeH="0" baseline="0" noProof="0" dirty="0" err="1" smtClean="0">
                <a:ln>
                  <a:noFill/>
                </a:ln>
                <a:solidFill>
                  <a:schemeClr val="tx2"/>
                </a:solidFill>
                <a:effectLst/>
                <a:uLnTx/>
                <a:uFillTx/>
                <a:latin typeface="+mn-lt"/>
                <a:ea typeface="+mn-ea"/>
                <a:cs typeface="+mn-cs"/>
              </a:rPr>
              <a:t>Seemab</a:t>
            </a:r>
            <a:r>
              <a:rPr kumimoji="0" lang="en-US" sz="1600" b="1" i="0" u="none" strike="noStrike" kern="1200" cap="none" spc="0" normalizeH="0" baseline="0" noProof="0" dirty="0" smtClean="0">
                <a:ln>
                  <a:noFill/>
                </a:ln>
                <a:solidFill>
                  <a:schemeClr val="tx2"/>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tx2"/>
                </a:solidFill>
                <a:effectLst/>
                <a:uLnTx/>
                <a:uFillTx/>
                <a:latin typeface="+mn-lt"/>
                <a:ea typeface="+mn-ea"/>
                <a:cs typeface="+mn-cs"/>
              </a:rPr>
              <a:t>Latif</a:t>
            </a:r>
            <a:endParaRPr kumimoji="0" lang="en-US" sz="1600" b="1" i="0" u="none" strike="noStrike" kern="1200" cap="none" spc="0" normalizeH="0" baseline="0" noProof="0" dirty="0">
              <a:ln>
                <a:noFill/>
              </a:ln>
              <a:solidFill>
                <a:schemeClr val="tx2"/>
              </a:solidFill>
              <a:effectLst/>
              <a:uLnTx/>
              <a:uFillTx/>
              <a:latin typeface="+mn-lt"/>
              <a:ea typeface="+mn-ea"/>
              <a:cs typeface="+mn-cs"/>
            </a:endParaRPr>
          </a:p>
        </p:txBody>
      </p:sp>
      <p:sp>
        <p:nvSpPr>
          <p:cNvPr id="11" name="Slide Number Placeholder 22"/>
          <p:cNvSpPr txBox="1">
            <a:spLocks/>
          </p:cNvSpPr>
          <p:nvPr userDrawn="1"/>
        </p:nvSpPr>
        <p:spPr>
          <a:xfrm>
            <a:off x="0" y="1279524"/>
            <a:ext cx="533400" cy="244476"/>
          </a:xfrm>
          <a:prstGeom prst="rect">
            <a:avLst/>
          </a:prstGeom>
        </p:spPr>
        <p:txBody>
          <a:bodyPr vert="horz" anchor="ctr" anchorCtr="0">
            <a:normAutofit fontScale="85000" lnSpcReduction="20000"/>
          </a:bodyPr>
          <a:lstStyle>
            <a:lvl1pPr algn="ctr" eaLnBrk="1" latinLnBrk="0" hangingPunct="1">
              <a:defRPr kumimoji="0" sz="1400" b="1">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F573D10-C20B-4D0D-AB57-D66940C7A22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1" i="0" u="none" strike="noStrike" kern="1200" cap="none" spc="0" normalizeH="0" baseline="0" noProof="0">
              <a:ln>
                <a:noFill/>
              </a:ln>
              <a:solidFill>
                <a:srgbClr val="FFFFFF"/>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457200" y="1600200"/>
            <a:ext cx="8382000" cy="914400"/>
          </a:xfrm>
        </p:spPr>
        <p:txBody>
          <a:bodyPr/>
          <a:lstStyle/>
          <a:p>
            <a:r>
              <a:rPr lang="en-US" dirty="0" smtClean="0"/>
              <a:t>Software Quality Assurance</a:t>
            </a:r>
            <a:endParaRPr lang="en-US" dirty="0"/>
          </a:p>
        </p:txBody>
      </p:sp>
      <p:sp>
        <p:nvSpPr>
          <p:cNvPr id="3" name="Rectangle 2"/>
          <p:cNvSpPr>
            <a:spLocks noGrp="1"/>
          </p:cNvSpPr>
          <p:nvPr>
            <p:ph type="subTitle" idx="1"/>
          </p:nvPr>
        </p:nvSpPr>
        <p:spPr/>
        <p:txBody>
          <a:bodyPr>
            <a:normAutofit/>
          </a:bodyPr>
          <a:lstStyle/>
          <a:p>
            <a:pPr lvl="0" algn="r">
              <a:defRPr/>
            </a:pPr>
            <a:r>
              <a:rPr lang="en-US" sz="2800" dirty="0" smtClean="0"/>
              <a:t>Lecture No. 12</a:t>
            </a:r>
            <a:endParaRPr lang="en-US" sz="2800" dirty="0"/>
          </a:p>
        </p:txBody>
      </p:sp>
      <p:sp>
        <p:nvSpPr>
          <p:cNvPr id="4" name="Subtitle 2"/>
          <p:cNvSpPr txBox="1">
            <a:spLocks/>
          </p:cNvSpPr>
          <p:nvPr/>
        </p:nvSpPr>
        <p:spPr>
          <a:xfrm>
            <a:off x="5943600" y="5181600"/>
            <a:ext cx="3124200" cy="762000"/>
          </a:xfrm>
          <a:prstGeom prst="rect">
            <a:avLst/>
          </a:prstGeom>
        </p:spPr>
        <p:txBody>
          <a:bodyPr vert="horz" anchor="ctr">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3200" i="0" u="none" strike="noStrike" kern="1200" cap="none" spc="0" normalizeH="0" baseline="0" noProof="0" dirty="0" smtClean="0">
                <a:ln>
                  <a:noFill/>
                </a:ln>
                <a:solidFill>
                  <a:srgbClr val="FFFFFF"/>
                </a:solidFill>
                <a:effectLst/>
                <a:uLnTx/>
                <a:uFillTx/>
                <a:latin typeface="+mn-lt"/>
                <a:ea typeface="+mn-ea"/>
                <a:cs typeface="+mn-cs"/>
              </a:rPr>
              <a:t>Dr.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Seemab</a:t>
            </a:r>
            <a:r>
              <a:rPr kumimoji="0" lang="en-US" sz="3200" i="0" u="none" strike="noStrike" kern="1200" cap="none" spc="0" normalizeH="0" baseline="0" noProof="0" dirty="0" smtClean="0">
                <a:ln>
                  <a:noFill/>
                </a:ln>
                <a:solidFill>
                  <a:srgbClr val="FFFFFF"/>
                </a:solidFill>
                <a:effectLst/>
                <a:uLnTx/>
                <a:uFillTx/>
                <a:latin typeface="+mn-lt"/>
                <a:ea typeface="+mn-ea"/>
                <a:cs typeface="+mn-cs"/>
              </a:rPr>
              <a:t>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Latif</a:t>
            </a:r>
            <a:endParaRPr kumimoji="0" lang="en-US" sz="320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5" name="TextBox 4"/>
          <p:cNvSpPr txBox="1"/>
          <p:nvPr/>
        </p:nvSpPr>
        <p:spPr>
          <a:xfrm>
            <a:off x="19777" y="6260068"/>
            <a:ext cx="2313390" cy="369332"/>
          </a:xfrm>
          <a:prstGeom prst="rect">
            <a:avLst/>
          </a:prstGeom>
          <a:noFill/>
        </p:spPr>
        <p:txBody>
          <a:bodyPr wrap="none" rtlCol="0">
            <a:spAutoFit/>
          </a:bodyPr>
          <a:lstStyle/>
          <a:p>
            <a:r>
              <a:rPr lang="en-US" dirty="0" smtClean="0"/>
              <a:t> 13</a:t>
            </a:r>
            <a:r>
              <a:rPr lang="en-US" baseline="30000" dirty="0" smtClean="0"/>
              <a:t>th</a:t>
            </a:r>
            <a:r>
              <a:rPr lang="en-US" dirty="0" smtClean="0"/>
              <a:t> </a:t>
            </a:r>
            <a:r>
              <a:rPr lang="en-US" dirty="0" err="1" smtClean="0"/>
              <a:t>Decemnber</a:t>
            </a:r>
            <a:r>
              <a:rPr lang="en-US" dirty="0" smtClean="0"/>
              <a:t>, 2010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Granularity of System Integration Testing</a:t>
            </a:r>
            <a:endParaRPr lang="en-US" sz="3600" dirty="0"/>
          </a:p>
        </p:txBody>
      </p:sp>
      <p:sp>
        <p:nvSpPr>
          <p:cNvPr id="3" name="Content Placeholder 2"/>
          <p:cNvSpPr>
            <a:spLocks noGrp="1"/>
          </p:cNvSpPr>
          <p:nvPr>
            <p:ph sz="quarter" idx="1"/>
          </p:nvPr>
        </p:nvSpPr>
        <p:spPr>
          <a:xfrm>
            <a:off x="612648" y="1600200"/>
            <a:ext cx="8153400" cy="4876800"/>
          </a:xfrm>
        </p:spPr>
        <p:txBody>
          <a:bodyPr>
            <a:normAutofit fontScale="92500" lnSpcReduction="20000"/>
          </a:bodyPr>
          <a:lstStyle/>
          <a:p>
            <a:r>
              <a:rPr lang="en-GB" dirty="0" smtClean="0"/>
              <a:t>System integration testing is performed at different levels of granularity. Integration testing includes both white- and black-box testing approaches. </a:t>
            </a:r>
          </a:p>
          <a:p>
            <a:r>
              <a:rPr lang="en-GB" i="1" dirty="0" smtClean="0"/>
              <a:t>Black-box testing </a:t>
            </a:r>
            <a:r>
              <a:rPr lang="en-GB" dirty="0" smtClean="0"/>
              <a:t>ignores the internal mechanisms of a system and focuses solely on the outputs generated in response to selected inputs and execution conditions. The code is considered to be a big black box by the tester who cannot examine the internal details of the system. The tester knows the input to the black box and observes the expected outcome of the execution. </a:t>
            </a:r>
          </a:p>
          <a:p>
            <a:r>
              <a:rPr lang="en-GB" i="1" dirty="0" smtClean="0"/>
              <a:t>White-box testing uses information about </a:t>
            </a:r>
            <a:r>
              <a:rPr lang="en-GB" dirty="0" smtClean="0"/>
              <a:t>the structure of the system to test its correctness. It takes into account the internal mechanisms of the system and the modules.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Granularity of System Integration Testing</a:t>
            </a:r>
            <a:endParaRPr lang="en-US" sz="3600" dirty="0"/>
          </a:p>
        </p:txBody>
      </p:sp>
      <p:sp>
        <p:nvSpPr>
          <p:cNvPr id="3" name="Content Placeholder 2"/>
          <p:cNvSpPr>
            <a:spLocks noGrp="1"/>
          </p:cNvSpPr>
          <p:nvPr>
            <p:ph sz="quarter" idx="1"/>
          </p:nvPr>
        </p:nvSpPr>
        <p:spPr/>
        <p:txBody>
          <a:bodyPr/>
          <a:lstStyle/>
          <a:p>
            <a:r>
              <a:rPr lang="en-US" dirty="0" smtClean="0"/>
              <a:t>Integration testing is performed at three levels o</a:t>
            </a:r>
            <a:r>
              <a:rPr lang="en-US" sz="2800" dirty="0" smtClean="0"/>
              <a:t>f granularity</a:t>
            </a:r>
            <a:r>
              <a:rPr lang="en-US" dirty="0" smtClean="0"/>
              <a:t>:</a:t>
            </a:r>
          </a:p>
          <a:p>
            <a:pPr lvl="1"/>
            <a:r>
              <a:rPr lang="en-GB" i="1" dirty="0" smtClean="0"/>
              <a:t>Intra-system testing</a:t>
            </a:r>
          </a:p>
          <a:p>
            <a:pPr lvl="1"/>
            <a:r>
              <a:rPr lang="en-GB" i="1" dirty="0" smtClean="0"/>
              <a:t>Inter-system testing</a:t>
            </a:r>
          </a:p>
          <a:p>
            <a:pPr lvl="1"/>
            <a:r>
              <a:rPr lang="en-GB" i="1" smtClean="0"/>
              <a:t>Pair-wise </a:t>
            </a:r>
            <a:r>
              <a:rPr lang="en-GB" i="1" dirty="0" smtClean="0"/>
              <a:t>testing.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Intra-system Testing </a:t>
            </a:r>
            <a:endParaRPr lang="en-US" dirty="0"/>
          </a:p>
        </p:txBody>
      </p:sp>
      <p:sp>
        <p:nvSpPr>
          <p:cNvPr id="3" name="Content Placeholder 2"/>
          <p:cNvSpPr>
            <a:spLocks noGrp="1"/>
          </p:cNvSpPr>
          <p:nvPr>
            <p:ph sz="quarter" idx="1"/>
          </p:nvPr>
        </p:nvSpPr>
        <p:spPr>
          <a:xfrm>
            <a:off x="381000" y="1524000"/>
            <a:ext cx="8531352" cy="5029200"/>
          </a:xfrm>
        </p:spPr>
        <p:txBody>
          <a:bodyPr>
            <a:noAutofit/>
          </a:bodyPr>
          <a:lstStyle/>
          <a:p>
            <a:r>
              <a:rPr lang="en-GB" sz="2400" dirty="0" smtClean="0"/>
              <a:t>This form of testing constitutes low-level integration testing with the objective of combining the modules together to build a cohesive system. </a:t>
            </a:r>
          </a:p>
          <a:p>
            <a:r>
              <a:rPr lang="en-GB" sz="2400" dirty="0" smtClean="0"/>
              <a:t>The process of combining modules can progress in an incremental manner similar to constructing and testing successive builds.</a:t>
            </a:r>
          </a:p>
          <a:p>
            <a:r>
              <a:rPr lang="en-GB" sz="2400" dirty="0" smtClean="0"/>
              <a:t>For example, in a client–server-based system both the client and the server are distinct entities running at different locations. Before the interactions of clients with a server are tested, it is essential to individually construct the client and the server systems from their respective sets of modules in an incremental fashion. The low-level design document, which details the specification of the modules within the architecture, is the source of test cases.</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Inter-system Testing</a:t>
            </a:r>
            <a:endParaRPr lang="en-US" dirty="0"/>
          </a:p>
        </p:txBody>
      </p:sp>
      <p:sp>
        <p:nvSpPr>
          <p:cNvPr id="3" name="Content Placeholder 2"/>
          <p:cNvSpPr>
            <a:spLocks noGrp="1"/>
          </p:cNvSpPr>
          <p:nvPr>
            <p:ph sz="quarter" idx="1"/>
          </p:nvPr>
        </p:nvSpPr>
        <p:spPr>
          <a:xfrm>
            <a:off x="152400" y="1447800"/>
            <a:ext cx="8839200" cy="4876800"/>
          </a:xfrm>
        </p:spPr>
        <p:txBody>
          <a:bodyPr>
            <a:noAutofit/>
          </a:bodyPr>
          <a:lstStyle/>
          <a:p>
            <a:r>
              <a:rPr lang="en-GB" sz="2100" dirty="0" smtClean="0"/>
              <a:t>Intersystem testing is a high-level testing phase which requires interfacing independently tested systems. In this phase, all the systems are connected together, and testing is conducted from end to end. The term end to end is used in communication protocol systems, and end-to-end testing means initiating a test between two access terminals interconnected by a network. </a:t>
            </a:r>
          </a:p>
          <a:p>
            <a:r>
              <a:rPr lang="en-GB" sz="2100" dirty="0" smtClean="0"/>
              <a:t>The purpose in this case is to ensure that the interaction between the systems work together, but not to conduct a comprehensive test. Only one feature is tested at a time and on a limited basis. Later, at the time of system testing, a comprehensive test is conducted based on the requirements, and this includes functional, interoperability, stress, performance, and so on. </a:t>
            </a:r>
          </a:p>
          <a:p>
            <a:r>
              <a:rPr lang="en-GB" sz="2100" dirty="0" smtClean="0"/>
              <a:t>Integrating a client–server system, after integrating the client module and the server module separately, is an example of intersystem testing. </a:t>
            </a:r>
          </a:p>
          <a:p>
            <a:r>
              <a:rPr lang="en-GB" sz="2100" dirty="0" smtClean="0"/>
              <a:t>Integrating a call control system and a billing system in a telephone network is another example of intersystem testing. The test cases are derived from the high-level design document, which details the overall system architecture.</a:t>
            </a:r>
            <a:endParaRPr lang="en-US" sz="2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a:t>
            </a:r>
            <a:r>
              <a:rPr lang="en-GB" dirty="0" err="1" smtClean="0"/>
              <a:t>Pairwise</a:t>
            </a:r>
            <a:r>
              <a:rPr lang="en-GB" dirty="0" smtClean="0"/>
              <a:t> Testing</a:t>
            </a:r>
            <a:endParaRPr lang="en-US" dirty="0"/>
          </a:p>
        </p:txBody>
      </p:sp>
      <p:sp>
        <p:nvSpPr>
          <p:cNvPr id="3" name="Content Placeholder 2"/>
          <p:cNvSpPr>
            <a:spLocks noGrp="1"/>
          </p:cNvSpPr>
          <p:nvPr>
            <p:ph sz="quarter" idx="1"/>
          </p:nvPr>
        </p:nvSpPr>
        <p:spPr>
          <a:xfrm>
            <a:off x="304800" y="1447800"/>
            <a:ext cx="8839200" cy="4572000"/>
          </a:xfrm>
        </p:spPr>
        <p:txBody>
          <a:bodyPr>
            <a:noAutofit/>
          </a:bodyPr>
          <a:lstStyle/>
          <a:p>
            <a:r>
              <a:rPr lang="en-GB" sz="1900" dirty="0" smtClean="0"/>
              <a:t>There can be many intermediate levels of system integration testing between the above two extreme levels, namely </a:t>
            </a:r>
            <a:r>
              <a:rPr lang="en-GB" sz="1900" dirty="0" err="1" smtClean="0"/>
              <a:t>intrasystem</a:t>
            </a:r>
            <a:r>
              <a:rPr lang="en-GB" sz="1900" dirty="0" smtClean="0"/>
              <a:t> testing and intersystem testing. </a:t>
            </a:r>
            <a:r>
              <a:rPr lang="en-GB" sz="1900" dirty="0" err="1" smtClean="0"/>
              <a:t>Pairwise</a:t>
            </a:r>
            <a:r>
              <a:rPr lang="en-GB" sz="1900" dirty="0" smtClean="0"/>
              <a:t> testing is a kind of intermediate level of integration testing. </a:t>
            </a:r>
          </a:p>
          <a:p>
            <a:r>
              <a:rPr lang="en-GB" sz="1900" dirty="0" smtClean="0"/>
              <a:t>In </a:t>
            </a:r>
            <a:r>
              <a:rPr lang="en-GB" sz="1900" dirty="0" err="1" smtClean="0"/>
              <a:t>pairwise</a:t>
            </a:r>
            <a:r>
              <a:rPr lang="en-GB" sz="1900" dirty="0" smtClean="0"/>
              <a:t> integration, only two interconnected systems in an overall system are tested at a time. The purpose of </a:t>
            </a:r>
            <a:r>
              <a:rPr lang="en-GB" sz="1900" dirty="0" err="1" smtClean="0"/>
              <a:t>pairwise</a:t>
            </a:r>
            <a:r>
              <a:rPr lang="en-GB" sz="1900" dirty="0" smtClean="0"/>
              <a:t> testing is to ensure that two systems under consideration can function together, assuming that the other systems within the overall environment behave as expected. </a:t>
            </a:r>
          </a:p>
          <a:p>
            <a:r>
              <a:rPr lang="en-GB" sz="1900" dirty="0" smtClean="0"/>
              <a:t>The whole network infrastructure needs to be in place to support the test of interactions of the two systems, but the rest of the systems are not subject to tests. The network test infrastructure must be simple and stable during </a:t>
            </a:r>
            <a:r>
              <a:rPr lang="en-GB" sz="1900" dirty="0" err="1" smtClean="0"/>
              <a:t>pairwise</a:t>
            </a:r>
            <a:r>
              <a:rPr lang="en-GB" sz="1900" dirty="0" smtClean="0"/>
              <a:t> testing. </a:t>
            </a:r>
          </a:p>
          <a:p>
            <a:r>
              <a:rPr lang="en-GB" sz="1900" dirty="0" smtClean="0"/>
              <a:t>While </a:t>
            </a:r>
            <a:r>
              <a:rPr lang="en-GB" sz="1900" dirty="0" err="1" smtClean="0"/>
              <a:t>pairwise</a:t>
            </a:r>
            <a:r>
              <a:rPr lang="en-GB" sz="1900" dirty="0" smtClean="0"/>
              <a:t> testing may sound simple, several issues can complicate the testing process. The biggest issue is unintended side effects. For example, in testing communication between a network element (radio node) and the element management systems, if another device (radio node controller) within the 1xEV-DO wireless data network fails during the test, it may trigger a high volume of traps to the element management systems. Untangling this high volume of traps may be difficult.</a:t>
            </a:r>
            <a:endParaRPr lang="en-US" sz="1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System Integration Techniques</a:t>
            </a:r>
            <a:endParaRPr lang="en-US" dirty="0"/>
          </a:p>
        </p:txBody>
      </p:sp>
      <p:sp>
        <p:nvSpPr>
          <p:cNvPr id="3" name="Content Placeholder 2"/>
          <p:cNvSpPr>
            <a:spLocks noGrp="1"/>
          </p:cNvSpPr>
          <p:nvPr>
            <p:ph sz="quarter" idx="1"/>
          </p:nvPr>
        </p:nvSpPr>
        <p:spPr/>
        <p:txBody>
          <a:bodyPr>
            <a:normAutofit fontScale="92500"/>
          </a:bodyPr>
          <a:lstStyle/>
          <a:p>
            <a:r>
              <a:rPr lang="en-GB" dirty="0" smtClean="0"/>
              <a:t>Integration testing need not wait until all the modules of a system are coded and unit tested. Instead, it can begin as soon as the relevant modules are available. </a:t>
            </a:r>
          </a:p>
          <a:p>
            <a:r>
              <a:rPr lang="en-GB" i="1" dirty="0" smtClean="0"/>
              <a:t>Some </a:t>
            </a:r>
            <a:r>
              <a:rPr lang="en-GB" dirty="0" smtClean="0"/>
              <a:t>common approaches to performing system integration are as follows:</a:t>
            </a:r>
          </a:p>
          <a:p>
            <a:pPr lvl="1"/>
            <a:r>
              <a:rPr lang="en-US" dirty="0" smtClean="0"/>
              <a:t>Incremental</a:t>
            </a:r>
          </a:p>
          <a:p>
            <a:pPr lvl="1"/>
            <a:r>
              <a:rPr lang="en-US" dirty="0" smtClean="0"/>
              <a:t>Top down</a:t>
            </a:r>
          </a:p>
          <a:p>
            <a:pPr lvl="1"/>
            <a:r>
              <a:rPr lang="en-US" dirty="0" smtClean="0"/>
              <a:t>Bottom up</a:t>
            </a:r>
          </a:p>
          <a:p>
            <a:pPr lvl="1"/>
            <a:r>
              <a:rPr lang="en-US" dirty="0" smtClean="0"/>
              <a:t>Sandwich</a:t>
            </a:r>
          </a:p>
          <a:p>
            <a:pPr lvl="1"/>
            <a:r>
              <a:rPr lang="en-US" dirty="0" smtClean="0"/>
              <a:t>Big bang</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a:t>
            </a:r>
            <a:endParaRPr lang="en-US" dirty="0"/>
          </a:p>
        </p:txBody>
      </p:sp>
      <p:sp>
        <p:nvSpPr>
          <p:cNvPr id="3" name="Content Placeholder 2"/>
          <p:cNvSpPr>
            <a:spLocks noGrp="1"/>
          </p:cNvSpPr>
          <p:nvPr>
            <p:ph sz="quarter" idx="1"/>
          </p:nvPr>
        </p:nvSpPr>
        <p:spPr/>
        <p:txBody>
          <a:bodyPr>
            <a:normAutofit fontScale="92500" lnSpcReduction="10000"/>
          </a:bodyPr>
          <a:lstStyle/>
          <a:p>
            <a:r>
              <a:rPr lang="en-GB" dirty="0" smtClean="0"/>
              <a:t>In this approach, integration testing is conducted in an incremental manner as a series of test cycles. </a:t>
            </a:r>
          </a:p>
          <a:p>
            <a:r>
              <a:rPr lang="en-GB" dirty="0" smtClean="0"/>
              <a:t>In each test cycle, a few more modules are integrated with an existing and tested build to generate a larger build. </a:t>
            </a:r>
          </a:p>
          <a:p>
            <a:r>
              <a:rPr lang="en-GB" dirty="0" smtClean="0"/>
              <a:t>The idea is to complete one cycle of testing, let the developers fix all the errors found, and continue the next cycle of testing. </a:t>
            </a:r>
          </a:p>
          <a:p>
            <a:r>
              <a:rPr lang="en-GB" dirty="0" smtClean="0"/>
              <a:t>The complete system is built incrementally, cycle by cycle, until the whole system is operational and ready for </a:t>
            </a:r>
            <a:r>
              <a:rPr lang="en-US" dirty="0" smtClean="0"/>
              <a:t>system-level testing.</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a:t>
            </a:r>
            <a:endParaRPr lang="en-US" dirty="0"/>
          </a:p>
        </p:txBody>
      </p:sp>
      <p:sp>
        <p:nvSpPr>
          <p:cNvPr id="3" name="Content Placeholder 2"/>
          <p:cNvSpPr>
            <a:spLocks noGrp="1"/>
          </p:cNvSpPr>
          <p:nvPr>
            <p:ph sz="quarter" idx="1"/>
          </p:nvPr>
        </p:nvSpPr>
        <p:spPr/>
        <p:txBody>
          <a:bodyPr>
            <a:normAutofit lnSpcReduction="10000"/>
          </a:bodyPr>
          <a:lstStyle/>
          <a:p>
            <a:r>
              <a:rPr lang="en-GB" dirty="0" smtClean="0"/>
              <a:t>The system is built as a succession of layers, beginning with some core modules.</a:t>
            </a:r>
          </a:p>
          <a:p>
            <a:r>
              <a:rPr lang="en-GB" dirty="0" smtClean="0"/>
              <a:t>In each cycle, a new layer is added to the core and tested to form a new core.</a:t>
            </a:r>
          </a:p>
          <a:p>
            <a:r>
              <a:rPr lang="en-GB" dirty="0" smtClean="0"/>
              <a:t>The new core is intended to be self-contained and stable. Here, “self-contained” means containing all the necessary code to support a set of functions, and “stable” means that the subsystem (i.e., the new, partial system) can stay up for 24 hours without any anomalies.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a:t>
            </a:r>
            <a:endParaRPr lang="en-US" dirty="0"/>
          </a:p>
        </p:txBody>
      </p:sp>
      <p:sp>
        <p:nvSpPr>
          <p:cNvPr id="3" name="Content Placeholder 2"/>
          <p:cNvSpPr>
            <a:spLocks noGrp="1"/>
          </p:cNvSpPr>
          <p:nvPr>
            <p:ph sz="quarter" idx="1"/>
          </p:nvPr>
        </p:nvSpPr>
        <p:spPr/>
        <p:txBody>
          <a:bodyPr>
            <a:normAutofit fontScale="92500" lnSpcReduction="10000"/>
          </a:bodyPr>
          <a:lstStyle/>
          <a:p>
            <a:r>
              <a:rPr lang="en-GB" dirty="0" smtClean="0"/>
              <a:t>The number of system integration test cycles and the total integration time are determined by the following parameters:</a:t>
            </a:r>
          </a:p>
          <a:p>
            <a:pPr lvl="1"/>
            <a:r>
              <a:rPr lang="en-GB" dirty="0" smtClean="0"/>
              <a:t>Number of modules in the system</a:t>
            </a:r>
          </a:p>
          <a:p>
            <a:pPr lvl="1"/>
            <a:r>
              <a:rPr lang="en-GB" dirty="0" smtClean="0"/>
              <a:t>Relative complexity of the modules (</a:t>
            </a:r>
            <a:r>
              <a:rPr lang="en-GB" dirty="0" err="1" smtClean="0"/>
              <a:t>cyclomatic</a:t>
            </a:r>
            <a:r>
              <a:rPr lang="en-GB" dirty="0" smtClean="0"/>
              <a:t> complexity)</a:t>
            </a:r>
          </a:p>
          <a:p>
            <a:pPr lvl="1"/>
            <a:r>
              <a:rPr lang="en-GB" dirty="0" smtClean="0"/>
              <a:t>Relative complexity of the interfaces between the modules</a:t>
            </a:r>
          </a:p>
          <a:p>
            <a:pPr lvl="1"/>
            <a:r>
              <a:rPr lang="en-GB" dirty="0" smtClean="0"/>
              <a:t>Number of modules needed to be clustered together in each test cycle</a:t>
            </a:r>
          </a:p>
          <a:p>
            <a:pPr lvl="1"/>
            <a:r>
              <a:rPr lang="en-GB" dirty="0" smtClean="0"/>
              <a:t>Whether the modules to be integrated have been adequately tested before</a:t>
            </a:r>
          </a:p>
          <a:p>
            <a:pPr lvl="1"/>
            <a:r>
              <a:rPr lang="en-GB" dirty="0" smtClean="0"/>
              <a:t>Turnaround time for each test–debug–fix cycle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Down</a:t>
            </a:r>
            <a:endParaRPr lang="en-US" dirty="0"/>
          </a:p>
        </p:txBody>
      </p:sp>
      <p:sp>
        <p:nvSpPr>
          <p:cNvPr id="3" name="Content Placeholder 2"/>
          <p:cNvSpPr>
            <a:spLocks noGrp="1"/>
          </p:cNvSpPr>
          <p:nvPr>
            <p:ph sz="quarter" idx="1"/>
          </p:nvPr>
        </p:nvSpPr>
        <p:spPr/>
        <p:txBody>
          <a:bodyPr>
            <a:normAutofit fontScale="85000" lnSpcReduction="10000"/>
          </a:bodyPr>
          <a:lstStyle/>
          <a:p>
            <a:r>
              <a:rPr lang="en-GB" dirty="0" smtClean="0"/>
              <a:t>Systems with hierarchical structures easily lend themselves to top-down and bottom-up approaches to integration. </a:t>
            </a:r>
          </a:p>
          <a:p>
            <a:r>
              <a:rPr lang="en-GB" dirty="0" smtClean="0"/>
              <a:t>In a hierarchical system, there is a first, top-level module which is decomposed into a few second-level modules. Some of the second-level modules may be further decomposed into third-level modules, and so on. </a:t>
            </a:r>
          </a:p>
          <a:p>
            <a:r>
              <a:rPr lang="en-GB" dirty="0" smtClean="0"/>
              <a:t>Some or all the modules at any level may be terminal modules, where a terminal module is one that is no more decomposed.</a:t>
            </a:r>
          </a:p>
          <a:p>
            <a:r>
              <a:rPr lang="en-US" dirty="0" smtClean="0"/>
              <a:t>An internal module, </a:t>
            </a:r>
            <a:r>
              <a:rPr lang="en-GB" dirty="0" smtClean="0"/>
              <a:t>also known as a non-terminal module, performs some computations, invokes its subordinate modules, and returns control and results to its caller.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Summary of Previous Lecture</a:t>
            </a:r>
            <a:endParaRPr lang="en-US" dirty="0"/>
          </a:p>
        </p:txBody>
      </p:sp>
      <p:sp>
        <p:nvSpPr>
          <p:cNvPr id="3" name="Content Placeholder 2"/>
          <p:cNvSpPr>
            <a:spLocks noGrp="1"/>
          </p:cNvSpPr>
          <p:nvPr>
            <p:ph sz="quarter" idx="1"/>
          </p:nvPr>
        </p:nvSpPr>
        <p:spPr/>
        <p:txBody>
          <a:bodyPr>
            <a:normAutofit fontScale="92500"/>
          </a:bodyPr>
          <a:lstStyle/>
          <a:p>
            <a:r>
              <a:rPr lang="en-GB" dirty="0" smtClean="0"/>
              <a:t>“Unit Testing” is the first level of testing and the most important one.</a:t>
            </a:r>
          </a:p>
          <a:p>
            <a:r>
              <a:rPr lang="en-GB" dirty="0" smtClean="0"/>
              <a:t>Detecting and fixing bugs early on in the Software Lifecycle helps reduce costly fixes later on. </a:t>
            </a:r>
          </a:p>
          <a:p>
            <a:r>
              <a:rPr lang="en-GB" dirty="0" smtClean="0"/>
              <a:t>An Effective Unit Testing Process can and should be developed to increase the Software Reliability and credibility of the developer. </a:t>
            </a:r>
          </a:p>
          <a:p>
            <a:r>
              <a:rPr lang="en-GB" dirty="0" smtClean="0"/>
              <a:t>Many new developers take the unit testing tasks lightly and realize the importance of Unit Testing further down the road if they are still part of the project.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Down</a:t>
            </a:r>
            <a:endParaRPr lang="en-US" dirty="0"/>
          </a:p>
        </p:txBody>
      </p:sp>
      <p:sp>
        <p:nvSpPr>
          <p:cNvPr id="3" name="Content Placeholder 2"/>
          <p:cNvSpPr>
            <a:spLocks noGrp="1"/>
          </p:cNvSpPr>
          <p:nvPr>
            <p:ph sz="quarter" idx="1"/>
          </p:nvPr>
        </p:nvSpPr>
        <p:spPr/>
        <p:txBody>
          <a:bodyPr/>
          <a:lstStyle/>
          <a:p>
            <a:r>
              <a:rPr lang="en-US" dirty="0" smtClean="0"/>
              <a:t>In top-down </a:t>
            </a:r>
            <a:r>
              <a:rPr lang="en-GB" dirty="0" smtClean="0"/>
              <a:t>and bottom-up approaches, a design document giving the module hierarchy is used as a reference for integrating modules.</a:t>
            </a:r>
          </a:p>
          <a:p>
            <a:r>
              <a:rPr lang="en-GB" dirty="0" smtClean="0"/>
              <a:t>For example, in hierarchy given blow there are three levels and 7 modules.</a:t>
            </a:r>
            <a:endParaRPr lang="en-US" dirty="0"/>
          </a:p>
        </p:txBody>
      </p:sp>
      <p:pic>
        <p:nvPicPr>
          <p:cNvPr id="1027" name="Picture 3"/>
          <p:cNvPicPr>
            <a:picLocks noChangeAspect="1" noChangeArrowheads="1"/>
          </p:cNvPicPr>
          <p:nvPr/>
        </p:nvPicPr>
        <p:blipFill>
          <a:blip r:embed="rId2"/>
          <a:srcRect/>
          <a:stretch>
            <a:fillRect/>
          </a:stretch>
        </p:blipFill>
        <p:spPr bwMode="auto">
          <a:xfrm>
            <a:off x="2286000" y="3962400"/>
            <a:ext cx="4443608" cy="27432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Down </a:t>
            </a:r>
            <a:endParaRPr lang="en-US" dirty="0"/>
          </a:p>
        </p:txBody>
      </p:sp>
      <p:sp>
        <p:nvSpPr>
          <p:cNvPr id="3" name="Content Placeholder 2"/>
          <p:cNvSpPr>
            <a:spLocks noGrp="1"/>
          </p:cNvSpPr>
          <p:nvPr>
            <p:ph sz="quarter" idx="1"/>
          </p:nvPr>
        </p:nvSpPr>
        <p:spPr/>
        <p:txBody>
          <a:bodyPr>
            <a:normAutofit lnSpcReduction="10000"/>
          </a:bodyPr>
          <a:lstStyle/>
          <a:p>
            <a:r>
              <a:rPr lang="en-GB" dirty="0" smtClean="0"/>
              <a:t>The limitations of the top-down approach are as follows:</a:t>
            </a:r>
          </a:p>
          <a:p>
            <a:pPr lvl="1"/>
            <a:r>
              <a:rPr lang="en-GB" dirty="0" smtClean="0"/>
              <a:t>Until a certain set of modules has been integrated, it may not be possible to observe meaningful system functions because of an absence of lower level modules and the presence of stubs. </a:t>
            </a:r>
          </a:p>
          <a:p>
            <a:pPr lvl="1"/>
            <a:r>
              <a:rPr lang="en-GB" dirty="0" smtClean="0"/>
              <a:t>Test case selection and stub design become increasingly difficult when stubs lie far away from the top-level module. This is because stubs support limited behaviour, and any test run at the top level must be constrained to exercise the limited behaviour of lower level stubs.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Up</a:t>
            </a:r>
            <a:endParaRPr lang="en-US" dirty="0"/>
          </a:p>
        </p:txBody>
      </p:sp>
      <p:sp>
        <p:nvSpPr>
          <p:cNvPr id="3" name="Content Placeholder 2"/>
          <p:cNvSpPr>
            <a:spLocks noGrp="1"/>
          </p:cNvSpPr>
          <p:nvPr>
            <p:ph sz="quarter" idx="1"/>
          </p:nvPr>
        </p:nvSpPr>
        <p:spPr/>
        <p:txBody>
          <a:bodyPr>
            <a:normAutofit fontScale="77500" lnSpcReduction="20000"/>
          </a:bodyPr>
          <a:lstStyle/>
          <a:p>
            <a:r>
              <a:rPr lang="en-GB" dirty="0" smtClean="0"/>
              <a:t>In the bottom-up approach, system integration begins with the integration of lowest level modules.</a:t>
            </a:r>
          </a:p>
          <a:p>
            <a:r>
              <a:rPr lang="en-GB" dirty="0" smtClean="0"/>
              <a:t>A module is said to be at the lowest level if it does not invoke another module. It is assumed that all the modules have been individually tested before. </a:t>
            </a:r>
          </a:p>
          <a:p>
            <a:r>
              <a:rPr lang="en-GB" dirty="0" smtClean="0"/>
              <a:t>To integrate a set of lower level modules in this approach, we need to construct a test driver module that invokes the modules to be integrated. </a:t>
            </a:r>
          </a:p>
          <a:p>
            <a:r>
              <a:rPr lang="en-GB" dirty="0" smtClean="0"/>
              <a:t>Once the integration of a desired group of lower level modules is found to be satisfactory, the driver is replaced with the actual module and one more test driver is used to integrate more modules with the set of modules already integrated. </a:t>
            </a:r>
          </a:p>
          <a:p>
            <a:r>
              <a:rPr lang="en-GB" dirty="0" smtClean="0"/>
              <a:t>The process of bottom-up integration continues until all the modules have been integrated.</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Up</a:t>
            </a:r>
            <a:endParaRPr lang="en-US" dirty="0"/>
          </a:p>
        </p:txBody>
      </p:sp>
      <p:sp>
        <p:nvSpPr>
          <p:cNvPr id="3" name="Content Placeholder 2"/>
          <p:cNvSpPr>
            <a:spLocks noGrp="1"/>
          </p:cNvSpPr>
          <p:nvPr>
            <p:ph sz="quarter" idx="1"/>
          </p:nvPr>
        </p:nvSpPr>
        <p:spPr/>
        <p:txBody>
          <a:bodyPr>
            <a:normAutofit fontScale="92500"/>
          </a:bodyPr>
          <a:lstStyle/>
          <a:p>
            <a:r>
              <a:rPr lang="en-GB" dirty="0" smtClean="0"/>
              <a:t>The disadvantages of the bottom-up approach are as follows:</a:t>
            </a:r>
          </a:p>
          <a:p>
            <a:pPr lvl="1"/>
            <a:r>
              <a:rPr lang="en-GB" dirty="0" smtClean="0"/>
              <a:t>Test engineers cannot observe system-level functions from a partly integrated system. In fact, they cannot observe system-level functions until the top-level test driver is in place.</a:t>
            </a:r>
          </a:p>
          <a:p>
            <a:pPr lvl="1"/>
            <a:r>
              <a:rPr lang="en-GB" dirty="0" smtClean="0"/>
              <a:t>Generally, major design decisions are embodied in top-level modules, whereas most of the low-level modules largely perform commonly known input–output functions. Discovery of major flaws in system design may not be possible until the top-level modules have been integrated.</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Down and Bottom Up Comparison</a:t>
            </a:r>
            <a:endParaRPr lang="en-US" dirty="0"/>
          </a:p>
        </p:txBody>
      </p:sp>
      <p:sp>
        <p:nvSpPr>
          <p:cNvPr id="3" name="Content Placeholder 2"/>
          <p:cNvSpPr>
            <a:spLocks noGrp="1"/>
          </p:cNvSpPr>
          <p:nvPr>
            <p:ph sz="quarter" idx="1"/>
          </p:nvPr>
        </p:nvSpPr>
        <p:spPr>
          <a:xfrm>
            <a:off x="381000" y="1524000"/>
            <a:ext cx="8610600" cy="4495800"/>
          </a:xfrm>
        </p:spPr>
        <p:txBody>
          <a:bodyPr>
            <a:noAutofit/>
          </a:bodyPr>
          <a:lstStyle/>
          <a:p>
            <a:r>
              <a:rPr lang="en-GB" sz="2400" b="1" dirty="0" smtClean="0"/>
              <a:t>Validation of Major Design Decisions: </a:t>
            </a:r>
          </a:p>
          <a:p>
            <a:pPr>
              <a:buNone/>
            </a:pPr>
            <a:r>
              <a:rPr lang="en-GB" sz="2400" b="1" dirty="0" smtClean="0"/>
              <a:t>	</a:t>
            </a:r>
            <a:r>
              <a:rPr lang="en-GB" sz="2400" dirty="0" smtClean="0"/>
              <a:t>The top-level modules contain major design decisions. Faults in design decisions are detected early if integration is done in a top-down manner. In the bottom-up approach, those faults are detected toward the end of the integration process.</a:t>
            </a:r>
          </a:p>
          <a:p>
            <a:r>
              <a:rPr lang="en-GB" sz="2400" b="1" dirty="0" smtClean="0"/>
              <a:t>Observation of System-Level Functions: </a:t>
            </a:r>
          </a:p>
          <a:p>
            <a:pPr>
              <a:buNone/>
            </a:pPr>
            <a:r>
              <a:rPr lang="en-GB" sz="2400" b="1" dirty="0" smtClean="0"/>
              <a:t>	</a:t>
            </a:r>
            <a:r>
              <a:rPr lang="en-GB" sz="2400" dirty="0" smtClean="0"/>
              <a:t>One applies test inputs to the top-level module, which is similar to performing system-level tests in a very limited way in the top-down approach. This gives an opportunity to the SIT personnel and the development team to observe system-level functions early in the integration process. However, similar observations can be done in the bottom-up approach only at the end of system integration.</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Down and Bottom Up Comparison</a:t>
            </a:r>
            <a:endParaRPr lang="en-US" dirty="0"/>
          </a:p>
        </p:txBody>
      </p:sp>
      <p:sp>
        <p:nvSpPr>
          <p:cNvPr id="3" name="Content Placeholder 2"/>
          <p:cNvSpPr>
            <a:spLocks noGrp="1"/>
          </p:cNvSpPr>
          <p:nvPr>
            <p:ph sz="quarter" idx="1"/>
          </p:nvPr>
        </p:nvSpPr>
        <p:spPr>
          <a:xfrm>
            <a:off x="304800" y="1524000"/>
            <a:ext cx="8610600" cy="4495800"/>
          </a:xfrm>
        </p:spPr>
        <p:txBody>
          <a:bodyPr>
            <a:noAutofit/>
          </a:bodyPr>
          <a:lstStyle/>
          <a:p>
            <a:r>
              <a:rPr lang="en-GB" sz="2000" b="1" dirty="0" smtClean="0"/>
              <a:t>Difficulty in Designing Test Cases: </a:t>
            </a:r>
          </a:p>
          <a:p>
            <a:pPr>
              <a:buNone/>
            </a:pPr>
            <a:r>
              <a:rPr lang="en-GB" sz="2000" b="1" dirty="0" smtClean="0"/>
              <a:t>	</a:t>
            </a:r>
            <a:r>
              <a:rPr lang="en-GB" sz="2000" dirty="0" smtClean="0"/>
              <a:t>In the top-down approach, as more and more modules are integrated and stubs lie farther away from the top-level module, it becomes increasingly difficult to design stub behaviour and test input. This is because stubs return predetermined values, and a test engineer must compute those values for a given test input at the top level. However, in the bottom-up approach, one designs the behaviour of a test driver by simplifying the behaviour of the actual module.</a:t>
            </a:r>
          </a:p>
          <a:p>
            <a:r>
              <a:rPr lang="en-GB" sz="2000" b="1" dirty="0" smtClean="0"/>
              <a:t>Reusability of Test Cases: </a:t>
            </a:r>
          </a:p>
          <a:p>
            <a:pPr>
              <a:buNone/>
            </a:pPr>
            <a:r>
              <a:rPr lang="en-GB" sz="2000" b="1" dirty="0" smtClean="0"/>
              <a:t>	</a:t>
            </a:r>
            <a:r>
              <a:rPr lang="en-GB" sz="2000" dirty="0" smtClean="0"/>
              <a:t>In the top-down approach, test cases designed to test the interface of a newly integrated module is reused in performing regression tests in the following iteration. Those test cases are reused as system-level test cases. However, in the bottom-up approach, all the test cases incorporated into test drivers, except for the top-level test driver, cannot be reused. The top-down approach saves resources in the form of </a:t>
            </a:r>
            <a:r>
              <a:rPr lang="en-US" sz="2000" dirty="0" smtClean="0"/>
              <a:t>time and money.</a:t>
            </a: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Sandwich</a:t>
            </a:r>
            <a:endParaRPr lang="en-US" dirty="0"/>
          </a:p>
        </p:txBody>
      </p:sp>
      <p:sp>
        <p:nvSpPr>
          <p:cNvPr id="3" name="Content Placeholder 2"/>
          <p:cNvSpPr>
            <a:spLocks noGrp="1"/>
          </p:cNvSpPr>
          <p:nvPr>
            <p:ph sz="quarter" idx="1"/>
          </p:nvPr>
        </p:nvSpPr>
        <p:spPr>
          <a:xfrm>
            <a:off x="612648" y="1600200"/>
            <a:ext cx="8153400" cy="4800600"/>
          </a:xfrm>
        </p:spPr>
        <p:txBody>
          <a:bodyPr>
            <a:normAutofit fontScale="77500" lnSpcReduction="20000"/>
          </a:bodyPr>
          <a:lstStyle/>
          <a:p>
            <a:r>
              <a:rPr lang="en-GB" dirty="0" smtClean="0"/>
              <a:t>In the sandwich approach, a system is integrated by using a mix of the top-down and bottom-up approaches. </a:t>
            </a:r>
          </a:p>
          <a:p>
            <a:r>
              <a:rPr lang="en-GB" dirty="0" smtClean="0"/>
              <a:t>A hierarchical system is viewed as consisting of three layers. The bottom layer contains all the modules that are often invoked. The bottom-up approach is applied to integrate the modules in the bottom layer. </a:t>
            </a:r>
          </a:p>
          <a:p>
            <a:r>
              <a:rPr lang="en-GB" dirty="0" smtClean="0"/>
              <a:t>The top layer contains modules implementing major design decisions. These modules are integrated by using the top-down approach. The rest of the modules are put in the middle layer. </a:t>
            </a:r>
          </a:p>
          <a:p>
            <a:r>
              <a:rPr lang="en-GB" dirty="0" smtClean="0"/>
              <a:t>We have the advantages of the top-down approach where writing stubs for the low-level module is not required. As a special case, the middle layer may not exist, in which case a module falls either in the top layer or in the bottom layer. On the other hand, if the middle layer exists, then this layer can be integrated by using the big-bang approach after the top and the bottom layers have </a:t>
            </a:r>
            <a:r>
              <a:rPr lang="en-US" dirty="0" smtClean="0"/>
              <a:t>been integrated.</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Bang</a:t>
            </a:r>
            <a:endParaRPr lang="en-US" dirty="0"/>
          </a:p>
        </p:txBody>
      </p:sp>
      <p:sp>
        <p:nvSpPr>
          <p:cNvPr id="3" name="Content Placeholder 2"/>
          <p:cNvSpPr>
            <a:spLocks noGrp="1"/>
          </p:cNvSpPr>
          <p:nvPr>
            <p:ph sz="quarter" idx="1"/>
          </p:nvPr>
        </p:nvSpPr>
        <p:spPr/>
        <p:txBody>
          <a:bodyPr>
            <a:normAutofit fontScale="85000" lnSpcReduction="20000"/>
          </a:bodyPr>
          <a:lstStyle/>
          <a:p>
            <a:r>
              <a:rPr lang="en-GB" dirty="0" smtClean="0"/>
              <a:t>In the big-bang approach, first all the modules are individually tested. Next, all those modules are put together to construct the entire system which is tested as a whole. </a:t>
            </a:r>
          </a:p>
          <a:p>
            <a:r>
              <a:rPr lang="en-GB" dirty="0" smtClean="0"/>
              <a:t>Sometimes developers use the big-bang approach to integrate small </a:t>
            </a:r>
            <a:r>
              <a:rPr lang="en-US" dirty="0" smtClean="0"/>
              <a:t>systems. </a:t>
            </a:r>
            <a:r>
              <a:rPr lang="en-GB" dirty="0" smtClean="0"/>
              <a:t>However, for large systems, this approach is not recommended for the </a:t>
            </a:r>
            <a:r>
              <a:rPr lang="en-US" dirty="0" smtClean="0"/>
              <a:t>following reasons:</a:t>
            </a:r>
          </a:p>
          <a:p>
            <a:pPr lvl="1"/>
            <a:r>
              <a:rPr lang="en-GB" dirty="0" smtClean="0"/>
              <a:t>In a system with a large number of modules, there may be many interface defects. It is difficult to determine whether or not the cause of a failure is due to interface errors in a large and complex system.</a:t>
            </a:r>
          </a:p>
          <a:p>
            <a:pPr lvl="1"/>
            <a:r>
              <a:rPr lang="en-GB" dirty="0" smtClean="0"/>
              <a:t>In large systems, the presence of a large number of interface errors is not an unlikely scenario in software development. Thus, it is not cost effective to be optimistic by putting the modules together and hoping it will work.</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Techniques Evaluation</a:t>
            </a:r>
            <a:endParaRPr lang="en-US" dirty="0"/>
          </a:p>
        </p:txBody>
      </p:sp>
      <p:sp>
        <p:nvSpPr>
          <p:cNvPr id="3" name="Content Placeholder 2"/>
          <p:cNvSpPr>
            <a:spLocks noGrp="1"/>
          </p:cNvSpPr>
          <p:nvPr>
            <p:ph sz="quarter" idx="1"/>
          </p:nvPr>
        </p:nvSpPr>
        <p:spPr/>
        <p:txBody>
          <a:bodyPr>
            <a:normAutofit fontScale="85000" lnSpcReduction="10000"/>
          </a:bodyPr>
          <a:lstStyle/>
          <a:p>
            <a:r>
              <a:rPr lang="en-GB" dirty="0" err="1" smtClean="0"/>
              <a:t>Solheim</a:t>
            </a:r>
            <a:r>
              <a:rPr lang="en-GB" dirty="0" smtClean="0"/>
              <a:t> and Rowland measured the relative efficacy of top-down, bottom-up, sandwich, and big-bang integration strategies for software systems. </a:t>
            </a:r>
          </a:p>
          <a:p>
            <a:r>
              <a:rPr lang="en-GB" dirty="0" smtClean="0"/>
              <a:t>The empirical study indicated that top-down integration strategies are most effective in terms of defect correction. </a:t>
            </a:r>
          </a:p>
          <a:p>
            <a:r>
              <a:rPr lang="en-GB" dirty="0" smtClean="0"/>
              <a:t>Top-down and big-bang strategies produced the most reliable systems. </a:t>
            </a:r>
          </a:p>
          <a:p>
            <a:r>
              <a:rPr lang="en-GB" dirty="0" smtClean="0"/>
              <a:t>Bottom-up strategies are generally least effective at correcting defects and produce the least reliable systems. </a:t>
            </a:r>
          </a:p>
          <a:p>
            <a:r>
              <a:rPr lang="en-GB" dirty="0" smtClean="0"/>
              <a:t>Systems integrated by the sandwich strategy are </a:t>
            </a:r>
            <a:r>
              <a:rPr lang="en-US" dirty="0" smtClean="0"/>
              <a:t>moderately reliable in comparison.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 for System Integration</a:t>
            </a:r>
            <a:endParaRPr lang="en-US" dirty="0"/>
          </a:p>
        </p:txBody>
      </p:sp>
      <p:sp>
        <p:nvSpPr>
          <p:cNvPr id="3" name="Content Placeholder 2"/>
          <p:cNvSpPr>
            <a:spLocks noGrp="1"/>
          </p:cNvSpPr>
          <p:nvPr>
            <p:ph sz="quarter" idx="1"/>
          </p:nvPr>
        </p:nvSpPr>
        <p:spPr/>
        <p:txBody>
          <a:bodyPr>
            <a:normAutofit/>
          </a:bodyPr>
          <a:lstStyle/>
          <a:p>
            <a:r>
              <a:rPr lang="en-GB" dirty="0" smtClean="0"/>
              <a:t>System integration requires a controlled execution environment, much communication between the developers and the test engineers, careful decision making along the way, and much time, on the order of months, in addition to the fundamental tasks of test design and test execution. </a:t>
            </a:r>
          </a:p>
          <a:p>
            <a:r>
              <a:rPr lang="en-GB" dirty="0" smtClean="0"/>
              <a:t>Integrating a large system is a challenging task, which is handled with much planning in the form of developing a SIT plan.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a:t>
            </a:r>
            <a:endParaRPr lang="en-US" dirty="0"/>
          </a:p>
        </p:txBody>
      </p:sp>
      <p:sp>
        <p:nvSpPr>
          <p:cNvPr id="3" name="Content Placeholder 2"/>
          <p:cNvSpPr>
            <a:spLocks noGrp="1"/>
          </p:cNvSpPr>
          <p:nvPr>
            <p:ph sz="quarter" idx="1"/>
          </p:nvPr>
        </p:nvSpPr>
        <p:spPr>
          <a:xfrm>
            <a:off x="612648" y="1600200"/>
            <a:ext cx="8153400" cy="4953000"/>
          </a:xfrm>
        </p:spPr>
        <p:txBody>
          <a:bodyPr>
            <a:normAutofit lnSpcReduction="10000"/>
          </a:bodyPr>
          <a:lstStyle/>
          <a:p>
            <a:r>
              <a:rPr lang="en-US" dirty="0" smtClean="0"/>
              <a:t>What is integration testing?</a:t>
            </a:r>
          </a:p>
          <a:p>
            <a:r>
              <a:rPr lang="en-US" dirty="0" smtClean="0"/>
              <a:t>system integration testing is </a:t>
            </a:r>
            <a:r>
              <a:rPr lang="en-GB" dirty="0" smtClean="0"/>
              <a:t>a systematic technique for assembling a software system while conducting tests to uncover errors associated with interfacing.</a:t>
            </a:r>
          </a:p>
          <a:p>
            <a:endParaRPr lang="en-US" sz="1400" dirty="0" smtClean="0"/>
          </a:p>
          <a:p>
            <a:r>
              <a:rPr lang="en-GB" dirty="0" smtClean="0"/>
              <a:t>The primary objective of integration testing is to assemble a reasonably stable system in a laboratory environment such that the integrated system can withstand the rigor of a full-blown system testing in the actual environment </a:t>
            </a:r>
            <a:r>
              <a:rPr lang="en-US" dirty="0" smtClean="0"/>
              <a:t>of the system.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0"/>
            <a:ext cx="8153400" cy="685800"/>
          </a:xfrm>
        </p:spPr>
        <p:txBody>
          <a:bodyPr>
            <a:normAutofit fontScale="90000"/>
          </a:bodyPr>
          <a:lstStyle/>
          <a:p>
            <a:pPr algn="ctr"/>
            <a:r>
              <a:rPr lang="en-US" dirty="0" smtClean="0"/>
              <a:t>Framework for SIT Plan</a:t>
            </a:r>
            <a:endParaRPr lang="en-US" dirty="0"/>
          </a:p>
        </p:txBody>
      </p:sp>
      <p:pic>
        <p:nvPicPr>
          <p:cNvPr id="2050" name="Picture 2"/>
          <p:cNvPicPr>
            <a:picLocks noChangeAspect="1" noChangeArrowheads="1"/>
          </p:cNvPicPr>
          <p:nvPr/>
        </p:nvPicPr>
        <p:blipFill>
          <a:blip r:embed="rId2"/>
          <a:srcRect/>
          <a:stretch>
            <a:fillRect/>
          </a:stretch>
        </p:blipFill>
        <p:spPr bwMode="auto">
          <a:xfrm>
            <a:off x="1981200" y="685800"/>
            <a:ext cx="5625445" cy="6153593"/>
          </a:xfrm>
          <a:prstGeom prst="rect">
            <a:avLst/>
          </a:prstGeom>
          <a:noFill/>
          <a:ln w="9525">
            <a:noFill/>
            <a:miter lim="800000"/>
            <a:headEnd/>
            <a:tailEnd/>
          </a:ln>
          <a:effectLst/>
        </p:spPr>
      </p:pic>
      <p:sp>
        <p:nvSpPr>
          <p:cNvPr id="4" name="TextBox 3"/>
          <p:cNvSpPr txBox="1"/>
          <p:nvPr/>
        </p:nvSpPr>
        <p:spPr>
          <a:xfrm>
            <a:off x="990600" y="1371600"/>
            <a:ext cx="184731" cy="369332"/>
          </a:xfrm>
          <a:prstGeom prst="rect">
            <a:avLst/>
          </a:prstGeom>
          <a:noFill/>
        </p:spPr>
        <p:txBody>
          <a:bodyPr wrap="none" rtlCol="0">
            <a:spAutoFit/>
          </a:bodyPr>
          <a:lstStyle/>
          <a:p>
            <a:endParaRPr lang="en-US" dirty="0"/>
          </a:p>
        </p:txBody>
      </p:sp>
      <p:sp>
        <p:nvSpPr>
          <p:cNvPr id="5" name="Rounded Rectangular Callout 4"/>
          <p:cNvSpPr/>
          <p:nvPr/>
        </p:nvSpPr>
        <p:spPr>
          <a:xfrm>
            <a:off x="5181600" y="533400"/>
            <a:ext cx="3886200" cy="2590800"/>
          </a:xfrm>
          <a:prstGeom prst="wedgeRoundRectCallout">
            <a:avLst>
              <a:gd name="adj1" fmla="val -92230"/>
              <a:gd name="adj2" fmla="val -3281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smtClean="0">
                <a:solidFill>
                  <a:schemeClr val="tx1"/>
                </a:solidFill>
              </a:rPr>
              <a:t>In the </a:t>
            </a:r>
            <a:r>
              <a:rPr lang="en-GB" sz="2000" b="1" dirty="0" smtClean="0">
                <a:solidFill>
                  <a:schemeClr val="tx1"/>
                </a:solidFill>
              </a:rPr>
              <a:t>scope of testing </a:t>
            </a:r>
            <a:r>
              <a:rPr lang="en-GB" sz="2000" dirty="0" smtClean="0">
                <a:solidFill>
                  <a:schemeClr val="tx1"/>
                </a:solidFill>
              </a:rPr>
              <a:t>section, one summarizes the system architecture. Specifically, the focus is on the functional, internal, and performance characteristics to be tested. System integration methods and assumptions are included in </a:t>
            </a:r>
            <a:r>
              <a:rPr lang="en-US" sz="2000" dirty="0" smtClean="0">
                <a:solidFill>
                  <a:schemeClr val="tx1"/>
                </a:solidFill>
              </a:rPr>
              <a:t>this section.</a:t>
            </a:r>
            <a:endParaRPr lang="en-US" sz="2000" dirty="0">
              <a:solidFill>
                <a:schemeClr val="tx1"/>
              </a:solidFill>
            </a:endParaRPr>
          </a:p>
        </p:txBody>
      </p:sp>
      <p:sp>
        <p:nvSpPr>
          <p:cNvPr id="6" name="Rounded Rectangular Callout 5"/>
          <p:cNvSpPr/>
          <p:nvPr/>
        </p:nvSpPr>
        <p:spPr>
          <a:xfrm>
            <a:off x="5181600" y="1219200"/>
            <a:ext cx="3886200" cy="1676400"/>
          </a:xfrm>
          <a:prstGeom prst="wedgeRoundRectCallout">
            <a:avLst>
              <a:gd name="adj1" fmla="val -74666"/>
              <a:gd name="adj2" fmla="val -3357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smtClean="0">
                <a:solidFill>
                  <a:schemeClr val="tx1"/>
                </a:solidFill>
              </a:rPr>
              <a:t>The first subsection explains the division of integration testing into different phases, such as functional, end-to-end, and endurance phases. </a:t>
            </a:r>
            <a:endParaRPr lang="en-US" sz="2000" dirty="0">
              <a:solidFill>
                <a:schemeClr val="tx1"/>
              </a:solidFill>
            </a:endParaRPr>
          </a:p>
        </p:txBody>
      </p:sp>
      <p:sp>
        <p:nvSpPr>
          <p:cNvPr id="7" name="Rounded Rectangular Callout 6"/>
          <p:cNvSpPr/>
          <p:nvPr/>
        </p:nvSpPr>
        <p:spPr>
          <a:xfrm>
            <a:off x="5181600" y="1676400"/>
            <a:ext cx="3886200" cy="1066800"/>
          </a:xfrm>
          <a:prstGeom prst="wedgeRoundRectCallout">
            <a:avLst>
              <a:gd name="adj1" fmla="val -53125"/>
              <a:gd name="adj2" fmla="val -4510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The second </a:t>
            </a:r>
            <a:r>
              <a:rPr lang="en-GB" sz="2000" dirty="0" smtClean="0">
                <a:solidFill>
                  <a:schemeClr val="tx1"/>
                </a:solidFill>
              </a:rPr>
              <a:t>subsection describes the modules to be integrated in each of the integration </a:t>
            </a:r>
            <a:r>
              <a:rPr lang="en-US" sz="2000" dirty="0" smtClean="0">
                <a:solidFill>
                  <a:schemeClr val="tx1"/>
                </a:solidFill>
              </a:rPr>
              <a:t>phases.</a:t>
            </a:r>
            <a:endParaRPr lang="en-US" sz="2000" dirty="0">
              <a:solidFill>
                <a:schemeClr val="tx1"/>
              </a:solidFill>
            </a:endParaRPr>
          </a:p>
        </p:txBody>
      </p:sp>
      <p:sp>
        <p:nvSpPr>
          <p:cNvPr id="8" name="Rounded Rectangular Callout 7"/>
          <p:cNvSpPr/>
          <p:nvPr/>
        </p:nvSpPr>
        <p:spPr>
          <a:xfrm>
            <a:off x="5181600" y="1905000"/>
            <a:ext cx="3886200" cy="2362200"/>
          </a:xfrm>
          <a:prstGeom prst="wedgeRoundRectCallout">
            <a:avLst>
              <a:gd name="adj1" fmla="val -53125"/>
              <a:gd name="adj2" fmla="val -4510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smtClean="0">
                <a:solidFill>
                  <a:schemeClr val="tx1"/>
                </a:solidFill>
              </a:rPr>
              <a:t>The third subsection describes the build process to be followed: daily build, weekly build, biweekly build, or a combination. A schedule for system integration is given in this section. Specifically, one identifies the start and end dates for each phase of testing. </a:t>
            </a:r>
            <a:endParaRPr lang="en-US" sz="2000" dirty="0">
              <a:solidFill>
                <a:schemeClr val="tx1"/>
              </a:solidFill>
            </a:endParaRPr>
          </a:p>
        </p:txBody>
      </p:sp>
      <p:sp>
        <p:nvSpPr>
          <p:cNvPr id="9" name="Rectangle 8"/>
          <p:cNvSpPr/>
          <p:nvPr/>
        </p:nvSpPr>
        <p:spPr>
          <a:xfrm>
            <a:off x="0" y="2895600"/>
            <a:ext cx="4572000" cy="369332"/>
          </a:xfrm>
          <a:prstGeom prst="rect">
            <a:avLst/>
          </a:prstGeom>
        </p:spPr>
        <p:txBody>
          <a:bodyPr>
            <a:spAutoFit/>
          </a:bodyPr>
          <a:lstStyle/>
          <a:p>
            <a:endParaRPr lang="en-US" dirty="0"/>
          </a:p>
        </p:txBody>
      </p:sp>
      <p:sp>
        <p:nvSpPr>
          <p:cNvPr id="10" name="Rounded Rectangular Callout 9"/>
          <p:cNvSpPr/>
          <p:nvPr/>
        </p:nvSpPr>
        <p:spPr>
          <a:xfrm>
            <a:off x="5257800" y="2209800"/>
            <a:ext cx="3886200" cy="1447800"/>
          </a:xfrm>
          <a:prstGeom prst="wedgeRoundRectCallout">
            <a:avLst>
              <a:gd name="adj1" fmla="val -53125"/>
              <a:gd name="adj2" fmla="val -4510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smtClean="0">
                <a:solidFill>
                  <a:schemeClr val="tx1"/>
                </a:solidFill>
              </a:rPr>
              <a:t>In the fourth subsection, the test</a:t>
            </a:r>
          </a:p>
          <a:p>
            <a:r>
              <a:rPr lang="en-GB" sz="2000" dirty="0" smtClean="0">
                <a:solidFill>
                  <a:schemeClr val="tx1"/>
                </a:solidFill>
              </a:rPr>
              <a:t>environment and the resources required are described for each integration phase.</a:t>
            </a:r>
            <a:endParaRPr lang="en-US" sz="2000" dirty="0" smtClean="0">
              <a:solidFill>
                <a:schemeClr val="tx1"/>
              </a:solidFill>
            </a:endParaRPr>
          </a:p>
        </p:txBody>
      </p:sp>
      <p:sp>
        <p:nvSpPr>
          <p:cNvPr id="11" name="Rounded Rectangular Callout 10"/>
          <p:cNvSpPr/>
          <p:nvPr/>
        </p:nvSpPr>
        <p:spPr>
          <a:xfrm>
            <a:off x="1371600" y="0"/>
            <a:ext cx="6019800" cy="2057400"/>
          </a:xfrm>
          <a:prstGeom prst="wedgeRoundRectCallout">
            <a:avLst>
              <a:gd name="adj1" fmla="val -22280"/>
              <a:gd name="adj2" fmla="val 6851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smtClean="0">
                <a:solidFill>
                  <a:schemeClr val="tx1"/>
                </a:solidFill>
              </a:rPr>
              <a:t>An important decision to be made for integration testing is establishing the start and stop dates of each phase of integration testing. The start date and stop date for a phase are specified in terms of </a:t>
            </a:r>
            <a:r>
              <a:rPr lang="en-GB" sz="2000" i="1" dirty="0" smtClean="0">
                <a:solidFill>
                  <a:schemeClr val="tx1"/>
                </a:solidFill>
              </a:rPr>
              <a:t>entry criteria and exit criteria, respectively. </a:t>
            </a:r>
            <a:r>
              <a:rPr lang="en-GB" sz="2000" dirty="0" smtClean="0">
                <a:solidFill>
                  <a:schemeClr val="tx1"/>
                </a:solidFill>
              </a:rPr>
              <a:t>These criteria are described in the third section of the plan.</a:t>
            </a:r>
            <a:endParaRPr lang="en-US" sz="2000" dirty="0" smtClean="0">
              <a:solidFill>
                <a:schemeClr val="tx1"/>
              </a:solidFill>
            </a:endParaRPr>
          </a:p>
        </p:txBody>
      </p:sp>
      <p:sp>
        <p:nvSpPr>
          <p:cNvPr id="13" name="Rounded Rectangular Callout 12"/>
          <p:cNvSpPr/>
          <p:nvPr/>
        </p:nvSpPr>
        <p:spPr>
          <a:xfrm>
            <a:off x="1524000" y="1371600"/>
            <a:ext cx="6324600" cy="1447800"/>
          </a:xfrm>
          <a:prstGeom prst="wedgeRoundRectCallout">
            <a:avLst>
              <a:gd name="adj1" fmla="val -23909"/>
              <a:gd name="adj2" fmla="val 11922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smtClean="0">
                <a:solidFill>
                  <a:schemeClr val="tx1"/>
                </a:solidFill>
              </a:rPr>
              <a:t>The test specification section describes the test procedure to be followed in each integration phase. The detailed test cases, including the input and expected outcome for each case, are documented in the test specification section. </a:t>
            </a:r>
            <a:endParaRPr lang="en-US" sz="2000" dirty="0" smtClean="0">
              <a:solidFill>
                <a:schemeClr val="tx1"/>
              </a:solidFill>
            </a:endParaRPr>
          </a:p>
        </p:txBody>
      </p:sp>
      <p:sp>
        <p:nvSpPr>
          <p:cNvPr id="14" name="Rounded Rectangular Callout 13"/>
          <p:cNvSpPr/>
          <p:nvPr/>
        </p:nvSpPr>
        <p:spPr>
          <a:xfrm>
            <a:off x="1524000" y="3276600"/>
            <a:ext cx="4572000" cy="990600"/>
          </a:xfrm>
          <a:prstGeom prst="wedgeRoundRectCallout">
            <a:avLst>
              <a:gd name="adj1" fmla="val -22891"/>
              <a:gd name="adj2" fmla="val 21282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smtClean="0">
                <a:solidFill>
                  <a:schemeClr val="tx1"/>
                </a:solidFill>
              </a:rPr>
              <a:t>The history of actual test results, problems, or peculiarities is recorded in the fifth section of the </a:t>
            </a:r>
            <a:r>
              <a:rPr lang="en-US" sz="2000" dirty="0" smtClean="0">
                <a:solidFill>
                  <a:schemeClr val="tx1"/>
                </a:solidFill>
              </a:rPr>
              <a:t>SIT plan.</a:t>
            </a:r>
          </a:p>
        </p:txBody>
      </p:sp>
      <p:sp>
        <p:nvSpPr>
          <p:cNvPr id="15" name="Rectangle 14"/>
          <p:cNvSpPr/>
          <p:nvPr/>
        </p:nvSpPr>
        <p:spPr>
          <a:xfrm>
            <a:off x="4953000" y="5029200"/>
            <a:ext cx="4572000" cy="369332"/>
          </a:xfrm>
          <a:prstGeom prst="rect">
            <a:avLst/>
          </a:prstGeom>
        </p:spPr>
        <p:txBody>
          <a:bodyPr>
            <a:spAutoFit/>
          </a:bodyPr>
          <a:lstStyle/>
          <a:p>
            <a:endParaRPr lang="en-US" dirty="0"/>
          </a:p>
        </p:txBody>
      </p:sp>
      <p:sp>
        <p:nvSpPr>
          <p:cNvPr id="16" name="Rounded Rectangular Callout 15"/>
          <p:cNvSpPr/>
          <p:nvPr/>
        </p:nvSpPr>
        <p:spPr>
          <a:xfrm>
            <a:off x="5867400" y="5638800"/>
            <a:ext cx="3124200" cy="990600"/>
          </a:xfrm>
          <a:prstGeom prst="wedgeRoundRectCallout">
            <a:avLst>
              <a:gd name="adj1" fmla="val -141201"/>
              <a:gd name="adj2" fmla="val 2171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smtClean="0">
                <a:solidFill>
                  <a:schemeClr val="tx1"/>
                </a:solidFill>
              </a:rPr>
              <a:t>Finally, references and an appendix, if any, are included in the test plan.</a:t>
            </a:r>
            <a:endParaRPr lang="en-US" sz="20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in)">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1" nodeType="clickEffect">
                                  <p:stCondLst>
                                    <p:cond delay="0"/>
                                  </p:stCondLst>
                                  <p:childTnLst>
                                    <p:animEffect transition="out" filter="box(in)">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xit" presetSubtype="16" fill="hold" grpId="1" nodeType="clickEffect">
                                  <p:stCondLst>
                                    <p:cond delay="0"/>
                                  </p:stCondLst>
                                  <p:childTnLst>
                                    <p:animEffect transition="out" filter="box(in)">
                                      <p:cBhvr>
                                        <p:cTn id="26" dur="500"/>
                                        <p:tgtEl>
                                          <p:spTgt spid="6"/>
                                        </p:tgtEl>
                                      </p:cBhvr>
                                    </p:animEffect>
                                    <p:set>
                                      <p:cBhvr>
                                        <p:cTn id="27" dur="1" fill="hold">
                                          <p:stCondLst>
                                            <p:cond delay="499"/>
                                          </p:stCondLst>
                                        </p:cTn>
                                        <p:tgtEl>
                                          <p:spTgt spid="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ox(i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xit" presetSubtype="16" fill="hold" grpId="1" nodeType="clickEffect">
                                  <p:stCondLst>
                                    <p:cond delay="0"/>
                                  </p:stCondLst>
                                  <p:childTnLst>
                                    <p:animEffect transition="out" filter="box(in)">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ox(in)">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xit" presetSubtype="16" fill="hold" grpId="1" nodeType="clickEffect">
                                  <p:stCondLst>
                                    <p:cond delay="0"/>
                                  </p:stCondLst>
                                  <p:childTnLst>
                                    <p:animEffect transition="out" filter="box(in)">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ox(in)">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xit" presetSubtype="16" fill="hold" grpId="1" nodeType="clickEffect">
                                  <p:stCondLst>
                                    <p:cond delay="0"/>
                                  </p:stCondLst>
                                  <p:childTnLst>
                                    <p:animEffect transition="out" filter="box(in)">
                                      <p:cBhvr>
                                        <p:cTn id="56" dur="500"/>
                                        <p:tgtEl>
                                          <p:spTgt spid="10"/>
                                        </p:tgtEl>
                                      </p:cBhvr>
                                    </p:animEffect>
                                    <p:set>
                                      <p:cBhvr>
                                        <p:cTn id="57" dur="1" fill="hold">
                                          <p:stCondLst>
                                            <p:cond delay="499"/>
                                          </p:stCondLst>
                                        </p:cTn>
                                        <p:tgtEl>
                                          <p:spTgt spid="1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box(in)">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xit" presetSubtype="16" fill="hold" grpId="1" nodeType="clickEffect">
                                  <p:stCondLst>
                                    <p:cond delay="0"/>
                                  </p:stCondLst>
                                  <p:childTnLst>
                                    <p:animEffect transition="out" filter="box(in)">
                                      <p:cBhvr>
                                        <p:cTn id="66" dur="500"/>
                                        <p:tgtEl>
                                          <p:spTgt spid="11"/>
                                        </p:tgtEl>
                                      </p:cBhvr>
                                    </p:animEffect>
                                    <p:set>
                                      <p:cBhvr>
                                        <p:cTn id="67" dur="1" fill="hold">
                                          <p:stCondLst>
                                            <p:cond delay="499"/>
                                          </p:stCondLst>
                                        </p:cTn>
                                        <p:tgtEl>
                                          <p:spTgt spid="11"/>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box(in)">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xit" presetSubtype="16" fill="hold" grpId="1" nodeType="clickEffect">
                                  <p:stCondLst>
                                    <p:cond delay="0"/>
                                  </p:stCondLst>
                                  <p:childTnLst>
                                    <p:animEffect transition="out" filter="box(in)">
                                      <p:cBhvr>
                                        <p:cTn id="76" dur="500"/>
                                        <p:tgtEl>
                                          <p:spTgt spid="13"/>
                                        </p:tgtEl>
                                      </p:cBhvr>
                                    </p:animEffect>
                                    <p:set>
                                      <p:cBhvr>
                                        <p:cTn id="77" dur="1" fill="hold">
                                          <p:stCondLst>
                                            <p:cond delay="499"/>
                                          </p:stCondLst>
                                        </p:cTn>
                                        <p:tgtEl>
                                          <p:spTgt spid="1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box(in)">
                                      <p:cBhvr>
                                        <p:cTn id="82" dur="5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xit" presetSubtype="16" fill="hold" grpId="1" nodeType="clickEffect">
                                  <p:stCondLst>
                                    <p:cond delay="0"/>
                                  </p:stCondLst>
                                  <p:childTnLst>
                                    <p:animEffect transition="out" filter="box(in)">
                                      <p:cBhvr>
                                        <p:cTn id="86" dur="500"/>
                                        <p:tgtEl>
                                          <p:spTgt spid="14"/>
                                        </p:tgtEl>
                                      </p:cBhvr>
                                    </p:animEffect>
                                    <p:set>
                                      <p:cBhvr>
                                        <p:cTn id="87" dur="1" fill="hold">
                                          <p:stCondLst>
                                            <p:cond delay="499"/>
                                          </p:stCondLst>
                                        </p:cTn>
                                        <p:tgtEl>
                                          <p:spTgt spid="14"/>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grpId="0" nodeType="click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box(in)">
                                      <p:cBhvr>
                                        <p:cTn id="92" dur="500"/>
                                        <p:tgtEl>
                                          <p:spTgt spid="16"/>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xit" presetSubtype="16" fill="hold" grpId="1" nodeType="clickEffect">
                                  <p:stCondLst>
                                    <p:cond delay="0"/>
                                  </p:stCondLst>
                                  <p:childTnLst>
                                    <p:animEffect transition="out" filter="box(in)">
                                      <p:cBhvr>
                                        <p:cTn id="96" dur="500"/>
                                        <p:tgtEl>
                                          <p:spTgt spid="16"/>
                                        </p:tgtEl>
                                      </p:cBhvr>
                                    </p:animEffect>
                                    <p:set>
                                      <p:cBhvr>
                                        <p:cTn id="97"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1" grpId="0" animBg="1"/>
      <p:bldP spid="11" grpId="1" animBg="1"/>
      <p:bldP spid="13" grpId="0" animBg="1"/>
      <p:bldP spid="13" grpId="1" animBg="1"/>
      <p:bldP spid="14" grpId="0" animBg="1"/>
      <p:bldP spid="14" grpId="1" animBg="1"/>
      <p:bldP spid="16" grpId="0" animBg="1"/>
      <p:bldP spid="16"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457200" y="1981200"/>
            <a:ext cx="8301789" cy="3505200"/>
          </a:xfrm>
          <a:prstGeom prst="rect">
            <a:avLst/>
          </a:prstGeom>
          <a:noFill/>
          <a:ln w="9525">
            <a:noFill/>
            <a:miter lim="800000"/>
            <a:headEnd/>
            <a:tailEnd/>
          </a:ln>
          <a:effectLst/>
        </p:spPr>
      </p:pic>
      <p:sp>
        <p:nvSpPr>
          <p:cNvPr id="3" name="Title 1"/>
          <p:cNvSpPr txBox="1">
            <a:spLocks/>
          </p:cNvSpPr>
          <p:nvPr/>
        </p:nvSpPr>
        <p:spPr>
          <a:xfrm>
            <a:off x="533400" y="152400"/>
            <a:ext cx="8153400" cy="990600"/>
          </a:xfrm>
          <a:prstGeom prst="rect">
            <a:avLst/>
          </a:prstGeom>
        </p:spPr>
        <p:txBody>
          <a:bodyPr vert="horz" anchor="ctr">
            <a:noAutofit/>
          </a:bodyPr>
          <a:lstStyle/>
          <a:p>
            <a:pPr algn="ctr">
              <a:spcBef>
                <a:spcPct val="0"/>
              </a:spcBef>
            </a:pPr>
            <a:r>
              <a:rPr lang="en-GB" sz="4000" dirty="0" smtClean="0">
                <a:solidFill>
                  <a:schemeClr val="tx2"/>
                </a:solidFill>
              </a:rPr>
              <a:t>Framework for Entry Criteria to Start System Integration</a:t>
            </a:r>
            <a:endParaRPr lang="en-US" sz="4000" dirty="0" smtClean="0">
              <a:solidFill>
                <a:schemeClr val="tx2"/>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11947" y="2195512"/>
            <a:ext cx="8955853" cy="2833688"/>
          </a:xfrm>
          <a:prstGeom prst="rect">
            <a:avLst/>
          </a:prstGeom>
          <a:noFill/>
          <a:ln w="9525">
            <a:noFill/>
            <a:miter lim="800000"/>
            <a:headEnd/>
            <a:tailEnd/>
          </a:ln>
          <a:effectLst/>
        </p:spPr>
      </p:pic>
      <p:sp>
        <p:nvSpPr>
          <p:cNvPr id="4" name="Title 1"/>
          <p:cNvSpPr txBox="1">
            <a:spLocks/>
          </p:cNvSpPr>
          <p:nvPr/>
        </p:nvSpPr>
        <p:spPr>
          <a:xfrm>
            <a:off x="533400" y="76200"/>
            <a:ext cx="8153400" cy="1066800"/>
          </a:xfrm>
          <a:prstGeom prst="rect">
            <a:avLst/>
          </a:prstGeom>
        </p:spPr>
        <p:txBody>
          <a:bodyPr vert="horz" anchor="ctr">
            <a:noAutofit/>
          </a:bodyPr>
          <a:lstStyle/>
          <a:p>
            <a:pPr lvl="0" algn="ctr">
              <a:spcBef>
                <a:spcPct val="0"/>
              </a:spcBef>
            </a:pPr>
            <a:r>
              <a:rPr lang="en-GB" sz="4000" dirty="0" smtClean="0">
                <a:solidFill>
                  <a:schemeClr val="tx2"/>
                </a:solidFill>
              </a:rPr>
              <a:t>Framework for System Integration Exit Criteria</a:t>
            </a:r>
            <a:endParaRPr kumimoji="0" lang="en-US" sz="440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Integration Testing Phases</a:t>
            </a:r>
            <a:endParaRPr lang="en-US" dirty="0"/>
          </a:p>
        </p:txBody>
      </p:sp>
      <p:sp>
        <p:nvSpPr>
          <p:cNvPr id="3" name="Content Placeholder 2"/>
          <p:cNvSpPr>
            <a:spLocks noGrp="1"/>
          </p:cNvSpPr>
          <p:nvPr>
            <p:ph sz="quarter" idx="1"/>
          </p:nvPr>
        </p:nvSpPr>
        <p:spPr/>
        <p:txBody>
          <a:bodyPr>
            <a:normAutofit fontScale="85000" lnSpcReduction="20000"/>
          </a:bodyPr>
          <a:lstStyle/>
          <a:p>
            <a:r>
              <a:rPr lang="en-GB" dirty="0" smtClean="0"/>
              <a:t>System integration testing is performed in phases of increasing complexity for better efficiency and effectiveness. </a:t>
            </a:r>
          </a:p>
          <a:p>
            <a:r>
              <a:rPr lang="en-GB" dirty="0" smtClean="0"/>
              <a:t>In the first phase interface integrity and functional validity within a system are tested. </a:t>
            </a:r>
          </a:p>
          <a:p>
            <a:r>
              <a:rPr lang="en-GB" dirty="0" smtClean="0"/>
              <a:t>In the second phase end-to-end and </a:t>
            </a:r>
            <a:r>
              <a:rPr lang="en-GB" dirty="0" err="1" smtClean="0"/>
              <a:t>pairwise</a:t>
            </a:r>
            <a:r>
              <a:rPr lang="en-GB" dirty="0" smtClean="0"/>
              <a:t> tests are conducted. </a:t>
            </a:r>
          </a:p>
          <a:p>
            <a:r>
              <a:rPr lang="en-GB" dirty="0" smtClean="0"/>
              <a:t>Finally, in the third phase, stress and endurance tests are performed. </a:t>
            </a:r>
          </a:p>
          <a:p>
            <a:r>
              <a:rPr lang="en-GB" dirty="0" smtClean="0"/>
              <a:t>Each of the system integration phases identified in the SIT plan outline a broad functionality category within the software structure.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Interface Integrity</a:t>
            </a:r>
            <a:endParaRPr lang="en-US" dirty="0"/>
          </a:p>
        </p:txBody>
      </p:sp>
      <p:sp>
        <p:nvSpPr>
          <p:cNvPr id="3" name="Content Placeholder 2"/>
          <p:cNvSpPr>
            <a:spLocks noGrp="1"/>
          </p:cNvSpPr>
          <p:nvPr>
            <p:ph sz="quarter" idx="1"/>
          </p:nvPr>
        </p:nvSpPr>
        <p:spPr>
          <a:xfrm>
            <a:off x="530352" y="1524000"/>
            <a:ext cx="8461248" cy="4953000"/>
          </a:xfrm>
        </p:spPr>
        <p:txBody>
          <a:bodyPr>
            <a:noAutofit/>
          </a:bodyPr>
          <a:lstStyle/>
          <a:p>
            <a:r>
              <a:rPr lang="en-GB" sz="2400" dirty="0" smtClean="0"/>
              <a:t>Interface: </a:t>
            </a:r>
            <a:r>
              <a:rPr lang="en-US" sz="2400" dirty="0" smtClean="0"/>
              <a:t>An </a:t>
            </a:r>
            <a:r>
              <a:rPr lang="en-GB" sz="2400" dirty="0" smtClean="0"/>
              <a:t>interface between two modules allows one module to access the service provided by the other. It implements a mechanism for passing control and data between </a:t>
            </a:r>
            <a:r>
              <a:rPr lang="en-US" sz="2400" dirty="0" smtClean="0"/>
              <a:t>modules.</a:t>
            </a:r>
            <a:endParaRPr lang="en-GB" sz="2400" dirty="0" smtClean="0"/>
          </a:p>
          <a:p>
            <a:r>
              <a:rPr lang="en-GB" sz="2400" dirty="0" smtClean="0"/>
              <a:t>Internal and external interfaces are tested as each module is integrated into the structure. When two modules are integrated, the communication between them is called internal, whereas when they communicate with the outside environment, it is called external.</a:t>
            </a:r>
          </a:p>
          <a:p>
            <a:r>
              <a:rPr lang="en-GB" sz="2400" dirty="0" smtClean="0"/>
              <a:t>An important part of interface testing is to map an incoming message format to the expected message format of the receiving module and ensure that the two match. Tests are designed for each message passing through the interface between two modules.</a:t>
            </a:r>
            <a:endParaRPr 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Functional and End-to-End Validity</a:t>
            </a:r>
            <a:endParaRPr lang="en-US" dirty="0"/>
          </a:p>
        </p:txBody>
      </p:sp>
      <p:sp>
        <p:nvSpPr>
          <p:cNvPr id="3" name="Content Placeholder 2"/>
          <p:cNvSpPr>
            <a:spLocks noGrp="1"/>
          </p:cNvSpPr>
          <p:nvPr>
            <p:ph sz="quarter" idx="1"/>
          </p:nvPr>
        </p:nvSpPr>
        <p:spPr>
          <a:xfrm>
            <a:off x="612648" y="1600200"/>
            <a:ext cx="8153400" cy="4876800"/>
          </a:xfrm>
        </p:spPr>
        <p:txBody>
          <a:bodyPr>
            <a:normAutofit fontScale="92500" lnSpcReduction="20000"/>
          </a:bodyPr>
          <a:lstStyle/>
          <a:p>
            <a:r>
              <a:rPr lang="en-GB" dirty="0" smtClean="0"/>
              <a:t>Functional Validity: Tests are designed to uncover functional errors in each module after it is integrated with the system. Errors associated with local or global data structures are uncovered with such tests. Selected unit tests that were designed for each module are re-executed during system integration by replacing the stubs </a:t>
            </a:r>
            <a:r>
              <a:rPr lang="en-US" dirty="0" smtClean="0"/>
              <a:t>with their actual modules.</a:t>
            </a:r>
          </a:p>
          <a:p>
            <a:endParaRPr lang="en-US" sz="1300" dirty="0" smtClean="0"/>
          </a:p>
          <a:p>
            <a:r>
              <a:rPr lang="en-GB" dirty="0" smtClean="0"/>
              <a:t>End-to-End Validity: Tests are performed to ensure that a completely integrated system works together from end to end. Interim checkpoints on an end-to-end flow provide a better understanding of internal mechanisms. This helps in locating </a:t>
            </a:r>
            <a:r>
              <a:rPr lang="en-US" dirty="0" smtClean="0"/>
              <a:t>the sources of failures.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Pairwise</a:t>
            </a:r>
            <a:r>
              <a:rPr lang="en-GB" dirty="0" smtClean="0"/>
              <a:t> and Interface Stress</a:t>
            </a:r>
            <a:endParaRPr lang="en-US" dirty="0"/>
          </a:p>
        </p:txBody>
      </p:sp>
      <p:sp>
        <p:nvSpPr>
          <p:cNvPr id="3" name="Content Placeholder 2"/>
          <p:cNvSpPr>
            <a:spLocks noGrp="1"/>
          </p:cNvSpPr>
          <p:nvPr>
            <p:ph sz="quarter" idx="1"/>
          </p:nvPr>
        </p:nvSpPr>
        <p:spPr>
          <a:xfrm>
            <a:off x="612648" y="1600200"/>
            <a:ext cx="8153400" cy="4800600"/>
          </a:xfrm>
        </p:spPr>
        <p:txBody>
          <a:bodyPr>
            <a:normAutofit fontScale="85000" lnSpcReduction="20000"/>
          </a:bodyPr>
          <a:lstStyle/>
          <a:p>
            <a:r>
              <a:rPr lang="en-GB" dirty="0" err="1" smtClean="0"/>
              <a:t>Pairwise</a:t>
            </a:r>
            <a:r>
              <a:rPr lang="en-GB" dirty="0" smtClean="0"/>
              <a:t> Validity: Tests are performed to ensure that any two systems work properly when connected together by a network. The difference between </a:t>
            </a:r>
            <a:r>
              <a:rPr lang="en-GB" dirty="0" err="1" smtClean="0"/>
              <a:t>pairwise</a:t>
            </a:r>
            <a:r>
              <a:rPr lang="en-GB" dirty="0" smtClean="0"/>
              <a:t> tests and end-to-end tests lies in the emphasis and type of test cases. For example, a toll-free call to an 800 number is an end-to-end test of a telephone system, whereas a connectivity test between a handset and local private branch exchange is </a:t>
            </a:r>
            <a:r>
              <a:rPr lang="en-US" dirty="0" smtClean="0"/>
              <a:t>a </a:t>
            </a:r>
            <a:r>
              <a:rPr lang="en-US" dirty="0" err="1" smtClean="0"/>
              <a:t>pairwise</a:t>
            </a:r>
            <a:r>
              <a:rPr lang="en-US" dirty="0" smtClean="0"/>
              <a:t> test.</a:t>
            </a:r>
          </a:p>
          <a:p>
            <a:endParaRPr lang="en-US" sz="1400" dirty="0" smtClean="0"/>
          </a:p>
          <a:p>
            <a:r>
              <a:rPr lang="en-GB" dirty="0" smtClean="0"/>
              <a:t>Interface Stress: Stress is applied at the module level during the integration of the modules to ensure that the interfaces can sustain the load. On the other hand, full-scale system stress testing is performed at the time of system-level testing.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Endurance</a:t>
            </a:r>
            <a:endParaRPr lang="en-US" dirty="0"/>
          </a:p>
        </p:txBody>
      </p:sp>
      <p:sp>
        <p:nvSpPr>
          <p:cNvPr id="3" name="Content Placeholder 2"/>
          <p:cNvSpPr>
            <a:spLocks noGrp="1"/>
          </p:cNvSpPr>
          <p:nvPr>
            <p:ph sz="quarter" idx="1"/>
          </p:nvPr>
        </p:nvSpPr>
        <p:spPr/>
        <p:txBody>
          <a:bodyPr>
            <a:normAutofit/>
          </a:bodyPr>
          <a:lstStyle/>
          <a:p>
            <a:r>
              <a:rPr lang="en-GB" dirty="0" smtClean="0"/>
              <a:t>A completely integrated system is expected to stay up continuously for weeks without any crashes. In the case of communication protocol systems, formal rules govern that two systems communicate with each other via an interface, that is, a communication channel. The idea here is to verify that the format and the message communication across the interface of the modules works </a:t>
            </a:r>
            <a:r>
              <a:rPr lang="en-US" dirty="0" smtClean="0"/>
              <a:t>for an extended period.</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Off-the-Shelf Component Integration</a:t>
            </a:r>
            <a:endParaRPr lang="en-US" dirty="0"/>
          </a:p>
        </p:txBody>
      </p:sp>
      <p:sp>
        <p:nvSpPr>
          <p:cNvPr id="3" name="Content Placeholder 2"/>
          <p:cNvSpPr>
            <a:spLocks noGrp="1"/>
          </p:cNvSpPr>
          <p:nvPr>
            <p:ph sz="quarter" idx="1"/>
          </p:nvPr>
        </p:nvSpPr>
        <p:spPr/>
        <p:txBody>
          <a:bodyPr>
            <a:normAutofit fontScale="92500"/>
          </a:bodyPr>
          <a:lstStyle/>
          <a:p>
            <a:r>
              <a:rPr lang="en-GB" dirty="0" smtClean="0"/>
              <a:t>Instead of developing a software component from scratch, organizations occasionally purchase off-the-shelf (OTS) components form third-party vendors and integrate them with their own components.</a:t>
            </a:r>
          </a:p>
          <a:p>
            <a:r>
              <a:rPr lang="en-GB" dirty="0" smtClean="0"/>
              <a:t>In this process, organizations create less expensive software systems. </a:t>
            </a:r>
          </a:p>
          <a:p>
            <a:r>
              <a:rPr lang="en-GB" dirty="0" smtClean="0"/>
              <a:t>A major issue that can arise while integrating different components is mismatches among code pieces developed by different parties usually unaware of each other.</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Off-the-Shelf Component Integration</a:t>
            </a:r>
            <a:endParaRPr lang="en-US" dirty="0"/>
          </a:p>
        </p:txBody>
      </p:sp>
      <p:sp>
        <p:nvSpPr>
          <p:cNvPr id="3" name="Content Placeholder 2"/>
          <p:cNvSpPr>
            <a:spLocks noGrp="1"/>
          </p:cNvSpPr>
          <p:nvPr>
            <p:ph sz="quarter" idx="1"/>
          </p:nvPr>
        </p:nvSpPr>
        <p:spPr/>
        <p:txBody>
          <a:bodyPr/>
          <a:lstStyle/>
          <a:p>
            <a:r>
              <a:rPr lang="en-GB" dirty="0" err="1" smtClean="0"/>
              <a:t>Vigder</a:t>
            </a:r>
            <a:r>
              <a:rPr lang="en-GB" dirty="0" smtClean="0"/>
              <a:t> and Dean have presented elements of an architecture for integration and have defined rules that facilitate integration of components. </a:t>
            </a:r>
          </a:p>
          <a:p>
            <a:r>
              <a:rPr lang="en-GB" dirty="0" smtClean="0"/>
              <a:t>They have identified a useful set of supporting components for integrating the actual and serving components. The supporting components are:</a:t>
            </a:r>
          </a:p>
          <a:p>
            <a:pPr lvl="1"/>
            <a:r>
              <a:rPr lang="en-GB" i="1" dirty="0" smtClean="0"/>
              <a:t>Wrappers</a:t>
            </a:r>
          </a:p>
          <a:p>
            <a:pPr lvl="1"/>
            <a:r>
              <a:rPr lang="en-GB" i="1" dirty="0" smtClean="0"/>
              <a:t>Glue</a:t>
            </a:r>
          </a:p>
          <a:p>
            <a:pPr lvl="1"/>
            <a:r>
              <a:rPr lang="en-GB" i="1" dirty="0" smtClean="0"/>
              <a:t>Tailoring.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Integration Testing</a:t>
            </a:r>
            <a:endParaRPr lang="en-US" dirty="0"/>
          </a:p>
        </p:txBody>
      </p:sp>
      <p:sp>
        <p:nvSpPr>
          <p:cNvPr id="3" name="Content Placeholder 2"/>
          <p:cNvSpPr>
            <a:spLocks noGrp="1"/>
          </p:cNvSpPr>
          <p:nvPr>
            <p:ph sz="quarter" idx="1"/>
          </p:nvPr>
        </p:nvSpPr>
        <p:spPr/>
        <p:txBody>
          <a:bodyPr>
            <a:normAutofit fontScale="92500" lnSpcReduction="10000"/>
          </a:bodyPr>
          <a:lstStyle/>
          <a:p>
            <a:r>
              <a:rPr lang="en-GB" dirty="0" smtClean="0"/>
              <a:t>A system is a collection of modules interconnected in a certain way to accomplish a tangible objective. </a:t>
            </a:r>
          </a:p>
          <a:p>
            <a:r>
              <a:rPr lang="en-GB" dirty="0" smtClean="0"/>
              <a:t>A subsystem is an interim system that is not fully integrated with all the modules.</a:t>
            </a:r>
          </a:p>
          <a:p>
            <a:r>
              <a:rPr lang="en-US" dirty="0" smtClean="0"/>
              <a:t>Modules are individually </a:t>
            </a:r>
            <a:r>
              <a:rPr lang="en-GB" dirty="0" smtClean="0"/>
              <a:t>tested, which is commonly known as unit testing, by their respective programmers </a:t>
            </a:r>
            <a:r>
              <a:rPr lang="en-US" dirty="0" smtClean="0"/>
              <a:t>using white-box testing techniques.</a:t>
            </a:r>
          </a:p>
          <a:p>
            <a:r>
              <a:rPr lang="en-GB" dirty="0" smtClean="0"/>
              <a:t>At the unit testing level, the system exists in pieces under the control of the programmers. The next major task is to put the modules together to construct the complete system.</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Wrapper and Glue</a:t>
            </a:r>
            <a:endParaRPr lang="en-US" dirty="0"/>
          </a:p>
        </p:txBody>
      </p:sp>
      <p:sp>
        <p:nvSpPr>
          <p:cNvPr id="3" name="Content Placeholder 2"/>
          <p:cNvSpPr>
            <a:spLocks noGrp="1"/>
          </p:cNvSpPr>
          <p:nvPr>
            <p:ph sz="quarter" idx="1"/>
          </p:nvPr>
        </p:nvSpPr>
        <p:spPr/>
        <p:txBody>
          <a:bodyPr/>
          <a:lstStyle/>
          <a:p>
            <a:r>
              <a:rPr lang="en-GB" dirty="0" smtClean="0"/>
              <a:t>A wrapper is a piece of code that one builds to isolate the underlying components from other components of the system. Here isolate means putting restrictions around the underlying component to limit its capabilities.</a:t>
            </a:r>
          </a:p>
          <a:p>
            <a:r>
              <a:rPr lang="en-US" dirty="0" smtClean="0"/>
              <a:t>A glue component </a:t>
            </a:r>
            <a:r>
              <a:rPr lang="en-GB" dirty="0" smtClean="0"/>
              <a:t>provides the functionality to combine different components.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Tailoring</a:t>
            </a:r>
            <a:endParaRPr lang="en-US" dirty="0"/>
          </a:p>
        </p:txBody>
      </p:sp>
      <p:sp>
        <p:nvSpPr>
          <p:cNvPr id="3" name="Content Placeholder 2"/>
          <p:cNvSpPr>
            <a:spLocks noGrp="1"/>
          </p:cNvSpPr>
          <p:nvPr>
            <p:ph sz="quarter" idx="1"/>
          </p:nvPr>
        </p:nvSpPr>
        <p:spPr/>
        <p:txBody>
          <a:bodyPr/>
          <a:lstStyle/>
          <a:p>
            <a:r>
              <a:rPr lang="en-US" dirty="0" smtClean="0"/>
              <a:t>Component tailoring </a:t>
            </a:r>
            <a:r>
              <a:rPr lang="en-GB" dirty="0" smtClean="0"/>
              <a:t>refers to the ability to enhance the functionality of a component. Tailoring is done by adding some elements to a component to enrich it with a functionality not provided by the vendor. </a:t>
            </a:r>
          </a:p>
          <a:p>
            <a:r>
              <a:rPr lang="en-GB" dirty="0" smtClean="0"/>
              <a:t>Tailoring does not involve modifying the source code of </a:t>
            </a:r>
            <a:r>
              <a:rPr lang="en-US" dirty="0" smtClean="0"/>
              <a:t>the component.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Off-the-Shelf Component Testing</a:t>
            </a:r>
            <a:endParaRPr lang="en-US" dirty="0"/>
          </a:p>
        </p:txBody>
      </p:sp>
      <p:sp>
        <p:nvSpPr>
          <p:cNvPr id="3" name="Content Placeholder 2"/>
          <p:cNvSpPr>
            <a:spLocks noGrp="1"/>
          </p:cNvSpPr>
          <p:nvPr>
            <p:ph sz="quarter" idx="1"/>
          </p:nvPr>
        </p:nvSpPr>
        <p:spPr/>
        <p:txBody>
          <a:bodyPr/>
          <a:lstStyle/>
          <a:p>
            <a:r>
              <a:rPr lang="en-GB" dirty="0" smtClean="0"/>
              <a:t>Organizations perform two types of testing on an OTS component before purchasing: </a:t>
            </a:r>
          </a:p>
          <a:p>
            <a:pPr lvl="1"/>
            <a:r>
              <a:rPr lang="en-GB" dirty="0" smtClean="0"/>
              <a:t>Acceptance testing of the OTS component</a:t>
            </a:r>
          </a:p>
          <a:p>
            <a:pPr lvl="1"/>
            <a:r>
              <a:rPr lang="en-GB" dirty="0" smtClean="0"/>
              <a:t>Integration of the component with other components developed in-house or purchased from a third party.</a:t>
            </a:r>
          </a:p>
          <a:p>
            <a:r>
              <a:rPr lang="en-GB" dirty="0" smtClean="0"/>
              <a:t>The most common cause of problems in the integration phase is inadequate acceptance testing of the OTS component.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a:xfrm>
            <a:off x="533400" y="1524000"/>
            <a:ext cx="8382000" cy="5029200"/>
          </a:xfrm>
        </p:spPr>
        <p:txBody>
          <a:bodyPr>
            <a:normAutofit fontScale="70000" lnSpcReduction="20000"/>
          </a:bodyPr>
          <a:lstStyle/>
          <a:p>
            <a:r>
              <a:rPr lang="en-GB" dirty="0" smtClean="0"/>
              <a:t>One creates a “working version of the system” by putting the modules together in an incremental manner while performing tests to uncover different types of errors associated with interfacing. </a:t>
            </a:r>
          </a:p>
          <a:p>
            <a:r>
              <a:rPr lang="en-GB" dirty="0" smtClean="0"/>
              <a:t>Next, we explored various levels of granularities </a:t>
            </a:r>
            <a:r>
              <a:rPr lang="en-US" dirty="0" smtClean="0"/>
              <a:t>in system integration testing: </a:t>
            </a:r>
            <a:r>
              <a:rPr lang="en-US" dirty="0" err="1" smtClean="0"/>
              <a:t>intrasystem</a:t>
            </a:r>
            <a:r>
              <a:rPr lang="en-US" dirty="0" smtClean="0"/>
              <a:t> testing, intersystem testing, and </a:t>
            </a:r>
            <a:r>
              <a:rPr lang="en-US" dirty="0" err="1" smtClean="0"/>
              <a:t>pairwise</a:t>
            </a:r>
            <a:r>
              <a:rPr lang="en-US" dirty="0" smtClean="0"/>
              <a:t> testing.</a:t>
            </a:r>
            <a:endParaRPr lang="en-GB" dirty="0" smtClean="0"/>
          </a:p>
          <a:p>
            <a:r>
              <a:rPr lang="en-GB" dirty="0" smtClean="0"/>
              <a:t>We then examined five types of commonly used system integration techniques: </a:t>
            </a:r>
            <a:r>
              <a:rPr lang="en-GB" dirty="0" err="1" smtClean="0"/>
              <a:t>topdown</a:t>
            </a:r>
            <a:r>
              <a:rPr lang="en-GB" dirty="0" smtClean="0"/>
              <a:t>, </a:t>
            </a:r>
            <a:r>
              <a:rPr lang="en-GB" dirty="0" err="1" smtClean="0"/>
              <a:t>bottomup</a:t>
            </a:r>
            <a:r>
              <a:rPr lang="en-GB" dirty="0" smtClean="0"/>
              <a:t>, sandwich, </a:t>
            </a:r>
            <a:r>
              <a:rPr lang="en-GB" dirty="0" err="1" smtClean="0"/>
              <a:t>bigbang</a:t>
            </a:r>
            <a:r>
              <a:rPr lang="en-GB" dirty="0" smtClean="0"/>
              <a:t>, and incremental. We compared those techniques in detail. The incremental technique is widely used in the industry.</a:t>
            </a:r>
          </a:p>
          <a:p>
            <a:r>
              <a:rPr lang="en-GB" dirty="0" smtClean="0"/>
              <a:t>We provided a framework of an integration test plan. The following categories of tests, which are included in an integration test plan, were discussed in detail: interface integrity tests, functional validity tests, end-to-end validity tests, </a:t>
            </a:r>
            <a:r>
              <a:rPr lang="en-GB" dirty="0" err="1" smtClean="0"/>
              <a:t>pairwise</a:t>
            </a:r>
            <a:r>
              <a:rPr lang="en-GB" dirty="0" smtClean="0"/>
              <a:t> validity tests, interface stress tests, and endurance tests.</a:t>
            </a:r>
          </a:p>
          <a:p>
            <a:r>
              <a:rPr lang="en-GB" dirty="0" smtClean="0"/>
              <a:t>Finally, we described the integration of OTS components with other components. An organization, instead of developing a software component from scratch, may decide to purchase a COTS software from a third-party source and integrate it with its own software system.</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a:t>
            </a:r>
            <a:endParaRPr lang="en-US" dirty="0"/>
          </a:p>
        </p:txBody>
      </p:sp>
      <p:sp>
        <p:nvSpPr>
          <p:cNvPr id="3" name="Content Placeholder 2"/>
          <p:cNvSpPr>
            <a:spLocks noGrp="1"/>
          </p:cNvSpPr>
          <p:nvPr>
            <p:ph sz="quarter" idx="1"/>
          </p:nvPr>
        </p:nvSpPr>
        <p:spPr/>
        <p:txBody>
          <a:bodyPr/>
          <a:lstStyle/>
          <a:p>
            <a:r>
              <a:rPr lang="en-GB" dirty="0" smtClean="0"/>
              <a:t>Due Date: 23</a:t>
            </a:r>
            <a:r>
              <a:rPr lang="en-GB" baseline="30000" dirty="0" smtClean="0"/>
              <a:t>rd</a:t>
            </a:r>
            <a:r>
              <a:rPr lang="en-GB" dirty="0" smtClean="0"/>
              <a:t> Dec, 2010 </a:t>
            </a:r>
            <a:endParaRPr lang="en-GB" sz="4000" b="1" dirty="0" smtClean="0"/>
          </a:p>
          <a:p>
            <a:pPr>
              <a:buNone/>
            </a:pPr>
            <a:r>
              <a:rPr lang="en-GB" sz="4000" b="1" dirty="0" smtClean="0"/>
              <a:t>		No extension in deadline</a:t>
            </a:r>
            <a:endParaRPr lang="en-GB" b="1" dirty="0" smtClean="0"/>
          </a:p>
          <a:p>
            <a:r>
              <a:rPr lang="en-GB" dirty="0" smtClean="0"/>
              <a:t>Task:</a:t>
            </a:r>
          </a:p>
          <a:p>
            <a:pPr>
              <a:buNone/>
            </a:pPr>
            <a:r>
              <a:rPr lang="en-GB" dirty="0" smtClean="0"/>
              <a:t>	</a:t>
            </a:r>
            <a:r>
              <a:rPr lang="en-GB" sz="3600" b="1" dirty="0" smtClean="0"/>
              <a:t>For </a:t>
            </a:r>
            <a:r>
              <a:rPr lang="en-GB" sz="3600" b="1" dirty="0" smtClean="0"/>
              <a:t>your current </a:t>
            </a:r>
            <a:r>
              <a:rPr lang="en-GB" sz="3600" b="1" dirty="0" smtClean="0"/>
              <a:t>Term </a:t>
            </a:r>
            <a:r>
              <a:rPr lang="en-GB" sz="3600" b="1" dirty="0" smtClean="0"/>
              <a:t>project, develop an integration test plan.</a:t>
            </a:r>
            <a:endParaRPr lang="en-US" sz="3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Integration Testing</a:t>
            </a:r>
            <a:endParaRPr lang="en-US" dirty="0"/>
          </a:p>
        </p:txBody>
      </p:sp>
      <p:sp>
        <p:nvSpPr>
          <p:cNvPr id="3" name="Content Placeholder 2"/>
          <p:cNvSpPr>
            <a:spLocks noGrp="1"/>
          </p:cNvSpPr>
          <p:nvPr>
            <p:ph sz="quarter" idx="1"/>
          </p:nvPr>
        </p:nvSpPr>
        <p:spPr/>
        <p:txBody>
          <a:bodyPr>
            <a:normAutofit/>
          </a:bodyPr>
          <a:lstStyle/>
          <a:p>
            <a:r>
              <a:rPr lang="en-US" dirty="0" smtClean="0"/>
              <a:t>Constructing a </a:t>
            </a:r>
            <a:r>
              <a:rPr lang="en-GB" dirty="0" smtClean="0"/>
              <a:t>working system from the pieces is not a straightforward task, because of numerous </a:t>
            </a:r>
            <a:r>
              <a:rPr lang="en-US" dirty="0" smtClean="0"/>
              <a:t>interface errors.</a:t>
            </a:r>
          </a:p>
          <a:p>
            <a:r>
              <a:rPr lang="en-GB" dirty="0" smtClean="0"/>
              <a:t>Constructing a stable system from the components involves much testing. The path from tested components to constructing a deliverable system contains two major testing phases, namely, integration testing and </a:t>
            </a:r>
            <a:r>
              <a:rPr lang="en-US" dirty="0" smtClean="0"/>
              <a:t>system testing.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Integration Testing?</a:t>
            </a:r>
            <a:endParaRPr lang="en-US" dirty="0"/>
          </a:p>
        </p:txBody>
      </p:sp>
      <p:sp>
        <p:nvSpPr>
          <p:cNvPr id="3" name="Content Placeholder 2"/>
          <p:cNvSpPr>
            <a:spLocks noGrp="1"/>
          </p:cNvSpPr>
          <p:nvPr>
            <p:ph sz="quarter" idx="1"/>
          </p:nvPr>
        </p:nvSpPr>
        <p:spPr/>
        <p:txBody>
          <a:bodyPr>
            <a:normAutofit/>
          </a:bodyPr>
          <a:lstStyle/>
          <a:p>
            <a:pPr marL="514350" indent="-514350">
              <a:buSzPct val="100000"/>
              <a:buFont typeface="+mj-lt"/>
              <a:buAutoNum type="arabicPeriod"/>
            </a:pPr>
            <a:r>
              <a:rPr lang="en-GB" dirty="0" smtClean="0"/>
              <a:t>Different modules are generally created by groups of different developers. The developers may be working at different sites. In spite of our best effort in system design and documentation, misinterpretation, mistakes, and oversights do occur in reality. Interface errors between modules created by different programmers and even by the same programmers are uncontrollable.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Integration Testing?</a:t>
            </a:r>
            <a:endParaRPr lang="en-US" dirty="0"/>
          </a:p>
        </p:txBody>
      </p:sp>
      <p:sp>
        <p:nvSpPr>
          <p:cNvPr id="3" name="Content Placeholder 2"/>
          <p:cNvSpPr>
            <a:spLocks noGrp="1"/>
          </p:cNvSpPr>
          <p:nvPr>
            <p:ph sz="quarter" idx="1"/>
          </p:nvPr>
        </p:nvSpPr>
        <p:spPr>
          <a:xfrm>
            <a:off x="612648" y="1600200"/>
            <a:ext cx="8153400" cy="4876800"/>
          </a:xfrm>
        </p:spPr>
        <p:txBody>
          <a:bodyPr>
            <a:normAutofit fontScale="92500" lnSpcReduction="20000"/>
          </a:bodyPr>
          <a:lstStyle/>
          <a:p>
            <a:pPr marL="514350" indent="-514350">
              <a:buSzPct val="100000"/>
              <a:buFont typeface="+mj-lt"/>
              <a:buAutoNum type="arabicPeriod" startAt="2"/>
            </a:pPr>
            <a:r>
              <a:rPr lang="en-GB" dirty="0" smtClean="0"/>
              <a:t>Unit testing of individual modules is carried out in a controlled environment by using test drivers and stubs. Stubs are dummy modules which merely return predefined values. If a module under unit test invokes several other modules, the effectiveness of unit testing is constrained by the programmer’s ability to effectively test all the paths. Therefore, with the inherent limitations of unit testing, it is difficult to predict the behaviour of a module in its actual environment after the unit testing is performed.</a:t>
            </a:r>
          </a:p>
          <a:p>
            <a:pPr marL="514350" indent="-514350">
              <a:buSzPct val="100000"/>
              <a:buFont typeface="+mj-lt"/>
              <a:buAutoNum type="arabicPeriod" startAt="2"/>
            </a:pPr>
            <a:endParaRPr lang="en-GB" sz="1300" dirty="0" smtClean="0"/>
          </a:p>
          <a:p>
            <a:pPr marL="514350" indent="-514350">
              <a:buSzPct val="100000"/>
              <a:buFont typeface="+mj-lt"/>
              <a:buAutoNum type="arabicPeriod" startAt="2"/>
            </a:pPr>
            <a:r>
              <a:rPr lang="en-GB" dirty="0" smtClean="0"/>
              <a:t>Some modules are more error prone than other modules, because of their inherent complexity. It is essential to identify the ones causing most </a:t>
            </a:r>
            <a:r>
              <a:rPr lang="en-US" dirty="0" smtClean="0"/>
              <a:t>failures.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 Objective</a:t>
            </a:r>
            <a:endParaRPr lang="en-US" dirty="0"/>
          </a:p>
        </p:txBody>
      </p:sp>
      <p:sp>
        <p:nvSpPr>
          <p:cNvPr id="3" name="Content Placeholder 2"/>
          <p:cNvSpPr>
            <a:spLocks noGrp="1"/>
          </p:cNvSpPr>
          <p:nvPr>
            <p:ph sz="quarter" idx="1"/>
          </p:nvPr>
        </p:nvSpPr>
        <p:spPr/>
        <p:txBody>
          <a:bodyPr/>
          <a:lstStyle/>
          <a:p>
            <a:r>
              <a:rPr lang="en-GB" dirty="0" smtClean="0"/>
              <a:t>The objective of system integration is to build a “working” version of the system by</a:t>
            </a:r>
          </a:p>
          <a:p>
            <a:pPr lvl="1"/>
            <a:r>
              <a:rPr lang="en-GB" dirty="0" smtClean="0"/>
              <a:t>putting the modules together in an incremental manner and </a:t>
            </a:r>
          </a:p>
          <a:p>
            <a:pPr lvl="1"/>
            <a:r>
              <a:rPr lang="en-GB" dirty="0" smtClean="0"/>
              <a:t>Ensuring that the additional modules work as expected without disturbing the functionalities of the modules already put together.</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Integration Testing is Complete?</a:t>
            </a:r>
            <a:endParaRPr lang="en-US" dirty="0"/>
          </a:p>
        </p:txBody>
      </p:sp>
      <p:sp>
        <p:nvSpPr>
          <p:cNvPr id="3" name="Content Placeholder 2"/>
          <p:cNvSpPr>
            <a:spLocks noGrp="1"/>
          </p:cNvSpPr>
          <p:nvPr>
            <p:ph sz="quarter" idx="1"/>
          </p:nvPr>
        </p:nvSpPr>
        <p:spPr/>
        <p:txBody>
          <a:bodyPr/>
          <a:lstStyle/>
          <a:p>
            <a:r>
              <a:rPr lang="en-GB" dirty="0" smtClean="0"/>
              <a:t>Integration testing is said to be complete when the system is fully integrated together, all the test cases have been executed, all the severe and moderate defects found have been fixed, and the system is retested.</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dStudPres">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4" ma:contentTypeDescription="Create a new document." ma:contentTypeScope="" ma:versionID="e4b7918f6d70a6bbd3ae09fdaae93119"/>
</file>

<file path=customXml/itemProps1.xml><?xml version="1.0" encoding="utf-8"?>
<ds:datastoreItem xmlns:ds="http://schemas.openxmlformats.org/officeDocument/2006/customXml" ds:itemID="{B58E645B-416C-46C0-8199-EBD1F0DEEE9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9000B0E-F247-42DE-B4C8-953FA55828ED}">
  <ds:schemaRefs>
    <ds:schemaRef ds:uri="http://schemas.microsoft.com/sharepoint/v3/contenttype/forms"/>
  </ds:schemaRefs>
</ds:datastoreItem>
</file>

<file path=customXml/itemProps3.xml><?xml version="1.0" encoding="utf-8"?>
<ds:datastoreItem xmlns:ds="http://schemas.openxmlformats.org/officeDocument/2006/customXml" ds:itemID="{E0914435-E756-48BB-A166-ECAB58D992C2}">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EdStudPres</Template>
  <TotalTime>0</TotalTime>
  <Words>3839</Words>
  <Application>Microsoft Office PowerPoint</Application>
  <PresentationFormat>On-screen Show (4:3)</PresentationFormat>
  <Paragraphs>199</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EdStudPres</vt:lpstr>
      <vt:lpstr>Software Quality Assurance</vt:lpstr>
      <vt:lpstr>Summary of Previous Lecture</vt:lpstr>
      <vt:lpstr>Integration Testing</vt:lpstr>
      <vt:lpstr>Concept of Integration Testing</vt:lpstr>
      <vt:lpstr>Concept of Integration Testing</vt:lpstr>
      <vt:lpstr>Why Integration Testing?</vt:lpstr>
      <vt:lpstr>Why Integration Testing?</vt:lpstr>
      <vt:lpstr>Integration Testing Objective</vt:lpstr>
      <vt:lpstr>When Integration Testing is Complete?</vt:lpstr>
      <vt:lpstr>Granularity of System Integration Testing</vt:lpstr>
      <vt:lpstr>Granularity of System Integration Testing</vt:lpstr>
      <vt:lpstr>1. Intra-system Testing </vt:lpstr>
      <vt:lpstr>2. Inter-system Testing</vt:lpstr>
      <vt:lpstr>3. Pairwise Testing</vt:lpstr>
      <vt:lpstr>System Integration Techniques</vt:lpstr>
      <vt:lpstr>Incremental</vt:lpstr>
      <vt:lpstr>Incremental</vt:lpstr>
      <vt:lpstr>Incremental</vt:lpstr>
      <vt:lpstr>Top Down</vt:lpstr>
      <vt:lpstr>Top Down</vt:lpstr>
      <vt:lpstr>Top Down </vt:lpstr>
      <vt:lpstr>Bottom Up</vt:lpstr>
      <vt:lpstr>Bottom Up</vt:lpstr>
      <vt:lpstr>Top Down and Bottom Up Comparison</vt:lpstr>
      <vt:lpstr>Top Down and Bottom Up Comparison</vt:lpstr>
      <vt:lpstr>Sandwich</vt:lpstr>
      <vt:lpstr>Big Bang</vt:lpstr>
      <vt:lpstr>Integration Techniques Evaluation</vt:lpstr>
      <vt:lpstr>Test Plan for System Integration</vt:lpstr>
      <vt:lpstr>Framework for SIT Plan</vt:lpstr>
      <vt:lpstr>Slide 31</vt:lpstr>
      <vt:lpstr>Slide 32</vt:lpstr>
      <vt:lpstr>System Integration Testing Phases</vt:lpstr>
      <vt:lpstr>Interface Integrity</vt:lpstr>
      <vt:lpstr>Functional and End-to-End Validity</vt:lpstr>
      <vt:lpstr>Pairwise and Interface Stress</vt:lpstr>
      <vt:lpstr>System Endurance</vt:lpstr>
      <vt:lpstr>Off-the-Shelf Component Integration</vt:lpstr>
      <vt:lpstr>Off-the-Shelf Component Integration</vt:lpstr>
      <vt:lpstr>Wrapper and Glue</vt:lpstr>
      <vt:lpstr>Tailoring</vt:lpstr>
      <vt:lpstr>Off-the-Shelf Component Testing</vt:lpstr>
      <vt:lpstr>Summary</vt:lpstr>
      <vt:lpstr>Assignment 2</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2010-12-09T08:10:58Z</dcterms:created>
  <dcterms:modified xsi:type="dcterms:W3CDTF">2010-12-13T05:59:29Z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