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8" r:id="rId2"/>
    <p:sldId id="260" r:id="rId3"/>
    <p:sldId id="257" r:id="rId4"/>
    <p:sldId id="261" r:id="rId5"/>
    <p:sldId id="262" r:id="rId6"/>
    <p:sldId id="263" r:id="rId7"/>
    <p:sldId id="291" r:id="rId8"/>
    <p:sldId id="264" r:id="rId9"/>
    <p:sldId id="265" r:id="rId10"/>
    <p:sldId id="266" r:id="rId11"/>
    <p:sldId id="267" r:id="rId12"/>
    <p:sldId id="268" r:id="rId13"/>
    <p:sldId id="269" r:id="rId14"/>
    <p:sldId id="270" r:id="rId15"/>
    <p:sldId id="271" r:id="rId16"/>
    <p:sldId id="272" r:id="rId17"/>
    <p:sldId id="292" r:id="rId18"/>
    <p:sldId id="273" r:id="rId19"/>
    <p:sldId id="274" r:id="rId20"/>
    <p:sldId id="275" r:id="rId21"/>
    <p:sldId id="276" r:id="rId22"/>
    <p:sldId id="277" r:id="rId23"/>
    <p:sldId id="278" r:id="rId24"/>
    <p:sldId id="279" r:id="rId25"/>
    <p:sldId id="283" r:id="rId26"/>
    <p:sldId id="281" r:id="rId27"/>
    <p:sldId id="280" r:id="rId28"/>
    <p:sldId id="293" r:id="rId29"/>
    <p:sldId id="282" r:id="rId30"/>
    <p:sldId id="284" r:id="rId31"/>
    <p:sldId id="285" r:id="rId32"/>
    <p:sldId id="286" r:id="rId33"/>
    <p:sldId id="287" r:id="rId34"/>
    <p:sldId id="288" r:id="rId35"/>
    <p:sldId id="289" r:id="rId36"/>
    <p:sldId id="290"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DE7C30-F259-4A0B-B32E-5E5C04525FF7}" type="datetimeFigureOut">
              <a:rPr lang="en-US" smtClean="0"/>
              <a:pPr/>
              <a:t>12/20/2010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CDA93-15A3-47DD-9AF3-7D59DD9F12E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0E613C1-E306-41EE-A3B6-1F54D51DE26C}" type="datetimeFigureOut">
              <a:rPr lang="en-US" smtClean="0"/>
              <a:pPr/>
              <a:t>12/20/2010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7ADECC6-2422-45D5-AED6-4844CF5073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E613C1-E306-41EE-A3B6-1F54D51DE26C}" type="datetimeFigureOut">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DECC6-2422-45D5-AED6-4844CF5073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0E613C1-E306-41EE-A3B6-1F54D51DE26C}" type="datetimeFigureOut">
              <a:rPr lang="en-US" smtClean="0"/>
              <a:pPr/>
              <a:t>12/20/2010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7ADECC6-2422-45D5-AED6-4844CF5073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0E613C1-E306-41EE-A3B6-1F54D51DE26C}" type="datetimeFigureOut">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ADECC6-2422-45D5-AED6-4844CF5073E4}"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0E613C1-E306-41EE-A3B6-1F54D51DE26C}" type="datetimeFigureOut">
              <a:rPr lang="en-US" smtClean="0"/>
              <a:pPr/>
              <a:t>12/20/2010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7ADECC6-2422-45D5-AED6-4844CF5073E4}"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0E613C1-E306-41EE-A3B6-1F54D51DE26C}" type="datetimeFigureOut">
              <a:rPr lang="en-US" smtClean="0"/>
              <a:pPr/>
              <a:t>12/20/2010</a:t>
            </a:fld>
            <a:endParaRPr lang="en-US"/>
          </a:p>
        </p:txBody>
      </p:sp>
      <p:sp>
        <p:nvSpPr>
          <p:cNvPr id="10" name="Slide Number Placeholder 9"/>
          <p:cNvSpPr>
            <a:spLocks noGrp="1"/>
          </p:cNvSpPr>
          <p:nvPr>
            <p:ph type="sldNum" sz="quarter" idx="16"/>
          </p:nvPr>
        </p:nvSpPr>
        <p:spPr/>
        <p:txBody>
          <a:bodyPr rtlCol="0"/>
          <a:lstStyle/>
          <a:p>
            <a:fld id="{F7ADECC6-2422-45D5-AED6-4844CF5073E4}"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0E613C1-E306-41EE-A3B6-1F54D51DE26C}" type="datetimeFigureOut">
              <a:rPr lang="en-US" smtClean="0"/>
              <a:pPr/>
              <a:t>12/20/2010</a:t>
            </a:fld>
            <a:endParaRPr lang="en-US"/>
          </a:p>
        </p:txBody>
      </p:sp>
      <p:sp>
        <p:nvSpPr>
          <p:cNvPr id="12" name="Slide Number Placeholder 11"/>
          <p:cNvSpPr>
            <a:spLocks noGrp="1"/>
          </p:cNvSpPr>
          <p:nvPr>
            <p:ph type="sldNum" sz="quarter" idx="16"/>
          </p:nvPr>
        </p:nvSpPr>
        <p:spPr/>
        <p:txBody>
          <a:bodyPr rtlCol="0"/>
          <a:lstStyle/>
          <a:p>
            <a:fld id="{F7ADECC6-2422-45D5-AED6-4844CF5073E4}"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E613C1-E306-41EE-A3B6-1F54D51DE26C}" type="datetimeFigureOut">
              <a:rPr lang="en-US" smtClean="0"/>
              <a:pPr/>
              <a:t>12/20/2010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7ADECC6-2422-45D5-AED6-4844CF5073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613C1-E306-41EE-A3B6-1F54D51DE26C}" type="datetimeFigureOut">
              <a:rPr lang="en-US" smtClean="0"/>
              <a:pPr/>
              <a:t>12/20/2010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7ADECC6-2422-45D5-AED6-4844CF5073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E613C1-E306-41EE-A3B6-1F54D51DE26C}" type="datetimeFigureOut">
              <a:rPr lang="en-US" smtClean="0"/>
              <a:pPr/>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7ADECC6-2422-45D5-AED6-4844CF5073E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0E613C1-E306-41EE-A3B6-1F54D51DE26C}" type="datetimeFigureOut">
              <a:rPr lang="en-US" smtClean="0"/>
              <a:pPr/>
              <a:t>12/20/2010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7ADECC6-2422-45D5-AED6-4844CF5073E4}"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8153400" cy="8382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371600"/>
            <a:ext cx="8153400" cy="47548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0E613C1-E306-41EE-A3B6-1F54D51DE26C}" type="datetimeFigureOut">
              <a:rPr lang="en-US" smtClean="0"/>
              <a:pPr/>
              <a:t>12/20/2010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9060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0668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0515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0436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7ADECC6-2422-45D5-AED6-4844CF5073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13</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313390" cy="369332"/>
          </a:xfrm>
          <a:prstGeom prst="rect">
            <a:avLst/>
          </a:prstGeom>
          <a:noFill/>
        </p:spPr>
        <p:txBody>
          <a:bodyPr wrap="none" rtlCol="0">
            <a:spAutoFit/>
          </a:bodyPr>
          <a:lstStyle/>
          <a:p>
            <a:r>
              <a:rPr lang="en-US" dirty="0" smtClean="0"/>
              <a:t> 20</a:t>
            </a:r>
            <a:r>
              <a:rPr lang="en-US" baseline="30000" dirty="0" smtClean="0"/>
              <a:t>th</a:t>
            </a:r>
            <a:r>
              <a:rPr lang="en-US" dirty="0" smtClean="0"/>
              <a:t> </a:t>
            </a:r>
            <a:r>
              <a:rPr lang="en-US" dirty="0" err="1" smtClean="0"/>
              <a:t>Decemnber</a:t>
            </a:r>
            <a:r>
              <a:rPr lang="en-US" dirty="0" smtClean="0"/>
              <a:t>,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Boot Tests</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Boot tests are designed to verify that the system can boot up its software image (or build) from the supported boot options. </a:t>
            </a:r>
          </a:p>
          <a:p>
            <a:r>
              <a:rPr lang="en-GB" dirty="0" smtClean="0"/>
              <a:t>The boot options include booting from ROM, FLASH card, and PCMCIA (Personal Computer Memory Card International Association) card. </a:t>
            </a:r>
          </a:p>
          <a:p>
            <a:r>
              <a:rPr lang="en-GB" dirty="0" smtClean="0"/>
              <a:t>The minimum and maximum configurations of the system must be tried while booting. For example, the minimum configuration of a router consists of one line card in its slots, whereas the maximum configuration of a router means that all slots contains line cards.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 Upgrade/Downgrade Tests</a:t>
            </a:r>
            <a:endParaRPr lang="en-US" dirty="0"/>
          </a:p>
        </p:txBody>
      </p:sp>
      <p:sp>
        <p:nvSpPr>
          <p:cNvPr id="3" name="Content Placeholder 2"/>
          <p:cNvSpPr>
            <a:spLocks noGrp="1"/>
          </p:cNvSpPr>
          <p:nvPr>
            <p:ph sz="quarter" idx="1"/>
          </p:nvPr>
        </p:nvSpPr>
        <p:spPr>
          <a:xfrm>
            <a:off x="304800" y="1219200"/>
            <a:ext cx="8534400" cy="5334000"/>
          </a:xfrm>
        </p:spPr>
        <p:txBody>
          <a:bodyPr>
            <a:noAutofit/>
          </a:bodyPr>
          <a:lstStyle/>
          <a:p>
            <a:r>
              <a:rPr lang="en-GB" sz="2000" dirty="0" smtClean="0"/>
              <a:t>Upgrade/downgrade tests are designed to verify that the system software can be upgraded or downgraded (rollback) in a graceful manner from the previous version to the current version or vice versa. </a:t>
            </a:r>
          </a:p>
          <a:p>
            <a:r>
              <a:rPr lang="en-GB" sz="2000" dirty="0" smtClean="0"/>
              <a:t>Suppose that the system is running the (n −1)</a:t>
            </a:r>
            <a:r>
              <a:rPr lang="en-GB" sz="2000" dirty="0" err="1" smtClean="0"/>
              <a:t>th</a:t>
            </a:r>
            <a:r>
              <a:rPr lang="en-GB" sz="2000" dirty="0" smtClean="0"/>
              <a:t> version of the software build and the new nth version of the software build is available. The question is how one upgrades the build from the (n −1)</a:t>
            </a:r>
            <a:r>
              <a:rPr lang="en-GB" sz="2000" dirty="0" err="1" smtClean="0"/>
              <a:t>th</a:t>
            </a:r>
            <a:r>
              <a:rPr lang="en-GB" sz="2000" dirty="0" smtClean="0"/>
              <a:t> version to the nth version. </a:t>
            </a:r>
          </a:p>
          <a:p>
            <a:r>
              <a:rPr lang="en-GB" sz="2000" dirty="0" smtClean="0"/>
              <a:t>An </a:t>
            </a:r>
            <a:r>
              <a:rPr lang="en-GB" sz="2000" dirty="0" err="1" smtClean="0"/>
              <a:t>upgradation</a:t>
            </a:r>
            <a:r>
              <a:rPr lang="en-GB" sz="2000" dirty="0" smtClean="0"/>
              <a:t> process taking a system from the (n −1)</a:t>
            </a:r>
            <a:r>
              <a:rPr lang="en-GB" sz="2000" dirty="0" err="1" smtClean="0"/>
              <a:t>th</a:t>
            </a:r>
            <a:r>
              <a:rPr lang="en-GB" sz="2000" dirty="0" smtClean="0"/>
              <a:t> version to the nth version may not be successful, in which case the system is brought back to the (n −1)</a:t>
            </a:r>
            <a:r>
              <a:rPr lang="en-GB" sz="2000" dirty="0" err="1" smtClean="0"/>
              <a:t>th</a:t>
            </a:r>
            <a:r>
              <a:rPr lang="en-GB" sz="2000" dirty="0" smtClean="0"/>
              <a:t> version. </a:t>
            </a:r>
          </a:p>
          <a:p>
            <a:r>
              <a:rPr lang="en-GB" sz="2000" dirty="0" smtClean="0"/>
              <a:t>Tests are designed in this subgroup to verify that the system successfully reverts back, that is, rolls back, to the (n −1)</a:t>
            </a:r>
            <a:r>
              <a:rPr lang="en-GB" sz="2000" dirty="0" err="1" smtClean="0"/>
              <a:t>th</a:t>
            </a:r>
            <a:r>
              <a:rPr lang="en-GB" sz="2000" dirty="0" smtClean="0"/>
              <a:t> version.</a:t>
            </a:r>
          </a:p>
          <a:p>
            <a:r>
              <a:rPr lang="en-GB" sz="2000" dirty="0" smtClean="0"/>
              <a:t>An </a:t>
            </a:r>
            <a:r>
              <a:rPr lang="en-GB" sz="2000" dirty="0" err="1" smtClean="0"/>
              <a:t>upgradation</a:t>
            </a:r>
            <a:r>
              <a:rPr lang="en-GB" sz="2000" dirty="0" smtClean="0"/>
              <a:t> process may fail because of a number of different conditions: user-invoked abort (the user interrupts the upgrade process), in-process network disruption (the network environment goes down), in-process system reboot (there is a power glitch), or self-detection of upgrade failure (this is due to such things </a:t>
            </a:r>
            <a:r>
              <a:rPr lang="en-US" sz="2000" dirty="0" smtClean="0"/>
              <a:t>as insufficient disk space and version incompatibilities).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Light Emitting Diode Tests</a:t>
            </a:r>
            <a:endParaRPr lang="en-US" dirty="0"/>
          </a:p>
        </p:txBody>
      </p:sp>
      <p:sp>
        <p:nvSpPr>
          <p:cNvPr id="3" name="Content Placeholder 2"/>
          <p:cNvSpPr>
            <a:spLocks noGrp="1"/>
          </p:cNvSpPr>
          <p:nvPr>
            <p:ph sz="quarter" idx="1"/>
          </p:nvPr>
        </p:nvSpPr>
        <p:spPr>
          <a:xfrm>
            <a:off x="228600" y="1295400"/>
            <a:ext cx="8763000" cy="5257800"/>
          </a:xfrm>
        </p:spPr>
        <p:txBody>
          <a:bodyPr>
            <a:noAutofit/>
          </a:bodyPr>
          <a:lstStyle/>
          <a:p>
            <a:r>
              <a:rPr lang="en-GB" sz="2100" dirty="0" smtClean="0"/>
              <a:t>The LED (light emitting diode) tests are designed to verify that the system LED status indicators function as desired. </a:t>
            </a:r>
          </a:p>
          <a:p>
            <a:r>
              <a:rPr lang="en-GB" sz="2100" dirty="0" smtClean="0"/>
              <a:t>The LEDs are located on the front panels of the systems. These provide visual indication of the module operational status. </a:t>
            </a:r>
          </a:p>
          <a:p>
            <a:r>
              <a:rPr lang="en-GB" sz="2100" dirty="0" smtClean="0"/>
              <a:t>For example, consider the status of a system chassis: Green indicates that the chassis is operational, off indicates that there is no power, and a blinking green may indicate that one or more of its sub-modules are faulty. </a:t>
            </a:r>
          </a:p>
          <a:p>
            <a:r>
              <a:rPr lang="en-GB" sz="2100" dirty="0" smtClean="0"/>
              <a:t>The LED tests are designed to ensure that the visual operational status of the system and the sub-modules are correct. </a:t>
            </a:r>
          </a:p>
          <a:p>
            <a:r>
              <a:rPr lang="en-GB" sz="2100" dirty="0" smtClean="0"/>
              <a:t>Examples of LED tests at the system and subsystem levels are as follows:</a:t>
            </a:r>
          </a:p>
          <a:p>
            <a:pPr lvl="1"/>
            <a:r>
              <a:rPr lang="en-GB" sz="2000" dirty="0" smtClean="0"/>
              <a:t>System LED test: green = OK, blinking green = fault, off = no power.</a:t>
            </a:r>
          </a:p>
          <a:p>
            <a:pPr lvl="1"/>
            <a:r>
              <a:rPr lang="en-GB" sz="2000" dirty="0" smtClean="0"/>
              <a:t>Ethernet link LED test: green = OK, blinking green = activity, off = fault.</a:t>
            </a:r>
          </a:p>
          <a:p>
            <a:pPr lvl="1"/>
            <a:r>
              <a:rPr lang="en-GB" sz="2000" dirty="0" smtClean="0"/>
              <a:t>Cable link LED test: green = OK, blinking green = activity, off = fault.</a:t>
            </a:r>
          </a:p>
          <a:p>
            <a:pPr lvl="1"/>
            <a:r>
              <a:rPr lang="en-GB" sz="2000" dirty="0" smtClean="0"/>
              <a:t>User defined T1 line card LED test: green = OK, blinking green = activity, red = fault, off = no power.</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 Diagnostic Tests</a:t>
            </a:r>
            <a:endParaRPr lang="en-US" dirty="0"/>
          </a:p>
        </p:txBody>
      </p:sp>
      <p:sp>
        <p:nvSpPr>
          <p:cNvPr id="3" name="Content Placeholder 2"/>
          <p:cNvSpPr>
            <a:spLocks noGrp="1"/>
          </p:cNvSpPr>
          <p:nvPr>
            <p:ph sz="quarter" idx="1"/>
          </p:nvPr>
        </p:nvSpPr>
        <p:spPr>
          <a:xfrm>
            <a:off x="381000" y="1371600"/>
            <a:ext cx="8610600" cy="5181600"/>
          </a:xfrm>
        </p:spPr>
        <p:txBody>
          <a:bodyPr>
            <a:noAutofit/>
          </a:bodyPr>
          <a:lstStyle/>
          <a:p>
            <a:r>
              <a:rPr lang="en-GB" sz="2400" dirty="0" smtClean="0"/>
              <a:t>Diagnostic tests are designed to verify that the hardware components (or modules) of the system are functioning as desired. It is also known as the built-in self-test (BIST). Diagnostic tests monitor, isolate, and identify system problems without manual troubleshooting. Some examples of diagnostic tests are as follows:</a:t>
            </a:r>
          </a:p>
          <a:p>
            <a:pPr lvl="1"/>
            <a:r>
              <a:rPr lang="en-GB" sz="2000" b="1" dirty="0" smtClean="0"/>
              <a:t>Power-On Self-Test (POST): </a:t>
            </a:r>
            <a:r>
              <a:rPr lang="en-GB" sz="2000" dirty="0" smtClean="0"/>
              <a:t>This is a set of automatic diagnostic routines that are executed during the boot phase of each sub-module in the system. The POSTs are intended to determine whether or not the hardware is in a proper state to execute the software image. It is not intended to be comprehensive in the analysis of the hardware; instead, it provides a high level of confidence that the hardware is operational. The POSTs execute on the following kinds of elements:</a:t>
            </a:r>
          </a:p>
          <a:p>
            <a:pPr lvl="2"/>
            <a:r>
              <a:rPr lang="en-US" sz="2000" dirty="0" smtClean="0"/>
              <a:t>Memory</a:t>
            </a:r>
          </a:p>
          <a:p>
            <a:pPr lvl="2"/>
            <a:r>
              <a:rPr lang="en-US" sz="2000" dirty="0" smtClean="0"/>
              <a:t>Address and data buses</a:t>
            </a:r>
          </a:p>
          <a:p>
            <a:pPr lvl="2"/>
            <a:r>
              <a:rPr lang="en-US" sz="2000" dirty="0" smtClean="0"/>
              <a:t>Peripheral devices</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Tests</a:t>
            </a:r>
            <a:endParaRPr lang="en-US" dirty="0"/>
          </a:p>
        </p:txBody>
      </p:sp>
      <p:sp>
        <p:nvSpPr>
          <p:cNvPr id="3" name="Content Placeholder 2"/>
          <p:cNvSpPr>
            <a:spLocks noGrp="1"/>
          </p:cNvSpPr>
          <p:nvPr>
            <p:ph sz="quarter" idx="1"/>
          </p:nvPr>
        </p:nvSpPr>
        <p:spPr>
          <a:xfrm>
            <a:off x="377952" y="1371600"/>
            <a:ext cx="8308848" cy="4953000"/>
          </a:xfrm>
        </p:spPr>
        <p:txBody>
          <a:bodyPr>
            <a:normAutofit lnSpcReduction="10000"/>
          </a:bodyPr>
          <a:lstStyle/>
          <a:p>
            <a:pPr lvl="1"/>
            <a:r>
              <a:rPr lang="en-GB" b="1" dirty="0" smtClean="0"/>
              <a:t>Ethernet Loop-Back Test: </a:t>
            </a:r>
            <a:r>
              <a:rPr lang="en-GB" dirty="0" smtClean="0"/>
              <a:t>This test generates and sends out the desired </a:t>
            </a:r>
            <a:r>
              <a:rPr lang="en-GB" dirty="0" smtClean="0"/>
              <a:t>number of </a:t>
            </a:r>
            <a:r>
              <a:rPr lang="en-GB" dirty="0" smtClean="0"/>
              <a:t>packets and expects to receive the same number of Ethernet packets through the loop-back </a:t>
            </a:r>
            <a:r>
              <a:rPr lang="en-GB" dirty="0" smtClean="0"/>
              <a:t>interface. </a:t>
            </a:r>
            <a:r>
              <a:rPr lang="en-GB" dirty="0" smtClean="0"/>
              <a:t>If an error occurs (e.g., packet mismatch or timeout), an error message indicating the type of error, its probable cause(s), and recommended action(s) is displayed on the console. The data sent out are generated by a random-number generator and put into a data buffer. Each time a packet is sent, it is selected from a different starting point of the data buffer, so that any two consecutively transmitted packets are unlikely to be identical. These tests are executed to ensure that the Ethernet card is functioning as desired.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Tests</a:t>
            </a:r>
            <a:endParaRPr lang="en-US" dirty="0"/>
          </a:p>
        </p:txBody>
      </p:sp>
      <p:sp>
        <p:nvSpPr>
          <p:cNvPr id="3" name="Content Placeholder 2"/>
          <p:cNvSpPr>
            <a:spLocks noGrp="1"/>
          </p:cNvSpPr>
          <p:nvPr>
            <p:ph sz="quarter" idx="1"/>
          </p:nvPr>
        </p:nvSpPr>
        <p:spPr/>
        <p:txBody>
          <a:bodyPr>
            <a:normAutofit/>
          </a:bodyPr>
          <a:lstStyle/>
          <a:p>
            <a:pPr lvl="1"/>
            <a:r>
              <a:rPr lang="en-GB" b="1" dirty="0" smtClean="0"/>
              <a:t>Bit Error Test (BERT): </a:t>
            </a:r>
            <a:r>
              <a:rPr lang="en-GB" dirty="0" smtClean="0"/>
              <a:t>The on-board BERT provides standard bit error patterns, which can be transmitted over a channel for diagnostic purpose. BERT involves transmitting a known bit pattern and then testing the transmitted pattern for errors. The ratio of the number of bits with errors to the total number of bits transmitted is called the bit error rate (BER). Tests are designed to configure all BERTs from the command line interface (CLI). These tests are executed to ensure that that the hardware is functioning as </a:t>
            </a:r>
            <a:r>
              <a:rPr lang="en-US" dirty="0" smtClean="0"/>
              <a:t>desired.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 Command Line Interface Tests</a:t>
            </a:r>
            <a:endParaRPr lang="en-US" dirty="0"/>
          </a:p>
        </p:txBody>
      </p:sp>
      <p:sp>
        <p:nvSpPr>
          <p:cNvPr id="3" name="Content Placeholder 2"/>
          <p:cNvSpPr>
            <a:spLocks noGrp="1"/>
          </p:cNvSpPr>
          <p:nvPr>
            <p:ph sz="quarter" idx="1"/>
          </p:nvPr>
        </p:nvSpPr>
        <p:spPr/>
        <p:txBody>
          <a:bodyPr>
            <a:normAutofit/>
          </a:bodyPr>
          <a:lstStyle/>
          <a:p>
            <a:r>
              <a:rPr lang="en-GB" dirty="0" smtClean="0"/>
              <a:t>The CLI tests are designed to verify that the system can be configured, or provisioned, in specific ways. This is to ensure that the CLI software module processes the user commands correctly as documented. This includes accessing the relevant information from the system using CLI. In addition to the above tests, test scenarios may be developed to verify the error messages displayed.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71600" y="0"/>
            <a:ext cx="6324600" cy="762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Taxonomy of System Tests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Picture 2"/>
          <p:cNvPicPr>
            <a:picLocks noChangeAspect="1" noChangeArrowheads="1"/>
          </p:cNvPicPr>
          <p:nvPr/>
        </p:nvPicPr>
        <p:blipFill>
          <a:blip r:embed="rId2"/>
          <a:srcRect/>
          <a:stretch>
            <a:fillRect/>
          </a:stretch>
        </p:blipFill>
        <p:spPr bwMode="auto">
          <a:xfrm>
            <a:off x="1524000" y="762000"/>
            <a:ext cx="5715000" cy="6026020"/>
          </a:xfrm>
          <a:prstGeom prst="rect">
            <a:avLst/>
          </a:prstGeom>
          <a:noFill/>
          <a:ln w="9525">
            <a:noFill/>
            <a:miter lim="800000"/>
            <a:headEnd/>
            <a:tailEnd/>
          </a:ln>
          <a:effectLst/>
        </p:spPr>
      </p:pic>
      <p:sp>
        <p:nvSpPr>
          <p:cNvPr id="4" name="Rectangle 3"/>
          <p:cNvSpPr/>
          <p:nvPr/>
        </p:nvSpPr>
        <p:spPr>
          <a:xfrm>
            <a:off x="5105400" y="1409163"/>
            <a:ext cx="21336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0" y="1600200"/>
            <a:ext cx="5257800" cy="5029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2. Functionality Tests</a:t>
            </a:r>
            <a:endParaRPr lang="en-US" dirty="0"/>
          </a:p>
        </p:txBody>
      </p:sp>
      <p:sp>
        <p:nvSpPr>
          <p:cNvPr id="3" name="Content Placeholder 2"/>
          <p:cNvSpPr>
            <a:spLocks noGrp="1"/>
          </p:cNvSpPr>
          <p:nvPr>
            <p:ph sz="quarter" idx="1"/>
          </p:nvPr>
        </p:nvSpPr>
        <p:spPr>
          <a:xfrm>
            <a:off x="152400" y="1219200"/>
            <a:ext cx="6019800" cy="5486400"/>
          </a:xfrm>
        </p:spPr>
        <p:txBody>
          <a:bodyPr>
            <a:normAutofit/>
          </a:bodyPr>
          <a:lstStyle/>
          <a:p>
            <a:r>
              <a:rPr lang="en-GB" sz="2200" dirty="0" smtClean="0"/>
              <a:t>Functionality tests verify the system as thoroughly as possible over the full range of requirements specified in the requirements specification document.</a:t>
            </a:r>
          </a:p>
          <a:p>
            <a:r>
              <a:rPr lang="en-GB" sz="2200" dirty="0" smtClean="0"/>
              <a:t>This category of tests is partitioned into different functionality subgroups as follows:</a:t>
            </a:r>
          </a:p>
          <a:p>
            <a:pPr lvl="1"/>
            <a:r>
              <a:rPr lang="en-GB" sz="2000" dirty="0" smtClean="0"/>
              <a:t>Communication System Tests</a:t>
            </a:r>
          </a:p>
          <a:p>
            <a:pPr lvl="1"/>
            <a:r>
              <a:rPr lang="en-GB" sz="2000" dirty="0" smtClean="0"/>
              <a:t>Module Tests</a:t>
            </a:r>
          </a:p>
          <a:p>
            <a:pPr lvl="1"/>
            <a:r>
              <a:rPr lang="en-GB" sz="2000" dirty="0" smtClean="0"/>
              <a:t>Logging and Tracing Tests</a:t>
            </a:r>
          </a:p>
          <a:p>
            <a:pPr lvl="1"/>
            <a:r>
              <a:rPr lang="en-GB" sz="2000" dirty="0" smtClean="0"/>
              <a:t>Element Management System Tests</a:t>
            </a:r>
          </a:p>
          <a:p>
            <a:pPr lvl="1"/>
            <a:r>
              <a:rPr lang="en-GB" sz="2000" dirty="0" smtClean="0"/>
              <a:t>Management Information Base Tests</a:t>
            </a:r>
          </a:p>
          <a:p>
            <a:pPr lvl="1"/>
            <a:r>
              <a:rPr lang="en-GB" sz="2000" dirty="0" smtClean="0"/>
              <a:t>Graphical User Interface Tests</a:t>
            </a:r>
          </a:p>
          <a:p>
            <a:pPr lvl="1"/>
            <a:r>
              <a:rPr lang="en-GB" sz="2000" dirty="0" smtClean="0"/>
              <a:t>Security Tests</a:t>
            </a:r>
          </a:p>
          <a:p>
            <a:pPr lvl="1"/>
            <a:r>
              <a:rPr lang="en-GB" sz="2000" dirty="0" smtClean="0"/>
              <a:t>Feature Tests</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Communication Systems Tests</a:t>
            </a:r>
            <a:endParaRPr lang="en-US" dirty="0"/>
          </a:p>
        </p:txBody>
      </p:sp>
      <p:sp>
        <p:nvSpPr>
          <p:cNvPr id="3" name="Content Placeholder 2"/>
          <p:cNvSpPr>
            <a:spLocks noGrp="1"/>
          </p:cNvSpPr>
          <p:nvPr>
            <p:ph sz="quarter" idx="1"/>
          </p:nvPr>
        </p:nvSpPr>
        <p:spPr>
          <a:xfrm>
            <a:off x="304800" y="1295400"/>
            <a:ext cx="8461248" cy="5257800"/>
          </a:xfrm>
        </p:spPr>
        <p:txBody>
          <a:bodyPr>
            <a:normAutofit fontScale="77500" lnSpcReduction="20000"/>
          </a:bodyPr>
          <a:lstStyle/>
          <a:p>
            <a:r>
              <a:rPr lang="en-GB" sz="3100" dirty="0" smtClean="0"/>
              <a:t>Communication systems tests are designed to verify the implementation of the communication systems as specified in the customer requirements specification.</a:t>
            </a:r>
          </a:p>
          <a:p>
            <a:r>
              <a:rPr lang="en-GB" sz="3100" dirty="0" smtClean="0"/>
              <a:t>Four types of communication systems tests are recommended according to the extent to which they provide an indication of conformance:</a:t>
            </a:r>
          </a:p>
          <a:p>
            <a:pPr lvl="1"/>
            <a:r>
              <a:rPr lang="en-GB" sz="2700" dirty="0" smtClean="0"/>
              <a:t>Basic interconnection tests provide evidence that an implementation can establish a basic connection before thorough testing is performed.</a:t>
            </a:r>
          </a:p>
          <a:p>
            <a:pPr lvl="1"/>
            <a:r>
              <a:rPr lang="en-GB" sz="2700" dirty="0" smtClean="0"/>
              <a:t>Capability tests check that an implementation provides the observable capabilities based on the static communication systems requirements. The static requirements describes the options, ranges of values for parameters, and </a:t>
            </a:r>
            <a:r>
              <a:rPr lang="en-US" sz="2700" dirty="0" smtClean="0"/>
              <a:t>timers.</a:t>
            </a:r>
          </a:p>
          <a:p>
            <a:pPr lvl="1"/>
            <a:r>
              <a:rPr lang="en-GB" sz="2700" dirty="0" smtClean="0"/>
              <a:t>Behaviour tests attempt to verify the dynamic communication systems requirements of an implementation. These are the requirements and options that define the observable behaviour of a protocol. </a:t>
            </a:r>
          </a:p>
          <a:p>
            <a:pPr lvl="1"/>
            <a:r>
              <a:rPr lang="en-GB" sz="2700" dirty="0" smtClean="0"/>
              <a:t>Systems resolution tests probe to provide definite “yes” or “no” answers to </a:t>
            </a:r>
            <a:r>
              <a:rPr lang="en-US" sz="2700" dirty="0" smtClean="0"/>
              <a:t>specific requirements.</a:t>
            </a:r>
            <a:endParaRPr lang="en-US" sz="2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Previous </a:t>
            </a:r>
            <a:r>
              <a:rPr lang="en-US" dirty="0" smtClean="0"/>
              <a:t>Lecture</a:t>
            </a:r>
            <a:endParaRPr lang="en-US" dirty="0"/>
          </a:p>
        </p:txBody>
      </p:sp>
      <p:sp>
        <p:nvSpPr>
          <p:cNvPr id="3" name="Content Placeholder 2"/>
          <p:cNvSpPr>
            <a:spLocks noGrp="1"/>
          </p:cNvSpPr>
          <p:nvPr>
            <p:ph sz="quarter" idx="1"/>
          </p:nvPr>
        </p:nvSpPr>
        <p:spPr>
          <a:xfrm>
            <a:off x="533400" y="1524000"/>
            <a:ext cx="8382000" cy="5029200"/>
          </a:xfrm>
        </p:spPr>
        <p:txBody>
          <a:bodyPr>
            <a:normAutofit fontScale="70000" lnSpcReduction="20000"/>
          </a:bodyPr>
          <a:lstStyle/>
          <a:p>
            <a:r>
              <a:rPr lang="en-GB" dirty="0" smtClean="0"/>
              <a:t>One creates a “working version of the system” by putting the modules together in an incremental manner while performing tests to uncover different types of errors associated with interfacing. </a:t>
            </a:r>
          </a:p>
          <a:p>
            <a:r>
              <a:rPr lang="en-GB" dirty="0" smtClean="0"/>
              <a:t>Next, we explored various levels of granularities </a:t>
            </a:r>
            <a:r>
              <a:rPr lang="en-US" dirty="0" smtClean="0"/>
              <a:t>in system integration testing: </a:t>
            </a:r>
            <a:r>
              <a:rPr lang="en-US" dirty="0" err="1" smtClean="0"/>
              <a:t>intrasystem</a:t>
            </a:r>
            <a:r>
              <a:rPr lang="en-US" dirty="0" smtClean="0"/>
              <a:t> testing, intersystem testing, and </a:t>
            </a:r>
            <a:r>
              <a:rPr lang="en-US" dirty="0" err="1" smtClean="0"/>
              <a:t>pairwise</a:t>
            </a:r>
            <a:r>
              <a:rPr lang="en-US" dirty="0" smtClean="0"/>
              <a:t> testing.</a:t>
            </a:r>
            <a:endParaRPr lang="en-GB" dirty="0" smtClean="0"/>
          </a:p>
          <a:p>
            <a:r>
              <a:rPr lang="en-GB" dirty="0" smtClean="0"/>
              <a:t>We then examined five types of commonly used system integration techniques: </a:t>
            </a:r>
            <a:r>
              <a:rPr lang="en-GB" dirty="0" err="1" smtClean="0"/>
              <a:t>topdown</a:t>
            </a:r>
            <a:r>
              <a:rPr lang="en-GB" dirty="0" smtClean="0"/>
              <a:t>, </a:t>
            </a:r>
            <a:r>
              <a:rPr lang="en-GB" dirty="0" err="1" smtClean="0"/>
              <a:t>bottomup</a:t>
            </a:r>
            <a:r>
              <a:rPr lang="en-GB" dirty="0" smtClean="0"/>
              <a:t>, sandwich, </a:t>
            </a:r>
            <a:r>
              <a:rPr lang="en-GB" dirty="0" err="1" smtClean="0"/>
              <a:t>bigbang</a:t>
            </a:r>
            <a:r>
              <a:rPr lang="en-GB" dirty="0" smtClean="0"/>
              <a:t>, and incremental. We compared those techniques in detail. The incremental technique is widely used in the industry.</a:t>
            </a:r>
          </a:p>
          <a:p>
            <a:r>
              <a:rPr lang="en-GB" dirty="0" smtClean="0"/>
              <a:t>We provided a framework of an integration test plan. The following categories of tests, which are included in an integration test plan, were discussed in detail: interface integrity tests, functional validity tests, end-to-end validity tests, </a:t>
            </a:r>
            <a:r>
              <a:rPr lang="en-GB" dirty="0" err="1" smtClean="0"/>
              <a:t>pairwise</a:t>
            </a:r>
            <a:r>
              <a:rPr lang="en-GB" dirty="0" smtClean="0"/>
              <a:t> validity tests, interface stress tests, and endurance tests.</a:t>
            </a:r>
          </a:p>
          <a:p>
            <a:r>
              <a:rPr lang="en-GB" dirty="0" smtClean="0"/>
              <a:t>Finally, we described the integration of OTS components with other components. An organization, instead of developing a software component from scratch, may decide to purchase a COTS software from a third-party source and integrate it with its own software system.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Module Tests </a:t>
            </a:r>
            <a:endParaRPr lang="en-US" dirty="0"/>
          </a:p>
        </p:txBody>
      </p:sp>
      <p:sp>
        <p:nvSpPr>
          <p:cNvPr id="3" name="Content Placeholder 2"/>
          <p:cNvSpPr>
            <a:spLocks noGrp="1"/>
          </p:cNvSpPr>
          <p:nvPr>
            <p:ph sz="quarter" idx="1"/>
          </p:nvPr>
        </p:nvSpPr>
        <p:spPr/>
        <p:txBody>
          <a:bodyPr>
            <a:normAutofit/>
          </a:bodyPr>
          <a:lstStyle/>
          <a:p>
            <a:r>
              <a:rPr lang="en-GB" dirty="0" smtClean="0"/>
              <a:t>Module tests are designed to verify that all the modules function individually as desired within the systems.  Mutual interactions among the modules glue these components together into a whole system. </a:t>
            </a:r>
          </a:p>
          <a:p>
            <a:r>
              <a:rPr lang="en-GB" dirty="0" smtClean="0"/>
              <a:t>The idea here is to ensure that individual modules function correctly within the whole system. One needs to verify that the system, along with the software that controls these modules, operate as specified </a:t>
            </a:r>
            <a:r>
              <a:rPr lang="en-US" dirty="0" smtClean="0"/>
              <a:t>in the requirement specification.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Logging and Tracing Tests</a:t>
            </a:r>
            <a:endParaRPr lang="en-US" dirty="0"/>
          </a:p>
        </p:txBody>
      </p:sp>
      <p:sp>
        <p:nvSpPr>
          <p:cNvPr id="3" name="Content Placeholder 2"/>
          <p:cNvSpPr>
            <a:spLocks noGrp="1"/>
          </p:cNvSpPr>
          <p:nvPr>
            <p:ph sz="quarter" idx="1"/>
          </p:nvPr>
        </p:nvSpPr>
        <p:spPr/>
        <p:txBody>
          <a:bodyPr/>
          <a:lstStyle/>
          <a:p>
            <a:r>
              <a:rPr lang="en-GB" dirty="0" smtClean="0"/>
              <a:t>Logging and tracing tests are designed to verify the configurations and operations of logging and tracing. </a:t>
            </a:r>
          </a:p>
          <a:p>
            <a:r>
              <a:rPr lang="en-GB" dirty="0" smtClean="0"/>
              <a:t>This also includes verification of non-volatile flash memory logs when the system crashes. </a:t>
            </a:r>
          </a:p>
          <a:p>
            <a:r>
              <a:rPr lang="en-GB" dirty="0" smtClean="0"/>
              <a:t>Tests may be designed to calculate the impact on system performance when all the logs are enabled.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 Element Management Systems Tests</a:t>
            </a:r>
            <a:endParaRPr lang="en-US" dirty="0"/>
          </a:p>
        </p:txBody>
      </p:sp>
      <p:sp>
        <p:nvSpPr>
          <p:cNvPr id="3" name="Content Placeholder 2"/>
          <p:cNvSpPr>
            <a:spLocks noGrp="1"/>
          </p:cNvSpPr>
          <p:nvPr>
            <p:ph sz="quarter" idx="1"/>
          </p:nvPr>
        </p:nvSpPr>
        <p:spPr/>
        <p:txBody>
          <a:bodyPr>
            <a:normAutofit/>
          </a:bodyPr>
          <a:lstStyle/>
          <a:p>
            <a:r>
              <a:rPr lang="en-GB" dirty="0" smtClean="0"/>
              <a:t>The EMS tests verify the main functions which are to manage, monitor, and upgrade the communication system network elements (NEs).</a:t>
            </a:r>
          </a:p>
          <a:p>
            <a:r>
              <a:rPr lang="en-GB" dirty="0" smtClean="0"/>
              <a:t>An EMS communicates with its NEs by using, for example, the Simple Network Management Protocol (SNMP) and a variety of </a:t>
            </a:r>
            <a:r>
              <a:rPr lang="en-US" dirty="0" smtClean="0"/>
              <a:t>proprietary protocols and mechanisms.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 Management Information Base Tests</a:t>
            </a:r>
            <a:endParaRPr lang="en-US" dirty="0"/>
          </a:p>
        </p:txBody>
      </p:sp>
      <p:sp>
        <p:nvSpPr>
          <p:cNvPr id="3" name="Content Placeholder 2"/>
          <p:cNvSpPr>
            <a:spLocks noGrp="1"/>
          </p:cNvSpPr>
          <p:nvPr>
            <p:ph sz="quarter" idx="1"/>
          </p:nvPr>
        </p:nvSpPr>
        <p:spPr/>
        <p:txBody>
          <a:bodyPr>
            <a:normAutofit/>
          </a:bodyPr>
          <a:lstStyle/>
          <a:p>
            <a:r>
              <a:rPr lang="en-GB" dirty="0" smtClean="0"/>
              <a:t>The MIB tests include verification of the agent within the system that implements the objects it claims to.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 Graphical User Interface Tests</a:t>
            </a:r>
            <a:endParaRPr lang="en-US" dirty="0"/>
          </a:p>
        </p:txBody>
      </p:sp>
      <p:sp>
        <p:nvSpPr>
          <p:cNvPr id="3" name="Content Placeholder 2"/>
          <p:cNvSpPr>
            <a:spLocks noGrp="1"/>
          </p:cNvSpPr>
          <p:nvPr>
            <p:ph sz="quarter" idx="1"/>
          </p:nvPr>
        </p:nvSpPr>
        <p:spPr/>
        <p:txBody>
          <a:bodyPr>
            <a:normAutofit fontScale="85000" lnSpcReduction="20000"/>
          </a:bodyPr>
          <a:lstStyle/>
          <a:p>
            <a:r>
              <a:rPr lang="en-GB" dirty="0" smtClean="0"/>
              <a:t>The GUI tests are designed to verify the interface to the users of an application.</a:t>
            </a:r>
          </a:p>
          <a:p>
            <a:r>
              <a:rPr lang="en-GB" dirty="0" smtClean="0"/>
              <a:t>These tests verify different components (objects) such as icons, menu bars, </a:t>
            </a:r>
            <a:r>
              <a:rPr lang="en-US" dirty="0" smtClean="0"/>
              <a:t>dialogue boxes, scroll bars, list boxes, and radio buttons.</a:t>
            </a:r>
          </a:p>
          <a:p>
            <a:r>
              <a:rPr lang="en-US" dirty="0" smtClean="0"/>
              <a:t>Ease of use (usability) </a:t>
            </a:r>
            <a:r>
              <a:rPr lang="en-GB" dirty="0" smtClean="0"/>
              <a:t>of the GUI design and output reports from the viewpoint of actual system users </a:t>
            </a:r>
            <a:r>
              <a:rPr lang="en-US" dirty="0" smtClean="0"/>
              <a:t>should be checked. </a:t>
            </a:r>
            <a:r>
              <a:rPr lang="en-GB" dirty="0" smtClean="0"/>
              <a:t>The usability characteristics which can be tested include the following:</a:t>
            </a:r>
          </a:p>
          <a:p>
            <a:pPr lvl="1"/>
            <a:r>
              <a:rPr lang="en-GB" dirty="0" smtClean="0"/>
              <a:t>Accessibility</a:t>
            </a:r>
            <a:endParaRPr lang="en-GB" dirty="0" smtClean="0"/>
          </a:p>
          <a:p>
            <a:pPr lvl="1"/>
            <a:r>
              <a:rPr lang="en-GB" dirty="0" smtClean="0"/>
              <a:t>Responsiveness</a:t>
            </a:r>
          </a:p>
          <a:p>
            <a:pPr lvl="1"/>
            <a:r>
              <a:rPr lang="en-GB" dirty="0" smtClean="0"/>
              <a:t>Efficiency</a:t>
            </a:r>
            <a:endParaRPr lang="en-GB" dirty="0" smtClean="0"/>
          </a:p>
          <a:p>
            <a:pPr lvl="1"/>
            <a:r>
              <a:rPr lang="en-GB" dirty="0" smtClean="0"/>
              <a:t>Comprehensibility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User Interface</a:t>
            </a:r>
            <a:endParaRPr lang="en-US" dirty="0"/>
          </a:p>
        </p:txBody>
      </p:sp>
      <p:sp>
        <p:nvSpPr>
          <p:cNvPr id="3" name="Content Placeholder 2"/>
          <p:cNvSpPr>
            <a:spLocks noGrp="1"/>
          </p:cNvSpPr>
          <p:nvPr>
            <p:ph sz="quarter" idx="1"/>
          </p:nvPr>
        </p:nvSpPr>
        <p:spPr>
          <a:xfrm>
            <a:off x="612648" y="1371600"/>
            <a:ext cx="8153400" cy="4724400"/>
          </a:xfrm>
        </p:spPr>
        <p:txBody>
          <a:bodyPr>
            <a:normAutofit lnSpcReduction="10000"/>
          </a:bodyPr>
          <a:lstStyle/>
          <a:p>
            <a:r>
              <a:rPr lang="en-GB" b="1" dirty="0" smtClean="0"/>
              <a:t>Accessibility: </a:t>
            </a:r>
            <a:r>
              <a:rPr lang="en-GB" dirty="0" smtClean="0"/>
              <a:t>Can users enter, navigate, and exit with relative ease?</a:t>
            </a:r>
          </a:p>
          <a:p>
            <a:r>
              <a:rPr lang="en-GB" b="1" dirty="0" smtClean="0"/>
              <a:t>Responsiveness</a:t>
            </a:r>
            <a:r>
              <a:rPr lang="en-GB" b="1" dirty="0" smtClean="0"/>
              <a:t>: </a:t>
            </a:r>
            <a:r>
              <a:rPr lang="en-GB" dirty="0" smtClean="0"/>
              <a:t>Can users do what they want and when they want in </a:t>
            </a:r>
            <a:r>
              <a:rPr lang="en-GB" dirty="0" smtClean="0"/>
              <a:t>a way </a:t>
            </a:r>
            <a:r>
              <a:rPr lang="en-GB" dirty="0" smtClean="0"/>
              <a:t>that is clear? It includes ergonomic factors such as </a:t>
            </a:r>
            <a:r>
              <a:rPr lang="en-GB" dirty="0" smtClean="0"/>
              <a:t>colour</a:t>
            </a:r>
            <a:r>
              <a:rPr lang="en-GB" dirty="0" smtClean="0"/>
              <a:t>, shape, </a:t>
            </a:r>
            <a:r>
              <a:rPr lang="en-GB" dirty="0" smtClean="0"/>
              <a:t>sound, </a:t>
            </a:r>
            <a:r>
              <a:rPr lang="en-US" dirty="0" smtClean="0"/>
              <a:t>and </a:t>
            </a:r>
            <a:r>
              <a:rPr lang="en-US" dirty="0" smtClean="0"/>
              <a:t>font size.</a:t>
            </a:r>
          </a:p>
          <a:p>
            <a:r>
              <a:rPr lang="en-GB" b="1" dirty="0" smtClean="0"/>
              <a:t>Efficiency</a:t>
            </a:r>
            <a:r>
              <a:rPr lang="en-GB" b="1" dirty="0" smtClean="0"/>
              <a:t>: </a:t>
            </a:r>
            <a:r>
              <a:rPr lang="en-GB" dirty="0" smtClean="0"/>
              <a:t>Can users do what they want with a minimum number of </a:t>
            </a:r>
            <a:r>
              <a:rPr lang="en-GB" dirty="0" smtClean="0"/>
              <a:t>steps </a:t>
            </a:r>
            <a:r>
              <a:rPr lang="en-US" dirty="0" smtClean="0"/>
              <a:t>and </a:t>
            </a:r>
            <a:r>
              <a:rPr lang="en-US" dirty="0" smtClean="0"/>
              <a:t>time?</a:t>
            </a:r>
          </a:p>
          <a:p>
            <a:r>
              <a:rPr lang="en-GB" b="1" dirty="0" smtClean="0"/>
              <a:t>Comprehensibility</a:t>
            </a:r>
            <a:r>
              <a:rPr lang="en-GB" dirty="0" smtClean="0"/>
              <a:t>: Do users understand the product structure with a </a:t>
            </a:r>
            <a:r>
              <a:rPr lang="en-GB" dirty="0" smtClean="0"/>
              <a:t>minimum </a:t>
            </a:r>
            <a:r>
              <a:rPr lang="en-US" dirty="0" smtClean="0"/>
              <a:t>amount </a:t>
            </a:r>
            <a:r>
              <a:rPr lang="en-US" dirty="0" smtClean="0"/>
              <a:t>of effort?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Security Tests</a:t>
            </a:r>
            <a:endParaRPr lang="en-US" dirty="0"/>
          </a:p>
        </p:txBody>
      </p:sp>
      <p:sp>
        <p:nvSpPr>
          <p:cNvPr id="3" name="Content Placeholder 2"/>
          <p:cNvSpPr>
            <a:spLocks noGrp="1"/>
          </p:cNvSpPr>
          <p:nvPr>
            <p:ph sz="quarter" idx="1"/>
          </p:nvPr>
        </p:nvSpPr>
        <p:spPr>
          <a:xfrm>
            <a:off x="612648" y="1524000"/>
            <a:ext cx="8153400" cy="4495800"/>
          </a:xfrm>
        </p:spPr>
        <p:txBody>
          <a:bodyPr>
            <a:noAutofit/>
          </a:bodyPr>
          <a:lstStyle/>
          <a:p>
            <a:r>
              <a:rPr lang="en-GB" sz="2800" dirty="0" smtClean="0"/>
              <a:t>Security tests are designed to verify that the system meets the security requirements: </a:t>
            </a:r>
          </a:p>
          <a:p>
            <a:pPr lvl="1"/>
            <a:r>
              <a:rPr lang="en-GB" sz="2800" dirty="0" smtClean="0"/>
              <a:t>Confidentiality-is the requirement that data and the processes be protected from unauthorized disclosure.</a:t>
            </a:r>
          </a:p>
          <a:p>
            <a:pPr lvl="1"/>
            <a:r>
              <a:rPr lang="en-GB" sz="2800" dirty="0" smtClean="0"/>
              <a:t>Integrity--is the requirement that data and process be protected from unauthorized modification.</a:t>
            </a:r>
          </a:p>
          <a:p>
            <a:pPr lvl="1"/>
            <a:r>
              <a:rPr lang="en-GB" sz="2800" dirty="0" smtClean="0"/>
              <a:t>Availability--is the requirement that data and processes be protected from the denial of service to authorized users.</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 Feature Tests</a:t>
            </a:r>
            <a:endParaRPr lang="en-US" dirty="0"/>
          </a:p>
        </p:txBody>
      </p:sp>
      <p:sp>
        <p:nvSpPr>
          <p:cNvPr id="3" name="Content Placeholder 2"/>
          <p:cNvSpPr>
            <a:spLocks noGrp="1"/>
          </p:cNvSpPr>
          <p:nvPr>
            <p:ph sz="quarter" idx="1"/>
          </p:nvPr>
        </p:nvSpPr>
        <p:spPr>
          <a:xfrm>
            <a:off x="612648" y="1447800"/>
            <a:ext cx="8153400" cy="5105400"/>
          </a:xfrm>
        </p:spPr>
        <p:txBody>
          <a:bodyPr>
            <a:normAutofit fontScale="92500" lnSpcReduction="20000"/>
          </a:bodyPr>
          <a:lstStyle/>
          <a:p>
            <a:r>
              <a:rPr lang="en-GB" dirty="0" smtClean="0"/>
              <a:t>Feature tests are designed to verify any additional functionalities which are defined in the requirement specifications but not covered in the above categories. </a:t>
            </a:r>
          </a:p>
          <a:p>
            <a:r>
              <a:rPr lang="en-GB" dirty="0" smtClean="0"/>
              <a:t>Examples of those tests are </a:t>
            </a:r>
          </a:p>
          <a:p>
            <a:pPr lvl="1"/>
            <a:r>
              <a:rPr lang="en-GB" b="1" dirty="0" smtClean="0"/>
              <a:t>Data conversion </a:t>
            </a:r>
            <a:r>
              <a:rPr lang="en-GB" b="1" dirty="0" smtClean="0"/>
              <a:t>testing: </a:t>
            </a:r>
            <a:r>
              <a:rPr lang="en-GB" dirty="0" smtClean="0"/>
              <a:t>is testing of programs or procedures that are used to convert data from an existing system to a replacement system. An example is testing of a migration tool that converts a Microsoft Access database to </a:t>
            </a:r>
            <a:r>
              <a:rPr lang="en-GB" dirty="0" err="1" smtClean="0"/>
              <a:t>MySQL</a:t>
            </a:r>
            <a:r>
              <a:rPr lang="en-GB" dirty="0" smtClean="0"/>
              <a:t> format. </a:t>
            </a:r>
          </a:p>
          <a:p>
            <a:pPr lvl="1"/>
            <a:r>
              <a:rPr lang="en-GB" b="1" dirty="0" smtClean="0"/>
              <a:t>Cross-functionality </a:t>
            </a:r>
            <a:r>
              <a:rPr lang="en-GB" b="1" dirty="0" smtClean="0"/>
              <a:t>testing: </a:t>
            </a:r>
            <a:r>
              <a:rPr lang="en-GB" dirty="0" smtClean="0"/>
              <a:t>provides additional tests of the interdependencies among functions. For example, the verification of the interactions between Network Elements and an element management system in a wireless data network is considered as cross-functionality testing.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71600" y="0"/>
            <a:ext cx="6324600" cy="762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Taxonomy of System Tests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Picture 2"/>
          <p:cNvPicPr>
            <a:picLocks noChangeAspect="1" noChangeArrowheads="1"/>
          </p:cNvPicPr>
          <p:nvPr/>
        </p:nvPicPr>
        <p:blipFill>
          <a:blip r:embed="rId2"/>
          <a:srcRect/>
          <a:stretch>
            <a:fillRect/>
          </a:stretch>
        </p:blipFill>
        <p:spPr bwMode="auto">
          <a:xfrm>
            <a:off x="1524000" y="762000"/>
            <a:ext cx="5715000" cy="6026020"/>
          </a:xfrm>
          <a:prstGeom prst="rect">
            <a:avLst/>
          </a:prstGeom>
          <a:noFill/>
          <a:ln w="9525">
            <a:noFill/>
            <a:miter lim="800000"/>
            <a:headEnd/>
            <a:tailEnd/>
          </a:ln>
          <a:effectLst/>
        </p:spPr>
      </p:pic>
      <p:sp>
        <p:nvSpPr>
          <p:cNvPr id="4" name="Rectangle 3"/>
          <p:cNvSpPr/>
          <p:nvPr/>
        </p:nvSpPr>
        <p:spPr>
          <a:xfrm>
            <a:off x="5105400" y="1892121"/>
            <a:ext cx="21336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Robustness Testing</a:t>
            </a:r>
            <a:endParaRPr lang="en-US" dirty="0"/>
          </a:p>
        </p:txBody>
      </p:sp>
      <p:sp>
        <p:nvSpPr>
          <p:cNvPr id="3" name="Content Placeholder 2"/>
          <p:cNvSpPr>
            <a:spLocks noGrp="1"/>
          </p:cNvSpPr>
          <p:nvPr>
            <p:ph sz="quarter" idx="1"/>
          </p:nvPr>
        </p:nvSpPr>
        <p:spPr>
          <a:xfrm>
            <a:off x="612648" y="1371600"/>
            <a:ext cx="8153400" cy="4724400"/>
          </a:xfrm>
        </p:spPr>
        <p:txBody>
          <a:bodyPr>
            <a:normAutofit fontScale="92500"/>
          </a:bodyPr>
          <a:lstStyle/>
          <a:p>
            <a:r>
              <a:rPr lang="en-GB" dirty="0" smtClean="0"/>
              <a:t>Robustness means how sensitive a system is to erroneous input and changes </a:t>
            </a:r>
            <a:r>
              <a:rPr lang="en-GB" dirty="0" smtClean="0"/>
              <a:t>in its </a:t>
            </a:r>
            <a:r>
              <a:rPr lang="en-GB" dirty="0" smtClean="0"/>
              <a:t>operational environment. </a:t>
            </a:r>
            <a:endParaRPr lang="en-GB" dirty="0" smtClean="0"/>
          </a:p>
          <a:p>
            <a:r>
              <a:rPr lang="en-GB" dirty="0" smtClean="0"/>
              <a:t>Tests </a:t>
            </a:r>
            <a:r>
              <a:rPr lang="en-GB" dirty="0" smtClean="0"/>
              <a:t>in this category are designed to verify </a:t>
            </a:r>
            <a:r>
              <a:rPr lang="en-GB" dirty="0" smtClean="0"/>
              <a:t>how gracefully </a:t>
            </a:r>
            <a:r>
              <a:rPr lang="en-GB" dirty="0" smtClean="0"/>
              <a:t>the system behaves in error situations and in a changed </a:t>
            </a:r>
            <a:r>
              <a:rPr lang="en-GB" dirty="0" smtClean="0"/>
              <a:t>operational environment</a:t>
            </a:r>
            <a:r>
              <a:rPr lang="en-GB" dirty="0" smtClean="0"/>
              <a:t>. </a:t>
            </a:r>
            <a:endParaRPr lang="en-GB" dirty="0" smtClean="0"/>
          </a:p>
          <a:p>
            <a:r>
              <a:rPr lang="en-GB" dirty="0" smtClean="0"/>
              <a:t>The </a:t>
            </a:r>
            <a:r>
              <a:rPr lang="en-GB" dirty="0" smtClean="0"/>
              <a:t>purpose is to deliberately break the system, not as an end in </a:t>
            </a:r>
            <a:r>
              <a:rPr lang="en-GB" dirty="0" smtClean="0"/>
              <a:t>itself, but </a:t>
            </a:r>
            <a:r>
              <a:rPr lang="en-GB" dirty="0" smtClean="0"/>
              <a:t>as a means to find error. </a:t>
            </a:r>
            <a:endParaRPr lang="en-GB" dirty="0" smtClean="0"/>
          </a:p>
          <a:p>
            <a:r>
              <a:rPr lang="en-GB" dirty="0" smtClean="0"/>
              <a:t>It </a:t>
            </a:r>
            <a:r>
              <a:rPr lang="en-GB" dirty="0" smtClean="0"/>
              <a:t>is difficult to test for every combination of </a:t>
            </a:r>
            <a:r>
              <a:rPr lang="en-GB" dirty="0" smtClean="0"/>
              <a:t>different operational </a:t>
            </a:r>
            <a:r>
              <a:rPr lang="en-GB" dirty="0" smtClean="0"/>
              <a:t>states of the system or undesirable </a:t>
            </a:r>
            <a:r>
              <a:rPr lang="en-GB" dirty="0" smtClean="0"/>
              <a:t>behaviour </a:t>
            </a:r>
            <a:r>
              <a:rPr lang="en-GB" dirty="0" smtClean="0"/>
              <a:t>of the environment.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sz="quarter" idx="1"/>
          </p:nvPr>
        </p:nvSpPr>
        <p:spPr/>
        <p:txBody>
          <a:bodyPr>
            <a:normAutofit fontScale="92500"/>
          </a:bodyPr>
          <a:lstStyle/>
          <a:p>
            <a:r>
              <a:rPr lang="en-GB" dirty="0" smtClean="0"/>
              <a:t>The objective of system-level testing, also called system testing, is to establish whether an implementation conforms to the requirements specified by the customers.</a:t>
            </a:r>
          </a:p>
          <a:p>
            <a:r>
              <a:rPr lang="en-GB" dirty="0" smtClean="0"/>
              <a:t>It takes much effort to guarantee that customer requirements have been met and the system is acceptable. </a:t>
            </a:r>
          </a:p>
          <a:p>
            <a:r>
              <a:rPr lang="en-GB" dirty="0" smtClean="0"/>
              <a:t>As integrated systems, consisting of both hardware and software components, are often used in reality, there is a need to have a much broader view of the behaviour of the systems.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667000" y="2971801"/>
            <a:ext cx="6477000" cy="3810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Robustness Testing</a:t>
            </a:r>
            <a:endParaRPr lang="en-US" dirty="0"/>
          </a:p>
        </p:txBody>
      </p:sp>
      <p:sp>
        <p:nvSpPr>
          <p:cNvPr id="3" name="Content Placeholder 2"/>
          <p:cNvSpPr>
            <a:spLocks noGrp="1"/>
          </p:cNvSpPr>
          <p:nvPr>
            <p:ph sz="quarter" idx="1"/>
          </p:nvPr>
        </p:nvSpPr>
        <p:spPr>
          <a:xfrm>
            <a:off x="228600" y="1295400"/>
            <a:ext cx="8153400" cy="4724400"/>
          </a:xfrm>
        </p:spPr>
        <p:txBody>
          <a:bodyPr/>
          <a:lstStyle/>
          <a:p>
            <a:r>
              <a:rPr lang="en-US" dirty="0" smtClean="0"/>
              <a:t>Hence, </a:t>
            </a:r>
            <a:r>
              <a:rPr lang="en-GB" dirty="0" smtClean="0"/>
              <a:t>a </a:t>
            </a:r>
            <a:r>
              <a:rPr lang="en-GB" dirty="0" smtClean="0"/>
              <a:t>reasonable number of tests are selected from each group </a:t>
            </a:r>
            <a:r>
              <a:rPr lang="en-US" dirty="0" smtClean="0"/>
              <a:t>given below:</a:t>
            </a:r>
          </a:p>
          <a:p>
            <a:pPr lvl="1"/>
            <a:r>
              <a:rPr lang="en-US" dirty="0" smtClean="0"/>
              <a:t>Boundary Value</a:t>
            </a:r>
          </a:p>
          <a:p>
            <a:pPr lvl="1"/>
            <a:r>
              <a:rPr lang="en-US" dirty="0" smtClean="0"/>
              <a:t>Power Cycling</a:t>
            </a:r>
          </a:p>
          <a:p>
            <a:pPr lvl="1"/>
            <a:r>
              <a:rPr lang="en-US" dirty="0" smtClean="0"/>
              <a:t>Online Insertion and Removal</a:t>
            </a:r>
          </a:p>
          <a:p>
            <a:pPr lvl="1"/>
            <a:r>
              <a:rPr lang="en-US" dirty="0" smtClean="0"/>
              <a:t>High Availability</a:t>
            </a:r>
          </a:p>
          <a:p>
            <a:pPr lvl="1"/>
            <a:r>
              <a:rPr lang="en-US" dirty="0" smtClean="0"/>
              <a:t>Degraded Mode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Boundary Value Tests</a:t>
            </a:r>
            <a:endParaRPr lang="en-US" dirty="0"/>
          </a:p>
        </p:txBody>
      </p:sp>
      <p:sp>
        <p:nvSpPr>
          <p:cNvPr id="3" name="Content Placeholder 2"/>
          <p:cNvSpPr>
            <a:spLocks noGrp="1"/>
          </p:cNvSpPr>
          <p:nvPr>
            <p:ph sz="quarter" idx="1"/>
          </p:nvPr>
        </p:nvSpPr>
        <p:spPr/>
        <p:txBody>
          <a:bodyPr>
            <a:normAutofit fontScale="92500"/>
          </a:bodyPr>
          <a:lstStyle/>
          <a:p>
            <a:r>
              <a:rPr lang="en-GB" dirty="0" smtClean="0"/>
              <a:t>Boundary value tests are designed to cover boundary conditions, special values, </a:t>
            </a:r>
            <a:r>
              <a:rPr lang="en-GB" dirty="0" smtClean="0"/>
              <a:t>and system </a:t>
            </a:r>
            <a:r>
              <a:rPr lang="en-GB" dirty="0" smtClean="0"/>
              <a:t>defaults. </a:t>
            </a:r>
            <a:endParaRPr lang="en-GB" dirty="0" smtClean="0"/>
          </a:p>
          <a:p>
            <a:r>
              <a:rPr lang="en-GB" dirty="0" smtClean="0"/>
              <a:t>The </a:t>
            </a:r>
            <a:r>
              <a:rPr lang="en-GB" dirty="0" smtClean="0"/>
              <a:t>tests include providing invalid input data to the system </a:t>
            </a:r>
            <a:r>
              <a:rPr lang="en-GB" dirty="0" smtClean="0"/>
              <a:t>and observing </a:t>
            </a:r>
            <a:r>
              <a:rPr lang="en-GB" dirty="0" smtClean="0"/>
              <a:t>how the system reacts to the invalid input. The system should </a:t>
            </a:r>
            <a:r>
              <a:rPr lang="en-GB" dirty="0" smtClean="0"/>
              <a:t>respond with </a:t>
            </a:r>
            <a:r>
              <a:rPr lang="en-GB" dirty="0" smtClean="0"/>
              <a:t>an error message or initiate an error processing routine. </a:t>
            </a:r>
            <a:endParaRPr lang="en-GB" dirty="0" smtClean="0"/>
          </a:p>
          <a:p>
            <a:r>
              <a:rPr lang="en-GB" dirty="0" smtClean="0"/>
              <a:t>It </a:t>
            </a:r>
            <a:r>
              <a:rPr lang="en-GB" dirty="0" smtClean="0"/>
              <a:t>should be </a:t>
            </a:r>
            <a:r>
              <a:rPr lang="en-GB" dirty="0" smtClean="0"/>
              <a:t>verified that </a:t>
            </a:r>
            <a:r>
              <a:rPr lang="en-GB" dirty="0" smtClean="0"/>
              <a:t>the system handles boundary values (below or above the valid values) for </a:t>
            </a:r>
            <a:r>
              <a:rPr lang="en-GB" dirty="0" smtClean="0"/>
              <a:t>a </a:t>
            </a:r>
            <a:r>
              <a:rPr lang="en-US" dirty="0" smtClean="0"/>
              <a:t>subset </a:t>
            </a:r>
            <a:r>
              <a:rPr lang="en-US" dirty="0" smtClean="0"/>
              <a:t>of configurable attributes.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 </a:t>
            </a:r>
            <a:r>
              <a:rPr lang="en-US" dirty="0" smtClean="0"/>
              <a:t>Power Cycling </a:t>
            </a:r>
            <a:r>
              <a:rPr lang="en-US" dirty="0" smtClean="0"/>
              <a:t>Tests</a:t>
            </a:r>
            <a:endParaRPr lang="en-US" dirty="0"/>
          </a:p>
        </p:txBody>
      </p:sp>
      <p:sp>
        <p:nvSpPr>
          <p:cNvPr id="3" name="Content Placeholder 2"/>
          <p:cNvSpPr>
            <a:spLocks noGrp="1"/>
          </p:cNvSpPr>
          <p:nvPr>
            <p:ph sz="quarter" idx="1"/>
          </p:nvPr>
        </p:nvSpPr>
        <p:spPr/>
        <p:txBody>
          <a:bodyPr/>
          <a:lstStyle/>
          <a:p>
            <a:r>
              <a:rPr lang="en-GB" dirty="0" smtClean="0"/>
              <a:t>Power </a:t>
            </a:r>
            <a:r>
              <a:rPr lang="en-GB" dirty="0" smtClean="0"/>
              <a:t>cycling tests are executed to ensure that, when there is a power glitch </a:t>
            </a:r>
            <a:r>
              <a:rPr lang="en-GB" dirty="0" smtClean="0"/>
              <a:t>in a </a:t>
            </a:r>
            <a:r>
              <a:rPr lang="en-GB" dirty="0" smtClean="0"/>
              <a:t>deployment environment, the system can recover from the glitch to be back </a:t>
            </a:r>
            <a:r>
              <a:rPr lang="en-GB" dirty="0" smtClean="0"/>
              <a:t>in normal </a:t>
            </a:r>
            <a:r>
              <a:rPr lang="en-GB" dirty="0" smtClean="0"/>
              <a:t>operation after power is restored. </a:t>
            </a:r>
            <a:endParaRPr lang="en-GB" dirty="0" smtClean="0"/>
          </a:p>
          <a:p>
            <a:r>
              <a:rPr lang="en-GB" dirty="0" smtClean="0"/>
              <a:t>As </a:t>
            </a:r>
            <a:r>
              <a:rPr lang="en-GB" dirty="0" smtClean="0"/>
              <a:t>an example, verify that the boot </a:t>
            </a:r>
            <a:r>
              <a:rPr lang="en-GB" dirty="0" smtClean="0"/>
              <a:t>test is </a:t>
            </a:r>
            <a:r>
              <a:rPr lang="en-GB" dirty="0" smtClean="0"/>
              <a:t>successful every time it is executed during power cycling.</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 </a:t>
            </a:r>
            <a:r>
              <a:rPr lang="en-GB" dirty="0" smtClean="0"/>
              <a:t>On-Line Insertion and Removal </a:t>
            </a:r>
            <a:r>
              <a:rPr lang="en-GB" dirty="0" smtClean="0"/>
              <a:t>Tests</a:t>
            </a:r>
            <a:endParaRPr lang="en-US" dirty="0"/>
          </a:p>
        </p:txBody>
      </p:sp>
      <p:sp>
        <p:nvSpPr>
          <p:cNvPr id="3" name="Content Placeholder 2"/>
          <p:cNvSpPr>
            <a:spLocks noGrp="1"/>
          </p:cNvSpPr>
          <p:nvPr>
            <p:ph sz="quarter" idx="1"/>
          </p:nvPr>
        </p:nvSpPr>
        <p:spPr>
          <a:xfrm>
            <a:off x="612648" y="1447800"/>
            <a:ext cx="8153400" cy="4800600"/>
          </a:xfrm>
        </p:spPr>
        <p:txBody>
          <a:bodyPr>
            <a:normAutofit fontScale="85000" lnSpcReduction="20000"/>
          </a:bodyPr>
          <a:lstStyle/>
          <a:p>
            <a:r>
              <a:rPr lang="en-GB" dirty="0" smtClean="0"/>
              <a:t>On-line </a:t>
            </a:r>
            <a:r>
              <a:rPr lang="en-GB" dirty="0" smtClean="0"/>
              <a:t>insertion and removal (OIR) tests are designed to ensure that on-line </a:t>
            </a:r>
            <a:r>
              <a:rPr lang="en-GB" dirty="0" smtClean="0"/>
              <a:t>insertion and </a:t>
            </a:r>
            <a:r>
              <a:rPr lang="en-GB" dirty="0" smtClean="0"/>
              <a:t>removal of modules, incurred during both idle and heavy load </a:t>
            </a:r>
            <a:r>
              <a:rPr lang="en-GB" dirty="0" smtClean="0"/>
              <a:t>operations, are </a:t>
            </a:r>
            <a:r>
              <a:rPr lang="en-GB" dirty="0" smtClean="0"/>
              <a:t>gracefully handled and recovered. </a:t>
            </a:r>
            <a:endParaRPr lang="en-GB" dirty="0" smtClean="0"/>
          </a:p>
          <a:p>
            <a:r>
              <a:rPr lang="en-GB" dirty="0" smtClean="0"/>
              <a:t>The </a:t>
            </a:r>
            <a:r>
              <a:rPr lang="en-GB" dirty="0" smtClean="0"/>
              <a:t>system then returns to normal </a:t>
            </a:r>
            <a:r>
              <a:rPr lang="en-GB" dirty="0" smtClean="0"/>
              <a:t>operation after </a:t>
            </a:r>
            <a:r>
              <a:rPr lang="en-GB" dirty="0" smtClean="0"/>
              <a:t>the failure condition is removed. </a:t>
            </a:r>
            <a:endParaRPr lang="en-GB" dirty="0" smtClean="0"/>
          </a:p>
          <a:p>
            <a:r>
              <a:rPr lang="en-GB" dirty="0" smtClean="0"/>
              <a:t>The </a:t>
            </a:r>
            <a:r>
              <a:rPr lang="en-GB" dirty="0" smtClean="0"/>
              <a:t>primary objective is to ensure that </a:t>
            </a:r>
            <a:r>
              <a:rPr lang="en-GB" dirty="0" smtClean="0"/>
              <a:t>the system </a:t>
            </a:r>
            <a:r>
              <a:rPr lang="en-GB" dirty="0" smtClean="0"/>
              <a:t>recovers from an OIR event without rebooting or crashing any other components.</a:t>
            </a:r>
          </a:p>
          <a:p>
            <a:r>
              <a:rPr lang="en-GB" dirty="0" smtClean="0"/>
              <a:t>OIR tests are conducted to ensure the fault-free operation of the </a:t>
            </a:r>
            <a:r>
              <a:rPr lang="en-GB" dirty="0" smtClean="0"/>
              <a:t>system while </a:t>
            </a:r>
            <a:r>
              <a:rPr lang="en-GB" dirty="0" smtClean="0"/>
              <a:t>a faulty module is replaced. </a:t>
            </a:r>
            <a:endParaRPr lang="en-GB" dirty="0" smtClean="0"/>
          </a:p>
          <a:p>
            <a:r>
              <a:rPr lang="en-GB" dirty="0" smtClean="0"/>
              <a:t>As </a:t>
            </a:r>
            <a:r>
              <a:rPr lang="en-GB" dirty="0" smtClean="0"/>
              <a:t>an example, while replacing an </a:t>
            </a:r>
            <a:r>
              <a:rPr lang="en-GB" dirty="0" smtClean="0"/>
              <a:t>Ethernet card</a:t>
            </a:r>
            <a:r>
              <a:rPr lang="en-GB" dirty="0" smtClean="0"/>
              <a:t>, the system should not crash.</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 </a:t>
            </a:r>
            <a:r>
              <a:rPr lang="en-US" dirty="0" smtClean="0"/>
              <a:t>High-Availability </a:t>
            </a:r>
            <a:r>
              <a:rPr lang="en-US" dirty="0" smtClean="0"/>
              <a:t>Tests</a:t>
            </a:r>
            <a:endParaRPr lang="en-US" dirty="0"/>
          </a:p>
        </p:txBody>
      </p:sp>
      <p:sp>
        <p:nvSpPr>
          <p:cNvPr id="3" name="Content Placeholder 2"/>
          <p:cNvSpPr>
            <a:spLocks noGrp="1"/>
          </p:cNvSpPr>
          <p:nvPr>
            <p:ph sz="quarter" idx="1"/>
          </p:nvPr>
        </p:nvSpPr>
        <p:spPr/>
        <p:txBody>
          <a:bodyPr>
            <a:normAutofit fontScale="85000" lnSpcReduction="10000"/>
          </a:bodyPr>
          <a:lstStyle/>
          <a:p>
            <a:r>
              <a:rPr lang="en-GB" dirty="0" smtClean="0"/>
              <a:t>High-availability </a:t>
            </a:r>
            <a:r>
              <a:rPr lang="en-GB" dirty="0" smtClean="0"/>
              <a:t>tests are designed to verify the redundancy of individual </a:t>
            </a:r>
            <a:r>
              <a:rPr lang="en-GB" dirty="0" smtClean="0"/>
              <a:t>modules, including </a:t>
            </a:r>
            <a:r>
              <a:rPr lang="en-GB" dirty="0" smtClean="0"/>
              <a:t>the software that controls these modules. </a:t>
            </a:r>
            <a:endParaRPr lang="en-GB" dirty="0" smtClean="0"/>
          </a:p>
          <a:p>
            <a:r>
              <a:rPr lang="en-GB" dirty="0" smtClean="0"/>
              <a:t>The </a:t>
            </a:r>
            <a:r>
              <a:rPr lang="en-GB" dirty="0" smtClean="0"/>
              <a:t>goal is to verify that </a:t>
            </a:r>
            <a:r>
              <a:rPr lang="en-GB" dirty="0" smtClean="0"/>
              <a:t>the </a:t>
            </a:r>
            <a:r>
              <a:rPr lang="en-GB" dirty="0" smtClean="0"/>
              <a:t>system gracefully and quickly recovers from hardware and software failures </a:t>
            </a:r>
            <a:r>
              <a:rPr lang="en-GB" dirty="0" smtClean="0"/>
              <a:t>without adversely </a:t>
            </a:r>
            <a:r>
              <a:rPr lang="en-GB" dirty="0" smtClean="0"/>
              <a:t>impacting the operation of the system. </a:t>
            </a:r>
            <a:endParaRPr lang="en-GB" dirty="0" smtClean="0"/>
          </a:p>
          <a:p>
            <a:r>
              <a:rPr lang="en-GB" dirty="0" smtClean="0"/>
              <a:t>The </a:t>
            </a:r>
            <a:r>
              <a:rPr lang="en-GB" dirty="0" smtClean="0"/>
              <a:t>concept of high </a:t>
            </a:r>
            <a:r>
              <a:rPr lang="en-GB" dirty="0" smtClean="0"/>
              <a:t>availability is </a:t>
            </a:r>
            <a:r>
              <a:rPr lang="en-GB" dirty="0" smtClean="0"/>
              <a:t>also known as fault tolerance. High availability is realized by means of </a:t>
            </a:r>
            <a:r>
              <a:rPr lang="en-GB" dirty="0" smtClean="0"/>
              <a:t>proactive methods </a:t>
            </a:r>
            <a:r>
              <a:rPr lang="en-GB" dirty="0" smtClean="0"/>
              <a:t>to maximize service up-time and to minimize the downtime. </a:t>
            </a:r>
            <a:endParaRPr lang="en-GB" dirty="0" smtClean="0"/>
          </a:p>
          <a:p>
            <a:r>
              <a:rPr lang="en-GB" dirty="0" smtClean="0"/>
              <a:t>One module operates </a:t>
            </a:r>
            <a:r>
              <a:rPr lang="en-GB" dirty="0" smtClean="0"/>
              <a:t>in the active mode while another module is in the standby mode to </a:t>
            </a:r>
            <a:r>
              <a:rPr lang="en-GB" dirty="0" smtClean="0"/>
              <a:t>achieve 1+1 </a:t>
            </a:r>
            <a:r>
              <a:rPr lang="en-GB" dirty="0" smtClean="0"/>
              <a:t>redundancy. </a:t>
            </a:r>
            <a:endParaRPr lang="en-GB"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High-Availability Tests</a:t>
            </a:r>
            <a:endParaRPr lang="en-US" dirty="0"/>
          </a:p>
        </p:txBody>
      </p:sp>
      <p:sp>
        <p:nvSpPr>
          <p:cNvPr id="3" name="Content Placeholder 2"/>
          <p:cNvSpPr>
            <a:spLocks noGrp="1"/>
          </p:cNvSpPr>
          <p:nvPr>
            <p:ph sz="quarter" idx="1"/>
          </p:nvPr>
        </p:nvSpPr>
        <p:spPr>
          <a:xfrm>
            <a:off x="612648" y="1371600"/>
            <a:ext cx="8153400" cy="4800600"/>
          </a:xfrm>
        </p:spPr>
        <p:txBody>
          <a:bodyPr>
            <a:normAutofit fontScale="92500" lnSpcReduction="10000"/>
          </a:bodyPr>
          <a:lstStyle/>
          <a:p>
            <a:r>
              <a:rPr lang="en-GB" dirty="0" smtClean="0"/>
              <a:t>For this mode of operation, tests are designed to verify the </a:t>
            </a:r>
            <a:r>
              <a:rPr lang="en-US" dirty="0" smtClean="0"/>
              <a:t>following:</a:t>
            </a:r>
          </a:p>
          <a:p>
            <a:pPr lvl="1"/>
            <a:r>
              <a:rPr lang="en-GB" dirty="0" smtClean="0"/>
              <a:t>A </a:t>
            </a:r>
            <a:r>
              <a:rPr lang="en-GB" dirty="0" smtClean="0"/>
              <a:t>standby module generates an OIR event, that is, hot swapped, </a:t>
            </a:r>
            <a:r>
              <a:rPr lang="en-GB" dirty="0" smtClean="0"/>
              <a:t>without affecting </a:t>
            </a:r>
            <a:r>
              <a:rPr lang="en-GB" dirty="0" smtClean="0"/>
              <a:t>the normal operation of the system.</a:t>
            </a:r>
          </a:p>
          <a:p>
            <a:pPr lvl="1"/>
            <a:r>
              <a:rPr lang="en-GB" dirty="0" smtClean="0"/>
              <a:t>The </a:t>
            </a:r>
            <a:r>
              <a:rPr lang="en-GB" i="1" dirty="0" smtClean="0"/>
              <a:t>recovery time does not exceed a predefined limit while the system </a:t>
            </a:r>
            <a:r>
              <a:rPr lang="en-GB" i="1" dirty="0" smtClean="0"/>
              <a:t>is </a:t>
            </a:r>
            <a:r>
              <a:rPr lang="en-GB" dirty="0" smtClean="0"/>
              <a:t>operational</a:t>
            </a:r>
            <a:r>
              <a:rPr lang="en-GB" dirty="0" smtClean="0"/>
              <a:t>. Recovery time is the time it takes for an operational module </a:t>
            </a:r>
            <a:r>
              <a:rPr lang="en-GB" dirty="0" smtClean="0"/>
              <a:t>to become </a:t>
            </a:r>
            <a:r>
              <a:rPr lang="en-GB" dirty="0" smtClean="0"/>
              <a:t>a standby module and the standby module to become operational.</a:t>
            </a:r>
          </a:p>
          <a:p>
            <a:pPr lvl="1"/>
            <a:r>
              <a:rPr lang="en-GB" dirty="0" smtClean="0"/>
              <a:t>A </a:t>
            </a:r>
            <a:r>
              <a:rPr lang="en-GB" dirty="0" smtClean="0"/>
              <a:t>server can automatically switch over from an active mode to a </a:t>
            </a:r>
            <a:r>
              <a:rPr lang="en-GB" dirty="0" smtClean="0"/>
              <a:t>standby mode </a:t>
            </a:r>
            <a:r>
              <a:rPr lang="en-GB" dirty="0" smtClean="0"/>
              <a:t>in case a fail-over event occurs. A fail-over is said to occur when </a:t>
            </a:r>
            <a:r>
              <a:rPr lang="en-GB" dirty="0" smtClean="0"/>
              <a:t>a standby </a:t>
            </a:r>
            <a:r>
              <a:rPr lang="en-GB" dirty="0" smtClean="0"/>
              <a:t>server takes over the workload of an active server.</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 </a:t>
            </a:r>
            <a:r>
              <a:rPr lang="en-US" dirty="0" smtClean="0"/>
              <a:t>Degraded Node </a:t>
            </a:r>
            <a:r>
              <a:rPr lang="en-US" dirty="0" smtClean="0"/>
              <a:t>Tests</a:t>
            </a:r>
            <a:endParaRPr lang="en-US" dirty="0"/>
          </a:p>
        </p:txBody>
      </p:sp>
      <p:sp>
        <p:nvSpPr>
          <p:cNvPr id="3" name="Content Placeholder 2"/>
          <p:cNvSpPr>
            <a:spLocks noGrp="1"/>
          </p:cNvSpPr>
          <p:nvPr>
            <p:ph sz="quarter" idx="1"/>
          </p:nvPr>
        </p:nvSpPr>
        <p:spPr>
          <a:xfrm>
            <a:off x="457200" y="1371600"/>
            <a:ext cx="8305800" cy="5181600"/>
          </a:xfrm>
        </p:spPr>
        <p:txBody>
          <a:bodyPr>
            <a:normAutofit fontScale="92500" lnSpcReduction="20000"/>
          </a:bodyPr>
          <a:lstStyle/>
          <a:p>
            <a:r>
              <a:rPr lang="en-GB" dirty="0" smtClean="0"/>
              <a:t>Degraded </a:t>
            </a:r>
            <a:r>
              <a:rPr lang="en-GB" dirty="0" smtClean="0"/>
              <a:t>node (also known as failure containment) tests verify the operation of </a:t>
            </a:r>
            <a:r>
              <a:rPr lang="en-GB" dirty="0" smtClean="0"/>
              <a:t>a system </a:t>
            </a:r>
            <a:r>
              <a:rPr lang="en-GB" dirty="0" smtClean="0"/>
              <a:t>after a portion of the system becomes nonoperational. </a:t>
            </a:r>
            <a:endParaRPr lang="en-GB" dirty="0" smtClean="0"/>
          </a:p>
          <a:p>
            <a:r>
              <a:rPr lang="en-GB" dirty="0" smtClean="0"/>
              <a:t>It </a:t>
            </a:r>
            <a:r>
              <a:rPr lang="en-GB" dirty="0" smtClean="0"/>
              <a:t>is a useful test </a:t>
            </a:r>
            <a:r>
              <a:rPr lang="en-GB" dirty="0" smtClean="0"/>
              <a:t>for all </a:t>
            </a:r>
            <a:r>
              <a:rPr lang="en-GB" dirty="0" smtClean="0"/>
              <a:t>mission-critical applications. </a:t>
            </a:r>
            <a:endParaRPr lang="en-GB" dirty="0" smtClean="0"/>
          </a:p>
          <a:p>
            <a:r>
              <a:rPr lang="en-GB" dirty="0" smtClean="0"/>
              <a:t>Examples </a:t>
            </a:r>
            <a:r>
              <a:rPr lang="en-GB" dirty="0" smtClean="0"/>
              <a:t>of degraded node tests are as follows:</a:t>
            </a:r>
          </a:p>
          <a:p>
            <a:pPr lvl="1"/>
            <a:r>
              <a:rPr lang="en-GB" dirty="0" smtClean="0"/>
              <a:t>Cut </a:t>
            </a:r>
            <a:r>
              <a:rPr lang="en-GB" dirty="0" smtClean="0"/>
              <a:t>one of the four T1 physical connections from one router to </a:t>
            </a:r>
            <a:r>
              <a:rPr lang="en-GB" dirty="0" smtClean="0"/>
              <a:t>another router </a:t>
            </a:r>
            <a:r>
              <a:rPr lang="en-GB" dirty="0" smtClean="0"/>
              <a:t>and verify that load balancing occurs among the rest of the three </a:t>
            </a:r>
            <a:r>
              <a:rPr lang="en-GB" dirty="0" smtClean="0"/>
              <a:t>T1 physical </a:t>
            </a:r>
            <a:r>
              <a:rPr lang="en-GB" dirty="0" smtClean="0"/>
              <a:t>connections. Confirm that packets are equally distributed </a:t>
            </a:r>
            <a:r>
              <a:rPr lang="en-GB" dirty="0" smtClean="0"/>
              <a:t>among the </a:t>
            </a:r>
            <a:r>
              <a:rPr lang="en-GB" dirty="0" smtClean="0"/>
              <a:t>three operational T1 connections.</a:t>
            </a:r>
          </a:p>
          <a:p>
            <a:pPr lvl="1"/>
            <a:r>
              <a:rPr lang="en-GB" dirty="0" smtClean="0"/>
              <a:t>Disable </a:t>
            </a:r>
            <a:r>
              <a:rPr lang="en-GB" dirty="0" smtClean="0"/>
              <a:t>the primary port of a router and verify that the message </a:t>
            </a:r>
            <a:r>
              <a:rPr lang="en-GB" dirty="0" smtClean="0"/>
              <a:t>traffic passes </a:t>
            </a:r>
            <a:r>
              <a:rPr lang="en-GB" dirty="0" smtClean="0"/>
              <a:t>through alternative ports with no </a:t>
            </a:r>
            <a:r>
              <a:rPr lang="en-GB" dirty="0" smtClean="0"/>
              <a:t>visible </a:t>
            </a:r>
            <a:r>
              <a:rPr lang="en-GB" dirty="0" smtClean="0"/>
              <a:t>interruption of </a:t>
            </a:r>
            <a:r>
              <a:rPr lang="en-GB" dirty="0" smtClean="0"/>
              <a:t>service to </a:t>
            </a:r>
            <a:r>
              <a:rPr lang="en-GB" dirty="0" smtClean="0"/>
              <a:t>end users. Next, reactivate the primary port and verify that the </a:t>
            </a:r>
            <a:r>
              <a:rPr lang="en-GB" dirty="0" smtClean="0"/>
              <a:t>router </a:t>
            </a:r>
            <a:r>
              <a:rPr lang="en-US" dirty="0" smtClean="0"/>
              <a:t>returns </a:t>
            </a:r>
            <a:r>
              <a:rPr lang="en-US" dirty="0" smtClean="0"/>
              <a:t>to normal operation.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71600" y="0"/>
            <a:ext cx="6324600" cy="762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Taxonomy of System Tests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Picture 2"/>
          <p:cNvPicPr>
            <a:picLocks noChangeAspect="1" noChangeArrowheads="1"/>
          </p:cNvPicPr>
          <p:nvPr/>
        </p:nvPicPr>
        <p:blipFill>
          <a:blip r:embed="rId2"/>
          <a:srcRect/>
          <a:stretch>
            <a:fillRect/>
          </a:stretch>
        </p:blipFill>
        <p:spPr bwMode="auto">
          <a:xfrm>
            <a:off x="1524000" y="762000"/>
            <a:ext cx="5715000" cy="6026020"/>
          </a:xfrm>
          <a:prstGeom prst="rect">
            <a:avLst/>
          </a:prstGeom>
          <a:noFill/>
          <a:ln w="9525">
            <a:noFill/>
            <a:miter lim="800000"/>
            <a:headEnd/>
            <a:tailEnd/>
          </a:ln>
          <a:effectLst/>
        </p:spPr>
      </p:pic>
      <p:sp>
        <p:nvSpPr>
          <p:cNvPr id="4" name="Rectangle 3"/>
          <p:cNvSpPr/>
          <p:nvPr/>
        </p:nvSpPr>
        <p:spPr>
          <a:xfrm>
            <a:off x="5105400" y="2399762"/>
            <a:ext cx="2133600" cy="430583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4400" dirty="0" smtClean="0">
                <a:solidFill>
                  <a:schemeClr val="tx1"/>
                </a:solidFill>
              </a:rPr>
              <a:t>NEXT LECTURE</a:t>
            </a:r>
            <a:endParaRPr lang="en-US" sz="4400" dirty="0">
              <a:solidFill>
                <a:schemeClr val="tx1"/>
              </a:solidFill>
            </a:endParaRPr>
          </a:p>
        </p:txBody>
      </p:sp>
      <p:sp>
        <p:nvSpPr>
          <p:cNvPr id="5" name="Rectangle 4"/>
          <p:cNvSpPr/>
          <p:nvPr/>
        </p:nvSpPr>
        <p:spPr>
          <a:xfrm>
            <a:off x="5105400" y="914401"/>
            <a:ext cx="2133600" cy="1524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C00000"/>
                </a:solidFill>
              </a:rPr>
              <a:t>DONE</a:t>
            </a:r>
            <a:endParaRPr lang="en-US" sz="4800"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sz="quarter" idx="1"/>
          </p:nvPr>
        </p:nvSpPr>
        <p:spPr/>
        <p:txBody>
          <a:bodyPr/>
          <a:lstStyle/>
          <a:p>
            <a:r>
              <a:rPr lang="en-US" dirty="0" smtClean="0"/>
              <a:t>For example, a telephone </a:t>
            </a:r>
            <a:r>
              <a:rPr lang="en-GB" dirty="0" smtClean="0"/>
              <a:t>switching system not only is required to provide a connection between two users but also is expected to do so even if there are many ongoing connections below a certain upper limit. When the upper limit on the number of simultaneous connections is reached, the system is not expected to behave in an undesired manner.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Categories</a:t>
            </a:r>
            <a:endParaRPr lang="en-US" dirty="0"/>
          </a:p>
        </p:txBody>
      </p:sp>
      <p:sp>
        <p:nvSpPr>
          <p:cNvPr id="3" name="Content Placeholder 2"/>
          <p:cNvSpPr>
            <a:spLocks noGrp="1"/>
          </p:cNvSpPr>
          <p:nvPr>
            <p:ph sz="quarter" idx="1"/>
          </p:nvPr>
        </p:nvSpPr>
        <p:spPr>
          <a:xfrm>
            <a:off x="304800" y="1371600"/>
            <a:ext cx="8610600" cy="4953000"/>
          </a:xfrm>
        </p:spPr>
        <p:txBody>
          <a:bodyPr>
            <a:noAutofit/>
          </a:bodyPr>
          <a:lstStyle/>
          <a:p>
            <a:r>
              <a:rPr lang="en-GB" sz="2300" dirty="0" smtClean="0"/>
              <a:t>In this lecture, different categories of tests in addition to the core functionality test will be identified. Identifying test categories brings us the following advantages:</a:t>
            </a:r>
          </a:p>
          <a:p>
            <a:pPr lvl="1"/>
            <a:r>
              <a:rPr lang="en-GB" sz="2000" dirty="0" smtClean="0"/>
              <a:t>Test engineers can accurately focus on different aspects of a system, one at a time, while evaluating its quality.</a:t>
            </a:r>
          </a:p>
          <a:p>
            <a:pPr lvl="1"/>
            <a:r>
              <a:rPr lang="en-GB" sz="2000" dirty="0" smtClean="0"/>
              <a:t>Test engineers can prioritize their tasks based on test categories. For example, it is more meaningful and useful to identify the limitations of a system only after ensuring that the system performs all basic functions to the test an engineer’s satisfactions. Therefore, stress tests, which thrive to identify the limitations of a system, are executed after functionality tests.</a:t>
            </a:r>
          </a:p>
          <a:p>
            <a:pPr lvl="1"/>
            <a:r>
              <a:rPr lang="en-GB" sz="2000" dirty="0" smtClean="0"/>
              <a:t>Planning the system testing phase based on test categorization lets a test engineer obtain a well-balanced test suite. Practical limitations make it difficult to be exhaustive, and economic considerations may restrict the testing process from continuing any further. However, it is important to design a balanced test suite, rather than an unbalanced one with many test cases in one category and no tests in another.</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0"/>
            <a:ext cx="6324600" cy="762000"/>
          </a:xfrm>
        </p:spPr>
        <p:txBody>
          <a:bodyPr/>
          <a:lstStyle/>
          <a:p>
            <a:r>
              <a:rPr lang="en-US" dirty="0" smtClean="0"/>
              <a:t>Taxonomy of System Tests</a:t>
            </a:r>
            <a:endParaRPr lang="en-US" dirty="0"/>
          </a:p>
        </p:txBody>
      </p:sp>
      <p:pic>
        <p:nvPicPr>
          <p:cNvPr id="1026" name="Picture 2"/>
          <p:cNvPicPr>
            <a:picLocks noChangeAspect="1" noChangeArrowheads="1"/>
          </p:cNvPicPr>
          <p:nvPr/>
        </p:nvPicPr>
        <p:blipFill>
          <a:blip r:embed="rId2"/>
          <a:srcRect/>
          <a:stretch>
            <a:fillRect/>
          </a:stretch>
        </p:blipFill>
        <p:spPr bwMode="auto">
          <a:xfrm>
            <a:off x="3200400" y="762000"/>
            <a:ext cx="5715000" cy="6026020"/>
          </a:xfrm>
          <a:prstGeom prst="rect">
            <a:avLst/>
          </a:prstGeom>
          <a:noFill/>
          <a:ln w="9525">
            <a:noFill/>
            <a:miter lim="800000"/>
            <a:headEnd/>
            <a:tailEnd/>
          </a:ln>
          <a:effectLst/>
        </p:spPr>
      </p:pic>
      <p:sp>
        <p:nvSpPr>
          <p:cNvPr id="7" name="Line Callout 1 6"/>
          <p:cNvSpPr/>
          <p:nvPr/>
        </p:nvSpPr>
        <p:spPr>
          <a:xfrm>
            <a:off x="76200" y="685800"/>
            <a:ext cx="4038600" cy="1066800"/>
          </a:xfrm>
          <a:prstGeom prst="borderCallout1">
            <a:avLst>
              <a:gd name="adj1" fmla="val 47233"/>
              <a:gd name="adj2" fmla="val 99697"/>
              <a:gd name="adj3" fmla="val 46099"/>
              <a:gd name="adj4" fmla="val 167068"/>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Provide an evidence that the system can be installed, configured, and brought to an operational state.</a:t>
            </a:r>
            <a:endParaRPr lang="en-US" sz="2000" dirty="0">
              <a:solidFill>
                <a:schemeClr val="tx1"/>
              </a:solidFill>
            </a:endParaRPr>
          </a:p>
        </p:txBody>
      </p:sp>
      <p:sp>
        <p:nvSpPr>
          <p:cNvPr id="8" name="Line Callout 1 7"/>
          <p:cNvSpPr/>
          <p:nvPr/>
        </p:nvSpPr>
        <p:spPr>
          <a:xfrm>
            <a:off x="76200" y="1066800"/>
            <a:ext cx="4038600" cy="1066800"/>
          </a:xfrm>
          <a:prstGeom prst="borderCallout1">
            <a:avLst>
              <a:gd name="adj1" fmla="val 54476"/>
              <a:gd name="adj2" fmla="val 100335"/>
              <a:gd name="adj3" fmla="val 54551"/>
              <a:gd name="adj4" fmla="val 168025"/>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Provide comprehensive testing over the full range of the requirements within the capabilities of the system.</a:t>
            </a:r>
            <a:endParaRPr lang="en-US" sz="2000" dirty="0">
              <a:solidFill>
                <a:schemeClr val="tx1"/>
              </a:solidFill>
            </a:endParaRPr>
          </a:p>
        </p:txBody>
      </p:sp>
      <p:sp>
        <p:nvSpPr>
          <p:cNvPr id="9" name="Line Callout 1 8"/>
          <p:cNvSpPr/>
          <p:nvPr/>
        </p:nvSpPr>
        <p:spPr>
          <a:xfrm>
            <a:off x="76200" y="1600200"/>
            <a:ext cx="4038600" cy="1066800"/>
          </a:xfrm>
          <a:prstGeom prst="borderCallout1">
            <a:avLst>
              <a:gd name="adj1" fmla="val 54476"/>
              <a:gd name="adj2" fmla="val 100335"/>
              <a:gd name="adj3" fmla="val 54551"/>
              <a:gd name="adj4" fmla="val 168025"/>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Determine how well the system recovers from various input errors and other failure situations.</a:t>
            </a:r>
            <a:endParaRPr lang="en-US" sz="2000" dirty="0">
              <a:solidFill>
                <a:schemeClr val="tx1"/>
              </a:solidFill>
            </a:endParaRPr>
          </a:p>
        </p:txBody>
      </p:sp>
      <p:sp>
        <p:nvSpPr>
          <p:cNvPr id="10" name="Line Callout 1 9"/>
          <p:cNvSpPr/>
          <p:nvPr/>
        </p:nvSpPr>
        <p:spPr>
          <a:xfrm>
            <a:off x="76200" y="2057400"/>
            <a:ext cx="4038600" cy="1066800"/>
          </a:xfrm>
          <a:prstGeom prst="borderCallout1">
            <a:avLst>
              <a:gd name="adj1" fmla="val 54476"/>
              <a:gd name="adj2" fmla="val 100335"/>
              <a:gd name="adj3" fmla="val 54551"/>
              <a:gd name="adj4" fmla="val 168025"/>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Determine whether the system can interoperate with </a:t>
            </a:r>
            <a:r>
              <a:rPr lang="en-US" sz="2000" dirty="0" smtClean="0">
                <a:solidFill>
                  <a:schemeClr val="tx1"/>
                </a:solidFill>
              </a:rPr>
              <a:t>other third-party products</a:t>
            </a:r>
            <a:endParaRPr lang="en-US" sz="2000" dirty="0">
              <a:solidFill>
                <a:schemeClr val="tx1"/>
              </a:solidFill>
            </a:endParaRPr>
          </a:p>
        </p:txBody>
      </p:sp>
      <p:sp>
        <p:nvSpPr>
          <p:cNvPr id="12" name="Line Callout 1 11"/>
          <p:cNvSpPr/>
          <p:nvPr/>
        </p:nvSpPr>
        <p:spPr>
          <a:xfrm>
            <a:off x="76200" y="2514600"/>
            <a:ext cx="4038600" cy="1219200"/>
          </a:xfrm>
          <a:prstGeom prst="borderCallout1">
            <a:avLst>
              <a:gd name="adj1" fmla="val 50251"/>
              <a:gd name="adj2" fmla="val 99697"/>
              <a:gd name="adj3" fmla="val 50326"/>
              <a:gd name="adj4" fmla="val 167387"/>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Measure the performance characteristics of the system, for example, throughput and response time, under various conditions.</a:t>
            </a:r>
            <a:endParaRPr lang="en-US" sz="2000" dirty="0">
              <a:solidFill>
                <a:schemeClr val="tx1"/>
              </a:solidFill>
            </a:endParaRPr>
          </a:p>
        </p:txBody>
      </p:sp>
      <p:sp>
        <p:nvSpPr>
          <p:cNvPr id="13" name="Line Callout 1 12"/>
          <p:cNvSpPr/>
          <p:nvPr/>
        </p:nvSpPr>
        <p:spPr>
          <a:xfrm>
            <a:off x="76200" y="2971800"/>
            <a:ext cx="4038600" cy="1219200"/>
          </a:xfrm>
          <a:prstGeom prst="borderCallout1">
            <a:avLst>
              <a:gd name="adj1" fmla="val 50251"/>
              <a:gd name="adj2" fmla="val 99697"/>
              <a:gd name="adj3" fmla="val 50326"/>
              <a:gd name="adj4" fmla="val 167387"/>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Determine the scaling limits of the system in terms of user scaling, geographic scaling, and resource scaling.</a:t>
            </a:r>
            <a:endParaRPr lang="en-US" sz="2000" dirty="0">
              <a:solidFill>
                <a:schemeClr val="tx1"/>
              </a:solidFill>
            </a:endParaRPr>
          </a:p>
        </p:txBody>
      </p:sp>
      <p:sp>
        <p:nvSpPr>
          <p:cNvPr id="14" name="Line Callout 1 13"/>
          <p:cNvSpPr/>
          <p:nvPr/>
        </p:nvSpPr>
        <p:spPr>
          <a:xfrm>
            <a:off x="76200" y="3429000"/>
            <a:ext cx="4038600" cy="1219200"/>
          </a:xfrm>
          <a:prstGeom prst="borderCallout1">
            <a:avLst>
              <a:gd name="adj1" fmla="val 50251"/>
              <a:gd name="adj2" fmla="val 99697"/>
              <a:gd name="adj3" fmla="val 50326"/>
              <a:gd name="adj4" fmla="val 167387"/>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Put a system under stress in order to determine the limitations of a system and, when it fails, to determine the manner in which the failure </a:t>
            </a:r>
            <a:r>
              <a:rPr lang="en-US" sz="2000" dirty="0" smtClean="0">
                <a:solidFill>
                  <a:schemeClr val="tx1"/>
                </a:solidFill>
              </a:rPr>
              <a:t>occurs.</a:t>
            </a:r>
            <a:endParaRPr lang="en-US" sz="2000" dirty="0">
              <a:solidFill>
                <a:schemeClr val="tx1"/>
              </a:solidFill>
            </a:endParaRPr>
          </a:p>
        </p:txBody>
      </p:sp>
      <p:sp>
        <p:nvSpPr>
          <p:cNvPr id="15" name="Line Callout 1 14"/>
          <p:cNvSpPr/>
          <p:nvPr/>
        </p:nvSpPr>
        <p:spPr>
          <a:xfrm>
            <a:off x="76200" y="3886200"/>
            <a:ext cx="4038600" cy="1219200"/>
          </a:xfrm>
          <a:prstGeom prst="borderCallout1">
            <a:avLst>
              <a:gd name="adj1" fmla="val 50251"/>
              <a:gd name="adj2" fmla="val 99697"/>
              <a:gd name="adj3" fmla="val 50326"/>
              <a:gd name="adj4" fmla="val 167387"/>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Provide evidence that the system remains stable for a long period of time under full load.</a:t>
            </a:r>
            <a:endParaRPr lang="en-US" sz="2000" dirty="0">
              <a:solidFill>
                <a:schemeClr val="tx1"/>
              </a:solidFill>
            </a:endParaRPr>
          </a:p>
        </p:txBody>
      </p:sp>
      <p:sp>
        <p:nvSpPr>
          <p:cNvPr id="16" name="Line Callout 1 15"/>
          <p:cNvSpPr/>
          <p:nvPr/>
        </p:nvSpPr>
        <p:spPr>
          <a:xfrm>
            <a:off x="76200" y="4419600"/>
            <a:ext cx="4038600" cy="1219200"/>
          </a:xfrm>
          <a:prstGeom prst="borderCallout1">
            <a:avLst>
              <a:gd name="adj1" fmla="val 50251"/>
              <a:gd name="adj2" fmla="val 99697"/>
              <a:gd name="adj3" fmla="val 50326"/>
              <a:gd name="adj4" fmla="val 167387"/>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Measure the ability of the system to keep operating for a long time without developing failures.</a:t>
            </a:r>
            <a:endParaRPr lang="en-US" sz="2000" dirty="0">
              <a:solidFill>
                <a:schemeClr val="tx1"/>
              </a:solidFill>
            </a:endParaRPr>
          </a:p>
        </p:txBody>
      </p:sp>
      <p:sp>
        <p:nvSpPr>
          <p:cNvPr id="17" name="Line Callout 1 16"/>
          <p:cNvSpPr/>
          <p:nvPr/>
        </p:nvSpPr>
        <p:spPr>
          <a:xfrm>
            <a:off x="76200" y="4876800"/>
            <a:ext cx="4038600" cy="1219200"/>
          </a:xfrm>
          <a:prstGeom prst="borderCallout1">
            <a:avLst>
              <a:gd name="adj1" fmla="val 50251"/>
              <a:gd name="adj2" fmla="val 99697"/>
              <a:gd name="adj3" fmla="val 50326"/>
              <a:gd name="adj4" fmla="val 167387"/>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Determine that the system remains stable as it cycles through the integration of other subsystems and through maintenance tasks</a:t>
            </a:r>
            <a:endParaRPr lang="en-US" sz="2000" dirty="0">
              <a:solidFill>
                <a:schemeClr val="tx1"/>
              </a:solidFill>
            </a:endParaRPr>
          </a:p>
        </p:txBody>
      </p:sp>
      <p:sp>
        <p:nvSpPr>
          <p:cNvPr id="18" name="Line Callout 1 17"/>
          <p:cNvSpPr/>
          <p:nvPr/>
        </p:nvSpPr>
        <p:spPr>
          <a:xfrm>
            <a:off x="76200" y="5638800"/>
            <a:ext cx="4038600" cy="762000"/>
          </a:xfrm>
          <a:prstGeom prst="borderCallout1">
            <a:avLst>
              <a:gd name="adj1" fmla="val 50251"/>
              <a:gd name="adj2" fmla="val 99697"/>
              <a:gd name="adj3" fmla="val 50326"/>
              <a:gd name="adj4" fmla="val 167387"/>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Ensure that the system’s user guides are accurate and </a:t>
            </a:r>
            <a:r>
              <a:rPr lang="en-US" sz="2000" dirty="0" smtClean="0">
                <a:solidFill>
                  <a:schemeClr val="tx1"/>
                </a:solidFill>
              </a:rPr>
              <a:t>usable.</a:t>
            </a:r>
            <a:endParaRPr lang="en-US" sz="2000" dirty="0">
              <a:solidFill>
                <a:schemeClr val="tx1"/>
              </a:solidFill>
            </a:endParaRPr>
          </a:p>
        </p:txBody>
      </p:sp>
      <p:sp>
        <p:nvSpPr>
          <p:cNvPr id="19" name="Line Callout 1 18"/>
          <p:cNvSpPr/>
          <p:nvPr/>
        </p:nvSpPr>
        <p:spPr>
          <a:xfrm>
            <a:off x="76200" y="5638800"/>
            <a:ext cx="4038600" cy="1143000"/>
          </a:xfrm>
          <a:prstGeom prst="borderCallout1">
            <a:avLst>
              <a:gd name="adj1" fmla="val 75040"/>
              <a:gd name="adj2" fmla="val 99697"/>
              <a:gd name="adj3" fmla="val 73988"/>
              <a:gd name="adj4" fmla="val 168025"/>
            </a:avLst>
          </a:prstGeom>
          <a:solidFill>
            <a:schemeClr val="bg1"/>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Ensure that the system meets the requirements of government regulatory bodies in the countries where it will be deployed.</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ox(i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ox(in)">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3"/>
                                        </p:tgtEl>
                                      </p:cBhvr>
                                    </p:animEffect>
                                    <p:set>
                                      <p:cBhvr>
                                        <p:cTn id="62" dur="1" fill="hold">
                                          <p:stCondLst>
                                            <p:cond delay="499"/>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ox(in)">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ox(in)">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box(in)">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ox(in)">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17"/>
                                        </p:tgtEl>
                                      </p:cBhvr>
                                    </p:animEffect>
                                    <p:set>
                                      <p:cBhvr>
                                        <p:cTn id="102" dur="1" fill="hold">
                                          <p:stCondLst>
                                            <p:cond delay="499"/>
                                          </p:stCondLst>
                                        </p:cTn>
                                        <p:tgtEl>
                                          <p:spTgt spid="1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box(in)">
                                      <p:cBhvr>
                                        <p:cTn id="107" dur="500"/>
                                        <p:tgtEl>
                                          <p:spTgt spid="1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19"/>
                                        </p:tgtEl>
                                        <p:attrNameLst>
                                          <p:attrName>style.visibility</p:attrName>
                                        </p:attrNameLst>
                                      </p:cBhvr>
                                      <p:to>
                                        <p:strVal val="visible"/>
                                      </p:to>
                                    </p:set>
                                    <p:animEffect transition="in" filter="box(in)">
                                      <p:cBhvr>
                                        <p:cTn id="117" dur="500"/>
                                        <p:tgtEl>
                                          <p:spTgt spid="1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grpId="1" nodeType="clickEffect">
                                  <p:stCondLst>
                                    <p:cond delay="0"/>
                                  </p:stCondLst>
                                  <p:childTnLst>
                                    <p:animEffect transition="out" filter="blinds(horizontal)">
                                      <p:cBhvr>
                                        <p:cTn id="121" dur="500"/>
                                        <p:tgtEl>
                                          <p:spTgt spid="19"/>
                                        </p:tgtEl>
                                      </p:cBhvr>
                                    </p:animEffect>
                                    <p:set>
                                      <p:cBhvr>
                                        <p:cTn id="12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71600" y="0"/>
            <a:ext cx="6324600" cy="762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solidFill>
                <a:effectLst/>
                <a:uLnTx/>
                <a:uFillTx/>
                <a:latin typeface="+mj-lt"/>
                <a:ea typeface="+mj-ea"/>
                <a:cs typeface="+mj-cs"/>
              </a:rPr>
              <a:t>Taxonomy of System Tests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Picture 2"/>
          <p:cNvPicPr>
            <a:picLocks noChangeAspect="1" noChangeArrowheads="1"/>
          </p:cNvPicPr>
          <p:nvPr/>
        </p:nvPicPr>
        <p:blipFill>
          <a:blip r:embed="rId2"/>
          <a:srcRect/>
          <a:stretch>
            <a:fillRect/>
          </a:stretch>
        </p:blipFill>
        <p:spPr bwMode="auto">
          <a:xfrm>
            <a:off x="1524000" y="762000"/>
            <a:ext cx="5715000" cy="6026020"/>
          </a:xfrm>
          <a:prstGeom prst="rect">
            <a:avLst/>
          </a:prstGeom>
          <a:noFill/>
          <a:ln w="9525">
            <a:noFill/>
            <a:miter lim="800000"/>
            <a:headEnd/>
            <a:tailEnd/>
          </a:ln>
          <a:effectLst/>
        </p:spPr>
      </p:pic>
      <p:sp>
        <p:nvSpPr>
          <p:cNvPr id="4" name="Rectangle 3"/>
          <p:cNvSpPr/>
          <p:nvPr/>
        </p:nvSpPr>
        <p:spPr>
          <a:xfrm>
            <a:off x="5105400" y="914400"/>
            <a:ext cx="21336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Basic Tests</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85000" lnSpcReduction="20000"/>
          </a:bodyPr>
          <a:lstStyle/>
          <a:p>
            <a:r>
              <a:rPr lang="en-GB" dirty="0" smtClean="0"/>
              <a:t>The basic tests give a first evidence that the system is ready for more rigorous tests. These tests provide limited testing of the system in relation to the main features in a requirement specification. </a:t>
            </a:r>
          </a:p>
          <a:p>
            <a:r>
              <a:rPr lang="en-GB" dirty="0" smtClean="0"/>
              <a:t>The objective is to establish that there is sufficient evidence that a system can operate without trying to perform thorough testing. </a:t>
            </a:r>
          </a:p>
          <a:p>
            <a:r>
              <a:rPr lang="en-GB" dirty="0" smtClean="0"/>
              <a:t>Basic tests are performed to ensure that commonly used functions, not all of which may directly relate to user-level functions, work to our satisfaction.</a:t>
            </a:r>
          </a:p>
          <a:p>
            <a:r>
              <a:rPr lang="en-GB" dirty="0" smtClean="0"/>
              <a:t>We emphasize the fact that test engineers rely on the proper implementation of these functions to carry out tests for user-level functions.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Tests</a:t>
            </a:r>
            <a:endParaRPr lang="en-US" dirty="0"/>
          </a:p>
        </p:txBody>
      </p:sp>
      <p:pic>
        <p:nvPicPr>
          <p:cNvPr id="4" name="Picture 2"/>
          <p:cNvPicPr>
            <a:picLocks noGrp="1" noChangeAspect="1" noChangeArrowheads="1"/>
          </p:cNvPicPr>
          <p:nvPr>
            <p:ph sz="quarter" idx="1"/>
          </p:nvPr>
        </p:nvPicPr>
        <p:blipFill>
          <a:blip r:embed="rId2"/>
          <a:srcRect/>
          <a:stretch>
            <a:fillRect/>
          </a:stretch>
        </p:blipFill>
        <p:spPr bwMode="auto">
          <a:xfrm>
            <a:off x="3433375" y="3886200"/>
            <a:ext cx="5710625" cy="2971800"/>
          </a:xfrm>
          <a:prstGeom prst="rect">
            <a:avLst/>
          </a:prstGeom>
          <a:noFill/>
          <a:ln w="9525">
            <a:noFill/>
            <a:miter lim="800000"/>
            <a:headEnd/>
            <a:tailEnd/>
          </a:ln>
          <a:effectLst/>
        </p:spPr>
      </p:pic>
      <p:sp>
        <p:nvSpPr>
          <p:cNvPr id="6" name="Content Placeholder 2"/>
          <p:cNvSpPr txBox="1">
            <a:spLocks/>
          </p:cNvSpPr>
          <p:nvPr/>
        </p:nvSpPr>
        <p:spPr>
          <a:xfrm>
            <a:off x="228600" y="1524000"/>
            <a:ext cx="8534400" cy="47244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GB" sz="2800" dirty="0" smtClean="0"/>
              <a:t>The following are the major categories of subsystems whose adequate testing is called the basic test.</a:t>
            </a:r>
          </a:p>
          <a:p>
            <a:pPr marL="777240" lvl="1" indent="-320040">
              <a:spcBef>
                <a:spcPts val="700"/>
              </a:spcBef>
              <a:buClr>
                <a:schemeClr val="accent2"/>
              </a:buClr>
              <a:buSzPct val="60000"/>
              <a:buFont typeface="Wingdings"/>
              <a:buChar cha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Boot Tests</a:t>
            </a:r>
          </a:p>
          <a:p>
            <a:pPr marL="777240" lvl="1" indent="-320040">
              <a:spcBef>
                <a:spcPts val="700"/>
              </a:spcBef>
              <a:buClr>
                <a:schemeClr val="accent2"/>
              </a:buClr>
              <a:buSzPct val="60000"/>
              <a:buFont typeface="Wingdings"/>
              <a:buChar char=""/>
            </a:pPr>
            <a:r>
              <a:rPr lang="en-GB" sz="2800" dirty="0" smtClean="0"/>
              <a:t>Upgrade/Downgrade Tests</a:t>
            </a:r>
          </a:p>
          <a:p>
            <a:pPr marL="777240" lvl="1" indent="-320040">
              <a:spcBef>
                <a:spcPts val="700"/>
              </a:spcBef>
              <a:buClr>
                <a:schemeClr val="accent2"/>
              </a:buClr>
              <a:buSzPct val="60000"/>
              <a:buFont typeface="Wingdings"/>
              <a:buChar cha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Light</a:t>
            </a:r>
            <a:r>
              <a:rPr kumimoji="0" lang="en-GB" sz="2800" b="0" i="0" u="none" strike="noStrike" kern="1200" cap="none" spc="0" normalizeH="0" noProof="0" dirty="0" smtClean="0">
                <a:ln>
                  <a:noFill/>
                </a:ln>
                <a:solidFill>
                  <a:schemeClr val="tx1"/>
                </a:solidFill>
                <a:effectLst/>
                <a:uLnTx/>
                <a:uFillTx/>
                <a:latin typeface="+mn-lt"/>
                <a:ea typeface="+mn-ea"/>
                <a:cs typeface="+mn-cs"/>
              </a:rPr>
              <a:t> Emitting Diode Tests</a:t>
            </a:r>
          </a:p>
          <a:p>
            <a:pPr marL="777240" lvl="1" indent="-320040">
              <a:spcBef>
                <a:spcPts val="700"/>
              </a:spcBef>
              <a:buClr>
                <a:schemeClr val="accent2"/>
              </a:buClr>
              <a:buSzPct val="60000"/>
              <a:buFont typeface="Wingdings"/>
              <a:buChar char=""/>
            </a:pPr>
            <a:r>
              <a:rPr lang="en-GB" sz="2800" baseline="0" dirty="0" smtClean="0"/>
              <a:t>Diagnostic</a:t>
            </a:r>
            <a:r>
              <a:rPr lang="en-GB" sz="2800" dirty="0" smtClean="0"/>
              <a:t> Tests</a:t>
            </a:r>
          </a:p>
          <a:p>
            <a:pPr marL="777240" lvl="1" indent="-320040">
              <a:spcBef>
                <a:spcPts val="700"/>
              </a:spcBef>
              <a:buClr>
                <a:schemeClr val="accent2"/>
              </a:buClr>
              <a:buSzPct val="60000"/>
              <a:buFont typeface="Wingdings"/>
              <a:buChar cha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Command</a:t>
            </a:r>
            <a:r>
              <a:rPr kumimoji="0" lang="en-GB" sz="2800" b="0" i="0" u="none" strike="noStrike" kern="1200" cap="none" spc="0" normalizeH="0" noProof="0" dirty="0" smtClean="0">
                <a:ln>
                  <a:noFill/>
                </a:ln>
                <a:solidFill>
                  <a:schemeClr val="tx1"/>
                </a:solidFill>
                <a:effectLst/>
                <a:uLnTx/>
                <a:uFillTx/>
                <a:latin typeface="+mn-lt"/>
                <a:ea typeface="+mn-ea"/>
                <a:cs typeface="+mn-cs"/>
              </a:rPr>
              <a:t> Line Interface Tests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214</TotalTime>
  <Words>3431</Words>
  <Application>Microsoft Office PowerPoint</Application>
  <PresentationFormat>On-screen Show (4:3)</PresentationFormat>
  <Paragraphs>179</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Median</vt:lpstr>
      <vt:lpstr>Software Quality Assurance</vt:lpstr>
      <vt:lpstr>Review of Previous Lecture</vt:lpstr>
      <vt:lpstr>System Testing</vt:lpstr>
      <vt:lpstr>System Testing</vt:lpstr>
      <vt:lpstr>Test Categories</vt:lpstr>
      <vt:lpstr>Taxonomy of System Tests</vt:lpstr>
      <vt:lpstr>Slide 7</vt:lpstr>
      <vt:lpstr>1. Basic Tests</vt:lpstr>
      <vt:lpstr>Basic Tests</vt:lpstr>
      <vt:lpstr>a. Boot Tests</vt:lpstr>
      <vt:lpstr>b. Upgrade/Downgrade Tests</vt:lpstr>
      <vt:lpstr>c. Light Emitting Diode Tests</vt:lpstr>
      <vt:lpstr>d. Diagnostic Tests</vt:lpstr>
      <vt:lpstr>Diagnostic Tests</vt:lpstr>
      <vt:lpstr>Diagnostic Tests</vt:lpstr>
      <vt:lpstr>e. Command Line Interface Tests</vt:lpstr>
      <vt:lpstr>Slide 17</vt:lpstr>
      <vt:lpstr>2. Functionality Tests</vt:lpstr>
      <vt:lpstr>a. Communication Systems Tests</vt:lpstr>
      <vt:lpstr>b. Module Tests </vt:lpstr>
      <vt:lpstr>c. Logging and Tracing Tests</vt:lpstr>
      <vt:lpstr>d. Element Management Systems Tests</vt:lpstr>
      <vt:lpstr>e. Management Information Base Tests</vt:lpstr>
      <vt:lpstr>f. Graphical User Interface Tests</vt:lpstr>
      <vt:lpstr>Graphical User Interface</vt:lpstr>
      <vt:lpstr>g. Security Tests</vt:lpstr>
      <vt:lpstr>h. Feature Tests</vt:lpstr>
      <vt:lpstr>Slide 28</vt:lpstr>
      <vt:lpstr>3. Robustness Testing</vt:lpstr>
      <vt:lpstr>Robustness Testing</vt:lpstr>
      <vt:lpstr>a. Boundary Value Tests</vt:lpstr>
      <vt:lpstr>b. Power Cycling Tests</vt:lpstr>
      <vt:lpstr>d. On-Line Insertion and Removal Tests</vt:lpstr>
      <vt:lpstr>d. High-Availability Tests</vt:lpstr>
      <vt:lpstr>High-Availability Tests</vt:lpstr>
      <vt:lpstr>e. Degraded Node Tests</vt:lpstr>
      <vt:lpstr>Slide 37</vt:lpstr>
    </vt:vector>
  </TitlesOfParts>
  <Company>NUST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Seemab</dc:creator>
  <cp:lastModifiedBy>Seemab</cp:lastModifiedBy>
  <cp:revision>32</cp:revision>
  <dcterms:created xsi:type="dcterms:W3CDTF">2010-12-13T06:02:53Z</dcterms:created>
  <dcterms:modified xsi:type="dcterms:W3CDTF">2010-12-20T04:55:26Z</dcterms:modified>
</cp:coreProperties>
</file>