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4"/>
  </p:sldMasterIdLst>
  <p:notesMasterIdLst>
    <p:notesMasterId r:id="rId25"/>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3" autoAdjust="0"/>
    <p:restoredTop sz="94660"/>
  </p:normalViewPr>
  <p:slideViewPr>
    <p:cSldViewPr>
      <p:cViewPr>
        <p:scale>
          <a:sx n="70" d="100"/>
          <a:sy n="70" d="100"/>
        </p:scale>
        <p:origin x="-1170" y="-1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12/22/2010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12/22/2010 9:32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12/22/2010 9:32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12/22/2010 9:32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12/22/2010 9:32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12/22/2010 9:32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12/22/2010 9:32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12/22/2010 9:32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12/22/2010 9:32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12/22/2010 9:32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12/22/2010 9:32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12/22/2010 9:32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12/22/2010 9:32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14</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2356671" cy="369332"/>
          </a:xfrm>
          <a:prstGeom prst="rect">
            <a:avLst/>
          </a:prstGeom>
          <a:noFill/>
        </p:spPr>
        <p:txBody>
          <a:bodyPr wrap="none" rtlCol="0">
            <a:spAutoFit/>
          </a:bodyPr>
          <a:lstStyle/>
          <a:p>
            <a:r>
              <a:rPr lang="en-US" dirty="0" smtClean="0"/>
              <a:t> 22</a:t>
            </a:r>
            <a:r>
              <a:rPr lang="en-US" baseline="30000" dirty="0" smtClean="0"/>
              <a:t>nd</a:t>
            </a:r>
            <a:r>
              <a:rPr lang="en-US" dirty="0" smtClean="0"/>
              <a:t> </a:t>
            </a:r>
            <a:r>
              <a:rPr lang="en-US" dirty="0" err="1" smtClean="0"/>
              <a:t>Decemnber</a:t>
            </a:r>
            <a:r>
              <a:rPr lang="en-US" dirty="0" smtClean="0"/>
              <a:t>, 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Load and Stability Test</a:t>
            </a:r>
            <a:endParaRPr lang="en-US" dirty="0"/>
          </a:p>
        </p:txBody>
      </p:sp>
      <p:sp>
        <p:nvSpPr>
          <p:cNvPr id="3" name="Content Placeholder 2"/>
          <p:cNvSpPr>
            <a:spLocks noGrp="1"/>
          </p:cNvSpPr>
          <p:nvPr>
            <p:ph sz="quarter" idx="1"/>
          </p:nvPr>
        </p:nvSpPr>
        <p:spPr>
          <a:xfrm>
            <a:off x="377952" y="1524000"/>
            <a:ext cx="8461248" cy="4876800"/>
          </a:xfrm>
        </p:spPr>
        <p:txBody>
          <a:bodyPr>
            <a:normAutofit fontScale="70000" lnSpcReduction="20000"/>
          </a:bodyPr>
          <a:lstStyle/>
          <a:p>
            <a:r>
              <a:rPr lang="en-GB" dirty="0" smtClean="0"/>
              <a:t>Load and stability tests are designed to ensure that the system remains stable for a long period of time under full load. A system might function flawlessly when tested by a few careful testers who exercise it in the intended manner. </a:t>
            </a:r>
          </a:p>
          <a:p>
            <a:r>
              <a:rPr lang="en-GB" dirty="0" smtClean="0"/>
              <a:t>However, when a large number of users are introduced with incompatible systems and applications that run for months without restarting, a number of problems are likely to occur:</a:t>
            </a:r>
          </a:p>
          <a:p>
            <a:pPr lvl="1"/>
            <a:r>
              <a:rPr lang="en-GB" dirty="0" smtClean="0"/>
              <a:t>the system slows down, </a:t>
            </a:r>
          </a:p>
          <a:p>
            <a:pPr lvl="1"/>
            <a:r>
              <a:rPr lang="en-GB" dirty="0" smtClean="0"/>
              <a:t>the system encounters functionality problems, </a:t>
            </a:r>
          </a:p>
          <a:p>
            <a:pPr lvl="1"/>
            <a:r>
              <a:rPr lang="en-GB" dirty="0" smtClean="0"/>
              <a:t>the system silently fails over, and</a:t>
            </a:r>
          </a:p>
          <a:p>
            <a:pPr lvl="1"/>
            <a:r>
              <a:rPr lang="en-GB" dirty="0" smtClean="0"/>
              <a:t>the system crashes altogether. </a:t>
            </a:r>
          </a:p>
          <a:p>
            <a:r>
              <a:rPr lang="en-GB" dirty="0" smtClean="0"/>
              <a:t>Load and stability testing typically involves exercising the system with virtual users and measuring the performance to verify whether the system can support the anticipated load. </a:t>
            </a:r>
          </a:p>
          <a:p>
            <a:r>
              <a:rPr lang="en-GB" dirty="0" smtClean="0"/>
              <a:t>This kind of testing helps one to understand the ways the system will fare in real-life situations. With such an understanding, one can anticipate and even prevent load-related problems.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Stress and Load and Stability Test</a:t>
            </a:r>
            <a:endParaRPr lang="en-US" dirty="0"/>
          </a:p>
        </p:txBody>
      </p:sp>
      <p:sp>
        <p:nvSpPr>
          <p:cNvPr id="3" name="Content Placeholder 2"/>
          <p:cNvSpPr>
            <a:spLocks noGrp="1"/>
          </p:cNvSpPr>
          <p:nvPr>
            <p:ph sz="quarter" idx="1"/>
          </p:nvPr>
        </p:nvSpPr>
        <p:spPr/>
        <p:txBody>
          <a:bodyPr/>
          <a:lstStyle/>
          <a:p>
            <a:r>
              <a:rPr lang="en-GB" dirty="0" smtClean="0"/>
              <a:t>Difference between Load and Stability testing and Stress testing:</a:t>
            </a:r>
          </a:p>
          <a:p>
            <a:r>
              <a:rPr lang="en-GB" dirty="0" smtClean="0"/>
              <a:t>In load and stability testing, the objective is to ensure that the system can operate on a large scale for several months, whereas, in stress testing, the objective is to break the system by overloading it to observe the locations and causes of </a:t>
            </a:r>
            <a:r>
              <a:rPr lang="en-US" dirty="0" smtClean="0"/>
              <a:t>failures.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Reliability</a:t>
            </a:r>
            <a:endParaRPr lang="en-US" dirty="0"/>
          </a:p>
        </p:txBody>
      </p:sp>
      <p:sp>
        <p:nvSpPr>
          <p:cNvPr id="3" name="Content Placeholder 2"/>
          <p:cNvSpPr>
            <a:spLocks noGrp="1"/>
          </p:cNvSpPr>
          <p:nvPr>
            <p:ph sz="quarter" idx="1"/>
          </p:nvPr>
        </p:nvSpPr>
        <p:spPr>
          <a:xfrm>
            <a:off x="612648" y="1524000"/>
            <a:ext cx="8153400" cy="4953000"/>
          </a:xfrm>
        </p:spPr>
        <p:txBody>
          <a:bodyPr>
            <a:normAutofit fontScale="77500" lnSpcReduction="20000"/>
          </a:bodyPr>
          <a:lstStyle/>
          <a:p>
            <a:r>
              <a:rPr lang="en-GB" dirty="0" smtClean="0"/>
              <a:t>Reliability tests are designed to measure the ability of the system to remain operational for long periods of time. The reliability of a system is typically expressed in terms of mean time to failure (MTTF). </a:t>
            </a:r>
          </a:p>
          <a:p>
            <a:r>
              <a:rPr lang="en-GB" dirty="0" smtClean="0"/>
              <a:t>As we test the software and move through the system testing phase, we observe failures and try to remove the defects and continue testing. As this progresses, we record the time durations between successive failures. </a:t>
            </a:r>
          </a:p>
          <a:p>
            <a:r>
              <a:rPr lang="en-GB" dirty="0" smtClean="0"/>
              <a:t>Let these successive time intervals be denoted by </a:t>
            </a:r>
            <a:r>
              <a:rPr lang="en-GB" i="1" dirty="0" smtClean="0"/>
              <a:t>t 1, t 2, . . ., t </a:t>
            </a:r>
            <a:r>
              <a:rPr lang="en-GB" i="1" dirty="0" err="1" smtClean="0"/>
              <a:t>i</a:t>
            </a:r>
            <a:r>
              <a:rPr lang="en-GB" i="1" dirty="0" smtClean="0"/>
              <a:t>. The </a:t>
            </a:r>
            <a:r>
              <a:rPr lang="en-GB" dirty="0" smtClean="0"/>
              <a:t>average of all the </a:t>
            </a:r>
            <a:r>
              <a:rPr lang="en-GB" i="1" dirty="0" err="1" smtClean="0"/>
              <a:t>i</a:t>
            </a:r>
            <a:r>
              <a:rPr lang="en-GB" i="1" dirty="0" smtClean="0"/>
              <a:t> time intervals is called the MTTF. </a:t>
            </a:r>
          </a:p>
          <a:p>
            <a:r>
              <a:rPr lang="en-GB" i="1" dirty="0" smtClean="0"/>
              <a:t>After a failure is observed, </a:t>
            </a:r>
            <a:r>
              <a:rPr lang="en-GB" dirty="0" smtClean="0"/>
              <a:t>the developers analyze and fix the defects, which consumes some time—let us call this interval the </a:t>
            </a:r>
            <a:r>
              <a:rPr lang="en-GB" i="1" dirty="0" smtClean="0"/>
              <a:t>repair time.  The average of all the repair times is known </a:t>
            </a:r>
            <a:r>
              <a:rPr lang="en-GB" dirty="0" smtClean="0"/>
              <a:t>as the mean time to repair (MTTR). </a:t>
            </a:r>
          </a:p>
          <a:p>
            <a:r>
              <a:rPr lang="en-GB" dirty="0" smtClean="0"/>
              <a:t>Now we can calculate a value called mean time between failures (MTBF) as MTBF = MTTF+MTTR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Regression Testing </a:t>
            </a:r>
            <a:endParaRPr lang="en-US" dirty="0"/>
          </a:p>
        </p:txBody>
      </p:sp>
      <p:sp>
        <p:nvSpPr>
          <p:cNvPr id="3" name="Content Placeholder 2"/>
          <p:cNvSpPr>
            <a:spLocks noGrp="1"/>
          </p:cNvSpPr>
          <p:nvPr>
            <p:ph sz="quarter" idx="1"/>
          </p:nvPr>
        </p:nvSpPr>
        <p:spPr>
          <a:xfrm>
            <a:off x="612648" y="1600200"/>
            <a:ext cx="8153400" cy="4724400"/>
          </a:xfrm>
        </p:spPr>
        <p:txBody>
          <a:bodyPr>
            <a:normAutofit fontScale="77500" lnSpcReduction="20000"/>
          </a:bodyPr>
          <a:lstStyle/>
          <a:p>
            <a:r>
              <a:rPr lang="en-GB" dirty="0" smtClean="0"/>
              <a:t>In this category, new tests are not designed. Instead, test cases are selected from the existing pool and executed to ensure that nothing is broken in the new version of the software. </a:t>
            </a:r>
          </a:p>
          <a:p>
            <a:r>
              <a:rPr lang="en-GB" dirty="0" smtClean="0"/>
              <a:t>The main idea in regression testing is to verify that no defect has been introduced into the unchanged portion of a system due to changes made elsewhere in the system. </a:t>
            </a:r>
          </a:p>
          <a:p>
            <a:r>
              <a:rPr lang="en-GB" dirty="0" smtClean="0"/>
              <a:t>During system testing, many defects are revealed and the code is modified to fix those defects. As a result of modifying the code, one of four different scenarios can occur for each fix:</a:t>
            </a:r>
          </a:p>
          <a:p>
            <a:pPr lvl="1"/>
            <a:r>
              <a:rPr lang="en-GB" dirty="0" smtClean="0"/>
              <a:t>The reported defect is fixed.</a:t>
            </a:r>
          </a:p>
          <a:p>
            <a:pPr lvl="1"/>
            <a:r>
              <a:rPr lang="en-GB" dirty="0" smtClean="0"/>
              <a:t>The reported defect could not be fixed in spite of making an effort.</a:t>
            </a:r>
          </a:p>
          <a:p>
            <a:pPr lvl="1"/>
            <a:r>
              <a:rPr lang="en-GB" dirty="0" smtClean="0"/>
              <a:t>The reported defect has been fixed, but something that used to work before </a:t>
            </a:r>
            <a:r>
              <a:rPr lang="en-US" dirty="0" smtClean="0"/>
              <a:t>has been failing.</a:t>
            </a:r>
          </a:p>
          <a:p>
            <a:pPr lvl="1"/>
            <a:r>
              <a:rPr lang="en-GB" dirty="0" smtClean="0"/>
              <a:t>The reported defect could not be fixed in spite of an effort, and something that used to work before has been failing.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 </a:t>
            </a:r>
            <a:endParaRPr lang="en-US" dirty="0"/>
          </a:p>
        </p:txBody>
      </p:sp>
      <p:sp>
        <p:nvSpPr>
          <p:cNvPr id="3" name="Content Placeholder 2"/>
          <p:cNvSpPr>
            <a:spLocks noGrp="1"/>
          </p:cNvSpPr>
          <p:nvPr>
            <p:ph sz="quarter" idx="1"/>
          </p:nvPr>
        </p:nvSpPr>
        <p:spPr/>
        <p:txBody>
          <a:bodyPr>
            <a:normAutofit fontScale="85000" lnSpcReduction="20000"/>
          </a:bodyPr>
          <a:lstStyle/>
          <a:p>
            <a:r>
              <a:rPr lang="en-GB" dirty="0" smtClean="0"/>
              <a:t>Given the above four possibilities, it appears straightforward to re-execute every test case from version </a:t>
            </a:r>
            <a:r>
              <a:rPr lang="en-GB" i="1" dirty="0" smtClean="0"/>
              <a:t>n −1 to version n before testing anything new. </a:t>
            </a:r>
          </a:p>
          <a:p>
            <a:r>
              <a:rPr lang="en-GB" i="1" dirty="0" smtClean="0"/>
              <a:t>Such a full </a:t>
            </a:r>
            <a:r>
              <a:rPr lang="en-GB" dirty="0" smtClean="0"/>
              <a:t>test of a system may be prohibitively expensive. Moreover, new software versions often feature many new functionalities in addition to the defect fixes. </a:t>
            </a:r>
          </a:p>
          <a:p>
            <a:r>
              <a:rPr lang="en-GB" dirty="0" smtClean="0"/>
              <a:t>Therefore, regression tests would take time away from testing new code. Regression testing is an expensive task; a subset of the test cases is carefully selected from the existing</a:t>
            </a:r>
          </a:p>
          <a:p>
            <a:r>
              <a:rPr lang="en-GB" dirty="0" smtClean="0"/>
              <a:t>test suite to:</a:t>
            </a:r>
          </a:p>
          <a:p>
            <a:pPr lvl="1"/>
            <a:r>
              <a:rPr lang="en-GB" dirty="0" smtClean="0"/>
              <a:t>maximize the likelihood of uncovering new defects and</a:t>
            </a:r>
          </a:p>
          <a:p>
            <a:pPr lvl="1"/>
            <a:r>
              <a:rPr lang="en-GB" dirty="0" smtClean="0"/>
              <a:t>Reduce </a:t>
            </a:r>
            <a:r>
              <a:rPr lang="en-US" dirty="0" smtClean="0"/>
              <a:t>the cost of testing.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Documentation Test</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92500" lnSpcReduction="10000"/>
          </a:bodyPr>
          <a:lstStyle/>
          <a:p>
            <a:r>
              <a:rPr lang="en-GB" dirty="0" smtClean="0"/>
              <a:t>Documentation testing means verifying the technical accuracy and readability of the user manuals, including the tutorials and the on-line help. Documentation testing is performed at three levels as explained in the following:</a:t>
            </a:r>
          </a:p>
          <a:p>
            <a:pPr lvl="1"/>
            <a:r>
              <a:rPr lang="en-GB" dirty="0" smtClean="0"/>
              <a:t>Read Test : In this test a documentation is reviewed for clarity, organization, flow, and accuracy without executing the documented instructions on the </a:t>
            </a:r>
            <a:r>
              <a:rPr lang="en-US" dirty="0" smtClean="0"/>
              <a:t>system.</a:t>
            </a:r>
          </a:p>
          <a:p>
            <a:pPr lvl="1"/>
            <a:r>
              <a:rPr lang="en-GB" dirty="0" smtClean="0"/>
              <a:t>Hands-On Test : The on-line help is exercised and the error messages verified to evaluate their accuracy and usefulness.</a:t>
            </a:r>
          </a:p>
          <a:p>
            <a:pPr lvl="1"/>
            <a:r>
              <a:rPr lang="en-GB" dirty="0" smtClean="0"/>
              <a:t>Functional Test : The instructions embodied in the documentation are followed to verify that the system works as it has been documented.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Testing </a:t>
            </a:r>
            <a:endParaRPr lang="en-US" dirty="0"/>
          </a:p>
        </p:txBody>
      </p:sp>
      <p:sp>
        <p:nvSpPr>
          <p:cNvPr id="3" name="Content Placeholder 2"/>
          <p:cNvSpPr>
            <a:spLocks noGrp="1"/>
          </p:cNvSpPr>
          <p:nvPr>
            <p:ph sz="quarter" idx="1"/>
          </p:nvPr>
        </p:nvSpPr>
        <p:spPr>
          <a:xfrm>
            <a:off x="612648" y="1600200"/>
            <a:ext cx="8153400" cy="4724400"/>
          </a:xfrm>
        </p:spPr>
        <p:txBody>
          <a:bodyPr>
            <a:normAutofit fontScale="77500" lnSpcReduction="20000"/>
          </a:bodyPr>
          <a:lstStyle/>
          <a:p>
            <a:r>
              <a:rPr lang="en-GB" dirty="0" smtClean="0"/>
              <a:t>The following concrete tests are recommended for documentation testing:</a:t>
            </a:r>
          </a:p>
          <a:p>
            <a:pPr lvl="1"/>
            <a:r>
              <a:rPr lang="en-GB" dirty="0" smtClean="0"/>
              <a:t>Read all the documentations to verify (</a:t>
            </a:r>
            <a:r>
              <a:rPr lang="en-GB" dirty="0" err="1" smtClean="0"/>
              <a:t>i</a:t>
            </a:r>
            <a:r>
              <a:rPr lang="en-GB" dirty="0" smtClean="0"/>
              <a:t>) correct use of grammar, (ii) consistent use of the terminology, and (iii) appropriate use of graphics where </a:t>
            </a:r>
            <a:r>
              <a:rPr lang="en-US" dirty="0" smtClean="0"/>
              <a:t>possible.</a:t>
            </a:r>
          </a:p>
          <a:p>
            <a:pPr lvl="1"/>
            <a:r>
              <a:rPr lang="en-GB" dirty="0" smtClean="0"/>
              <a:t>Verify that the glossary accompanying the documentation uses a standard, commonly accepted terminology and that the glossary correctly defines the </a:t>
            </a:r>
            <a:r>
              <a:rPr lang="en-US" dirty="0" smtClean="0"/>
              <a:t>terms.</a:t>
            </a:r>
          </a:p>
          <a:p>
            <a:pPr lvl="1"/>
            <a:r>
              <a:rPr lang="en-GB" dirty="0" smtClean="0"/>
              <a:t>Verify that there exists an index for each of the documents and the index block is reasonably rich and complete. Verify that the index section points </a:t>
            </a:r>
            <a:r>
              <a:rPr lang="en-US" dirty="0" smtClean="0"/>
              <a:t>to the correct pages.</a:t>
            </a:r>
          </a:p>
          <a:p>
            <a:pPr lvl="1"/>
            <a:r>
              <a:rPr lang="en-GB" dirty="0" smtClean="0"/>
              <a:t>Verify that there is no internal inconsistency within the documentation.</a:t>
            </a:r>
          </a:p>
          <a:p>
            <a:pPr lvl="1"/>
            <a:r>
              <a:rPr lang="en-GB" dirty="0" smtClean="0"/>
              <a:t>Verify that the on-line and printed versions of the documentation are same.</a:t>
            </a:r>
          </a:p>
          <a:p>
            <a:pPr lvl="1"/>
            <a:r>
              <a:rPr lang="en-GB" dirty="0" smtClean="0"/>
              <a:t>Verify the installation procedure by executing the steps described in the manual in a real environment.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Testing</a:t>
            </a:r>
            <a:endParaRPr lang="en-US" dirty="0"/>
          </a:p>
        </p:txBody>
      </p:sp>
      <p:sp>
        <p:nvSpPr>
          <p:cNvPr id="3" name="Content Placeholder 2"/>
          <p:cNvSpPr>
            <a:spLocks noGrp="1"/>
          </p:cNvSpPr>
          <p:nvPr>
            <p:ph sz="quarter" idx="1"/>
          </p:nvPr>
        </p:nvSpPr>
        <p:spPr>
          <a:xfrm>
            <a:off x="304800" y="1524000"/>
            <a:ext cx="8461248" cy="5029200"/>
          </a:xfrm>
        </p:spPr>
        <p:txBody>
          <a:bodyPr>
            <a:normAutofit fontScale="85000" lnSpcReduction="10000"/>
          </a:bodyPr>
          <a:lstStyle/>
          <a:p>
            <a:pPr lvl="1"/>
            <a:r>
              <a:rPr lang="en-GB" dirty="0" smtClean="0"/>
              <a:t>Verify the troubleshooting guide by inserting error and then using the guide </a:t>
            </a:r>
            <a:r>
              <a:rPr lang="en-US" dirty="0" smtClean="0"/>
              <a:t>to troubleshoot the error.</a:t>
            </a:r>
          </a:p>
          <a:p>
            <a:pPr lvl="1"/>
            <a:r>
              <a:rPr lang="en-GB" dirty="0" smtClean="0"/>
              <a:t>Verify the software release notes to ensure that these accurately describe (</a:t>
            </a:r>
            <a:r>
              <a:rPr lang="en-GB" dirty="0" err="1" smtClean="0"/>
              <a:t>i</a:t>
            </a:r>
            <a:r>
              <a:rPr lang="en-GB" dirty="0" smtClean="0"/>
              <a:t>) the changes in features and functionalities between the current release and the previous ones and (ii) the set of known defects and their impact </a:t>
            </a:r>
            <a:r>
              <a:rPr lang="en-US" dirty="0" smtClean="0"/>
              <a:t>on the customer.</a:t>
            </a:r>
          </a:p>
          <a:p>
            <a:pPr lvl="1"/>
            <a:r>
              <a:rPr lang="en-GB" dirty="0" smtClean="0"/>
              <a:t>Verify the on-line help for its (</a:t>
            </a:r>
            <a:r>
              <a:rPr lang="en-GB" dirty="0" err="1" smtClean="0"/>
              <a:t>i</a:t>
            </a:r>
            <a:r>
              <a:rPr lang="en-GB" dirty="0" smtClean="0"/>
              <a:t>) usability, (ii) integrity, (iii) usefulness of the hyperlinks and cross-references to related topics, (iv) effectiveness of table look-up, and (v) accuracy and usefulness of indices.</a:t>
            </a:r>
          </a:p>
          <a:p>
            <a:pPr lvl="1"/>
            <a:r>
              <a:rPr lang="en-GB" dirty="0" smtClean="0"/>
              <a:t>Verify the configuration section of the user guide by configuring the system as described in the documentation. Finally, use the document while executing the system test cases. Walk through the planned or existing user work activities and procedures using the documentation to ensure that the documentation is consistent with the </a:t>
            </a:r>
            <a:r>
              <a:rPr lang="en-US" dirty="0" smtClean="0"/>
              <a:t>user work.</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Regulatory Testing </a:t>
            </a:r>
            <a:endParaRPr lang="en-US" dirty="0"/>
          </a:p>
        </p:txBody>
      </p:sp>
      <p:sp>
        <p:nvSpPr>
          <p:cNvPr id="3" name="Content Placeholder 2"/>
          <p:cNvSpPr>
            <a:spLocks noGrp="1"/>
          </p:cNvSpPr>
          <p:nvPr>
            <p:ph sz="quarter" idx="1"/>
          </p:nvPr>
        </p:nvSpPr>
        <p:spPr/>
        <p:txBody>
          <a:bodyPr/>
          <a:lstStyle/>
          <a:p>
            <a:r>
              <a:rPr lang="en-GB" dirty="0" smtClean="0"/>
              <a:t>In this category, the final system is shipped to the regulatory bodies in those countries where the product is expected to be marketed. The idea is to obtain compliance marks on the product from those bodies.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62500" lnSpcReduction="20000"/>
          </a:bodyPr>
          <a:lstStyle/>
          <a:p>
            <a:r>
              <a:rPr lang="en-GB" dirty="0" smtClean="0"/>
              <a:t>In this lecture we learned a taxonomy of system tests with examples from various domains. We explained the following categories of system tests:</a:t>
            </a:r>
          </a:p>
          <a:p>
            <a:r>
              <a:rPr lang="en-GB" b="1" i="1" dirty="0" smtClean="0"/>
              <a:t>Basic </a:t>
            </a:r>
            <a:r>
              <a:rPr lang="en-GB" b="1" i="1" dirty="0" smtClean="0"/>
              <a:t>tests </a:t>
            </a:r>
            <a:r>
              <a:rPr lang="en-GB" dirty="0" smtClean="0"/>
              <a:t>provide an evidence that the system can be installed, </a:t>
            </a:r>
            <a:r>
              <a:rPr lang="en-GB" dirty="0" smtClean="0"/>
              <a:t>configured, and </a:t>
            </a:r>
            <a:r>
              <a:rPr lang="en-GB" dirty="0" smtClean="0"/>
              <a:t>brought to an operational state. We described five types of basic </a:t>
            </a:r>
            <a:r>
              <a:rPr lang="en-GB" dirty="0" smtClean="0"/>
              <a:t>tests: boot</a:t>
            </a:r>
            <a:r>
              <a:rPr lang="en-GB" dirty="0" smtClean="0"/>
              <a:t>, upgrade/downgrade, light emitting diode, diagnostic, and </a:t>
            </a:r>
            <a:r>
              <a:rPr lang="en-GB" dirty="0" smtClean="0"/>
              <a:t>command </a:t>
            </a:r>
            <a:r>
              <a:rPr lang="en-US" dirty="0" smtClean="0"/>
              <a:t>line </a:t>
            </a:r>
            <a:r>
              <a:rPr lang="en-US" dirty="0" smtClean="0"/>
              <a:t>interface tests.</a:t>
            </a:r>
            <a:endParaRPr lang="en-GB" i="1" dirty="0" smtClean="0"/>
          </a:p>
          <a:p>
            <a:r>
              <a:rPr lang="en-GB" b="1" i="1" dirty="0" smtClean="0"/>
              <a:t>Functionality </a:t>
            </a:r>
            <a:r>
              <a:rPr lang="en-GB" b="1" i="1" dirty="0" smtClean="0"/>
              <a:t>tests </a:t>
            </a:r>
            <a:r>
              <a:rPr lang="en-GB" dirty="0" smtClean="0"/>
              <a:t>provide comprehensive testing over the full range </a:t>
            </a:r>
            <a:r>
              <a:rPr lang="en-GB" dirty="0" smtClean="0"/>
              <a:t>of the </a:t>
            </a:r>
            <a:r>
              <a:rPr lang="en-GB" dirty="0" smtClean="0"/>
              <a:t>requirements within the capabilities of the system. In this category, </a:t>
            </a:r>
            <a:r>
              <a:rPr lang="en-GB" dirty="0" smtClean="0"/>
              <a:t>we described </a:t>
            </a:r>
            <a:r>
              <a:rPr lang="en-GB" dirty="0" smtClean="0"/>
              <a:t>eight types of tests: communication systems, module, </a:t>
            </a:r>
            <a:r>
              <a:rPr lang="en-GB" dirty="0" smtClean="0"/>
              <a:t>logging </a:t>
            </a:r>
            <a:r>
              <a:rPr lang="en-US" dirty="0" smtClean="0"/>
              <a:t>and </a:t>
            </a:r>
            <a:r>
              <a:rPr lang="en-US" dirty="0" smtClean="0"/>
              <a:t>tracing, element management systems, management information </a:t>
            </a:r>
            <a:r>
              <a:rPr lang="en-US" dirty="0" smtClean="0"/>
              <a:t>base, </a:t>
            </a:r>
            <a:r>
              <a:rPr lang="en-GB" dirty="0" smtClean="0"/>
              <a:t>graphical </a:t>
            </a:r>
            <a:r>
              <a:rPr lang="en-GB" dirty="0" smtClean="0"/>
              <a:t>user interface, security, and feature tests.</a:t>
            </a:r>
            <a:r>
              <a:rPr lang="en-GB" b="1" i="1" dirty="0" smtClean="0"/>
              <a:t> </a:t>
            </a:r>
            <a:endParaRPr lang="en-GB" b="1" i="1" dirty="0" smtClean="0"/>
          </a:p>
          <a:p>
            <a:r>
              <a:rPr lang="en-GB" b="1" i="1" dirty="0" smtClean="0"/>
              <a:t>Robustness </a:t>
            </a:r>
            <a:r>
              <a:rPr lang="en-GB" dirty="0" smtClean="0"/>
              <a:t>determine the system recovery process from various </a:t>
            </a:r>
            <a:r>
              <a:rPr lang="en-GB" dirty="0" smtClean="0"/>
              <a:t>error conditions </a:t>
            </a:r>
            <a:r>
              <a:rPr lang="en-GB" dirty="0" smtClean="0"/>
              <a:t>or failure situations. In this category, we described five </a:t>
            </a:r>
            <a:r>
              <a:rPr lang="en-GB" dirty="0" smtClean="0"/>
              <a:t>types of </a:t>
            </a:r>
            <a:r>
              <a:rPr lang="en-GB" dirty="0" smtClean="0"/>
              <a:t>robustness tests: boundary value, power cycling, on-line insertion </a:t>
            </a:r>
            <a:r>
              <a:rPr lang="en-GB" dirty="0" smtClean="0"/>
              <a:t>and removal</a:t>
            </a:r>
            <a:r>
              <a:rPr lang="en-GB" dirty="0" smtClean="0"/>
              <a:t>, high availability, degraded node tests.</a:t>
            </a:r>
            <a:endParaRPr lang="en-GB" b="1" i="1" dirty="0" smtClean="0"/>
          </a:p>
          <a:p>
            <a:r>
              <a:rPr lang="en-GB" b="1" i="1" dirty="0" smtClean="0"/>
              <a:t>Interoperability </a:t>
            </a:r>
            <a:r>
              <a:rPr lang="en-GB" dirty="0" smtClean="0"/>
              <a:t>determine if the system can interoperate with </a:t>
            </a:r>
            <a:r>
              <a:rPr lang="en-GB" dirty="0" smtClean="0"/>
              <a:t>other </a:t>
            </a:r>
            <a:r>
              <a:rPr lang="en-US" dirty="0" smtClean="0"/>
              <a:t>third-party </a:t>
            </a:r>
            <a:r>
              <a:rPr lang="en-US" dirty="0" smtClean="0"/>
              <a:t>products.</a:t>
            </a:r>
            <a:endParaRPr lang="en-GB" b="1" i="1" dirty="0" smtClean="0"/>
          </a:p>
          <a:p>
            <a:r>
              <a:rPr lang="en-GB" b="1" i="1" dirty="0" smtClean="0"/>
              <a:t>Performance </a:t>
            </a:r>
            <a:r>
              <a:rPr lang="en-GB" dirty="0" smtClean="0"/>
              <a:t>measure the performance characteristics of the </a:t>
            </a:r>
            <a:r>
              <a:rPr lang="en-GB" dirty="0" smtClean="0"/>
              <a:t>system, for </a:t>
            </a:r>
            <a:r>
              <a:rPr lang="en-GB" dirty="0" smtClean="0"/>
              <a:t>example, throughput and response time, under various conditions.</a:t>
            </a:r>
            <a:endParaRPr lang="en-GB" b="1" i="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71600" y="0"/>
            <a:ext cx="6324600" cy="7620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2"/>
                </a:solidFill>
                <a:effectLst/>
                <a:uLnTx/>
                <a:uFillTx/>
                <a:latin typeface="+mj-lt"/>
                <a:ea typeface="+mj-ea"/>
                <a:cs typeface="+mj-cs"/>
              </a:rPr>
              <a:t>Taxonomy of System Tests</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pic>
        <p:nvPicPr>
          <p:cNvPr id="3" name="Picture 2"/>
          <p:cNvPicPr>
            <a:picLocks noChangeAspect="1" noChangeArrowheads="1"/>
          </p:cNvPicPr>
          <p:nvPr/>
        </p:nvPicPr>
        <p:blipFill>
          <a:blip r:embed="rId2"/>
          <a:srcRect/>
          <a:stretch>
            <a:fillRect/>
          </a:stretch>
        </p:blipFill>
        <p:spPr bwMode="auto">
          <a:xfrm>
            <a:off x="1524000" y="762000"/>
            <a:ext cx="5715000" cy="6026020"/>
          </a:xfrm>
          <a:prstGeom prst="rect">
            <a:avLst/>
          </a:prstGeom>
          <a:noFill/>
          <a:ln w="9525">
            <a:noFill/>
            <a:miter lim="800000"/>
            <a:headEnd/>
            <a:tailEnd/>
          </a:ln>
          <a:effectLst/>
        </p:spPr>
      </p:pic>
      <p:sp>
        <p:nvSpPr>
          <p:cNvPr id="4" name="Rectangle 3"/>
          <p:cNvSpPr/>
          <p:nvPr/>
        </p:nvSpPr>
        <p:spPr>
          <a:xfrm>
            <a:off x="5105400" y="2399762"/>
            <a:ext cx="2133600" cy="430583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4400" dirty="0" smtClean="0">
                <a:solidFill>
                  <a:schemeClr val="tx1"/>
                </a:solidFill>
              </a:rPr>
              <a:t>THIS LECTURE</a:t>
            </a:r>
            <a:endParaRPr lang="en-US" sz="4400" dirty="0">
              <a:solidFill>
                <a:schemeClr val="tx1"/>
              </a:solidFill>
            </a:endParaRPr>
          </a:p>
        </p:txBody>
      </p:sp>
      <p:sp>
        <p:nvSpPr>
          <p:cNvPr id="5" name="Rectangle 4"/>
          <p:cNvSpPr/>
          <p:nvPr/>
        </p:nvSpPr>
        <p:spPr>
          <a:xfrm>
            <a:off x="5105400" y="914401"/>
            <a:ext cx="2133600" cy="1524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C00000"/>
                </a:solidFill>
              </a:rPr>
              <a:t>DONE</a:t>
            </a:r>
            <a:endParaRPr lang="en-US" sz="4800" dirty="0">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a:xfrm>
            <a:off x="76200" y="1524000"/>
            <a:ext cx="9144000" cy="5029200"/>
          </a:xfrm>
        </p:spPr>
        <p:txBody>
          <a:bodyPr>
            <a:noAutofit/>
          </a:bodyPr>
          <a:lstStyle/>
          <a:p>
            <a:r>
              <a:rPr lang="en-US" sz="2100" b="1" i="1" dirty="0" smtClean="0"/>
              <a:t>Scalability </a:t>
            </a:r>
            <a:r>
              <a:rPr lang="en-US" sz="2100" b="1" i="1" dirty="0" smtClean="0"/>
              <a:t>tests </a:t>
            </a:r>
            <a:r>
              <a:rPr lang="en-GB" sz="2100" dirty="0" smtClean="0"/>
              <a:t>determine the scaling limits of the system.</a:t>
            </a:r>
            <a:endParaRPr lang="en-US" sz="2100" b="1" i="1" dirty="0" smtClean="0"/>
          </a:p>
          <a:p>
            <a:r>
              <a:rPr lang="en-GB" sz="2100" b="1" i="1" dirty="0" smtClean="0"/>
              <a:t>Stress tests </a:t>
            </a:r>
            <a:r>
              <a:rPr lang="en-GB" sz="2100" dirty="0" smtClean="0"/>
              <a:t>stress </a:t>
            </a:r>
            <a:r>
              <a:rPr lang="en-GB" sz="2100" dirty="0" smtClean="0"/>
              <a:t>the system in order to determine the limitations of </a:t>
            </a:r>
            <a:r>
              <a:rPr lang="en-GB" sz="2100" dirty="0" smtClean="0"/>
              <a:t>the system </a:t>
            </a:r>
            <a:r>
              <a:rPr lang="en-GB" sz="2100" dirty="0" smtClean="0"/>
              <a:t>and determine the manner in which failures occur if the </a:t>
            </a:r>
            <a:r>
              <a:rPr lang="en-GB" sz="2100" dirty="0" smtClean="0"/>
              <a:t>system </a:t>
            </a:r>
            <a:r>
              <a:rPr lang="en-US" sz="2100" dirty="0" smtClean="0"/>
              <a:t>fails</a:t>
            </a:r>
            <a:r>
              <a:rPr lang="en-US" sz="2100" dirty="0" smtClean="0"/>
              <a:t>.</a:t>
            </a:r>
            <a:endParaRPr lang="en-GB" sz="2100" b="1" i="1" dirty="0" smtClean="0"/>
          </a:p>
          <a:p>
            <a:r>
              <a:rPr lang="en-GB" sz="2100" b="1" i="1" dirty="0" smtClean="0"/>
              <a:t>Load </a:t>
            </a:r>
            <a:r>
              <a:rPr lang="en-GB" sz="2100" b="1" i="1" dirty="0" smtClean="0"/>
              <a:t>and stability </a:t>
            </a:r>
            <a:r>
              <a:rPr lang="en-GB" sz="2100" dirty="0" smtClean="0"/>
              <a:t>provide </a:t>
            </a:r>
            <a:r>
              <a:rPr lang="en-GB" sz="2100" dirty="0" smtClean="0"/>
              <a:t>evidence that, when the system is </a:t>
            </a:r>
            <a:r>
              <a:rPr lang="en-GB" sz="2100" dirty="0" smtClean="0"/>
              <a:t>loaded with </a:t>
            </a:r>
            <a:r>
              <a:rPr lang="en-GB" sz="2100" dirty="0" smtClean="0"/>
              <a:t>a large number of users to its maximum capacity, the system is </a:t>
            </a:r>
            <a:r>
              <a:rPr lang="en-GB" sz="2100" dirty="0" smtClean="0"/>
              <a:t>stable for </a:t>
            </a:r>
            <a:r>
              <a:rPr lang="en-GB" sz="2100" dirty="0" smtClean="0"/>
              <a:t>a long period of time under heavy traffic</a:t>
            </a:r>
            <a:r>
              <a:rPr lang="en-GB" sz="2100" dirty="0" smtClean="0"/>
              <a:t>.</a:t>
            </a:r>
          </a:p>
          <a:p>
            <a:r>
              <a:rPr lang="en-GB" sz="2100" b="1" i="1" dirty="0" smtClean="0"/>
              <a:t>Reliability </a:t>
            </a:r>
            <a:r>
              <a:rPr lang="en-GB" sz="2100" b="1" i="1" dirty="0" smtClean="0"/>
              <a:t>tests </a:t>
            </a:r>
            <a:r>
              <a:rPr lang="en-GB" sz="2100" dirty="0" smtClean="0"/>
              <a:t>measure the ability of the system to keep operating </a:t>
            </a:r>
            <a:r>
              <a:rPr lang="en-GB" sz="2100" dirty="0" smtClean="0"/>
              <a:t>over </a:t>
            </a:r>
            <a:r>
              <a:rPr lang="en-US" sz="2100" dirty="0" smtClean="0"/>
              <a:t>long </a:t>
            </a:r>
            <a:r>
              <a:rPr lang="en-US" sz="2100" dirty="0" smtClean="0"/>
              <a:t>periods of time.</a:t>
            </a:r>
            <a:endParaRPr lang="en-GB" sz="2100" b="1" i="1" dirty="0" smtClean="0"/>
          </a:p>
          <a:p>
            <a:r>
              <a:rPr lang="en-GB" sz="2100" b="1" i="1" dirty="0" smtClean="0"/>
              <a:t>Regression tests </a:t>
            </a:r>
            <a:r>
              <a:rPr lang="en-GB" sz="2100" dirty="0" smtClean="0"/>
              <a:t>determine that the system remains stable as it </a:t>
            </a:r>
            <a:r>
              <a:rPr lang="en-GB" sz="2100" dirty="0" smtClean="0"/>
              <a:t>cycles through </a:t>
            </a:r>
            <a:r>
              <a:rPr lang="en-GB" sz="2100" dirty="0" smtClean="0"/>
              <a:t>the integration with other projects and through maintenance tasks.</a:t>
            </a:r>
            <a:endParaRPr lang="en-GB" sz="2100" b="1" i="1" dirty="0" smtClean="0"/>
          </a:p>
          <a:p>
            <a:r>
              <a:rPr lang="en-GB" sz="2100" b="1" i="1" dirty="0" smtClean="0"/>
              <a:t>Documentation </a:t>
            </a:r>
            <a:r>
              <a:rPr lang="en-GB" sz="2100" b="1" i="1" dirty="0" smtClean="0"/>
              <a:t>tests </a:t>
            </a:r>
            <a:r>
              <a:rPr lang="en-GB" sz="2100" dirty="0" smtClean="0"/>
              <a:t>ensure that the system’s user guides are accurate </a:t>
            </a:r>
            <a:r>
              <a:rPr lang="en-GB" sz="2100" dirty="0" smtClean="0"/>
              <a:t>and </a:t>
            </a:r>
            <a:r>
              <a:rPr lang="en-US" sz="2100" dirty="0" smtClean="0"/>
              <a:t>usable</a:t>
            </a:r>
            <a:r>
              <a:rPr lang="en-US" sz="2100" dirty="0" smtClean="0"/>
              <a:t>.</a:t>
            </a:r>
            <a:r>
              <a:rPr lang="en-GB" sz="2100" b="1" i="1" dirty="0" smtClean="0"/>
              <a:t> </a:t>
            </a:r>
            <a:endParaRPr lang="en-US" sz="2100" b="1" dirty="0" smtClean="0"/>
          </a:p>
          <a:p>
            <a:r>
              <a:rPr lang="en-US" sz="2100" b="1" i="1" dirty="0" smtClean="0"/>
              <a:t>Regulatory </a:t>
            </a:r>
            <a:r>
              <a:rPr lang="en-US" sz="2100" b="1" i="1" dirty="0" smtClean="0"/>
              <a:t>tests </a:t>
            </a:r>
            <a:r>
              <a:rPr lang="en-GB" sz="2100" dirty="0" smtClean="0"/>
              <a:t>ensure that the system meets the requirements of </a:t>
            </a:r>
            <a:r>
              <a:rPr lang="en-GB" sz="2100" dirty="0" smtClean="0"/>
              <a:t>government regulatory </a:t>
            </a:r>
            <a:r>
              <a:rPr lang="en-GB" sz="2100" dirty="0" smtClean="0"/>
              <a:t>bodies. Most of these regulatory bodies issue </a:t>
            </a:r>
            <a:r>
              <a:rPr lang="en-GB" sz="2100" dirty="0" smtClean="0"/>
              <a:t>safety, emissions</a:t>
            </a:r>
            <a:r>
              <a:rPr lang="en-GB" sz="2100" dirty="0" smtClean="0"/>
              <a:t>, and immunity compliance certificates</a:t>
            </a:r>
            <a:r>
              <a:rPr lang="en-GB" sz="2100" dirty="0" smtClean="0"/>
              <a:t>.</a:t>
            </a:r>
            <a:endParaRPr lang="en-US" sz="21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Interoperability</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r>
              <a:rPr lang="en-GB" dirty="0" smtClean="0"/>
              <a:t>In this category, tests are designed to verify the ability of the system to interoperate with third-party products. An interoperability test typically combines different network elements in one test environment to ensure that they work together. In other words, tests are designed to ensure that the software can be connected with other systems and operated. </a:t>
            </a:r>
          </a:p>
          <a:p>
            <a:r>
              <a:rPr lang="en-GB" dirty="0" smtClean="0"/>
              <a:t>In many cases, during interoperability tests, users may require the hardware devices to be interchangeable, removable, or reconfigurable. Often, a system will have a set of commands or menus that allow users to make the configuration changes. </a:t>
            </a:r>
          </a:p>
          <a:p>
            <a:r>
              <a:rPr lang="en-GB" dirty="0" smtClean="0"/>
              <a:t>The reconfiguration activities during interoperability tests are known as configuration testing. Another kind of interoperability test is called a (backward) compatibility test . Compatibility tests verify that the system works the same way across different platforms, operating systems, and database management systems. </a:t>
            </a:r>
          </a:p>
          <a:p>
            <a:r>
              <a:rPr lang="en-GB" dirty="0" smtClean="0"/>
              <a:t>Backward compatibility tests verify that the current software build flawlessly works with older version of platforms.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Performance Tests</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77500" lnSpcReduction="20000"/>
          </a:bodyPr>
          <a:lstStyle/>
          <a:p>
            <a:r>
              <a:rPr lang="en-GB" dirty="0" smtClean="0"/>
              <a:t>Performance tests are designed to determine the performance of the actual system compared to the expected one. The performance metrics needed to be measured vary from application to application. </a:t>
            </a:r>
          </a:p>
          <a:p>
            <a:r>
              <a:rPr lang="en-GB" dirty="0" smtClean="0"/>
              <a:t>An example of expected performance is: The response time should be less than 1 millisecond 90% of the time in an application of the “push-to-talk” type. </a:t>
            </a:r>
          </a:p>
          <a:p>
            <a:r>
              <a:rPr lang="en-GB" dirty="0" smtClean="0"/>
              <a:t>Another example of expected performance is: A transaction in an on-line system requires a response of less than 1 second 90% of the time. </a:t>
            </a:r>
          </a:p>
          <a:p>
            <a:r>
              <a:rPr lang="en-GB" dirty="0" smtClean="0"/>
              <a:t>One of the goals of router performance testing is to determine the system resource utilization, for maximum aggregation throughput rate considering zero drop packets. </a:t>
            </a:r>
          </a:p>
          <a:p>
            <a:r>
              <a:rPr lang="en-GB" dirty="0" smtClean="0"/>
              <a:t>In this category, tests are designed to verify response time, execution time, throughput, resource utilization, and traffic rate.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77500" lnSpcReduction="20000"/>
          </a:bodyPr>
          <a:lstStyle/>
          <a:p>
            <a:r>
              <a:rPr lang="en-GB" dirty="0" smtClean="0"/>
              <a:t>For performance tests, one needs to be clear about the specific data to be captured in order to evaluate performance metrics. For example, if the objective is to evaluate the response time, then one needs to capture </a:t>
            </a:r>
          </a:p>
          <a:p>
            <a:pPr lvl="1"/>
            <a:r>
              <a:rPr lang="en-GB" dirty="0" smtClean="0"/>
              <a:t>end-to-end response time (as seen by external user), </a:t>
            </a:r>
          </a:p>
          <a:p>
            <a:pPr lvl="1"/>
            <a:r>
              <a:rPr lang="en-GB" dirty="0" smtClean="0"/>
              <a:t>CPU time, </a:t>
            </a:r>
          </a:p>
          <a:p>
            <a:pPr lvl="1"/>
            <a:r>
              <a:rPr lang="en-GB" dirty="0" smtClean="0"/>
              <a:t>network connection time, </a:t>
            </a:r>
          </a:p>
          <a:p>
            <a:pPr lvl="1"/>
            <a:r>
              <a:rPr lang="en-GB" dirty="0" smtClean="0"/>
              <a:t>database access time, </a:t>
            </a:r>
          </a:p>
          <a:p>
            <a:pPr lvl="1"/>
            <a:r>
              <a:rPr lang="en-GB" dirty="0" smtClean="0"/>
              <a:t>network connection time</a:t>
            </a:r>
          </a:p>
          <a:p>
            <a:pPr lvl="1"/>
            <a:r>
              <a:rPr lang="en-GB" dirty="0" smtClean="0"/>
              <a:t>waiting time.</a:t>
            </a:r>
          </a:p>
          <a:p>
            <a:r>
              <a:rPr lang="en-GB" dirty="0" smtClean="0"/>
              <a:t>The results of performance are evaluated for their acceptability. If the performance metric is unsatisfactory, then actions are taken to improve it. The performance improvement can be achieved by rewriting the code, allocating more resources, and redesigning the system.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Scalability</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70000" lnSpcReduction="20000"/>
          </a:bodyPr>
          <a:lstStyle/>
          <a:p>
            <a:r>
              <a:rPr lang="en-GB" dirty="0" smtClean="0"/>
              <a:t>All man-made </a:t>
            </a:r>
            <a:r>
              <a:rPr lang="en-GB" dirty="0" err="1" smtClean="0"/>
              <a:t>artifacts</a:t>
            </a:r>
            <a:r>
              <a:rPr lang="en-GB" dirty="0" smtClean="0"/>
              <a:t> have engineering limits. </a:t>
            </a:r>
          </a:p>
          <a:p>
            <a:r>
              <a:rPr lang="en-GB" dirty="0" smtClean="0"/>
              <a:t>For example, a car can move at a certain maximum speed in the best of road conditions, a telephone switch can handle a certain maximum number of calls at any given moment, a router has a certain maximum number of interfaces, and so on. </a:t>
            </a:r>
          </a:p>
          <a:p>
            <a:r>
              <a:rPr lang="en-GB" dirty="0" smtClean="0"/>
              <a:t>In this group, tests are designed to verify that the system can scale up to its engineering limits. A system may work in a limited-use scenario but may not scale up. The run time of a system may grow exponentially with demand and may eventually fail after a certain limit. </a:t>
            </a:r>
          </a:p>
          <a:p>
            <a:r>
              <a:rPr lang="en-GB" dirty="0" smtClean="0"/>
              <a:t>The idea is to test the limit of the system, that is, the magnitude of demand that can be placed on the system while continuing to meet latency and throughput requirements. </a:t>
            </a:r>
          </a:p>
          <a:p>
            <a:r>
              <a:rPr lang="en-GB" dirty="0" smtClean="0"/>
              <a:t>A system which works acceptably at one level of demand may not scale up to another level. Scaling tests are conducted to ensure that the system response time remains the same or increases by a small amount as the number of users are increased.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sz="quarter" idx="1"/>
          </p:nvPr>
        </p:nvSpPr>
        <p:spPr/>
        <p:txBody>
          <a:bodyPr>
            <a:normAutofit/>
          </a:bodyPr>
          <a:lstStyle/>
          <a:p>
            <a:r>
              <a:rPr lang="en-GB" dirty="0" smtClean="0"/>
              <a:t>Systems may scale until they reach one or more engineering limits. There are three major causes of these limitations:</a:t>
            </a:r>
          </a:p>
          <a:p>
            <a:pPr lvl="1"/>
            <a:r>
              <a:rPr lang="en-GB" sz="2400" dirty="0" smtClean="0"/>
              <a:t>Data storage limitations—limits on counter field size and allocated buffer space</a:t>
            </a:r>
          </a:p>
          <a:p>
            <a:pPr lvl="1"/>
            <a:r>
              <a:rPr lang="en-GB" sz="2400" dirty="0" smtClean="0"/>
              <a:t>Network bandwidth limitations—Ethernet speed 10 Mbps and T1 card </a:t>
            </a:r>
            <a:r>
              <a:rPr lang="en-US" sz="2400" dirty="0" smtClean="0"/>
              <a:t>line rate 1.544 Mbps</a:t>
            </a:r>
          </a:p>
          <a:p>
            <a:pPr lvl="1"/>
            <a:r>
              <a:rPr lang="en-GB" sz="2400" dirty="0" smtClean="0"/>
              <a:t>Speed limit—CPU speed in megahertz</a:t>
            </a:r>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Stress Testing</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The goal of stress testing is to evaluate and determine the behaviour of a software component while the offered load is in excess of its designed capacity. </a:t>
            </a:r>
          </a:p>
          <a:p>
            <a:r>
              <a:rPr lang="en-GB" dirty="0" smtClean="0"/>
              <a:t>The system is deliberately stressed by pushing it to and beyond its specified limits. Stress tests include deliberate contention for scarce resources and testing for incompatibilities.</a:t>
            </a:r>
          </a:p>
          <a:p>
            <a:r>
              <a:rPr lang="en-GB" dirty="0" smtClean="0"/>
              <a:t>It ensures that the system can perform acceptably under worst-case conditions under an expected peak load. If the limit is exceeded and the system does fail, then the recovery mechanism should be invoked.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Stress Testing</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Stress tests are targeted to bring out the problems associated with one or more of the following:</a:t>
            </a:r>
            <a:endParaRPr lang="en-US" dirty="0" smtClean="0"/>
          </a:p>
          <a:p>
            <a:pPr lvl="1"/>
            <a:r>
              <a:rPr lang="en-US" dirty="0" smtClean="0"/>
              <a:t>Memory leak</a:t>
            </a:r>
          </a:p>
          <a:p>
            <a:pPr lvl="1"/>
            <a:r>
              <a:rPr lang="en-GB" dirty="0" smtClean="0"/>
              <a:t>Buffer allocation and memory carving</a:t>
            </a:r>
          </a:p>
          <a:p>
            <a:r>
              <a:rPr lang="en-GB" dirty="0" smtClean="0"/>
              <a:t>One way to design a stress test is to impose the maximum limits on all system performance characteristics at the same time, such as the response time, availability, and throughput thresholds. This literally provides the set of worst-case conditions under which the system is still expected to operate acceptably.</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3.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2376</Words>
  <Application>Microsoft Office PowerPoint</Application>
  <PresentationFormat>On-screen Show (4:3)</PresentationFormat>
  <Paragraphs>116</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EdStudPres</vt:lpstr>
      <vt:lpstr>Software Quality Assurance</vt:lpstr>
      <vt:lpstr>Slide 2</vt:lpstr>
      <vt:lpstr>4. Interoperability</vt:lpstr>
      <vt:lpstr>5. Performance Tests</vt:lpstr>
      <vt:lpstr>Performance </vt:lpstr>
      <vt:lpstr>6. Scalability</vt:lpstr>
      <vt:lpstr>Scalability</vt:lpstr>
      <vt:lpstr>7. Stress Testing</vt:lpstr>
      <vt:lpstr>Stress Testing</vt:lpstr>
      <vt:lpstr>8. Load and Stability Test</vt:lpstr>
      <vt:lpstr>Stress and Load and Stability Test</vt:lpstr>
      <vt:lpstr>9. Reliability</vt:lpstr>
      <vt:lpstr>10. Regression Testing </vt:lpstr>
      <vt:lpstr>Regression Testing </vt:lpstr>
      <vt:lpstr>11. Documentation Test</vt:lpstr>
      <vt:lpstr>Documentation Testing </vt:lpstr>
      <vt:lpstr>Documentation Testing</vt:lpstr>
      <vt:lpstr>12. Regulatory Testing </vt:lpstr>
      <vt:lpstr>Summary</vt:lpstr>
      <vt:lpstr>Summary</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2010-12-20T08:45:30Z</dcterms:created>
  <dcterms:modified xsi:type="dcterms:W3CDTF">2010-12-22T04:39:28Z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