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3" r:id="rId16"/>
    <p:sldId id="274" r:id="rId17"/>
    <p:sldId id="272"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2" d="100"/>
          <a:sy n="62" d="100"/>
        </p:scale>
        <p:origin x="-84" y="-1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AA585A-D6B2-4F50-9F67-62F74CC09913}" type="datetimeFigureOut">
              <a:rPr lang="en-US" smtClean="0"/>
              <a:pPr/>
              <a:t>12/26/2010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C84CC0-CD2E-4885-9426-1DC06C4CA1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C438739-44CE-4E91-839B-FB1E4CAD0448}" type="datetimeFigureOut">
              <a:rPr lang="en-US" smtClean="0"/>
              <a:pPr/>
              <a:t>12/26/2010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1731123-DABC-4558-9954-C3D287314CB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438739-44CE-4E91-839B-FB1E4CAD0448}" type="datetimeFigureOut">
              <a:rPr lang="en-US" smtClean="0"/>
              <a:pPr/>
              <a:t>12/26/2010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31123-DABC-4558-9954-C3D287314C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C438739-44CE-4E91-839B-FB1E4CAD0448}" type="datetimeFigureOut">
              <a:rPr lang="en-US" smtClean="0"/>
              <a:pPr/>
              <a:t>12/26/2010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1731123-DABC-4558-9954-C3D287314CB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C438739-44CE-4E91-839B-FB1E4CAD0448}" type="datetimeFigureOut">
              <a:rPr lang="en-US" smtClean="0"/>
              <a:pPr/>
              <a:t>12/26/2010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1731123-DABC-4558-9954-C3D287314CB4}"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C438739-44CE-4E91-839B-FB1E4CAD0448}" type="datetimeFigureOut">
              <a:rPr lang="en-US" smtClean="0"/>
              <a:pPr/>
              <a:t>12/26/2010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1731123-DABC-4558-9954-C3D287314CB4}"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AC438739-44CE-4E91-839B-FB1E4CAD0448}" type="datetimeFigureOut">
              <a:rPr lang="en-US" smtClean="0"/>
              <a:pPr/>
              <a:t>12/26/2010</a:t>
            </a:fld>
            <a:endParaRPr lang="en-US"/>
          </a:p>
        </p:txBody>
      </p:sp>
      <p:sp>
        <p:nvSpPr>
          <p:cNvPr id="10" name="Slide Number Placeholder 9"/>
          <p:cNvSpPr>
            <a:spLocks noGrp="1"/>
          </p:cNvSpPr>
          <p:nvPr>
            <p:ph type="sldNum" sz="quarter" idx="16"/>
          </p:nvPr>
        </p:nvSpPr>
        <p:spPr/>
        <p:txBody>
          <a:bodyPr rtlCol="0"/>
          <a:lstStyle/>
          <a:p>
            <a:fld id="{01731123-DABC-4558-9954-C3D287314CB4}"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C438739-44CE-4E91-839B-FB1E4CAD0448}" type="datetimeFigureOut">
              <a:rPr lang="en-US" smtClean="0"/>
              <a:pPr/>
              <a:t>12/26/2010</a:t>
            </a:fld>
            <a:endParaRPr lang="en-US"/>
          </a:p>
        </p:txBody>
      </p:sp>
      <p:sp>
        <p:nvSpPr>
          <p:cNvPr id="12" name="Slide Number Placeholder 11"/>
          <p:cNvSpPr>
            <a:spLocks noGrp="1"/>
          </p:cNvSpPr>
          <p:nvPr>
            <p:ph type="sldNum" sz="quarter" idx="16"/>
          </p:nvPr>
        </p:nvSpPr>
        <p:spPr/>
        <p:txBody>
          <a:bodyPr rtlCol="0"/>
          <a:lstStyle/>
          <a:p>
            <a:fld id="{01731123-DABC-4558-9954-C3D287314CB4}"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C438739-44CE-4E91-839B-FB1E4CAD0448}" type="datetimeFigureOut">
              <a:rPr lang="en-US" smtClean="0"/>
              <a:pPr/>
              <a:t>12/26/2010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1731123-DABC-4558-9954-C3D287314C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38739-44CE-4E91-839B-FB1E4CAD0448}" type="datetimeFigureOut">
              <a:rPr lang="en-US" smtClean="0"/>
              <a:pPr/>
              <a:t>12/26/2010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1731123-DABC-4558-9954-C3D287314C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C438739-44CE-4E91-839B-FB1E4CAD0448}" type="datetimeFigureOut">
              <a:rPr lang="en-US" smtClean="0"/>
              <a:pPr/>
              <a:t>12/26/2010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1731123-DABC-4558-9954-C3D287314CB4}"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AC438739-44CE-4E91-839B-FB1E4CAD0448}" type="datetimeFigureOut">
              <a:rPr lang="en-US" smtClean="0"/>
              <a:pPr/>
              <a:t>12/26/2010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1731123-DABC-4558-9954-C3D287314CB4}"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C438739-44CE-4E91-839B-FB1E4CAD0448}" type="datetimeFigureOut">
              <a:rPr lang="en-US" smtClean="0"/>
              <a:pPr/>
              <a:t>12/26/2010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1731123-DABC-4558-9954-C3D287314C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457200" y="1600200"/>
            <a:ext cx="8382000" cy="914400"/>
          </a:xfrm>
        </p:spPr>
        <p:txBody>
          <a:bodyPr/>
          <a:lstStyle/>
          <a:p>
            <a:r>
              <a:rPr lang="en-US" dirty="0" smtClean="0"/>
              <a:t>Software Quality Assurance</a:t>
            </a:r>
            <a:endParaRPr lang="en-US" dirty="0"/>
          </a:p>
        </p:txBody>
      </p:sp>
      <p:sp>
        <p:nvSpPr>
          <p:cNvPr id="3" name="Rectangle 2"/>
          <p:cNvSpPr>
            <a:spLocks noGrp="1"/>
          </p:cNvSpPr>
          <p:nvPr>
            <p:ph type="subTitle" idx="1"/>
          </p:nvPr>
        </p:nvSpPr>
        <p:spPr/>
        <p:txBody>
          <a:bodyPr>
            <a:normAutofit/>
          </a:bodyPr>
          <a:lstStyle/>
          <a:p>
            <a:pPr lvl="0" algn="r">
              <a:defRPr/>
            </a:pPr>
            <a:r>
              <a:rPr lang="en-US" sz="2800" dirty="0" smtClean="0"/>
              <a:t>Lecture No. 15</a:t>
            </a:r>
            <a:endParaRPr lang="en-US" sz="2800" dirty="0"/>
          </a:p>
        </p:txBody>
      </p:sp>
      <p:sp>
        <p:nvSpPr>
          <p:cNvPr id="4" name="Subtitle 2"/>
          <p:cNvSpPr txBox="1">
            <a:spLocks/>
          </p:cNvSpPr>
          <p:nvPr/>
        </p:nvSpPr>
        <p:spPr>
          <a:xfrm>
            <a:off x="5943600" y="5181600"/>
            <a:ext cx="3124200" cy="7620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3200" i="0" u="none" strike="noStrike" kern="1200" cap="none" spc="0" normalizeH="0" baseline="0" noProof="0" dirty="0" smtClean="0">
                <a:ln>
                  <a:noFill/>
                </a:ln>
                <a:solidFill>
                  <a:srgbClr val="FFFFFF"/>
                </a:solidFill>
                <a:effectLst/>
                <a:uLnTx/>
                <a:uFillTx/>
                <a:latin typeface="+mn-lt"/>
                <a:ea typeface="+mn-ea"/>
                <a:cs typeface="+mn-cs"/>
              </a:rPr>
              <a:t>Dr.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Seemab</a:t>
            </a:r>
            <a:r>
              <a:rPr kumimoji="0" lang="en-US" sz="3200" i="0" u="none" strike="noStrike" kern="1200" cap="none" spc="0" normalizeH="0" baseline="0" noProof="0" dirty="0" smtClean="0">
                <a:ln>
                  <a:noFill/>
                </a:ln>
                <a:solidFill>
                  <a:srgbClr val="FFFFFF"/>
                </a:solidFill>
                <a:effectLst/>
                <a:uLnTx/>
                <a:uFillTx/>
                <a:latin typeface="+mn-lt"/>
                <a:ea typeface="+mn-ea"/>
                <a:cs typeface="+mn-cs"/>
              </a:rPr>
              <a:t>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Latif</a:t>
            </a:r>
            <a:endParaRPr kumimoji="0" lang="en-US" sz="320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5" name="TextBox 4"/>
          <p:cNvSpPr txBox="1"/>
          <p:nvPr/>
        </p:nvSpPr>
        <p:spPr>
          <a:xfrm>
            <a:off x="19777" y="6260068"/>
            <a:ext cx="2212401" cy="369332"/>
          </a:xfrm>
          <a:prstGeom prst="rect">
            <a:avLst/>
          </a:prstGeom>
          <a:noFill/>
        </p:spPr>
        <p:txBody>
          <a:bodyPr wrap="none" rtlCol="0">
            <a:spAutoFit/>
          </a:bodyPr>
          <a:lstStyle/>
          <a:p>
            <a:r>
              <a:rPr lang="en-US" dirty="0" smtClean="0"/>
              <a:t> 27</a:t>
            </a:r>
            <a:r>
              <a:rPr lang="en-US" baseline="30000" dirty="0" smtClean="0"/>
              <a:t>th</a:t>
            </a:r>
            <a:r>
              <a:rPr lang="en-US" dirty="0"/>
              <a:t> </a:t>
            </a:r>
            <a:r>
              <a:rPr lang="en-US" dirty="0" smtClean="0"/>
              <a:t>December, 2010</a:t>
            </a:r>
            <a:endParaRPr lang="en-US" dirty="0"/>
          </a:p>
        </p:txBody>
      </p:sp>
      <p:sp>
        <p:nvSpPr>
          <p:cNvPr id="6" name="TextBox 5"/>
          <p:cNvSpPr txBox="1"/>
          <p:nvPr/>
        </p:nvSpPr>
        <p:spPr>
          <a:xfrm>
            <a:off x="2895600" y="3048000"/>
            <a:ext cx="3655040" cy="646331"/>
          </a:xfrm>
          <a:prstGeom prst="rect">
            <a:avLst/>
          </a:prstGeom>
          <a:noFill/>
        </p:spPr>
        <p:txBody>
          <a:bodyPr wrap="none" rtlCol="0">
            <a:spAutoFit/>
          </a:bodyPr>
          <a:lstStyle/>
          <a:p>
            <a:r>
              <a:rPr lang="en-US" sz="3600" dirty="0" smtClean="0"/>
              <a:t>Acceptance Testing</a:t>
            </a:r>
            <a:endParaRPr 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Views</a:t>
            </a:r>
            <a:endParaRPr lang="en-US" dirty="0"/>
          </a:p>
        </p:txBody>
      </p:sp>
      <p:sp>
        <p:nvSpPr>
          <p:cNvPr id="3" name="Content Placeholder 2"/>
          <p:cNvSpPr>
            <a:spLocks noGrp="1"/>
          </p:cNvSpPr>
          <p:nvPr>
            <p:ph sz="quarter" idx="1"/>
          </p:nvPr>
        </p:nvSpPr>
        <p:spPr>
          <a:xfrm>
            <a:off x="381000" y="1600200"/>
            <a:ext cx="8534400" cy="5105400"/>
          </a:xfrm>
        </p:spPr>
        <p:txBody>
          <a:bodyPr>
            <a:normAutofit fontScale="77500" lnSpcReduction="20000"/>
          </a:bodyPr>
          <a:lstStyle/>
          <a:p>
            <a:r>
              <a:rPr lang="en-US" dirty="0" smtClean="0"/>
              <a:t>Even though different persons may have a different view about quality, it is the customer’s opinion that prevails. </a:t>
            </a:r>
          </a:p>
          <a:p>
            <a:r>
              <a:rPr lang="en-US" dirty="0" smtClean="0"/>
              <a:t>There are five views of quality, as explained below</a:t>
            </a:r>
          </a:p>
          <a:p>
            <a:pPr lvl="1"/>
            <a:r>
              <a:rPr lang="en-US" dirty="0" smtClean="0"/>
              <a:t>The </a:t>
            </a:r>
            <a:r>
              <a:rPr lang="en-US" b="1" dirty="0" smtClean="0"/>
              <a:t>transcendental view</a:t>
            </a:r>
            <a:r>
              <a:rPr lang="en-US" dirty="0" smtClean="0"/>
              <a:t> sees quality as something that can be recognized but is difficult to describe or define.</a:t>
            </a:r>
          </a:p>
          <a:p>
            <a:pPr lvl="1"/>
            <a:r>
              <a:rPr lang="en-US" dirty="0" smtClean="0"/>
              <a:t>The </a:t>
            </a:r>
            <a:r>
              <a:rPr lang="en-US" b="1" dirty="0" smtClean="0"/>
              <a:t>user view </a:t>
            </a:r>
            <a:r>
              <a:rPr lang="en-US" dirty="0" smtClean="0"/>
              <a:t>sees quality as satisfying the purpose.</a:t>
            </a:r>
          </a:p>
          <a:p>
            <a:pPr lvl="1"/>
            <a:r>
              <a:rPr lang="en-US" dirty="0" smtClean="0"/>
              <a:t>The </a:t>
            </a:r>
            <a:r>
              <a:rPr lang="en-US" b="1" dirty="0" smtClean="0"/>
              <a:t>manufacturing view </a:t>
            </a:r>
            <a:r>
              <a:rPr lang="en-US" dirty="0" smtClean="0"/>
              <a:t>sees quality as conforming to the specification.</a:t>
            </a:r>
          </a:p>
          <a:p>
            <a:pPr lvl="1"/>
            <a:r>
              <a:rPr lang="en-US" dirty="0" smtClean="0"/>
              <a:t>The </a:t>
            </a:r>
            <a:r>
              <a:rPr lang="en-US" b="1" dirty="0" smtClean="0"/>
              <a:t>product view </a:t>
            </a:r>
            <a:r>
              <a:rPr lang="en-US" dirty="0" smtClean="0"/>
              <a:t>ties quality with the inherent characteristics of the product. </a:t>
            </a:r>
          </a:p>
          <a:p>
            <a:pPr lvl="1"/>
            <a:r>
              <a:rPr lang="en-US" dirty="0" smtClean="0"/>
              <a:t>The </a:t>
            </a:r>
            <a:r>
              <a:rPr lang="en-US" b="1" dirty="0" smtClean="0"/>
              <a:t>value-based view </a:t>
            </a:r>
            <a:r>
              <a:rPr lang="en-US" dirty="0" smtClean="0"/>
              <a:t>puts a cost figure on quality—the amount a customer is willing to pay for it.</a:t>
            </a:r>
          </a:p>
          <a:p>
            <a:r>
              <a:rPr lang="en-US" dirty="0" smtClean="0"/>
              <a:t>Acceptance criteria are defined on the basis of these multiple facets of quality attributes. These attributes determine the presence or absence of quality in a system. Buyers, or Customers, should think through the relevance and relative importance of these attributes in their unique situation at the time of formulating the acceptance criteria.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Attributes</a:t>
            </a:r>
            <a:endParaRPr lang="en-US" dirty="0"/>
          </a:p>
        </p:txBody>
      </p:sp>
      <p:sp>
        <p:nvSpPr>
          <p:cNvPr id="3" name="Content Placeholder 2"/>
          <p:cNvSpPr>
            <a:spLocks noGrp="1"/>
          </p:cNvSpPr>
          <p:nvPr>
            <p:ph sz="quarter" idx="1"/>
          </p:nvPr>
        </p:nvSpPr>
        <p:spPr>
          <a:xfrm>
            <a:off x="228600" y="1600200"/>
            <a:ext cx="8537448" cy="4953000"/>
          </a:xfrm>
        </p:spPr>
        <p:txBody>
          <a:bodyPr>
            <a:normAutofit fontScale="77500" lnSpcReduction="20000"/>
          </a:bodyPr>
          <a:lstStyle/>
          <a:p>
            <a:r>
              <a:rPr lang="en-US" b="1" dirty="0" smtClean="0"/>
              <a:t>Functional Correctness and Completeness: </a:t>
            </a:r>
            <a:r>
              <a:rPr lang="en-US" dirty="0" smtClean="0"/>
              <a:t>One can ask the question: Does the system do what we want it to do? All the features which are described in the requirements specification must be present in the delivered system. It is important to show that the system works correctly under at least two to three conditions for each feature as a part of acceptance.</a:t>
            </a:r>
          </a:p>
          <a:p>
            <a:r>
              <a:rPr lang="en-US" b="1" dirty="0" smtClean="0"/>
              <a:t>Accuracy: </a:t>
            </a:r>
            <a:r>
              <a:rPr lang="en-US" dirty="0" smtClean="0"/>
              <a:t>The question is: Does the system provide correct results? Accuracy measures the extent to which a computed value stays close to the expected value. Accuracy is generally defined in terms of the magnitude of the error.</a:t>
            </a:r>
          </a:p>
          <a:p>
            <a:r>
              <a:rPr lang="en-US" b="1" dirty="0" smtClean="0"/>
              <a:t>Data Integrity: </a:t>
            </a:r>
            <a:r>
              <a:rPr lang="en-US" dirty="0" smtClean="0"/>
              <a:t>Data integrity refers to the preservation of the data while it is transmitted or stored such that the value of data remains unchanged when the corresponding receive or retrieve operations are executed at a later time. Thus, data must not be compromised by performing update, restore, retrieve, transmit, and receive operations. The requirement of data integrity is included in the acceptance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Attributes</a:t>
            </a:r>
            <a:endParaRPr lang="en-US" dirty="0"/>
          </a:p>
        </p:txBody>
      </p:sp>
      <p:sp>
        <p:nvSpPr>
          <p:cNvPr id="3" name="Content Placeholder 2"/>
          <p:cNvSpPr>
            <a:spLocks noGrp="1"/>
          </p:cNvSpPr>
          <p:nvPr>
            <p:ph sz="quarter" idx="1"/>
          </p:nvPr>
        </p:nvSpPr>
        <p:spPr>
          <a:xfrm>
            <a:off x="457200" y="1600200"/>
            <a:ext cx="8308848" cy="4953000"/>
          </a:xfrm>
        </p:spPr>
        <p:txBody>
          <a:bodyPr>
            <a:normAutofit fontScale="77500" lnSpcReduction="20000"/>
          </a:bodyPr>
          <a:lstStyle/>
          <a:p>
            <a:r>
              <a:rPr lang="en-US" b="1" dirty="0" smtClean="0"/>
              <a:t>Data Conversion: </a:t>
            </a:r>
            <a:r>
              <a:rPr lang="en-US" dirty="0" smtClean="0"/>
              <a:t>Data conversion is the conversion of one form of computer data to another. For example, conversion of a file from one version of Microsoft Word to an earlier version for the sake of those who do not have the latest version of Word installed.</a:t>
            </a:r>
          </a:p>
          <a:p>
            <a:r>
              <a:rPr lang="en-US" b="1" dirty="0" smtClean="0"/>
              <a:t>Backup and Recovery: </a:t>
            </a:r>
            <a:r>
              <a:rPr lang="en-US" dirty="0" smtClean="0"/>
              <a:t>Backup and recovery of data are default functionalities of large, complex systems. This is because, though systems are not expected to crash, in reality, a system crash is not uncommon. The backup and recovery acceptance criteria specify the durability and recoverability levels of the software in each hardware platform. The aim of the recovery acceptance test criteria is to outline the extent to which data can be recovered after a system crash. </a:t>
            </a:r>
          </a:p>
          <a:p>
            <a:r>
              <a:rPr lang="en-US" b="1" dirty="0" smtClean="0"/>
              <a:t>Competitive Edge: </a:t>
            </a:r>
            <a:r>
              <a:rPr lang="en-US" dirty="0" smtClean="0"/>
              <a:t>The system must provide a distinct advantage over existing methods and competing products through innovative features. An analysis of the competitiveness of the product is provided to the buyer. </a:t>
            </a:r>
            <a:endParaRPr lang="en-US" dirty="0"/>
          </a:p>
        </p:txBody>
      </p:sp>
      <p:sp>
        <p:nvSpPr>
          <p:cNvPr id="4" name="Rectangle 3"/>
          <p:cNvSpPr/>
          <p:nvPr/>
        </p:nvSpPr>
        <p:spPr>
          <a:xfrm>
            <a:off x="1752600" y="0"/>
            <a:ext cx="7391400" cy="2743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Data Conversion:</a:t>
            </a:r>
            <a:r>
              <a:rPr lang="en-US" sz="2000" dirty="0" smtClean="0"/>
              <a:t> </a:t>
            </a:r>
          </a:p>
          <a:p>
            <a:pPr>
              <a:buFont typeface="Arial" pitchFamily="34" charset="0"/>
              <a:buChar char="•"/>
            </a:pPr>
            <a:r>
              <a:rPr lang="en-US" sz="2000" dirty="0" smtClean="0"/>
              <a:t>How can we undo a conversion and roll back to the earlier database version(s) if necessary?</a:t>
            </a:r>
          </a:p>
          <a:p>
            <a:r>
              <a:rPr lang="en-US" sz="2000" dirty="0" smtClean="0"/>
              <a:t>• How much human involvement is needed to validate the conversion results?</a:t>
            </a:r>
          </a:p>
          <a:p>
            <a:r>
              <a:rPr lang="en-US" sz="2000" dirty="0" smtClean="0"/>
              <a:t>• How are the current data being used and how will the converted data be used?</a:t>
            </a:r>
          </a:p>
          <a:p>
            <a:r>
              <a:rPr lang="en-US" sz="2000" dirty="0" smtClean="0"/>
              <a:t>• Will the data conversion software conduct integrity checking as well</a:t>
            </a:r>
            <a:endParaRPr lang="en-US" sz="2000" dirty="0"/>
          </a:p>
        </p:txBody>
      </p:sp>
      <p:sp>
        <p:nvSpPr>
          <p:cNvPr id="5" name="Rectangle 4"/>
          <p:cNvSpPr/>
          <p:nvPr/>
        </p:nvSpPr>
        <p:spPr>
          <a:xfrm>
            <a:off x="1752600" y="1371600"/>
            <a:ext cx="7391400" cy="3429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R</a:t>
            </a:r>
            <a:r>
              <a:rPr lang="en-US" sz="2000" b="1" dirty="0" smtClean="0"/>
              <a:t>ecoverability </a:t>
            </a:r>
            <a:r>
              <a:rPr lang="en-US" sz="2000" b="1" dirty="0"/>
              <a:t>A</a:t>
            </a:r>
            <a:r>
              <a:rPr lang="en-US" sz="2000" b="1" dirty="0" smtClean="0"/>
              <a:t>cceptance Criteria:</a:t>
            </a:r>
          </a:p>
          <a:p>
            <a:r>
              <a:rPr lang="en-US" sz="2000" b="1" dirty="0" smtClean="0"/>
              <a:t>• </a:t>
            </a:r>
            <a:r>
              <a:rPr lang="en-US" sz="2000" dirty="0" smtClean="0"/>
              <a:t>How much data can be recovered after a crash and how?</a:t>
            </a:r>
          </a:p>
          <a:p>
            <a:r>
              <a:rPr lang="en-US" sz="2000" dirty="0" smtClean="0"/>
              <a:t>• Is the recovered data expected to be consistent?</a:t>
            </a:r>
          </a:p>
          <a:p>
            <a:r>
              <a:rPr lang="en-US" sz="2000" b="1" dirty="0"/>
              <a:t>B</a:t>
            </a:r>
            <a:r>
              <a:rPr lang="en-US" sz="2000" b="1" dirty="0" smtClean="0"/>
              <a:t>ackup </a:t>
            </a:r>
            <a:r>
              <a:rPr lang="en-US" sz="2000" b="1" dirty="0"/>
              <a:t>A</a:t>
            </a:r>
            <a:r>
              <a:rPr lang="en-US" sz="2000" b="1" dirty="0" smtClean="0"/>
              <a:t>cceptance Criteria:</a:t>
            </a:r>
          </a:p>
          <a:p>
            <a:r>
              <a:rPr lang="en-US" sz="2000" dirty="0" smtClean="0"/>
              <a:t>• How frequently is the backup process initiated?</a:t>
            </a:r>
          </a:p>
          <a:p>
            <a:r>
              <a:rPr lang="en-US" sz="2000" dirty="0" smtClean="0"/>
              <a:t>• How long does the backup process take?</a:t>
            </a:r>
          </a:p>
          <a:p>
            <a:r>
              <a:rPr lang="en-US" sz="2000" dirty="0" smtClean="0"/>
              <a:t>• Is the backup expected to work on-line or off-line with normal operation suspended during backup?</a:t>
            </a:r>
          </a:p>
          <a:p>
            <a:r>
              <a:rPr lang="en-US" sz="2000" dirty="0" smtClean="0"/>
              <a:t>• Does the backup process check if sufficient storage space is available to accommodate all the data?</a:t>
            </a:r>
          </a:p>
          <a:p>
            <a:r>
              <a:rPr lang="en-US" sz="2000" dirty="0" smtClean="0"/>
              <a:t>• Is the backup process fully automated?</a:t>
            </a:r>
            <a:endParaRPr lang="en-US" sz="2000" dirty="0"/>
          </a:p>
        </p:txBody>
      </p:sp>
      <p:sp>
        <p:nvSpPr>
          <p:cNvPr id="6" name="Rectangle 5"/>
          <p:cNvSpPr/>
          <p:nvPr/>
        </p:nvSpPr>
        <p:spPr>
          <a:xfrm>
            <a:off x="1752600" y="3505200"/>
            <a:ext cx="7391400" cy="304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C</a:t>
            </a:r>
            <a:r>
              <a:rPr lang="en-US" sz="2000" b="1" dirty="0" smtClean="0"/>
              <a:t>ompetitive </a:t>
            </a:r>
            <a:r>
              <a:rPr lang="en-US" sz="2000" b="1" dirty="0"/>
              <a:t>A</a:t>
            </a:r>
            <a:r>
              <a:rPr lang="en-US" sz="2000" b="1" dirty="0" smtClean="0"/>
              <a:t>nalysis </a:t>
            </a:r>
            <a:r>
              <a:rPr lang="en-US" sz="2000" b="1" dirty="0"/>
              <a:t>R</a:t>
            </a:r>
            <a:r>
              <a:rPr lang="en-US" sz="2000" b="1" dirty="0" smtClean="0"/>
              <a:t>eport </a:t>
            </a:r>
            <a:r>
              <a:rPr lang="en-US" sz="2000" b="1" dirty="0"/>
              <a:t>A</a:t>
            </a:r>
            <a:r>
              <a:rPr lang="en-US" sz="2000" b="1" dirty="0" smtClean="0"/>
              <a:t>cceptance Criteria:</a:t>
            </a:r>
          </a:p>
          <a:p>
            <a:r>
              <a:rPr lang="en-US" sz="2000" dirty="0" smtClean="0"/>
              <a:t>• What are the nearest direct competitors of the product?</a:t>
            </a:r>
          </a:p>
          <a:p>
            <a:r>
              <a:rPr lang="en-US" sz="2000" dirty="0" smtClean="0"/>
              <a:t>• What are the indirect competitors of the product?</a:t>
            </a:r>
          </a:p>
          <a:p>
            <a:r>
              <a:rPr lang="en-US" sz="2000" dirty="0" smtClean="0"/>
              <a:t>• Who are the potential competitors?</a:t>
            </a:r>
          </a:p>
          <a:p>
            <a:r>
              <a:rPr lang="en-US" sz="2000" dirty="0" smtClean="0"/>
              <a:t>• Is the business in the product area steady, growing, or declining?</a:t>
            </a:r>
          </a:p>
          <a:p>
            <a:r>
              <a:rPr lang="en-US" sz="2000" dirty="0" smtClean="0"/>
              <a:t>• What can be learned from product operations or from advertisements of competitors?</a:t>
            </a:r>
          </a:p>
          <a:p>
            <a:r>
              <a:rPr lang="en-US" sz="2000" dirty="0" smtClean="0"/>
              <a:t>• What are the strengths and weaknesses of competitors?</a:t>
            </a:r>
          </a:p>
          <a:p>
            <a:r>
              <a:rPr lang="en-US" sz="2000" dirty="0" smtClean="0"/>
              <a:t>• How do their products differ from the product being developed?</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i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t>Usability:</a:t>
            </a:r>
            <a:r>
              <a:rPr lang="en-US" dirty="0" smtClean="0"/>
              <a:t> The question is: How easy it is to use the system and how easy it is to learn? The goal of usability acceptance criteria is to ensure that the system is flexible, it is easy to configure and customize the system, on-line help is available, work-around is available, and user interface is friendly.</a:t>
            </a:r>
          </a:p>
          <a:p>
            <a:r>
              <a:rPr lang="en-US" b="1" dirty="0" smtClean="0"/>
              <a:t>Performance:</a:t>
            </a:r>
            <a:r>
              <a:rPr lang="en-US" dirty="0" smtClean="0"/>
              <a:t> The desired performance characteristics of the system must be defined for the measured data to be useful. </a:t>
            </a:r>
          </a:p>
          <a:p>
            <a:r>
              <a:rPr lang="en-US" b="1" dirty="0" smtClean="0"/>
              <a:t>Start-Up Time: </a:t>
            </a:r>
            <a:r>
              <a:rPr lang="en-US" dirty="0" smtClean="0"/>
              <a:t>The system start-up time reflects the time taken to boot up to become operational. </a:t>
            </a:r>
            <a:endParaRPr lang="en-US" dirty="0"/>
          </a:p>
        </p:txBody>
      </p:sp>
      <p:sp>
        <p:nvSpPr>
          <p:cNvPr id="4" name="Rectangle 3"/>
          <p:cNvSpPr/>
          <p:nvPr/>
        </p:nvSpPr>
        <p:spPr>
          <a:xfrm>
            <a:off x="1524000" y="0"/>
            <a:ext cx="7620000" cy="40386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Usability Acceptance Criteria</a:t>
            </a:r>
            <a:r>
              <a:rPr lang="en-US" sz="2000" b="1" dirty="0" smtClean="0"/>
              <a:t>:</a:t>
            </a:r>
          </a:p>
          <a:p>
            <a:r>
              <a:rPr lang="en-US" sz="2000" dirty="0" smtClean="0"/>
              <a:t>• How will the system help the user in the day-to-day job?</a:t>
            </a:r>
          </a:p>
          <a:p>
            <a:r>
              <a:rPr lang="en-US" sz="2000" dirty="0" smtClean="0"/>
              <a:t>• Will the productivity, customer satisfaction, reliability, and quality of </a:t>
            </a:r>
            <a:r>
              <a:rPr lang="en-US" sz="2000" dirty="0" smtClean="0"/>
              <a:t>work life </a:t>
            </a:r>
            <a:r>
              <a:rPr lang="en-US" sz="2000" dirty="0" smtClean="0"/>
              <a:t>of the user improve by using the system?</a:t>
            </a:r>
          </a:p>
          <a:p>
            <a:r>
              <a:rPr lang="en-US" sz="2000" dirty="0" smtClean="0"/>
              <a:t>• Are the menus, commands, screens, and on-line help clear to a typical</a:t>
            </a:r>
          </a:p>
          <a:p>
            <a:r>
              <a:rPr lang="en-US" sz="2000" dirty="0" smtClean="0"/>
              <a:t>user?</a:t>
            </a:r>
          </a:p>
          <a:p>
            <a:r>
              <a:rPr lang="en-US" sz="2000" dirty="0" smtClean="0"/>
              <a:t>• Are the user procedures simple, logical, and clear to the typical user?</a:t>
            </a:r>
          </a:p>
          <a:p>
            <a:r>
              <a:rPr lang="en-US" sz="2000" dirty="0" smtClean="0"/>
              <a:t>• Is the user guide clear, easy to access, and understandable for a </a:t>
            </a:r>
            <a:r>
              <a:rPr lang="en-US" sz="2000" dirty="0" smtClean="0"/>
              <a:t>typical user</a:t>
            </a:r>
            <a:r>
              <a:rPr lang="en-US" sz="2000" dirty="0" smtClean="0"/>
              <a:t>?</a:t>
            </a:r>
          </a:p>
          <a:p>
            <a:r>
              <a:rPr lang="en-US" sz="2000" dirty="0" smtClean="0"/>
              <a:t>• Will the methods of error and exception handling utilized by the </a:t>
            </a:r>
            <a:r>
              <a:rPr lang="en-US" sz="2000" dirty="0" smtClean="0"/>
              <a:t>system increase </a:t>
            </a:r>
            <a:r>
              <a:rPr lang="en-US" sz="2000" dirty="0" smtClean="0"/>
              <a:t>reliability and productivity?</a:t>
            </a:r>
          </a:p>
          <a:p>
            <a:r>
              <a:rPr lang="en-US" sz="2000" dirty="0" smtClean="0"/>
              <a:t>• Are the reports generated by the system in order, consistent, and clear?</a:t>
            </a:r>
          </a:p>
          <a:p>
            <a:r>
              <a:rPr lang="en-US" sz="2000" dirty="0" smtClean="0"/>
              <a:t>• Is the system easy to install</a:t>
            </a:r>
            <a:r>
              <a:rPr lang="en-US" sz="2000" dirty="0" smtClean="0"/>
              <a:t>?</a:t>
            </a:r>
            <a:endParaRPr lang="en-US" sz="2000" dirty="0"/>
          </a:p>
        </p:txBody>
      </p:sp>
      <p:sp>
        <p:nvSpPr>
          <p:cNvPr id="5" name="Rectangle 4"/>
          <p:cNvSpPr/>
          <p:nvPr/>
        </p:nvSpPr>
        <p:spPr>
          <a:xfrm>
            <a:off x="1524000" y="1981200"/>
            <a:ext cx="7620000" cy="32766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P</a:t>
            </a:r>
            <a:r>
              <a:rPr lang="en-US" sz="2000" b="1" dirty="0" smtClean="0"/>
              <a:t>erformance Acceptance Criteria</a:t>
            </a:r>
            <a:r>
              <a:rPr lang="en-US" sz="2000" b="1" dirty="0" smtClean="0"/>
              <a:t>:</a:t>
            </a:r>
          </a:p>
          <a:p>
            <a:r>
              <a:rPr lang="en-US" sz="2000" dirty="0" smtClean="0"/>
              <a:t>• What types of performance characteristics of the system need to be</a:t>
            </a:r>
          </a:p>
          <a:p>
            <a:r>
              <a:rPr lang="en-US" sz="2000" dirty="0" smtClean="0"/>
              <a:t>measured?</a:t>
            </a:r>
          </a:p>
          <a:p>
            <a:r>
              <a:rPr lang="en-US" sz="2000" dirty="0" smtClean="0"/>
              <a:t>• What is the acceptable value for each performance parameter?</a:t>
            </a:r>
          </a:p>
          <a:p>
            <a:r>
              <a:rPr lang="en-US" sz="2000" dirty="0" smtClean="0"/>
              <a:t>• With what external data source or system does the application interact?</a:t>
            </a:r>
          </a:p>
          <a:p>
            <a:r>
              <a:rPr lang="en-US" sz="2000" dirty="0" smtClean="0"/>
              <a:t>• What kind of workload should be used while running the performance</a:t>
            </a:r>
          </a:p>
          <a:p>
            <a:r>
              <a:rPr lang="en-US" sz="2000" dirty="0" smtClean="0"/>
              <a:t>tests? The workload should be a representative of the likely real-world</a:t>
            </a:r>
          </a:p>
          <a:p>
            <a:r>
              <a:rPr lang="en-US" sz="2000" dirty="0" smtClean="0"/>
              <a:t>operating condition in terms of low load, average load, and peak </a:t>
            </a:r>
            <a:r>
              <a:rPr lang="en-US" sz="2000" dirty="0" smtClean="0"/>
              <a:t>load.</a:t>
            </a:r>
            <a:endParaRPr lang="en-US" sz="2000" dirty="0" smtClean="0"/>
          </a:p>
          <a:p>
            <a:r>
              <a:rPr lang="en-US" sz="2000" dirty="0" smtClean="0"/>
              <a:t>• Is it required to perform a before-and-after comparison of the </a:t>
            </a:r>
            <a:r>
              <a:rPr lang="en-US" sz="2000" dirty="0" smtClean="0"/>
              <a:t>performance results </a:t>
            </a:r>
            <a:r>
              <a:rPr lang="en-US" sz="2000" dirty="0" smtClean="0"/>
              <a:t>with the prior version of the system</a:t>
            </a:r>
            <a:r>
              <a:rPr lang="en-US" sz="2000" dirty="0" smtClean="0"/>
              <a:t>?</a:t>
            </a:r>
            <a:endParaRPr lang="en-US" sz="2000" dirty="0" smtClean="0"/>
          </a:p>
        </p:txBody>
      </p:sp>
      <p:sp>
        <p:nvSpPr>
          <p:cNvPr id="6" name="Rectangle 5"/>
          <p:cNvSpPr/>
          <p:nvPr/>
        </p:nvSpPr>
        <p:spPr>
          <a:xfrm>
            <a:off x="1524000" y="4953000"/>
            <a:ext cx="7620000" cy="1905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Start-up </a:t>
            </a:r>
            <a:r>
              <a:rPr lang="en-US" sz="2000" b="1" dirty="0" smtClean="0"/>
              <a:t>A</a:t>
            </a:r>
            <a:r>
              <a:rPr lang="en-US" sz="2000" b="1" dirty="0" smtClean="0"/>
              <a:t>cceptance Criteria</a:t>
            </a:r>
            <a:r>
              <a:rPr lang="en-US" sz="2000" b="1" dirty="0" smtClean="0"/>
              <a:t>:</a:t>
            </a:r>
          </a:p>
          <a:p>
            <a:r>
              <a:rPr lang="en-US" sz="2000" dirty="0" smtClean="0"/>
              <a:t>• How is the start-up time </a:t>
            </a:r>
            <a:r>
              <a:rPr lang="en-US" sz="2000" dirty="0" smtClean="0"/>
              <a:t>defined</a:t>
            </a:r>
            <a:r>
              <a:rPr lang="en-US" sz="2000" dirty="0" smtClean="0"/>
              <a:t>?</a:t>
            </a:r>
          </a:p>
          <a:p>
            <a:r>
              <a:rPr lang="en-US" sz="2000" dirty="0" smtClean="0"/>
              <a:t>• Does the start-up time include the power-on self-test of all the system</a:t>
            </a:r>
          </a:p>
          <a:p>
            <a:r>
              <a:rPr lang="en-US" sz="2000" dirty="0" smtClean="0"/>
              <a:t>hardware?</a:t>
            </a:r>
          </a:p>
          <a:p>
            <a:r>
              <a:rPr lang="en-US" sz="2000" dirty="0" smtClean="0"/>
              <a:t>• What is the longest acceptable start-up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i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Attributes</a:t>
            </a:r>
            <a:endParaRPr lang="en-US" dirty="0"/>
          </a:p>
        </p:txBody>
      </p:sp>
      <p:sp>
        <p:nvSpPr>
          <p:cNvPr id="3" name="Content Placeholder 2"/>
          <p:cNvSpPr>
            <a:spLocks noGrp="1"/>
          </p:cNvSpPr>
          <p:nvPr>
            <p:ph sz="quarter" idx="1"/>
          </p:nvPr>
        </p:nvSpPr>
        <p:spPr>
          <a:xfrm>
            <a:off x="304800" y="1600200"/>
            <a:ext cx="8461248" cy="4953000"/>
          </a:xfrm>
        </p:spPr>
        <p:txBody>
          <a:bodyPr>
            <a:normAutofit fontScale="77500" lnSpcReduction="20000"/>
          </a:bodyPr>
          <a:lstStyle/>
          <a:p>
            <a:r>
              <a:rPr lang="en-US" b="1" dirty="0" smtClean="0"/>
              <a:t>Stress: </a:t>
            </a:r>
            <a:r>
              <a:rPr lang="en-US" dirty="0" smtClean="0"/>
              <a:t>The system should be capable of handling extremely high or stressful load. It is necessary to identify the system limitations and then stress the system to find the results when the system is pushed to the border and beyond. The system limitation must be identified in the acceptance criteria. </a:t>
            </a:r>
          </a:p>
          <a:p>
            <a:r>
              <a:rPr lang="en-US" b="1" dirty="0" smtClean="0"/>
              <a:t>Reliability and Availability: </a:t>
            </a:r>
            <a:r>
              <a:rPr lang="en-US" dirty="0" smtClean="0"/>
              <a:t>Software reliability is defined as the probability that the software executes without failure for a specified amount of time in a specified environment. The longer a system runs without failure, the more reliable it is. System availability consists of proactive methods for maximizing service uptime, for minimizing the downtime, and for minimizing the time needed recover from an outage.</a:t>
            </a:r>
          </a:p>
          <a:p>
            <a:r>
              <a:rPr lang="en-US" b="1" dirty="0" smtClean="0"/>
              <a:t>Maintainability and Serviceability: </a:t>
            </a:r>
            <a:r>
              <a:rPr lang="en-US" dirty="0" smtClean="0"/>
              <a:t>The maintainability of a system is its ability to undergo repair and evolution. Serviceability is closely related to maintainability of the system, which are designed to ensure the correctness of the tools that are used to diagnose and service the system.</a:t>
            </a:r>
            <a:endParaRPr lang="en-US" dirty="0"/>
          </a:p>
        </p:txBody>
      </p:sp>
      <p:sp>
        <p:nvSpPr>
          <p:cNvPr id="4" name="Rectangle 3"/>
          <p:cNvSpPr/>
          <p:nvPr/>
        </p:nvSpPr>
        <p:spPr>
          <a:xfrm>
            <a:off x="1752600" y="533400"/>
            <a:ext cx="7391400" cy="1981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Stress Acceptance Criteria</a:t>
            </a:r>
            <a:r>
              <a:rPr lang="en-US" sz="2000" b="1" dirty="0" smtClean="0"/>
              <a:t>:</a:t>
            </a:r>
          </a:p>
          <a:p>
            <a:r>
              <a:rPr lang="en-US" sz="2000" dirty="0" smtClean="0"/>
              <a:t>• What are the design limits of the system?</a:t>
            </a:r>
          </a:p>
          <a:p>
            <a:r>
              <a:rPr lang="en-US" sz="2000" dirty="0" smtClean="0"/>
              <a:t>• What is the expected and acceptable behavior of the </a:t>
            </a:r>
            <a:r>
              <a:rPr lang="en-US" sz="2000" dirty="0" smtClean="0"/>
              <a:t>recovery mechanism</a:t>
            </a:r>
            <a:r>
              <a:rPr lang="en-US" sz="2000" dirty="0" smtClean="0"/>
              <a:t>?</a:t>
            </a:r>
          </a:p>
          <a:p>
            <a:r>
              <a:rPr lang="en-US" sz="2000" dirty="0" smtClean="0"/>
              <a:t>• What test environment, close to customer deployment architecture, is</a:t>
            </a:r>
          </a:p>
          <a:p>
            <a:r>
              <a:rPr lang="en-US" sz="2000" dirty="0" smtClean="0"/>
              <a:t>needed in order to force the system to be stressed</a:t>
            </a:r>
            <a:r>
              <a:rPr lang="en-US" sz="2000" dirty="0" smtClean="0"/>
              <a:t>?</a:t>
            </a:r>
            <a:endParaRPr lang="en-US" sz="2000" dirty="0" smtClean="0"/>
          </a:p>
        </p:txBody>
      </p:sp>
      <p:sp>
        <p:nvSpPr>
          <p:cNvPr id="5" name="Rectangle 4"/>
          <p:cNvSpPr/>
          <p:nvPr/>
        </p:nvSpPr>
        <p:spPr>
          <a:xfrm>
            <a:off x="1752600" y="2590800"/>
            <a:ext cx="7391400" cy="2209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Reliability Acceptance Criteria:</a:t>
            </a:r>
          </a:p>
          <a:p>
            <a:r>
              <a:rPr lang="en-US" sz="2000" dirty="0" smtClean="0"/>
              <a:t>• What is the current failure rate of the software?</a:t>
            </a:r>
          </a:p>
          <a:p>
            <a:r>
              <a:rPr lang="en-US" sz="2000" dirty="0" smtClean="0"/>
              <a:t>• </a:t>
            </a:r>
            <a:r>
              <a:rPr lang="en-US" sz="2000" dirty="0" smtClean="0"/>
              <a:t>What will be the failure rate if the customer continues acceptance </a:t>
            </a:r>
            <a:r>
              <a:rPr lang="en-US" sz="2000" dirty="0" smtClean="0"/>
              <a:t>testing for </a:t>
            </a:r>
            <a:r>
              <a:rPr lang="en-US" sz="2000" dirty="0" smtClean="0"/>
              <a:t>a long time?</a:t>
            </a:r>
          </a:p>
          <a:p>
            <a:r>
              <a:rPr lang="en-US" sz="2000" dirty="0" smtClean="0"/>
              <a:t>• How many defects are likely to be in the software?</a:t>
            </a:r>
          </a:p>
          <a:p>
            <a:r>
              <a:rPr lang="en-US" sz="2000" dirty="0" smtClean="0"/>
              <a:t>• How much testing has to be performed to reach a particular failure rate?</a:t>
            </a:r>
          </a:p>
        </p:txBody>
      </p:sp>
      <p:sp>
        <p:nvSpPr>
          <p:cNvPr id="6" name="Rectangle 5"/>
          <p:cNvSpPr/>
          <p:nvPr/>
        </p:nvSpPr>
        <p:spPr>
          <a:xfrm>
            <a:off x="1752600" y="4876800"/>
            <a:ext cx="7391400" cy="1524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Serviceability Acceptance Criteria</a:t>
            </a:r>
            <a:r>
              <a:rPr lang="en-US" sz="2000" b="1" dirty="0" smtClean="0"/>
              <a:t>:</a:t>
            </a:r>
          </a:p>
          <a:p>
            <a:r>
              <a:rPr lang="en-US" sz="2000" dirty="0" smtClean="0"/>
              <a:t>• What kind of tools will be available for servicing the system?</a:t>
            </a:r>
          </a:p>
          <a:p>
            <a:r>
              <a:rPr lang="en-US" sz="2000" dirty="0" smtClean="0"/>
              <a:t>• How should these tools be used?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i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b="1" dirty="0" smtClean="0"/>
              <a:t>Robustness: </a:t>
            </a:r>
            <a:r>
              <a:rPr lang="en-US" dirty="0" smtClean="0"/>
              <a:t>The robustness of a system is defined as its ability to recover from errors, continue to operate under worst conditions, and operate reliably for an extended period of time. </a:t>
            </a:r>
          </a:p>
          <a:p>
            <a:r>
              <a:rPr lang="en-US" b="1" dirty="0" smtClean="0"/>
              <a:t>Timeliness: </a:t>
            </a:r>
            <a:r>
              <a:rPr lang="en-US" dirty="0" smtClean="0"/>
              <a:t>Time to market is an important aspect of any contractual agreement. The supplier must be able to deliver the system to the buyer within the time frame agreed upon.</a:t>
            </a:r>
          </a:p>
          <a:p>
            <a:r>
              <a:rPr lang="en-US" b="1" dirty="0" smtClean="0"/>
              <a:t>Confidentiality and Availability: </a:t>
            </a:r>
            <a:r>
              <a:rPr lang="en-US" dirty="0" smtClean="0"/>
              <a:t>The confidentiality acceptance criteria refer to the requirement that the data must be protected from unauthorized disclosure and the availability acceptance criteria to the requirement that the data must be protected from a denial of service (</a:t>
            </a:r>
            <a:r>
              <a:rPr lang="en-US" dirty="0" err="1" smtClean="0"/>
              <a:t>DoS</a:t>
            </a:r>
            <a:r>
              <a:rPr lang="en-US" dirty="0" smtClean="0"/>
              <a:t>) to authorized users. </a:t>
            </a:r>
            <a:endParaRPr lang="en-US" dirty="0"/>
          </a:p>
        </p:txBody>
      </p:sp>
      <p:sp>
        <p:nvSpPr>
          <p:cNvPr id="4" name="Rectangle 3"/>
          <p:cNvSpPr/>
          <p:nvPr/>
        </p:nvSpPr>
        <p:spPr>
          <a:xfrm>
            <a:off x="685800" y="0"/>
            <a:ext cx="8458200" cy="36576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Robustness Acceptance Criteria</a:t>
            </a:r>
            <a:r>
              <a:rPr lang="en-US" sz="2000" b="1" dirty="0" smtClean="0"/>
              <a:t>:</a:t>
            </a:r>
          </a:p>
          <a:p>
            <a:r>
              <a:rPr lang="en-US" sz="2000" dirty="0" smtClean="0"/>
              <a:t>• What are the types of errors from which the system is expected to recover?</a:t>
            </a:r>
          </a:p>
          <a:p>
            <a:r>
              <a:rPr lang="en-US" sz="2000" dirty="0" smtClean="0"/>
              <a:t>• What are the causes, or sources, of the errors so that these can be </a:t>
            </a:r>
            <a:r>
              <a:rPr lang="en-US" sz="2000" dirty="0" smtClean="0"/>
              <a:t>simulated in </a:t>
            </a:r>
            <a:r>
              <a:rPr lang="en-US" sz="2000" dirty="0" smtClean="0"/>
              <a:t>a test environment?</a:t>
            </a:r>
          </a:p>
          <a:p>
            <a:r>
              <a:rPr lang="en-US" sz="2000" dirty="0" smtClean="0"/>
              <a:t>• How are the errors initiated, or triggered, in the real world?</a:t>
            </a:r>
          </a:p>
          <a:p>
            <a:r>
              <a:rPr lang="en-US" sz="2000" dirty="0" smtClean="0"/>
              <a:t>• What types of corrective and recovery actions are required for each </a:t>
            </a:r>
            <a:r>
              <a:rPr lang="en-US" sz="2000" dirty="0" smtClean="0"/>
              <a:t>type of </a:t>
            </a:r>
            <a:r>
              <a:rPr lang="en-US" sz="2000" dirty="0" smtClean="0"/>
              <a:t>error?</a:t>
            </a:r>
          </a:p>
          <a:p>
            <a:r>
              <a:rPr lang="en-US" sz="2000" dirty="0" smtClean="0"/>
              <a:t>• What kinds of disasters can strike? What are those scenarios?</a:t>
            </a:r>
          </a:p>
          <a:p>
            <a:r>
              <a:rPr lang="en-US" sz="2000" dirty="0" smtClean="0"/>
              <a:t>• What is an acceptable response to each of these </a:t>
            </a:r>
            <a:r>
              <a:rPr lang="en-US" sz="2000" dirty="0" smtClean="0"/>
              <a:t>identified </a:t>
            </a:r>
            <a:r>
              <a:rPr lang="en-US" sz="2000" dirty="0" smtClean="0"/>
              <a:t>scenarios?</a:t>
            </a:r>
          </a:p>
          <a:p>
            <a:r>
              <a:rPr lang="en-US" sz="2000" dirty="0" smtClean="0"/>
              <a:t>• What is the recovery mechanism for each of the scenarios? Is it workable,</a:t>
            </a:r>
          </a:p>
          <a:p>
            <a:r>
              <a:rPr lang="en-US" sz="2000" dirty="0" smtClean="0"/>
              <a:t>understood, and accepted?</a:t>
            </a:r>
          </a:p>
          <a:p>
            <a:r>
              <a:rPr lang="en-US" sz="2000" dirty="0" smtClean="0"/>
              <a:t>• How can disaster be simulated in order to test recovery?</a:t>
            </a:r>
          </a:p>
        </p:txBody>
      </p:sp>
      <p:sp>
        <p:nvSpPr>
          <p:cNvPr id="5" name="Rectangle 4"/>
          <p:cNvSpPr/>
          <p:nvPr/>
        </p:nvSpPr>
        <p:spPr>
          <a:xfrm>
            <a:off x="685800" y="1752600"/>
            <a:ext cx="8458200" cy="2667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Timeliness Acceptance Criteria:</a:t>
            </a:r>
            <a:endParaRPr lang="en-US" sz="2000" b="1" dirty="0" smtClean="0"/>
          </a:p>
          <a:p>
            <a:r>
              <a:rPr lang="en-US" sz="2000" dirty="0" smtClean="0"/>
              <a:t>• If coding is completed on time, the buyer will reward 5% extra money </a:t>
            </a:r>
            <a:r>
              <a:rPr lang="en-US" sz="2000" dirty="0" smtClean="0"/>
              <a:t>on top </a:t>
            </a:r>
            <a:r>
              <a:rPr lang="en-US" sz="2000" dirty="0" smtClean="0"/>
              <a:t>of the contractual agreement.</a:t>
            </a:r>
          </a:p>
          <a:p>
            <a:r>
              <a:rPr lang="en-US" sz="2000" dirty="0" smtClean="0"/>
              <a:t>• If system-level testing is completed on time, the buyer will reward </a:t>
            </a:r>
            <a:r>
              <a:rPr lang="en-US" sz="2000" dirty="0" smtClean="0"/>
              <a:t>10% extra </a:t>
            </a:r>
            <a:r>
              <a:rPr lang="en-US" sz="2000" dirty="0" smtClean="0"/>
              <a:t>money on top of the contractual agreement.</a:t>
            </a:r>
          </a:p>
          <a:p>
            <a:r>
              <a:rPr lang="en-US" sz="2000" dirty="0" smtClean="0"/>
              <a:t>• For every week of delay in completing the system tests, the supplier </a:t>
            </a:r>
            <a:r>
              <a:rPr lang="en-US" sz="2000" dirty="0" smtClean="0"/>
              <a:t>has to </a:t>
            </a:r>
            <a:r>
              <a:rPr lang="en-US" sz="2000" dirty="0" smtClean="0"/>
              <a:t>pay 2% penalty on top of the contractual agreement, with a </a:t>
            </a:r>
            <a:r>
              <a:rPr lang="en-US" sz="2000" dirty="0" smtClean="0"/>
              <a:t>maximum of </a:t>
            </a:r>
            <a:r>
              <a:rPr lang="en-US" sz="2000" dirty="0" smtClean="0"/>
              <a:t>20% penalty.</a:t>
            </a:r>
          </a:p>
        </p:txBody>
      </p:sp>
      <p:sp>
        <p:nvSpPr>
          <p:cNvPr id="6" name="Rectangle 5"/>
          <p:cNvSpPr/>
          <p:nvPr/>
        </p:nvSpPr>
        <p:spPr>
          <a:xfrm>
            <a:off x="685800" y="3352800"/>
            <a:ext cx="8458200" cy="3200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C</a:t>
            </a:r>
            <a:r>
              <a:rPr lang="en-US" sz="2000" b="1" dirty="0" smtClean="0"/>
              <a:t>onfidentiality </a:t>
            </a:r>
            <a:r>
              <a:rPr lang="en-US" sz="2000" b="1" dirty="0" smtClean="0"/>
              <a:t>and </a:t>
            </a:r>
            <a:r>
              <a:rPr lang="en-US" sz="2000" b="1" dirty="0" smtClean="0"/>
              <a:t>Availability Acceptance Criteria:</a:t>
            </a:r>
            <a:endParaRPr lang="en-US" sz="2000" b="1" dirty="0" smtClean="0"/>
          </a:p>
          <a:p>
            <a:r>
              <a:rPr lang="en-US" sz="2000" dirty="0" smtClean="0"/>
              <a:t>• No unauthorized access to the system is permitted, that is, user </a:t>
            </a:r>
            <a:r>
              <a:rPr lang="en-US" sz="2000" dirty="0" smtClean="0"/>
              <a:t>authentication </a:t>
            </a:r>
            <a:r>
              <a:rPr lang="en-US" sz="2000" dirty="0" smtClean="0"/>
              <a:t>is performed.</a:t>
            </a:r>
          </a:p>
          <a:p>
            <a:r>
              <a:rPr lang="en-US" sz="2000" dirty="0" smtClean="0"/>
              <a:t>• Files and other data are protected from unauthorized access.</a:t>
            </a:r>
          </a:p>
          <a:p>
            <a:r>
              <a:rPr lang="en-US" sz="2000" dirty="0" smtClean="0"/>
              <a:t>• The system is protected against virus, worm, and </a:t>
            </a:r>
            <a:r>
              <a:rPr lang="en-US" sz="2000" dirty="0" err="1" smtClean="0"/>
              <a:t>bot</a:t>
            </a:r>
            <a:r>
              <a:rPr lang="en-US" sz="2000" dirty="0" smtClean="0"/>
              <a:t> attacks.</a:t>
            </a:r>
          </a:p>
          <a:p>
            <a:r>
              <a:rPr lang="en-US" sz="2000" dirty="0" smtClean="0"/>
              <a:t>• Tools are available for detecting attacks.</a:t>
            </a:r>
          </a:p>
          <a:p>
            <a:r>
              <a:rPr lang="en-US" sz="2000" dirty="0" smtClean="0"/>
              <a:t>• There is support against </a:t>
            </a:r>
            <a:r>
              <a:rPr lang="en-US" sz="2000" dirty="0" err="1" smtClean="0"/>
              <a:t>DoS</a:t>
            </a:r>
            <a:r>
              <a:rPr lang="en-US" sz="2000" dirty="0" smtClean="0"/>
              <a:t> attack.</a:t>
            </a:r>
          </a:p>
          <a:p>
            <a:r>
              <a:rPr lang="en-US" sz="2000" dirty="0" smtClean="0"/>
              <a:t>• Privacy in communication is achieved by using </a:t>
            </a:r>
            <a:r>
              <a:rPr lang="en-US" sz="2000" dirty="0" smtClean="0"/>
              <a:t>encryption.</a:t>
            </a:r>
            <a:endParaRPr lang="en-US" sz="2000" dirty="0" smtClean="0"/>
          </a:p>
          <a:p>
            <a:r>
              <a:rPr lang="en-US" sz="2000" dirty="0" smtClean="0"/>
              <a:t>• All the customer data must be stored in a secure place in accordance with</a:t>
            </a:r>
          </a:p>
          <a:p>
            <a:r>
              <a:rPr lang="en-US" sz="2000" dirty="0" smtClean="0"/>
              <a:t>the policies of customer right, such as </a:t>
            </a:r>
            <a:r>
              <a:rPr lang="en-US" sz="2000" dirty="0" smtClean="0"/>
              <a:t>confidentiality</a:t>
            </a:r>
            <a:r>
              <a:rPr lang="en-US" sz="20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i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Attributes</a:t>
            </a:r>
            <a:endParaRPr lang="en-US" dirty="0"/>
          </a:p>
        </p:txBody>
      </p:sp>
      <p:sp>
        <p:nvSpPr>
          <p:cNvPr id="3" name="Content Placeholder 2"/>
          <p:cNvSpPr>
            <a:spLocks noGrp="1"/>
          </p:cNvSpPr>
          <p:nvPr>
            <p:ph sz="quarter" idx="1"/>
          </p:nvPr>
        </p:nvSpPr>
        <p:spPr>
          <a:xfrm>
            <a:off x="228600" y="1600200"/>
            <a:ext cx="8537448" cy="5029200"/>
          </a:xfrm>
        </p:spPr>
        <p:txBody>
          <a:bodyPr>
            <a:normAutofit fontScale="77500" lnSpcReduction="20000"/>
          </a:bodyPr>
          <a:lstStyle/>
          <a:p>
            <a:r>
              <a:rPr lang="en-US" b="1" dirty="0" smtClean="0"/>
              <a:t>Compatibility and Interoperability: </a:t>
            </a:r>
            <a:r>
              <a:rPr lang="en-US" dirty="0" smtClean="0"/>
              <a:t>The compatibility of a system is defined as the ability to operate in the same way across different platforms and network configurations and in the presence of different mixes of other applications. On the other hand, the interoperability of a system is defined as the ability to interface with other network elements and work correctly as expected. </a:t>
            </a:r>
          </a:p>
          <a:p>
            <a:r>
              <a:rPr lang="en-US" b="1" dirty="0" smtClean="0"/>
              <a:t>Compliance: </a:t>
            </a:r>
            <a:r>
              <a:rPr lang="en-US" dirty="0" smtClean="0"/>
              <a:t>The system should comply with the relevant technical standards, such as the IEEE standards, operating system interface standards, and the IP standards. In addition, the system should comply with regulatory requirements as established by external agencies. </a:t>
            </a:r>
          </a:p>
          <a:p>
            <a:r>
              <a:rPr lang="en-US" b="1" dirty="0" smtClean="0"/>
              <a:t>Scalability: </a:t>
            </a:r>
            <a:r>
              <a:rPr lang="en-US" dirty="0" smtClean="0"/>
              <a:t>The scalability of a system is defined as its ability to effectively provide acceptable performance as the following quantities increase: (</a:t>
            </a:r>
            <a:r>
              <a:rPr lang="en-US" dirty="0" err="1" smtClean="0"/>
              <a:t>i</a:t>
            </a:r>
            <a:r>
              <a:rPr lang="en-US" dirty="0" smtClean="0"/>
              <a:t>) geographic area of coverage of a system, (ii) system size in terms of the number of elements in the system, (iii) number of users, and (iv) volume of workload per unit time. A system may work as expected in limited-use scenarios but may not scale up very well. </a:t>
            </a:r>
          </a:p>
        </p:txBody>
      </p:sp>
      <p:sp>
        <p:nvSpPr>
          <p:cNvPr id="4" name="Rectangle 3"/>
          <p:cNvSpPr/>
          <p:nvPr/>
        </p:nvSpPr>
        <p:spPr>
          <a:xfrm>
            <a:off x="1981200" y="152400"/>
            <a:ext cx="7162800" cy="2362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Compatibility </a:t>
            </a:r>
            <a:r>
              <a:rPr lang="en-US" sz="2000" b="1" dirty="0" smtClean="0"/>
              <a:t>and </a:t>
            </a:r>
            <a:r>
              <a:rPr lang="en-US" sz="2000" b="1" dirty="0" smtClean="0"/>
              <a:t>Interoperability Acceptance Criteria</a:t>
            </a:r>
            <a:r>
              <a:rPr lang="en-US" sz="2000" b="1" dirty="0" smtClean="0"/>
              <a:t>:</a:t>
            </a:r>
          </a:p>
          <a:p>
            <a:r>
              <a:rPr lang="en-US" sz="2000" dirty="0" smtClean="0"/>
              <a:t>• What are the platforms, or </a:t>
            </a:r>
            <a:r>
              <a:rPr lang="en-US" sz="2000" dirty="0" smtClean="0"/>
              <a:t>configurations</a:t>
            </a:r>
            <a:r>
              <a:rPr lang="en-US" sz="2000" dirty="0" smtClean="0"/>
              <a:t>, on which the system </a:t>
            </a:r>
            <a:r>
              <a:rPr lang="en-US" sz="2000" dirty="0" smtClean="0"/>
              <a:t>must operate</a:t>
            </a:r>
            <a:r>
              <a:rPr lang="en-US" sz="2000" dirty="0" smtClean="0"/>
              <a:t>?</a:t>
            </a:r>
          </a:p>
          <a:p>
            <a:r>
              <a:rPr lang="en-US" sz="2000" dirty="0" smtClean="0"/>
              <a:t>• Does the system have to work exactly the same way across different </a:t>
            </a:r>
            <a:r>
              <a:rPr lang="en-US" sz="2000" dirty="0" smtClean="0"/>
              <a:t>configurations</a:t>
            </a:r>
            <a:r>
              <a:rPr lang="en-US" sz="2000" dirty="0" smtClean="0"/>
              <a:t>? If not, what are the acceptable variations?</a:t>
            </a:r>
          </a:p>
          <a:p>
            <a:r>
              <a:rPr lang="en-US" sz="2000" dirty="0" smtClean="0"/>
              <a:t>• What are the applications that must coexist with the system?</a:t>
            </a:r>
          </a:p>
          <a:p>
            <a:r>
              <a:rPr lang="en-US" sz="2000" dirty="0" smtClean="0"/>
              <a:t>• With what network elements must the system interoperate?</a:t>
            </a:r>
          </a:p>
        </p:txBody>
      </p:sp>
      <p:sp>
        <p:nvSpPr>
          <p:cNvPr id="5" name="Rectangle 4"/>
          <p:cNvSpPr/>
          <p:nvPr/>
        </p:nvSpPr>
        <p:spPr>
          <a:xfrm>
            <a:off x="1981200" y="2743200"/>
            <a:ext cx="7162800" cy="1600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Compliance </a:t>
            </a:r>
            <a:r>
              <a:rPr lang="en-US" sz="2000" b="1" dirty="0" smtClean="0"/>
              <a:t>Acceptance Criteria :</a:t>
            </a:r>
            <a:endParaRPr lang="en-US" sz="2000" b="1" dirty="0" smtClean="0"/>
          </a:p>
          <a:p>
            <a:r>
              <a:rPr lang="en-US" sz="2000" dirty="0" smtClean="0"/>
              <a:t>• With what technical standards should the system comply? Are </a:t>
            </a:r>
            <a:r>
              <a:rPr lang="en-US" sz="2000" dirty="0" smtClean="0"/>
              <a:t>there any exceptions </a:t>
            </a:r>
            <a:r>
              <a:rPr lang="en-US" sz="2000" dirty="0" smtClean="0"/>
              <a:t>to these standards? If yes, specify the exceptions.</a:t>
            </a:r>
          </a:p>
          <a:p>
            <a:r>
              <a:rPr lang="en-US" sz="2000" dirty="0" smtClean="0"/>
              <a:t>• Identify the regulatory bodies that must certify the </a:t>
            </a:r>
            <a:r>
              <a:rPr lang="en-US" sz="2000" dirty="0" smtClean="0"/>
              <a:t>system?</a:t>
            </a:r>
            <a:endParaRPr lang="en-US" sz="2000" dirty="0" smtClean="0"/>
          </a:p>
        </p:txBody>
      </p:sp>
      <p:sp>
        <p:nvSpPr>
          <p:cNvPr id="7" name="Rectangle 6"/>
          <p:cNvSpPr/>
          <p:nvPr/>
        </p:nvSpPr>
        <p:spPr>
          <a:xfrm>
            <a:off x="1981200" y="4495800"/>
            <a:ext cx="7162800" cy="2362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Scalability Acceptance Criteria</a:t>
            </a:r>
            <a:r>
              <a:rPr lang="en-US" sz="2000" b="1" dirty="0" smtClean="0"/>
              <a:t>:</a:t>
            </a:r>
          </a:p>
          <a:p>
            <a:r>
              <a:rPr lang="en-US" sz="2000" dirty="0" smtClean="0"/>
              <a:t>• How many concurrent users is the system expected to handle?</a:t>
            </a:r>
          </a:p>
          <a:p>
            <a:r>
              <a:rPr lang="en-US" sz="2000" dirty="0" smtClean="0"/>
              <a:t>• How many transactions per unit time is the system expected </a:t>
            </a:r>
            <a:r>
              <a:rPr lang="en-US" sz="2000" dirty="0" smtClean="0"/>
              <a:t>to process</a:t>
            </a:r>
            <a:r>
              <a:rPr lang="en-US" sz="2000" dirty="0" smtClean="0"/>
              <a:t>?</a:t>
            </a:r>
          </a:p>
          <a:p>
            <a:r>
              <a:rPr lang="en-US" sz="2000" dirty="0" smtClean="0"/>
              <a:t>• How many database records is the system expected to support?</a:t>
            </a:r>
          </a:p>
          <a:p>
            <a:r>
              <a:rPr lang="en-US" sz="2000" dirty="0" smtClean="0"/>
              <a:t>• How many elements, or objects, must be managed in live operation?</a:t>
            </a:r>
          </a:p>
          <a:p>
            <a:r>
              <a:rPr lang="en-US" sz="2000" dirty="0" smtClean="0"/>
              <a:t>• What is the largest geographic area the system can cover?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Attributes</a:t>
            </a:r>
            <a:endParaRPr lang="en-US" dirty="0"/>
          </a:p>
        </p:txBody>
      </p:sp>
      <p:sp>
        <p:nvSpPr>
          <p:cNvPr id="3" name="Content Placeholder 2"/>
          <p:cNvSpPr>
            <a:spLocks noGrp="1"/>
          </p:cNvSpPr>
          <p:nvPr>
            <p:ph sz="quarter" idx="1"/>
          </p:nvPr>
        </p:nvSpPr>
        <p:spPr/>
        <p:txBody>
          <a:bodyPr>
            <a:normAutofit/>
          </a:bodyPr>
          <a:lstStyle/>
          <a:p>
            <a:r>
              <a:rPr lang="en-US" b="1" dirty="0" err="1" smtClean="0"/>
              <a:t>Installability</a:t>
            </a:r>
            <a:r>
              <a:rPr lang="en-US" b="1" dirty="0" smtClean="0"/>
              <a:t> </a:t>
            </a:r>
            <a:r>
              <a:rPr lang="en-US" b="1" dirty="0" smtClean="0"/>
              <a:t>and Upgradability: </a:t>
            </a:r>
            <a:r>
              <a:rPr lang="en-US" dirty="0" smtClean="0"/>
              <a:t>The purpose of system </a:t>
            </a:r>
            <a:r>
              <a:rPr lang="en-US" dirty="0" err="1" smtClean="0"/>
              <a:t>installability</a:t>
            </a:r>
            <a:r>
              <a:rPr lang="en-US" dirty="0" smtClean="0"/>
              <a:t> and upgradability is to ensure that the system can be correctly installed and upgraded in the customer environment. If for some reason the customer wants to uninstall or downgrade the system software, it is required to be done smoothly. </a:t>
            </a:r>
            <a:endParaRPr lang="en-US" b="1" dirty="0" smtClean="0"/>
          </a:p>
          <a:p>
            <a:r>
              <a:rPr lang="en-US" b="1" dirty="0" smtClean="0"/>
              <a:t>Documentation</a:t>
            </a:r>
            <a:r>
              <a:rPr lang="en-US" b="1" dirty="0" smtClean="0"/>
              <a:t>:</a:t>
            </a:r>
            <a:r>
              <a:rPr lang="en-US" dirty="0" smtClean="0"/>
              <a:t> The quality of the system user’s guide must be high. </a:t>
            </a:r>
            <a:endParaRPr lang="en-US" dirty="0"/>
          </a:p>
        </p:txBody>
      </p:sp>
      <p:sp>
        <p:nvSpPr>
          <p:cNvPr id="5" name="Rectangle 4"/>
          <p:cNvSpPr/>
          <p:nvPr/>
        </p:nvSpPr>
        <p:spPr>
          <a:xfrm>
            <a:off x="1981200" y="4953000"/>
            <a:ext cx="7162800" cy="1905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D</a:t>
            </a:r>
            <a:r>
              <a:rPr lang="en-US" sz="2000" b="1" dirty="0" smtClean="0"/>
              <a:t>ocumentation Acceptance Criteria:</a:t>
            </a:r>
            <a:endParaRPr lang="en-US" sz="2000" b="1" dirty="0" smtClean="0"/>
          </a:p>
          <a:p>
            <a:r>
              <a:rPr lang="en-US" sz="2000" dirty="0" smtClean="0"/>
              <a:t>• All the user documents should be reviewed and approved by the </a:t>
            </a:r>
            <a:r>
              <a:rPr lang="en-US" sz="2000" dirty="0" smtClean="0"/>
              <a:t>software </a:t>
            </a:r>
            <a:r>
              <a:rPr lang="en-US" sz="2000" dirty="0" smtClean="0"/>
              <a:t>quality assurance group for correctness, accuracy, readability, </a:t>
            </a:r>
            <a:r>
              <a:rPr lang="en-US" sz="2000" dirty="0" smtClean="0"/>
              <a:t>and usefulness</a:t>
            </a:r>
            <a:r>
              <a:rPr lang="en-US" sz="2000" dirty="0" smtClean="0"/>
              <a:t>.</a:t>
            </a:r>
          </a:p>
          <a:p>
            <a:r>
              <a:rPr lang="en-US" sz="2000" dirty="0" smtClean="0"/>
              <a:t>• The on-line help should be reviewed and signed off by the software </a:t>
            </a:r>
            <a:r>
              <a:rPr lang="en-US" sz="2000" dirty="0" smtClean="0"/>
              <a:t>quality assurance </a:t>
            </a:r>
            <a:r>
              <a:rPr lang="en-US" sz="2000" dirty="0" smtClean="0"/>
              <a:t>group</a:t>
            </a:r>
            <a:r>
              <a:rPr lang="en-US" sz="2000" dirty="0" smtClean="0"/>
              <a:t>.</a:t>
            </a:r>
            <a:endParaRPr lang="en-US" sz="2000" dirty="0" smtClean="0"/>
          </a:p>
        </p:txBody>
      </p:sp>
      <p:sp>
        <p:nvSpPr>
          <p:cNvPr id="6" name="Rectangle 5"/>
          <p:cNvSpPr/>
          <p:nvPr/>
        </p:nvSpPr>
        <p:spPr>
          <a:xfrm>
            <a:off x="762000" y="0"/>
            <a:ext cx="8382000" cy="5791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900" b="1" dirty="0" smtClean="0"/>
              <a:t> </a:t>
            </a:r>
            <a:r>
              <a:rPr lang="en-US" sz="1900" b="1" dirty="0" smtClean="0"/>
              <a:t>Installation </a:t>
            </a:r>
            <a:r>
              <a:rPr lang="en-US" sz="1900" b="1" dirty="0" smtClean="0"/>
              <a:t>and </a:t>
            </a:r>
            <a:r>
              <a:rPr lang="en-US" sz="1900" b="1" dirty="0" err="1" smtClean="0"/>
              <a:t>Upgradation</a:t>
            </a:r>
            <a:r>
              <a:rPr lang="en-US" sz="1900" b="1" dirty="0" smtClean="0"/>
              <a:t> Acceptance </a:t>
            </a:r>
            <a:r>
              <a:rPr lang="en-US" sz="1900" b="1" dirty="0" smtClean="0"/>
              <a:t>C</a:t>
            </a:r>
            <a:r>
              <a:rPr lang="en-US" sz="1900" b="1" dirty="0" smtClean="0"/>
              <a:t>riteria:</a:t>
            </a:r>
            <a:endParaRPr lang="en-US" sz="1900" b="1" dirty="0" smtClean="0"/>
          </a:p>
          <a:p>
            <a:r>
              <a:rPr lang="en-US" sz="1900" dirty="0" smtClean="0"/>
              <a:t>• The document must identify the person to install the </a:t>
            </a:r>
            <a:r>
              <a:rPr lang="en-US" sz="1900" dirty="0" smtClean="0"/>
              <a:t>system.</a:t>
            </a:r>
            <a:endParaRPr lang="en-US" sz="1900" dirty="0" smtClean="0"/>
          </a:p>
          <a:p>
            <a:r>
              <a:rPr lang="en-US" sz="1900" dirty="0" smtClean="0"/>
              <a:t>• Over what range of platforms, </a:t>
            </a:r>
            <a:r>
              <a:rPr lang="en-US" sz="1900" dirty="0" smtClean="0"/>
              <a:t>configurations</a:t>
            </a:r>
            <a:r>
              <a:rPr lang="en-US" sz="1900" dirty="0" smtClean="0"/>
              <a:t>, and versions of </a:t>
            </a:r>
            <a:r>
              <a:rPr lang="en-US" sz="1900" dirty="0" smtClean="0"/>
              <a:t>support software </a:t>
            </a:r>
            <a:r>
              <a:rPr lang="en-US" sz="1900" dirty="0" smtClean="0"/>
              <a:t>is the installation or </a:t>
            </a:r>
            <a:r>
              <a:rPr lang="en-US" sz="1900" dirty="0" err="1" smtClean="0"/>
              <a:t>upgradation</a:t>
            </a:r>
            <a:r>
              <a:rPr lang="en-US" sz="1900" dirty="0" smtClean="0"/>
              <a:t> process expected to work? </a:t>
            </a:r>
            <a:endParaRPr lang="en-US" sz="1900" dirty="0" smtClean="0"/>
          </a:p>
          <a:p>
            <a:r>
              <a:rPr lang="en-US" sz="1900" dirty="0" smtClean="0"/>
              <a:t>• </a:t>
            </a:r>
            <a:r>
              <a:rPr lang="en-US" sz="1900" dirty="0" smtClean="0"/>
              <a:t>Can the installation or </a:t>
            </a:r>
            <a:r>
              <a:rPr lang="en-US" sz="1900" dirty="0" err="1" smtClean="0"/>
              <a:t>upgradation</a:t>
            </a:r>
            <a:r>
              <a:rPr lang="en-US" sz="1900" dirty="0" smtClean="0"/>
              <a:t> process change the user’s existing </a:t>
            </a:r>
            <a:r>
              <a:rPr lang="en-US" sz="1900" dirty="0" smtClean="0"/>
              <a:t>environment</a:t>
            </a:r>
            <a:r>
              <a:rPr lang="en-US" sz="1900" dirty="0" smtClean="0"/>
              <a:t>? If yes, the risks of this change should be clearly documented.</a:t>
            </a:r>
          </a:p>
          <a:p>
            <a:r>
              <a:rPr lang="en-US" sz="1900" dirty="0" smtClean="0"/>
              <a:t>• The installation or </a:t>
            </a:r>
            <a:r>
              <a:rPr lang="en-US" sz="1900" dirty="0" err="1" smtClean="0"/>
              <a:t>upgradation</a:t>
            </a:r>
            <a:r>
              <a:rPr lang="en-US" sz="1900" dirty="0" smtClean="0"/>
              <a:t> process should include diagnostic and </a:t>
            </a:r>
            <a:r>
              <a:rPr lang="en-US" sz="1900" dirty="0" smtClean="0"/>
              <a:t>corrective </a:t>
            </a:r>
            <a:r>
              <a:rPr lang="en-US" sz="1900" dirty="0" smtClean="0"/>
              <a:t>steps to be used in the event of the process not progressing </a:t>
            </a:r>
            <a:r>
              <a:rPr lang="en-US" sz="1900" dirty="0" smtClean="0"/>
              <a:t>as expected</a:t>
            </a:r>
            <a:r>
              <a:rPr lang="en-US" sz="1900" dirty="0" smtClean="0"/>
              <a:t>.</a:t>
            </a:r>
          </a:p>
          <a:p>
            <a:r>
              <a:rPr lang="en-US" sz="1900" dirty="0" smtClean="0"/>
              <a:t>• The installation or </a:t>
            </a:r>
            <a:r>
              <a:rPr lang="en-US" sz="1900" dirty="0" err="1" smtClean="0"/>
              <a:t>upgradation</a:t>
            </a:r>
            <a:r>
              <a:rPr lang="en-US" sz="1900" dirty="0" smtClean="0"/>
              <a:t> process should contain a workable </a:t>
            </a:r>
            <a:r>
              <a:rPr lang="en-US" sz="1900" dirty="0" smtClean="0"/>
              <a:t>uninstall</a:t>
            </a:r>
            <a:r>
              <a:rPr lang="en-US" sz="1900" dirty="0" smtClean="0"/>
              <a:t>, downgrade, or </a:t>
            </a:r>
            <a:r>
              <a:rPr lang="en-US" sz="1900" dirty="0" err="1" smtClean="0"/>
              <a:t>backoff</a:t>
            </a:r>
            <a:r>
              <a:rPr lang="en-US" sz="1900" dirty="0" smtClean="0"/>
              <a:t> process in case a </a:t>
            </a:r>
            <a:r>
              <a:rPr lang="en-US" sz="1900" dirty="0" err="1" smtClean="0"/>
              <a:t>speciﬁc</a:t>
            </a:r>
            <a:r>
              <a:rPr lang="en-US" sz="1900" dirty="0" smtClean="0"/>
              <a:t> installation does </a:t>
            </a:r>
            <a:r>
              <a:rPr lang="en-US" sz="1900" dirty="0" smtClean="0"/>
              <a:t>not proceed </a:t>
            </a:r>
            <a:r>
              <a:rPr lang="en-US" sz="1900" dirty="0" smtClean="0"/>
              <a:t>as expected.</a:t>
            </a:r>
          </a:p>
          <a:p>
            <a:r>
              <a:rPr lang="en-US" sz="1900" dirty="0" smtClean="0"/>
              <a:t>• The installation or </a:t>
            </a:r>
            <a:r>
              <a:rPr lang="en-US" sz="1900" dirty="0" err="1" smtClean="0"/>
              <a:t>upgradation</a:t>
            </a:r>
            <a:r>
              <a:rPr lang="en-US" sz="1900" dirty="0" smtClean="0"/>
              <a:t> process should correctly work from all </a:t>
            </a:r>
            <a:r>
              <a:rPr lang="en-US" sz="1900" dirty="0" smtClean="0"/>
              <a:t>of the </a:t>
            </a:r>
            <a:r>
              <a:rPr lang="en-US" sz="1900" dirty="0" smtClean="0"/>
              <a:t>various delivery media, such as download via File Transfer </a:t>
            </a:r>
            <a:r>
              <a:rPr lang="en-US" sz="1900" dirty="0" smtClean="0"/>
              <a:t>Protocol (FTP</a:t>
            </a:r>
            <a:r>
              <a:rPr lang="en-US" sz="1900" dirty="0" smtClean="0"/>
              <a:t>), CD-ROM, and DVD.</a:t>
            </a:r>
          </a:p>
          <a:p>
            <a:r>
              <a:rPr lang="en-US" sz="1900" dirty="0" smtClean="0"/>
              <a:t>• If the system includes a licensing and registration process, it should </a:t>
            </a:r>
            <a:r>
              <a:rPr lang="en-US" sz="1900" dirty="0" smtClean="0"/>
              <a:t>work smoothly </a:t>
            </a:r>
            <a:r>
              <a:rPr lang="en-US" sz="1900" dirty="0" smtClean="0"/>
              <a:t>and should be documented.</a:t>
            </a:r>
          </a:p>
          <a:p>
            <a:r>
              <a:rPr lang="en-US" sz="1900" dirty="0" smtClean="0"/>
              <a:t>• The installation or </a:t>
            </a:r>
            <a:r>
              <a:rPr lang="en-US" sz="1900" dirty="0" err="1" smtClean="0"/>
              <a:t>upgradation</a:t>
            </a:r>
            <a:r>
              <a:rPr lang="en-US" sz="1900" dirty="0" smtClean="0"/>
              <a:t> instructions should be complete, </a:t>
            </a:r>
            <a:r>
              <a:rPr lang="en-US" sz="1900" dirty="0" smtClean="0"/>
              <a:t>correct, and </a:t>
            </a:r>
            <a:r>
              <a:rPr lang="en-US" sz="1900" dirty="0" smtClean="0"/>
              <a:t>usable.</a:t>
            </a:r>
          </a:p>
          <a:p>
            <a:r>
              <a:rPr lang="en-US" sz="1900" dirty="0" smtClean="0"/>
              <a:t>• The installation or </a:t>
            </a:r>
            <a:r>
              <a:rPr lang="en-US" sz="1900" dirty="0" err="1" smtClean="0"/>
              <a:t>upgradation</a:t>
            </a:r>
            <a:r>
              <a:rPr lang="en-US" sz="1900" dirty="0" smtClean="0"/>
              <a:t> process should be </a:t>
            </a:r>
            <a:r>
              <a:rPr lang="en-US" sz="1900" dirty="0" err="1" smtClean="0"/>
              <a:t>veriﬁed</a:t>
            </a:r>
            <a:r>
              <a:rPr lang="en-US" sz="1900" dirty="0" smtClean="0"/>
              <a:t> during </a:t>
            </a:r>
            <a:r>
              <a:rPr lang="en-US" sz="1900" dirty="0" smtClean="0"/>
              <a:t>system testing</a:t>
            </a:r>
            <a:r>
              <a:rPr lang="en-US" sz="1900" dirty="0" smtClean="0"/>
              <a:t>.</a:t>
            </a:r>
          </a:p>
          <a:p>
            <a:r>
              <a:rPr lang="en-US" sz="1900" dirty="0" smtClean="0"/>
              <a:t>• There should be zero defects outstanding against a system installation or</a:t>
            </a:r>
          </a:p>
          <a:p>
            <a:r>
              <a:rPr lang="en-US" sz="1900" dirty="0" err="1" smtClean="0"/>
              <a:t>upgradation</a:t>
            </a:r>
            <a:r>
              <a:rPr lang="en-US" sz="1900" dirty="0" smtClean="0"/>
              <a:t> process</a:t>
            </a:r>
            <a:r>
              <a:rPr lang="en-US" sz="1900" dirty="0" smtClean="0"/>
              <a:t>.</a:t>
            </a:r>
            <a:endParaRPr lang="en-US" sz="19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 Plan</a:t>
            </a:r>
            <a:endParaRPr lang="en-US" dirty="0"/>
          </a:p>
        </p:txBody>
      </p:sp>
      <p:sp>
        <p:nvSpPr>
          <p:cNvPr id="3" name="Content Placeholder 2"/>
          <p:cNvSpPr>
            <a:spLocks noGrp="1"/>
          </p:cNvSpPr>
          <p:nvPr>
            <p:ph sz="quarter" idx="1"/>
          </p:nvPr>
        </p:nvSpPr>
        <p:spPr>
          <a:xfrm>
            <a:off x="381000" y="1600200"/>
            <a:ext cx="8385048" cy="4876800"/>
          </a:xfrm>
        </p:spPr>
        <p:txBody>
          <a:bodyPr>
            <a:normAutofit fontScale="92500" lnSpcReduction="10000"/>
          </a:bodyPr>
          <a:lstStyle/>
          <a:p>
            <a:r>
              <a:rPr lang="en-US" dirty="0" smtClean="0"/>
              <a:t>Planning for acceptance testing begins as soon as the acceptance criteria are </a:t>
            </a:r>
            <a:r>
              <a:rPr lang="en-US" dirty="0" smtClean="0"/>
              <a:t>known.</a:t>
            </a:r>
          </a:p>
          <a:p>
            <a:r>
              <a:rPr lang="en-US" dirty="0" smtClean="0"/>
              <a:t>Early development of an acceptance test plan (ATP) gives </a:t>
            </a:r>
            <a:r>
              <a:rPr lang="en-US" dirty="0" smtClean="0"/>
              <a:t>a </a:t>
            </a:r>
            <a:r>
              <a:rPr lang="en-US" dirty="0" smtClean="0"/>
              <a:t>good picture of </a:t>
            </a:r>
            <a:r>
              <a:rPr lang="en-US" dirty="0" smtClean="0"/>
              <a:t>the final </a:t>
            </a:r>
            <a:r>
              <a:rPr lang="en-US" dirty="0" smtClean="0"/>
              <a:t>product. </a:t>
            </a:r>
            <a:endParaRPr lang="en-US" dirty="0" smtClean="0"/>
          </a:p>
          <a:p>
            <a:r>
              <a:rPr lang="en-US" dirty="0" smtClean="0"/>
              <a:t>The </a:t>
            </a:r>
            <a:r>
              <a:rPr lang="en-US" dirty="0" smtClean="0"/>
              <a:t>purpose of an ATP is to develop a detailed outline of the </a:t>
            </a:r>
            <a:r>
              <a:rPr lang="en-US" dirty="0" smtClean="0"/>
              <a:t>process to </a:t>
            </a:r>
            <a:r>
              <a:rPr lang="en-US" dirty="0" smtClean="0"/>
              <a:t>test the system prior to making a transition to the actual business use of </a:t>
            </a:r>
            <a:r>
              <a:rPr lang="en-US" dirty="0" smtClean="0"/>
              <a:t>the system</a:t>
            </a:r>
            <a:r>
              <a:rPr lang="en-US" dirty="0" smtClean="0"/>
              <a:t>. </a:t>
            </a:r>
            <a:endParaRPr lang="en-US" dirty="0" smtClean="0"/>
          </a:p>
          <a:p>
            <a:r>
              <a:rPr lang="en-US" dirty="0" smtClean="0"/>
              <a:t>In developing an ATP, emphasis is put on demonstrating that the </a:t>
            </a:r>
            <a:r>
              <a:rPr lang="en-US" dirty="0" smtClean="0"/>
              <a:t>system works </a:t>
            </a:r>
            <a:r>
              <a:rPr lang="en-US" dirty="0" smtClean="0"/>
              <a:t>according to the customer’s expectation, rather than passing a set of </a:t>
            </a:r>
            <a:r>
              <a:rPr lang="en-US" dirty="0" smtClean="0"/>
              <a:t>comprehensive </a:t>
            </a:r>
            <a:r>
              <a:rPr lang="en-US" dirty="0" smtClean="0"/>
              <a:t>tests.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 Plan</a:t>
            </a:r>
            <a:endParaRPr lang="en-US" dirty="0"/>
          </a:p>
        </p:txBody>
      </p:sp>
      <p:sp>
        <p:nvSpPr>
          <p:cNvPr id="3" name="Content Placeholder 2"/>
          <p:cNvSpPr>
            <a:spLocks noGrp="1"/>
          </p:cNvSpPr>
          <p:nvPr>
            <p:ph sz="quarter" idx="1"/>
          </p:nvPr>
        </p:nvSpPr>
        <p:spPr>
          <a:xfrm>
            <a:off x="381000" y="1600200"/>
            <a:ext cx="8385048" cy="5029200"/>
          </a:xfrm>
        </p:spPr>
        <p:txBody>
          <a:bodyPr>
            <a:normAutofit fontScale="77500" lnSpcReduction="20000"/>
          </a:bodyPr>
          <a:lstStyle/>
          <a:p>
            <a:r>
              <a:rPr lang="en-US" dirty="0" smtClean="0"/>
              <a:t>In any case, the system is expected to have already passed a set </a:t>
            </a:r>
            <a:r>
              <a:rPr lang="en-US" dirty="0" smtClean="0"/>
              <a:t>of comprehensive </a:t>
            </a:r>
            <a:r>
              <a:rPr lang="en-US" dirty="0" smtClean="0"/>
              <a:t>tests during system-level testing. The ATP must be kept very </a:t>
            </a:r>
            <a:r>
              <a:rPr lang="en-US" dirty="0" smtClean="0"/>
              <a:t>simple because </a:t>
            </a:r>
            <a:r>
              <a:rPr lang="en-US" dirty="0" smtClean="0"/>
              <a:t>the audience of this plan may include people from diverse </a:t>
            </a:r>
            <a:r>
              <a:rPr lang="en-US" dirty="0" smtClean="0"/>
              <a:t>backgrounds, such </a:t>
            </a:r>
            <a:r>
              <a:rPr lang="en-US" dirty="0" smtClean="0"/>
              <a:t>as marketing and business managers. </a:t>
            </a:r>
            <a:endParaRPr lang="en-US" dirty="0" smtClean="0"/>
          </a:p>
          <a:p>
            <a:r>
              <a:rPr lang="en-US" dirty="0" smtClean="0"/>
              <a:t>Some </a:t>
            </a:r>
            <a:r>
              <a:rPr lang="en-US" dirty="0" smtClean="0"/>
              <a:t>people argue that the ATP </a:t>
            </a:r>
            <a:r>
              <a:rPr lang="en-US" dirty="0" smtClean="0"/>
              <a:t>is redundant </a:t>
            </a:r>
            <a:r>
              <a:rPr lang="en-US" dirty="0" smtClean="0"/>
              <a:t>and unnecessary if a comprehensive system test plan is developed. </a:t>
            </a:r>
            <a:endParaRPr lang="en-US" dirty="0" smtClean="0"/>
          </a:p>
          <a:p>
            <a:r>
              <a:rPr lang="en-US" dirty="0" smtClean="0"/>
              <a:t>We believe </a:t>
            </a:r>
            <a:r>
              <a:rPr lang="en-US" dirty="0" smtClean="0"/>
              <a:t>that even if a system test plan is adequate, acceptance tests usually </a:t>
            </a:r>
            <a:r>
              <a:rPr lang="en-US" dirty="0" smtClean="0"/>
              <a:t>uncover additional significant </a:t>
            </a:r>
            <a:r>
              <a:rPr lang="en-US" dirty="0" smtClean="0"/>
              <a:t>problems. </a:t>
            </a:r>
            <a:endParaRPr lang="en-US" dirty="0" smtClean="0"/>
          </a:p>
          <a:p>
            <a:r>
              <a:rPr lang="en-US" dirty="0" smtClean="0"/>
              <a:t>Moreover</a:t>
            </a:r>
            <a:r>
              <a:rPr lang="en-US" dirty="0" smtClean="0"/>
              <a:t>, user’s concerns are not addressed </a:t>
            </a:r>
            <a:r>
              <a:rPr lang="en-US" dirty="0" smtClean="0"/>
              <a:t>during system-level testing.</a:t>
            </a:r>
          </a:p>
          <a:p>
            <a:r>
              <a:rPr lang="en-US" dirty="0" smtClean="0"/>
              <a:t>The </a:t>
            </a:r>
            <a:r>
              <a:rPr lang="en-US" dirty="0" smtClean="0"/>
              <a:t>acceptance test cases are executed at the user’s </a:t>
            </a:r>
            <a:r>
              <a:rPr lang="en-US" dirty="0" smtClean="0"/>
              <a:t>operational </a:t>
            </a:r>
            <a:r>
              <a:rPr lang="en-US" dirty="0" smtClean="0"/>
              <a:t>environment, whereas the system-level test cases are executed in a </a:t>
            </a:r>
            <a:r>
              <a:rPr lang="en-US" dirty="0" smtClean="0"/>
              <a:t>laboratory environment</a:t>
            </a:r>
            <a:r>
              <a:rPr lang="en-US" dirty="0" smtClean="0"/>
              <a:t>. </a:t>
            </a:r>
            <a:endParaRPr lang="en-US" dirty="0" smtClean="0"/>
          </a:p>
          <a:p>
            <a:r>
              <a:rPr lang="en-US" dirty="0" smtClean="0"/>
              <a:t>An </a:t>
            </a:r>
            <a:r>
              <a:rPr lang="en-US" dirty="0" smtClean="0"/>
              <a:t>overall test plan for acceptance testing and description of </a:t>
            </a:r>
            <a:r>
              <a:rPr lang="en-US" dirty="0" smtClean="0"/>
              <a:t>specific tests </a:t>
            </a:r>
            <a:r>
              <a:rPr lang="en-US" dirty="0" smtClean="0"/>
              <a:t>are documented in the ATP.</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Testing</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92500" lnSpcReduction="20000"/>
          </a:bodyPr>
          <a:lstStyle/>
          <a:p>
            <a:r>
              <a:rPr lang="en-US" dirty="0" smtClean="0"/>
              <a:t>A product is ready to be delivered to the customer after the system test group is satisfied with the product by performing system-level tests. </a:t>
            </a:r>
          </a:p>
          <a:p>
            <a:r>
              <a:rPr lang="en-US" dirty="0" smtClean="0"/>
              <a:t>Customers execute acceptance tests based on their expectations from the product.</a:t>
            </a:r>
          </a:p>
          <a:p>
            <a:r>
              <a:rPr lang="en-US" dirty="0" smtClean="0"/>
              <a:t>The services offered by a software product may be used by millions of users. For example, the service provider of a cellular phone network is a customer of the software systems running the phone network, whereas the general public forms the user base by subscribing to the phone services. The service provider needs to ensure that the product meets certain criteria before the provider makes the services available to the general public.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Typical ATP</a:t>
            </a:r>
            <a:endParaRPr lang="en-US" dirty="0"/>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76200" y="1524000"/>
            <a:ext cx="7721213" cy="4588548"/>
          </a:xfrm>
          <a:prstGeom prst="rect">
            <a:avLst/>
          </a:prstGeom>
          <a:noFill/>
          <a:ln w="9525">
            <a:noFill/>
            <a:miter lim="800000"/>
            <a:headEnd/>
            <a:tailEnd/>
          </a:ln>
          <a:effectLst/>
        </p:spPr>
      </p:pic>
      <p:sp>
        <p:nvSpPr>
          <p:cNvPr id="8" name="Rectangular Callout 7"/>
          <p:cNvSpPr/>
          <p:nvPr/>
        </p:nvSpPr>
        <p:spPr>
          <a:xfrm>
            <a:off x="3657600" y="0"/>
            <a:ext cx="5486400" cy="2895600"/>
          </a:xfrm>
          <a:prstGeom prst="wedgeRectCallout">
            <a:avLst>
              <a:gd name="adj1" fmla="val -82303"/>
              <a:gd name="adj2" fmla="val 1669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t>The </a:t>
            </a:r>
            <a:r>
              <a:rPr lang="en-US" sz="2200" b="1" dirty="0" smtClean="0"/>
              <a:t>introduction</a:t>
            </a:r>
            <a:r>
              <a:rPr lang="en-US" sz="2200" dirty="0" smtClean="0"/>
              <a:t> section of the ATP describes the structure of the test plan and what we intend to accomplish with this test plan. This section typically includes (</a:t>
            </a:r>
            <a:r>
              <a:rPr lang="en-US" sz="2200" dirty="0" err="1" smtClean="0"/>
              <a:t>i</a:t>
            </a:r>
            <a:r>
              <a:rPr lang="en-US" sz="2200" dirty="0" smtClean="0"/>
              <a:t>) test project name, (ii) revision history, (iii) terminology and definitions, (iv) names of the approvers and the date of approval, (v) an overview of the plan, and (vi) references</a:t>
            </a:r>
            <a:r>
              <a:rPr lang="en-US" sz="2200" dirty="0" smtClean="0"/>
              <a:t>.</a:t>
            </a:r>
            <a:endParaRPr lang="en-US" sz="2200" dirty="0" smtClean="0"/>
          </a:p>
        </p:txBody>
      </p:sp>
      <p:sp>
        <p:nvSpPr>
          <p:cNvPr id="10" name="Rectangular Callout 9"/>
          <p:cNvSpPr/>
          <p:nvPr/>
        </p:nvSpPr>
        <p:spPr>
          <a:xfrm>
            <a:off x="3657600" y="2133600"/>
            <a:ext cx="5486400" cy="2895600"/>
          </a:xfrm>
          <a:prstGeom prst="wedgeRectCallout">
            <a:avLst>
              <a:gd name="adj1" fmla="val -58692"/>
              <a:gd name="adj2" fmla="val -39619"/>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t>For each quality category from the acceptance criteria signed-off </a:t>
            </a:r>
            <a:r>
              <a:rPr lang="en-US" sz="2200" dirty="0" smtClean="0"/>
              <a:t>document two </a:t>
            </a:r>
            <a:r>
              <a:rPr lang="en-US" sz="2200" dirty="0" smtClean="0"/>
              <a:t>subsections are created: operational environment and test case </a:t>
            </a:r>
            <a:r>
              <a:rPr lang="en-US" sz="2200" dirty="0" smtClean="0"/>
              <a:t>specification. The </a:t>
            </a:r>
            <a:r>
              <a:rPr lang="en-US" sz="2200" dirty="0" smtClean="0"/>
              <a:t>operational environment deals with discussion on site preparation for the </a:t>
            </a:r>
            <a:r>
              <a:rPr lang="en-US" sz="2200" dirty="0" smtClean="0"/>
              <a:t>execution </a:t>
            </a:r>
            <a:r>
              <a:rPr lang="en-US" sz="2200" dirty="0" smtClean="0"/>
              <a:t>of the acceptance test cases. Test cases are </a:t>
            </a:r>
            <a:r>
              <a:rPr lang="en-US" sz="2200" dirty="0" smtClean="0"/>
              <a:t>specified </a:t>
            </a:r>
            <a:r>
              <a:rPr lang="en-US" sz="2200" dirty="0" smtClean="0"/>
              <a:t>for each acceptance</a:t>
            </a:r>
          </a:p>
          <a:p>
            <a:r>
              <a:rPr lang="en-US" sz="2200" dirty="0" smtClean="0"/>
              <a:t>criteria within the quality category.</a:t>
            </a:r>
          </a:p>
        </p:txBody>
      </p:sp>
      <p:sp>
        <p:nvSpPr>
          <p:cNvPr id="11" name="Rectangular Callout 10"/>
          <p:cNvSpPr/>
          <p:nvPr/>
        </p:nvSpPr>
        <p:spPr>
          <a:xfrm>
            <a:off x="3657600" y="3276600"/>
            <a:ext cx="5486400" cy="2209800"/>
          </a:xfrm>
          <a:prstGeom prst="wedgeRectCallout">
            <a:avLst>
              <a:gd name="adj1" fmla="val -88415"/>
              <a:gd name="adj2" fmla="val 4018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t>An outline of the timeline of execution of acceptance tests is provided </a:t>
            </a:r>
            <a:r>
              <a:rPr lang="en-US" sz="2200" dirty="0" smtClean="0"/>
              <a:t>in the </a:t>
            </a:r>
            <a:r>
              <a:rPr lang="en-US" sz="2200" dirty="0" smtClean="0"/>
              <a:t>schedule section of the ATP. Acceptance test execution is not intended </a:t>
            </a:r>
            <a:r>
              <a:rPr lang="en-US" sz="2200" dirty="0" smtClean="0"/>
              <a:t>to be </a:t>
            </a:r>
            <a:r>
              <a:rPr lang="en-US" sz="2200" dirty="0" smtClean="0"/>
              <a:t>exhaustive, and therefore it does not continue for long</a:t>
            </a:r>
            <a:r>
              <a:rPr lang="en-US" sz="2200" dirty="0" smtClean="0"/>
              <a:t>. The </a:t>
            </a:r>
            <a:r>
              <a:rPr lang="en-US" sz="2200" dirty="0" smtClean="0"/>
              <a:t>acceptance test may take up to six weeks for a large system.</a:t>
            </a:r>
          </a:p>
        </p:txBody>
      </p:sp>
      <p:sp>
        <p:nvSpPr>
          <p:cNvPr id="12" name="Rectangular Callout 11"/>
          <p:cNvSpPr/>
          <p:nvPr/>
        </p:nvSpPr>
        <p:spPr>
          <a:xfrm>
            <a:off x="3657600" y="4038600"/>
            <a:ext cx="5486400" cy="2819400"/>
          </a:xfrm>
          <a:prstGeom prst="wedgeRectCallout">
            <a:avLst>
              <a:gd name="adj1" fmla="val -72026"/>
              <a:gd name="adj2" fmla="val 13695"/>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t>The human resources section of the ATP deals with (</a:t>
            </a:r>
            <a:r>
              <a:rPr lang="en-US" sz="2200" dirty="0" err="1" smtClean="0"/>
              <a:t>i</a:t>
            </a:r>
            <a:r>
              <a:rPr lang="en-US" sz="2200" dirty="0" smtClean="0"/>
              <a:t>) the </a:t>
            </a:r>
            <a:r>
              <a:rPr lang="en-US" sz="2200" dirty="0" smtClean="0"/>
              <a:t>identification of the </a:t>
            </a:r>
            <a:r>
              <a:rPr lang="en-US" sz="2200" dirty="0" smtClean="0"/>
              <a:t>acceptance testers that form the client organization and (ii) their </a:t>
            </a:r>
            <a:r>
              <a:rPr lang="en-US" sz="2200" dirty="0" smtClean="0"/>
              <a:t>specific roles in </a:t>
            </a:r>
            <a:r>
              <a:rPr lang="en-US" sz="2200" dirty="0" smtClean="0"/>
              <a:t>the execution of acceptance test cases. The section includes acceptance test </a:t>
            </a:r>
            <a:r>
              <a:rPr lang="en-US" sz="2200" dirty="0" smtClean="0"/>
              <a:t>site preparation</a:t>
            </a:r>
            <a:r>
              <a:rPr lang="en-US" sz="2200" dirty="0" smtClean="0"/>
              <a:t>, overseeing installation of new hardware, upgrading the software, </a:t>
            </a:r>
            <a:r>
              <a:rPr lang="en-US" sz="2200" dirty="0" smtClean="0"/>
              <a:t>and setting </a:t>
            </a:r>
            <a:r>
              <a:rPr lang="en-US" sz="2200" dirty="0" smtClean="0"/>
              <a:t>up of the networks.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grpId="1" nodeType="clickEffect">
                                  <p:stCondLst>
                                    <p:cond delay="0"/>
                                  </p:stCondLst>
                                  <p:childTnLst>
                                    <p:animEffect transition="out" filter="checkerboard(across)">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grpId="1" nodeType="clickEffect">
                                  <p:stCondLst>
                                    <p:cond delay="0"/>
                                  </p:stCondLst>
                                  <p:childTnLst>
                                    <p:animEffect transition="out" filter="checkerboard(across)">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i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xit" presetSubtype="10" fill="hold" grpId="1" nodeType="clickEffect">
                                  <p:stCondLst>
                                    <p:cond delay="0"/>
                                  </p:stCondLst>
                                  <p:childTnLst>
                                    <p:animEffect transition="out" filter="checkerboard(across)">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P spid="11" grpId="1" animBg="1"/>
      <p:bldP spid="12" grpId="0" animBg="1"/>
      <p:bldP spid="1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 Execution</a:t>
            </a:r>
            <a:endParaRPr lang="en-US" dirty="0"/>
          </a:p>
        </p:txBody>
      </p:sp>
      <p:sp>
        <p:nvSpPr>
          <p:cNvPr id="3" name="Content Placeholder 2"/>
          <p:cNvSpPr>
            <a:spLocks noGrp="1"/>
          </p:cNvSpPr>
          <p:nvPr>
            <p:ph sz="quarter" idx="1"/>
          </p:nvPr>
        </p:nvSpPr>
        <p:spPr/>
        <p:txBody>
          <a:bodyPr>
            <a:normAutofit/>
          </a:bodyPr>
          <a:lstStyle/>
          <a:p>
            <a:r>
              <a:rPr lang="en-US" dirty="0" smtClean="0"/>
              <a:t>The acceptance test cases are divided into two subgroups. The </a:t>
            </a:r>
            <a:r>
              <a:rPr lang="en-US" dirty="0" smtClean="0"/>
              <a:t>first </a:t>
            </a:r>
            <a:r>
              <a:rPr lang="en-US" dirty="0" smtClean="0"/>
              <a:t>subgroup </a:t>
            </a:r>
            <a:r>
              <a:rPr lang="en-US" dirty="0" smtClean="0"/>
              <a:t>consists </a:t>
            </a:r>
            <a:r>
              <a:rPr lang="en-US" dirty="0" smtClean="0"/>
              <a:t>of basic test cases, and the second consists of test cases that are more </a:t>
            </a:r>
            <a:r>
              <a:rPr lang="en-US" dirty="0" smtClean="0"/>
              <a:t>complex to </a:t>
            </a:r>
            <a:r>
              <a:rPr lang="en-US" dirty="0" smtClean="0"/>
              <a:t>execute. The acceptance tests are executed in two phases. </a:t>
            </a:r>
            <a:endParaRPr lang="en-US" dirty="0" smtClean="0"/>
          </a:p>
          <a:p>
            <a:r>
              <a:rPr lang="en-US" dirty="0" smtClean="0"/>
              <a:t>In </a:t>
            </a:r>
            <a:r>
              <a:rPr lang="en-US" dirty="0" smtClean="0"/>
              <a:t>the </a:t>
            </a:r>
            <a:r>
              <a:rPr lang="en-US" dirty="0" smtClean="0"/>
              <a:t>first </a:t>
            </a:r>
            <a:r>
              <a:rPr lang="en-US" dirty="0" smtClean="0"/>
              <a:t>phase, </a:t>
            </a:r>
            <a:r>
              <a:rPr lang="en-US" dirty="0" smtClean="0"/>
              <a:t>the test </a:t>
            </a:r>
            <a:r>
              <a:rPr lang="en-US" dirty="0" smtClean="0"/>
              <a:t>cases from the basic test group are executed. If the test results are </a:t>
            </a:r>
            <a:r>
              <a:rPr lang="en-US" dirty="0" smtClean="0"/>
              <a:t>satisfactory</a:t>
            </a:r>
            <a:r>
              <a:rPr lang="en-US" dirty="0" smtClean="0"/>
              <a:t>, then the second phase, in which the complex test cases are executed, is </a:t>
            </a:r>
            <a:r>
              <a:rPr lang="en-US" dirty="0" smtClean="0"/>
              <a:t>taken up</a:t>
            </a:r>
            <a:r>
              <a:rPr lang="en-US" dirty="0" smtClean="0"/>
              <a:t>. </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 Execution</a:t>
            </a:r>
            <a:endParaRPr lang="en-US" dirty="0"/>
          </a:p>
        </p:txBody>
      </p:sp>
      <p:sp>
        <p:nvSpPr>
          <p:cNvPr id="3" name="Content Placeholder 2"/>
          <p:cNvSpPr>
            <a:spLocks noGrp="1"/>
          </p:cNvSpPr>
          <p:nvPr>
            <p:ph sz="quarter" idx="1"/>
          </p:nvPr>
        </p:nvSpPr>
        <p:spPr/>
        <p:txBody>
          <a:bodyPr>
            <a:normAutofit/>
          </a:bodyPr>
          <a:lstStyle/>
          <a:p>
            <a:r>
              <a:rPr lang="en-US" dirty="0" smtClean="0"/>
              <a:t>Acceptance test execution is an important activity performed by the </a:t>
            </a:r>
            <a:r>
              <a:rPr lang="en-US" dirty="0" smtClean="0"/>
              <a:t>customer with </a:t>
            </a:r>
            <a:r>
              <a:rPr lang="en-US" dirty="0" smtClean="0"/>
              <a:t>much support from the developers. The activity includes the following </a:t>
            </a:r>
            <a:r>
              <a:rPr lang="en-US" dirty="0" smtClean="0"/>
              <a:t>detailed actions</a:t>
            </a:r>
            <a:r>
              <a:rPr lang="en-US" dirty="0" smtClean="0"/>
              <a:t>:</a:t>
            </a:r>
          </a:p>
          <a:p>
            <a:pPr lvl="1"/>
            <a:r>
              <a:rPr lang="en-US" dirty="0" smtClean="0"/>
              <a:t>The </a:t>
            </a:r>
            <a:r>
              <a:rPr lang="en-US" dirty="0" smtClean="0"/>
              <a:t>developers train the customer on the usage of the system.</a:t>
            </a:r>
          </a:p>
          <a:p>
            <a:pPr lvl="1"/>
            <a:r>
              <a:rPr lang="en-US" dirty="0" smtClean="0"/>
              <a:t>The </a:t>
            </a:r>
            <a:r>
              <a:rPr lang="en-US" dirty="0" smtClean="0"/>
              <a:t>developers and the customer coordinate the </a:t>
            </a:r>
            <a:r>
              <a:rPr lang="en-US" dirty="0" smtClean="0"/>
              <a:t>fixing </a:t>
            </a:r>
            <a:r>
              <a:rPr lang="en-US" dirty="0" smtClean="0"/>
              <a:t>of any </a:t>
            </a:r>
            <a:r>
              <a:rPr lang="en-US" dirty="0" smtClean="0"/>
              <a:t>problem discovered </a:t>
            </a:r>
            <a:r>
              <a:rPr lang="en-US" dirty="0" smtClean="0"/>
              <a:t>during acceptance testing.</a:t>
            </a:r>
          </a:p>
          <a:p>
            <a:pPr lvl="1"/>
            <a:r>
              <a:rPr lang="en-US" dirty="0" smtClean="0"/>
              <a:t>The </a:t>
            </a:r>
            <a:r>
              <a:rPr lang="en-US" dirty="0" smtClean="0"/>
              <a:t>developers and the customer resolve the issues arising out of </a:t>
            </a:r>
            <a:r>
              <a:rPr lang="en-US" dirty="0" smtClean="0"/>
              <a:t>any acceptance </a:t>
            </a:r>
            <a:r>
              <a:rPr lang="en-US" dirty="0" smtClean="0"/>
              <a:t>criteria discrepancy.</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 Execution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Any defect encountered during acceptance testing are reported to the </a:t>
            </a:r>
            <a:r>
              <a:rPr lang="en-US" dirty="0" smtClean="0"/>
              <a:t>software development </a:t>
            </a:r>
            <a:r>
              <a:rPr lang="en-US" dirty="0" smtClean="0"/>
              <a:t>organization through the on-site system test engineers. </a:t>
            </a:r>
            <a:endParaRPr lang="en-US" dirty="0" smtClean="0"/>
          </a:p>
          <a:p>
            <a:r>
              <a:rPr lang="en-US" dirty="0" smtClean="0"/>
              <a:t>The </a:t>
            </a:r>
            <a:r>
              <a:rPr lang="en-US" dirty="0" smtClean="0"/>
              <a:t>defects </a:t>
            </a:r>
            <a:r>
              <a:rPr lang="en-US" dirty="0" smtClean="0"/>
              <a:t>are submitted </a:t>
            </a:r>
            <a:r>
              <a:rPr lang="en-US" dirty="0" smtClean="0"/>
              <a:t>through the defect tracking system. The software build is retested by </a:t>
            </a:r>
            <a:r>
              <a:rPr lang="en-US" dirty="0" smtClean="0"/>
              <a:t>the supplier </a:t>
            </a:r>
            <a:r>
              <a:rPr lang="en-US" dirty="0" smtClean="0"/>
              <a:t>and a satisfactory software image is made available to the customer </a:t>
            </a:r>
            <a:r>
              <a:rPr lang="en-US" dirty="0" smtClean="0"/>
              <a:t>for continuation </a:t>
            </a:r>
            <a:r>
              <a:rPr lang="en-US" dirty="0" smtClean="0"/>
              <a:t>of acceptance testing when the defects are </a:t>
            </a:r>
            <a:r>
              <a:rPr lang="en-US" dirty="0" smtClean="0"/>
              <a:t>fixed</a:t>
            </a:r>
            <a:r>
              <a:rPr lang="en-US" dirty="0" smtClean="0"/>
              <a:t>. </a:t>
            </a:r>
            <a:endParaRPr lang="en-US" dirty="0" smtClean="0"/>
          </a:p>
          <a:p>
            <a:r>
              <a:rPr lang="en-US" dirty="0" smtClean="0"/>
              <a:t>The </a:t>
            </a:r>
            <a:r>
              <a:rPr lang="en-US" dirty="0" smtClean="0"/>
              <a:t>failed tests </a:t>
            </a:r>
            <a:r>
              <a:rPr lang="en-US" dirty="0" smtClean="0"/>
              <a:t>are repeated </a:t>
            </a:r>
            <a:r>
              <a:rPr lang="en-US" dirty="0" smtClean="0"/>
              <a:t>after the system is upgraded with a new software image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 Execution</a:t>
            </a:r>
            <a:endParaRPr lang="en-US" dirty="0"/>
          </a:p>
        </p:txBody>
      </p:sp>
      <p:sp>
        <p:nvSpPr>
          <p:cNvPr id="3" name="Content Placeholder 2"/>
          <p:cNvSpPr>
            <a:spLocks noGrp="1"/>
          </p:cNvSpPr>
          <p:nvPr>
            <p:ph sz="quarter" idx="1"/>
          </p:nvPr>
        </p:nvSpPr>
        <p:spPr/>
        <p:txBody>
          <a:bodyPr>
            <a:normAutofit/>
          </a:bodyPr>
          <a:lstStyle/>
          <a:p>
            <a:r>
              <a:rPr lang="en-US" dirty="0" smtClean="0"/>
              <a:t>An </a:t>
            </a:r>
            <a:r>
              <a:rPr lang="en-US" dirty="0" smtClean="0"/>
              <a:t>agreement must </a:t>
            </a:r>
            <a:r>
              <a:rPr lang="en-US" dirty="0" smtClean="0"/>
              <a:t>be reached between the on-site system test engineers and the </a:t>
            </a:r>
            <a:r>
              <a:rPr lang="en-US" dirty="0" smtClean="0"/>
              <a:t>acceptance test </a:t>
            </a:r>
            <a:r>
              <a:rPr lang="en-US" dirty="0" smtClean="0"/>
              <a:t>engineers when to accept a new software image for acceptance testing. </a:t>
            </a:r>
            <a:endParaRPr lang="en-US" dirty="0" smtClean="0"/>
          </a:p>
          <a:p>
            <a:r>
              <a:rPr lang="en-US" dirty="0" smtClean="0"/>
              <a:t>The number </a:t>
            </a:r>
            <a:r>
              <a:rPr lang="en-US" dirty="0" smtClean="0"/>
              <a:t>of times the system can be upgraded to a new software image </a:t>
            </a:r>
            <a:r>
              <a:rPr lang="en-US" dirty="0" smtClean="0"/>
              <a:t>during acceptance </a:t>
            </a:r>
            <a:r>
              <a:rPr lang="en-US" dirty="0" smtClean="0"/>
              <a:t>testing is negotiated between the customer and the supplier. </a:t>
            </a:r>
            <a:endParaRPr lang="en-US" dirty="0" smtClean="0"/>
          </a:p>
          <a:p>
            <a:r>
              <a:rPr lang="en-US" dirty="0" smtClean="0"/>
              <a:t>Multiple failures </a:t>
            </a:r>
            <a:r>
              <a:rPr lang="en-US" dirty="0" smtClean="0"/>
              <a:t>of a system during acceptance testing are an indication of poor </a:t>
            </a:r>
            <a:r>
              <a:rPr lang="en-US" dirty="0" smtClean="0"/>
              <a:t>system quality</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 Execution</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It is possible that an acceptance test engineer may encounter issues </a:t>
            </a:r>
            <a:r>
              <a:rPr lang="en-US" dirty="0" smtClean="0"/>
              <a:t>related to </a:t>
            </a:r>
            <a:r>
              <a:rPr lang="en-US" dirty="0" smtClean="0"/>
              <a:t>acceptance criteria during the execution of acceptance test cases. </a:t>
            </a:r>
            <a:endParaRPr lang="en-US" dirty="0" smtClean="0"/>
          </a:p>
          <a:p>
            <a:r>
              <a:rPr lang="en-US" dirty="0" smtClean="0"/>
              <a:t>The system may </a:t>
            </a:r>
            <a:r>
              <a:rPr lang="en-US" dirty="0" smtClean="0"/>
              <a:t>not provide services to the users as described in the acceptance criteria. </a:t>
            </a:r>
            <a:r>
              <a:rPr lang="en-US" dirty="0" smtClean="0"/>
              <a:t>Any deviation </a:t>
            </a:r>
            <a:r>
              <a:rPr lang="en-US" dirty="0" smtClean="0"/>
              <a:t>from the acceptance criteria discovered at this stage may not be </a:t>
            </a:r>
            <a:r>
              <a:rPr lang="en-US" dirty="0" smtClean="0"/>
              <a:t>fixed immediately</a:t>
            </a:r>
            <a:r>
              <a:rPr lang="en-US" dirty="0" smtClean="0"/>
              <a:t>. </a:t>
            </a:r>
            <a:endParaRPr lang="en-US" dirty="0" smtClean="0"/>
          </a:p>
          <a:p>
            <a:r>
              <a:rPr lang="en-US" dirty="0" smtClean="0"/>
              <a:t>The </a:t>
            </a:r>
            <a:r>
              <a:rPr lang="en-US" dirty="0" smtClean="0"/>
              <a:t>acceptance test engineer may create an acceptance criteria </a:t>
            </a:r>
            <a:r>
              <a:rPr lang="en-US" dirty="0" smtClean="0"/>
              <a:t>change (ACC</a:t>
            </a:r>
            <a:r>
              <a:rPr lang="en-US" dirty="0" smtClean="0"/>
              <a:t>) document to communicate the </a:t>
            </a:r>
            <a:r>
              <a:rPr lang="en-US" dirty="0" smtClean="0"/>
              <a:t>deficiency </a:t>
            </a:r>
            <a:r>
              <a:rPr lang="en-US" dirty="0" smtClean="0"/>
              <a:t>in the acceptance criteria to </a:t>
            </a:r>
            <a:r>
              <a:rPr lang="en-US" dirty="0" smtClean="0"/>
              <a:t>the supplier</a:t>
            </a:r>
            <a:r>
              <a:rPr lang="en-US" dirty="0" smtClean="0"/>
              <a:t>. </a:t>
            </a:r>
            <a:endParaRPr lang="en-US" dirty="0" smtClean="0"/>
          </a:p>
          <a:p>
            <a:r>
              <a:rPr lang="en-US" dirty="0" smtClean="0"/>
              <a:t>An ACC </a:t>
            </a:r>
            <a:r>
              <a:rPr lang="en-US" dirty="0" smtClean="0"/>
              <a:t>report is generally given to the supplier’s marketing department through </a:t>
            </a:r>
            <a:r>
              <a:rPr lang="en-US" dirty="0" smtClean="0"/>
              <a:t>the on-site </a:t>
            </a:r>
            <a:r>
              <a:rPr lang="en-US" dirty="0" smtClean="0"/>
              <a:t>system test engineers.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Acceptance Criteria Change Format</a:t>
            </a:r>
            <a:endParaRPr lang="en-US" dirty="0"/>
          </a:p>
        </p:txBody>
      </p:sp>
      <p:pic>
        <p:nvPicPr>
          <p:cNvPr id="2050" name="Picture 2"/>
          <p:cNvPicPr>
            <a:picLocks noChangeAspect="1" noChangeArrowheads="1"/>
          </p:cNvPicPr>
          <p:nvPr/>
        </p:nvPicPr>
        <p:blipFill>
          <a:blip r:embed="rId2"/>
          <a:srcRect/>
          <a:stretch>
            <a:fillRect/>
          </a:stretch>
        </p:blipFill>
        <p:spPr bwMode="auto">
          <a:xfrm>
            <a:off x="12192" y="2133600"/>
            <a:ext cx="9131808"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 Report</a:t>
            </a:r>
            <a:endParaRPr lang="en-US" dirty="0"/>
          </a:p>
        </p:txBody>
      </p:sp>
      <p:sp>
        <p:nvSpPr>
          <p:cNvPr id="3" name="Content Placeholder 2"/>
          <p:cNvSpPr>
            <a:spLocks noGrp="1"/>
          </p:cNvSpPr>
          <p:nvPr>
            <p:ph sz="quarter" idx="1"/>
          </p:nvPr>
        </p:nvSpPr>
        <p:spPr>
          <a:xfrm>
            <a:off x="533400" y="1600200"/>
            <a:ext cx="8232648" cy="4876800"/>
          </a:xfrm>
        </p:spPr>
        <p:txBody>
          <a:bodyPr>
            <a:normAutofit fontScale="85000" lnSpcReduction="20000"/>
          </a:bodyPr>
          <a:lstStyle/>
          <a:p>
            <a:r>
              <a:rPr lang="en-US" dirty="0" smtClean="0"/>
              <a:t>Acceptance test activities are designed to reach one of three conclusions: </a:t>
            </a:r>
            <a:endParaRPr lang="en-US" dirty="0" smtClean="0"/>
          </a:p>
          <a:p>
            <a:pPr lvl="1"/>
            <a:r>
              <a:rPr lang="en-US" dirty="0" smtClean="0"/>
              <a:t>Accept the </a:t>
            </a:r>
            <a:r>
              <a:rPr lang="en-US" dirty="0" smtClean="0"/>
              <a:t>system as delivered, </a:t>
            </a:r>
            <a:endParaRPr lang="en-US" dirty="0" smtClean="0"/>
          </a:p>
          <a:p>
            <a:pPr lvl="1"/>
            <a:r>
              <a:rPr lang="en-US" dirty="0" smtClean="0"/>
              <a:t>accept </a:t>
            </a:r>
            <a:r>
              <a:rPr lang="en-US" dirty="0" smtClean="0"/>
              <a:t>the system after the requested </a:t>
            </a:r>
            <a:r>
              <a:rPr lang="en-US" dirty="0" smtClean="0"/>
              <a:t>modifications </a:t>
            </a:r>
            <a:r>
              <a:rPr lang="en-US" dirty="0" smtClean="0"/>
              <a:t>have been </a:t>
            </a:r>
            <a:r>
              <a:rPr lang="en-US" dirty="0" smtClean="0"/>
              <a:t>made</a:t>
            </a:r>
            <a:r>
              <a:rPr lang="en-US" dirty="0" smtClean="0"/>
              <a:t> </a:t>
            </a:r>
            <a:r>
              <a:rPr lang="en-US" dirty="0" smtClean="0"/>
              <a:t>OR</a:t>
            </a:r>
          </a:p>
          <a:p>
            <a:pPr lvl="1"/>
            <a:r>
              <a:rPr lang="en-US" dirty="0" smtClean="0"/>
              <a:t>do </a:t>
            </a:r>
            <a:r>
              <a:rPr lang="en-US" dirty="0" smtClean="0"/>
              <a:t>not accept the system. </a:t>
            </a:r>
            <a:endParaRPr lang="en-US" dirty="0" smtClean="0"/>
          </a:p>
          <a:p>
            <a:r>
              <a:rPr lang="en-US" dirty="0" smtClean="0"/>
              <a:t>Usually </a:t>
            </a:r>
            <a:r>
              <a:rPr lang="en-US" dirty="0" smtClean="0"/>
              <a:t>some useful intermediate </a:t>
            </a:r>
            <a:r>
              <a:rPr lang="en-US" dirty="0" smtClean="0"/>
              <a:t>decisions are </a:t>
            </a:r>
            <a:r>
              <a:rPr lang="en-US" dirty="0" smtClean="0"/>
              <a:t>made before making the </a:t>
            </a:r>
            <a:r>
              <a:rPr lang="en-US" dirty="0" smtClean="0"/>
              <a:t>final </a:t>
            </a:r>
            <a:r>
              <a:rPr lang="en-US" dirty="0" smtClean="0"/>
              <a:t>decision:</a:t>
            </a:r>
          </a:p>
          <a:p>
            <a:pPr lvl="1"/>
            <a:r>
              <a:rPr lang="en-US" dirty="0" smtClean="0"/>
              <a:t>A </a:t>
            </a:r>
            <a:r>
              <a:rPr lang="en-US" dirty="0" smtClean="0"/>
              <a:t>decision is made about the continuation of acceptance testing if </a:t>
            </a:r>
            <a:r>
              <a:rPr lang="en-US" dirty="0" smtClean="0"/>
              <a:t>the results </a:t>
            </a:r>
            <a:r>
              <a:rPr lang="en-US" dirty="0" smtClean="0"/>
              <a:t>of the </a:t>
            </a:r>
            <a:r>
              <a:rPr lang="en-US" dirty="0" smtClean="0"/>
              <a:t>first </a:t>
            </a:r>
            <a:r>
              <a:rPr lang="en-US" dirty="0" smtClean="0"/>
              <a:t>phase of acceptance testing are not promising. </a:t>
            </a:r>
            <a:r>
              <a:rPr lang="en-US" dirty="0" smtClean="0"/>
              <a:t>For this purpose, the </a:t>
            </a:r>
            <a:r>
              <a:rPr lang="en-US" dirty="0" smtClean="0"/>
              <a:t>basic tests are executed in the </a:t>
            </a:r>
            <a:r>
              <a:rPr lang="en-US" dirty="0" smtClean="0"/>
              <a:t>first phase.</a:t>
            </a:r>
          </a:p>
          <a:p>
            <a:pPr lvl="1"/>
            <a:r>
              <a:rPr lang="en-US" dirty="0" smtClean="0"/>
              <a:t>If </a:t>
            </a:r>
            <a:r>
              <a:rPr lang="en-US" dirty="0" smtClean="0"/>
              <a:t>the test results are unsatisfactory, changes will be made to the </a:t>
            </a:r>
            <a:r>
              <a:rPr lang="en-US" dirty="0" smtClean="0"/>
              <a:t>system before </a:t>
            </a:r>
            <a:r>
              <a:rPr lang="en-US" dirty="0" smtClean="0"/>
              <a:t>acceptance testing can proceed to the next phase.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 Report</a:t>
            </a:r>
            <a:endParaRPr lang="en-US" dirty="0"/>
          </a:p>
        </p:txBody>
      </p:sp>
      <p:sp>
        <p:nvSpPr>
          <p:cNvPr id="3" name="Content Placeholder 2"/>
          <p:cNvSpPr>
            <a:spLocks noGrp="1"/>
          </p:cNvSpPr>
          <p:nvPr>
            <p:ph sz="quarter" idx="1"/>
          </p:nvPr>
        </p:nvSpPr>
        <p:spPr>
          <a:xfrm>
            <a:off x="612648" y="1508760"/>
            <a:ext cx="8153400" cy="2286000"/>
          </a:xfrm>
        </p:spPr>
        <p:txBody>
          <a:bodyPr>
            <a:normAutofit fontScale="92500" lnSpcReduction="20000"/>
          </a:bodyPr>
          <a:lstStyle/>
          <a:p>
            <a:r>
              <a:rPr lang="en-US" sz="2400" dirty="0" smtClean="0"/>
              <a:t>D</a:t>
            </a:r>
            <a:r>
              <a:rPr lang="en-US" sz="2400" dirty="0" smtClean="0"/>
              <a:t>uring </a:t>
            </a:r>
            <a:r>
              <a:rPr lang="en-US" sz="2400" dirty="0" smtClean="0"/>
              <a:t>the execution of acceptance tests, </a:t>
            </a:r>
            <a:r>
              <a:rPr lang="en-US" sz="2400" dirty="0" smtClean="0"/>
              <a:t>the status </a:t>
            </a:r>
            <a:r>
              <a:rPr lang="en-US" sz="2400" dirty="0" smtClean="0"/>
              <a:t>of testing is reviewed at the end of every working day by the leader </a:t>
            </a:r>
            <a:r>
              <a:rPr lang="en-US" sz="2400" dirty="0" smtClean="0"/>
              <a:t>of the </a:t>
            </a:r>
            <a:r>
              <a:rPr lang="en-US" sz="2400" dirty="0" smtClean="0"/>
              <a:t>acceptance test team, on-site system test engineers, and project managers </a:t>
            </a:r>
            <a:r>
              <a:rPr lang="en-US" sz="2400" dirty="0" smtClean="0"/>
              <a:t>of the </a:t>
            </a:r>
            <a:r>
              <a:rPr lang="en-US" sz="2400" dirty="0" smtClean="0"/>
              <a:t>customer and the supplier. </a:t>
            </a:r>
          </a:p>
          <a:p>
            <a:r>
              <a:rPr lang="en-US" sz="2400" dirty="0" smtClean="0"/>
              <a:t>The </a:t>
            </a:r>
            <a:r>
              <a:rPr lang="en-US" sz="2400" dirty="0" smtClean="0"/>
              <a:t>acceptance team prepares a test report </a:t>
            </a:r>
            <a:r>
              <a:rPr lang="en-US" sz="2400" dirty="0" smtClean="0"/>
              <a:t>which forms </a:t>
            </a:r>
            <a:r>
              <a:rPr lang="en-US" sz="2400" dirty="0" smtClean="0"/>
              <a:t>the basis of discussion at the review meeting before they meet for a </a:t>
            </a:r>
            <a:r>
              <a:rPr lang="en-US" sz="2400" dirty="0" smtClean="0"/>
              <a:t>review. A </a:t>
            </a:r>
            <a:r>
              <a:rPr lang="en-US" sz="2400" dirty="0" smtClean="0"/>
              <a:t>template of the test report is </a:t>
            </a:r>
            <a:r>
              <a:rPr lang="en-US" sz="2400" dirty="0" smtClean="0"/>
              <a:t>given below:</a:t>
            </a:r>
            <a:endParaRPr lang="en-US" sz="2400" dirty="0"/>
          </a:p>
        </p:txBody>
      </p:sp>
      <p:pic>
        <p:nvPicPr>
          <p:cNvPr id="5" name="Picture 2"/>
          <p:cNvPicPr>
            <a:picLocks noChangeAspect="1" noChangeArrowheads="1"/>
          </p:cNvPicPr>
          <p:nvPr/>
        </p:nvPicPr>
        <p:blipFill>
          <a:blip r:embed="rId2"/>
          <a:srcRect/>
          <a:stretch>
            <a:fillRect/>
          </a:stretch>
        </p:blipFill>
        <p:spPr bwMode="auto">
          <a:xfrm>
            <a:off x="609600" y="3579626"/>
            <a:ext cx="7848600" cy="32783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 Report</a:t>
            </a:r>
            <a:endParaRPr lang="en-US" dirty="0"/>
          </a:p>
        </p:txBody>
      </p:sp>
      <p:sp>
        <p:nvSpPr>
          <p:cNvPr id="3" name="Content Placeholder 2"/>
          <p:cNvSpPr>
            <a:spLocks noGrp="1"/>
          </p:cNvSpPr>
          <p:nvPr>
            <p:ph sz="quarter" idx="1"/>
          </p:nvPr>
        </p:nvSpPr>
        <p:spPr>
          <a:xfrm>
            <a:off x="381000" y="1600200"/>
            <a:ext cx="8458200" cy="990600"/>
          </a:xfrm>
        </p:spPr>
        <p:txBody>
          <a:bodyPr>
            <a:normAutofit fontScale="77500" lnSpcReduction="20000"/>
          </a:bodyPr>
          <a:lstStyle/>
          <a:p>
            <a:r>
              <a:rPr lang="en-US" dirty="0" smtClean="0"/>
              <a:t>At the end of the </a:t>
            </a:r>
            <a:r>
              <a:rPr lang="en-US" dirty="0" smtClean="0"/>
              <a:t>first </a:t>
            </a:r>
            <a:r>
              <a:rPr lang="en-US" dirty="0" smtClean="0"/>
              <a:t>and the second phases of acceptance testing an </a:t>
            </a:r>
            <a:r>
              <a:rPr lang="en-US" dirty="0" smtClean="0"/>
              <a:t>acceptance </a:t>
            </a:r>
            <a:r>
              <a:rPr lang="en-US" dirty="0" smtClean="0"/>
              <a:t>test report is generated by the test team leader. A template for a test </a:t>
            </a:r>
            <a:r>
              <a:rPr lang="en-US" dirty="0" smtClean="0"/>
              <a:t>report is </a:t>
            </a:r>
            <a:r>
              <a:rPr lang="en-US" dirty="0" smtClean="0"/>
              <a:t>outlined in Table </a:t>
            </a:r>
            <a:r>
              <a:rPr lang="en-US" dirty="0" smtClean="0"/>
              <a:t>below. </a:t>
            </a:r>
            <a:endParaRPr lang="en-US" dirty="0"/>
          </a:p>
        </p:txBody>
      </p:sp>
      <p:pic>
        <p:nvPicPr>
          <p:cNvPr id="4098" name="Picture 2"/>
          <p:cNvPicPr>
            <a:picLocks noChangeAspect="1" noChangeArrowheads="1"/>
          </p:cNvPicPr>
          <p:nvPr/>
        </p:nvPicPr>
        <p:blipFill>
          <a:blip r:embed="rId2"/>
          <a:srcRect/>
          <a:stretch>
            <a:fillRect/>
          </a:stretch>
        </p:blipFill>
        <p:spPr bwMode="auto">
          <a:xfrm>
            <a:off x="228600" y="3048000"/>
            <a:ext cx="3444688" cy="3028950"/>
          </a:xfrm>
          <a:prstGeom prst="rect">
            <a:avLst/>
          </a:prstGeom>
          <a:noFill/>
          <a:ln w="9525">
            <a:noFill/>
            <a:miter lim="800000"/>
            <a:headEnd/>
            <a:tailEnd/>
          </a:ln>
          <a:effectLst/>
        </p:spPr>
      </p:pic>
      <p:sp>
        <p:nvSpPr>
          <p:cNvPr id="5" name="Rectangular Callout 4"/>
          <p:cNvSpPr/>
          <p:nvPr/>
        </p:nvSpPr>
        <p:spPr>
          <a:xfrm>
            <a:off x="4876800" y="2438400"/>
            <a:ext cx="4267200" cy="1371600"/>
          </a:xfrm>
          <a:prstGeom prst="wedgeRectCallout">
            <a:avLst>
              <a:gd name="adj1" fmla="val -110376"/>
              <a:gd name="adj2" fmla="val 2054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t>The report </a:t>
            </a:r>
            <a:r>
              <a:rPr lang="en-US" sz="2200" dirty="0" smtClean="0"/>
              <a:t>identifier </a:t>
            </a:r>
            <a:r>
              <a:rPr lang="en-US" sz="2200" dirty="0" smtClean="0"/>
              <a:t>uniquely </a:t>
            </a:r>
            <a:r>
              <a:rPr lang="en-US" sz="2200" dirty="0" smtClean="0"/>
              <a:t>identifies </a:t>
            </a:r>
            <a:r>
              <a:rPr lang="en-US" sz="2200" dirty="0" smtClean="0"/>
              <a:t>the report. It is used to keep track </a:t>
            </a:r>
            <a:r>
              <a:rPr lang="en-US" sz="2200" dirty="0" smtClean="0"/>
              <a:t>of the </a:t>
            </a:r>
            <a:r>
              <a:rPr lang="en-US" sz="2200" dirty="0" smtClean="0"/>
              <a:t>document under version control.</a:t>
            </a:r>
            <a:endParaRPr lang="en-US" sz="2200" dirty="0"/>
          </a:p>
        </p:txBody>
      </p:sp>
      <p:sp>
        <p:nvSpPr>
          <p:cNvPr id="6" name="Rectangular Callout 5"/>
          <p:cNvSpPr/>
          <p:nvPr/>
        </p:nvSpPr>
        <p:spPr>
          <a:xfrm>
            <a:off x="4876800" y="2971800"/>
            <a:ext cx="4267200" cy="2819400"/>
          </a:xfrm>
          <a:prstGeom prst="wedgeRectCallout">
            <a:avLst>
              <a:gd name="adj1" fmla="val -127824"/>
              <a:gd name="adj2" fmla="val -2105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t>The summary section summarizes what acceptance testing activities </a:t>
            </a:r>
            <a:r>
              <a:rPr lang="en-US" sz="2200" dirty="0" smtClean="0"/>
              <a:t>took place</a:t>
            </a:r>
            <a:r>
              <a:rPr lang="en-US" sz="2200" dirty="0" smtClean="0"/>
              <a:t>, including the test phases, releases of the software used, and the test </a:t>
            </a:r>
            <a:r>
              <a:rPr lang="en-US" sz="2200" dirty="0" smtClean="0"/>
              <a:t>environment</a:t>
            </a:r>
            <a:r>
              <a:rPr lang="en-US" sz="2200" dirty="0" smtClean="0"/>
              <a:t>. This section normally </a:t>
            </a:r>
            <a:r>
              <a:rPr lang="en-US" sz="2200" dirty="0" smtClean="0"/>
              <a:t>include references </a:t>
            </a:r>
            <a:r>
              <a:rPr lang="en-US" sz="2200" dirty="0" smtClean="0"/>
              <a:t>to the ATP, acceptance criteria,</a:t>
            </a:r>
          </a:p>
          <a:p>
            <a:r>
              <a:rPr lang="en-US" sz="2200" dirty="0" smtClean="0"/>
              <a:t>and requirements </a:t>
            </a:r>
            <a:r>
              <a:rPr lang="en-US" sz="2200" dirty="0" smtClean="0"/>
              <a:t>specification</a:t>
            </a:r>
            <a:r>
              <a:rPr lang="en-US" sz="2200" dirty="0" smtClean="0"/>
              <a:t>.</a:t>
            </a:r>
            <a:endParaRPr lang="en-US" sz="2200" dirty="0"/>
          </a:p>
        </p:txBody>
      </p:sp>
      <p:sp>
        <p:nvSpPr>
          <p:cNvPr id="7" name="Rectangular Callout 6"/>
          <p:cNvSpPr/>
          <p:nvPr/>
        </p:nvSpPr>
        <p:spPr>
          <a:xfrm>
            <a:off x="4876800" y="3276600"/>
            <a:ext cx="4267200" cy="1524000"/>
          </a:xfrm>
          <a:prstGeom prst="wedgeRectCallout">
            <a:avLst>
              <a:gd name="adj1" fmla="val -127837"/>
              <a:gd name="adj2" fmla="val 949"/>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t>The variances section describes any difference between the testing that </a:t>
            </a:r>
            <a:r>
              <a:rPr lang="en-US" sz="2200" dirty="0" smtClean="0"/>
              <a:t>was planned </a:t>
            </a:r>
            <a:r>
              <a:rPr lang="en-US" sz="2200" dirty="0" smtClean="0"/>
              <a:t>and the actual testing carried out. </a:t>
            </a:r>
            <a:endParaRPr lang="en-US" sz="2200" dirty="0"/>
          </a:p>
        </p:txBody>
      </p:sp>
      <p:sp>
        <p:nvSpPr>
          <p:cNvPr id="8" name="Rectangular Callout 7"/>
          <p:cNvSpPr/>
          <p:nvPr/>
        </p:nvSpPr>
        <p:spPr>
          <a:xfrm>
            <a:off x="4191000" y="3657600"/>
            <a:ext cx="4953000" cy="2438400"/>
          </a:xfrm>
          <a:prstGeom prst="wedgeRectCallout">
            <a:avLst>
              <a:gd name="adj1" fmla="val -84589"/>
              <a:gd name="adj2" fmla="val -19414"/>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t>In the summary of results section of the document test results are </a:t>
            </a:r>
            <a:r>
              <a:rPr lang="en-US" sz="2200" dirty="0" smtClean="0"/>
              <a:t>summarized. The </a:t>
            </a:r>
            <a:r>
              <a:rPr lang="en-US" sz="2200" dirty="0" smtClean="0"/>
              <a:t>section gives the total number of test cases executed, the number of passing </a:t>
            </a:r>
            <a:r>
              <a:rPr lang="en-US" sz="2200" dirty="0" err="1" smtClean="0"/>
              <a:t>testcases</a:t>
            </a:r>
            <a:r>
              <a:rPr lang="en-US" sz="2200" dirty="0" smtClean="0"/>
              <a:t>, and the number of failing </a:t>
            </a:r>
            <a:r>
              <a:rPr lang="en-US" sz="2200" dirty="0" err="1" smtClean="0"/>
              <a:t>testcases</a:t>
            </a:r>
            <a:r>
              <a:rPr lang="en-US" sz="2200" dirty="0" smtClean="0"/>
              <a:t>; </a:t>
            </a:r>
            <a:r>
              <a:rPr lang="en-US" sz="2200" dirty="0" smtClean="0"/>
              <a:t>identifies </a:t>
            </a:r>
            <a:r>
              <a:rPr lang="en-US" sz="2200" dirty="0" smtClean="0"/>
              <a:t>all the defects; and </a:t>
            </a:r>
            <a:r>
              <a:rPr lang="en-US" sz="2200" dirty="0" smtClean="0"/>
              <a:t>summarizes the </a:t>
            </a:r>
            <a:r>
              <a:rPr lang="en-US" sz="2200" dirty="0" smtClean="0"/>
              <a:t>acceptance criteria to be changed.</a:t>
            </a:r>
            <a:endParaRPr lang="en-US" sz="2200" dirty="0"/>
          </a:p>
        </p:txBody>
      </p:sp>
      <p:sp>
        <p:nvSpPr>
          <p:cNvPr id="9" name="Rectangular Callout 8"/>
          <p:cNvSpPr/>
          <p:nvPr/>
        </p:nvSpPr>
        <p:spPr>
          <a:xfrm>
            <a:off x="4191000" y="3962400"/>
            <a:ext cx="4953000" cy="2438400"/>
          </a:xfrm>
          <a:prstGeom prst="wedgeRectCallout">
            <a:avLst>
              <a:gd name="adj1" fmla="val -100281"/>
              <a:gd name="adj2" fmla="val -16914"/>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t>The evaluation section provides an overall assessment of each category </a:t>
            </a:r>
            <a:r>
              <a:rPr lang="en-US" sz="2200" dirty="0" smtClean="0"/>
              <a:t>of the </a:t>
            </a:r>
            <a:r>
              <a:rPr lang="en-US" sz="2200" dirty="0" smtClean="0"/>
              <a:t>quality attributes </a:t>
            </a:r>
            <a:r>
              <a:rPr lang="en-US" sz="2200" dirty="0" smtClean="0"/>
              <a:t>identified </a:t>
            </a:r>
            <a:r>
              <a:rPr lang="en-US" sz="2200" dirty="0" smtClean="0"/>
              <a:t>in the acceptance criteria document, including </a:t>
            </a:r>
            <a:r>
              <a:rPr lang="en-US" sz="2200" dirty="0" smtClean="0"/>
              <a:t>their limitations</a:t>
            </a:r>
            <a:r>
              <a:rPr lang="en-US" sz="2200" dirty="0" smtClean="0"/>
              <a:t>. This evaluation is based on the test results from each category of </a:t>
            </a:r>
            <a:r>
              <a:rPr lang="en-US" sz="2200" dirty="0" smtClean="0"/>
              <a:t>the test plan.</a:t>
            </a:r>
            <a:endParaRPr lang="en-US" sz="2200" dirty="0"/>
          </a:p>
        </p:txBody>
      </p:sp>
      <p:sp>
        <p:nvSpPr>
          <p:cNvPr id="10" name="Rectangular Callout 9"/>
          <p:cNvSpPr/>
          <p:nvPr/>
        </p:nvSpPr>
        <p:spPr>
          <a:xfrm>
            <a:off x="4191000" y="4267200"/>
            <a:ext cx="4953000" cy="2057400"/>
          </a:xfrm>
          <a:prstGeom prst="wedgeRectCallout">
            <a:avLst>
              <a:gd name="adj1" fmla="val -85512"/>
              <a:gd name="adj2" fmla="val -950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t>The recommendations section includes the acceptance test team’s overall </a:t>
            </a:r>
            <a:r>
              <a:rPr lang="en-US" sz="2200" dirty="0" smtClean="0"/>
              <a:t>recommendation</a:t>
            </a:r>
            <a:r>
              <a:rPr lang="en-US" sz="2200" dirty="0" smtClean="0"/>
              <a:t>: (</a:t>
            </a:r>
            <a:r>
              <a:rPr lang="en-US" sz="2200" dirty="0" err="1" smtClean="0"/>
              <a:t>i</a:t>
            </a:r>
            <a:r>
              <a:rPr lang="en-US" sz="2200" dirty="0" smtClean="0"/>
              <a:t>) unconditionally accept the system, (ii) accept the system subject</a:t>
            </a:r>
          </a:p>
          <a:p>
            <a:r>
              <a:rPr lang="en-US" sz="2200" dirty="0" smtClean="0"/>
              <a:t>to certain conditions being met, or (iii) reject the system. </a:t>
            </a:r>
            <a:endParaRPr lang="en-US" sz="2200" dirty="0"/>
          </a:p>
        </p:txBody>
      </p:sp>
      <p:sp>
        <p:nvSpPr>
          <p:cNvPr id="11" name="Rectangular Callout 10"/>
          <p:cNvSpPr/>
          <p:nvPr/>
        </p:nvSpPr>
        <p:spPr>
          <a:xfrm>
            <a:off x="4114800" y="4724400"/>
            <a:ext cx="5029200" cy="1828800"/>
          </a:xfrm>
          <a:prstGeom prst="wedgeRectCallout">
            <a:avLst>
              <a:gd name="adj1" fmla="val -76724"/>
              <a:gd name="adj2" fmla="val -11544"/>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t>The summary of activities section summarizes the testing activities and </a:t>
            </a:r>
            <a:r>
              <a:rPr lang="en-US" sz="2200" dirty="0" smtClean="0"/>
              <a:t>the major </a:t>
            </a:r>
            <a:r>
              <a:rPr lang="en-US" sz="2200" dirty="0" smtClean="0"/>
              <a:t>events. This section includes information about the resources consumed </a:t>
            </a:r>
            <a:r>
              <a:rPr lang="en-US" sz="2200" dirty="0" smtClean="0"/>
              <a:t>by the </a:t>
            </a:r>
            <a:r>
              <a:rPr lang="en-US" sz="2200" dirty="0" smtClean="0"/>
              <a:t>various activities</a:t>
            </a:r>
            <a:r>
              <a:rPr lang="en-US" sz="2200" dirty="0" smtClean="0"/>
              <a:t>.</a:t>
            </a:r>
            <a:endParaRPr lang="en-US" sz="2200" dirty="0"/>
          </a:p>
        </p:txBody>
      </p:sp>
      <p:sp>
        <p:nvSpPr>
          <p:cNvPr id="12" name="Rectangular Callout 11"/>
          <p:cNvSpPr/>
          <p:nvPr/>
        </p:nvSpPr>
        <p:spPr>
          <a:xfrm>
            <a:off x="4114800" y="5334000"/>
            <a:ext cx="5029200" cy="1371600"/>
          </a:xfrm>
          <a:prstGeom prst="wedgeRectCallout">
            <a:avLst>
              <a:gd name="adj1" fmla="val -99754"/>
              <a:gd name="adj2" fmla="val -196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t>Finally, the names and titles of all </a:t>
            </a:r>
            <a:r>
              <a:rPr lang="en-US" sz="2200" dirty="0" smtClean="0"/>
              <a:t>the people </a:t>
            </a:r>
            <a:r>
              <a:rPr lang="en-US" sz="2200" dirty="0" smtClean="0"/>
              <a:t>that will approve this </a:t>
            </a:r>
            <a:r>
              <a:rPr lang="en-US" sz="2200" dirty="0" smtClean="0"/>
              <a:t>report are </a:t>
            </a:r>
            <a:r>
              <a:rPr lang="en-US" sz="2200" dirty="0" smtClean="0"/>
              <a:t>listed in the approvals section. </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grpId="1" nodeType="clickEffect">
                                  <p:stCondLst>
                                    <p:cond delay="0"/>
                                  </p:stCondLst>
                                  <p:childTnLst>
                                    <p:animEffect transition="out" filter="checkerboard(across)">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grpId="1" nodeType="clickEffect">
                                  <p:stCondLst>
                                    <p:cond delay="0"/>
                                  </p:stCondLst>
                                  <p:childTnLst>
                                    <p:animEffect transition="out" filter="checkerboard(across)">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xit" presetSubtype="10" fill="hold" grpId="1" nodeType="clickEffect">
                                  <p:stCondLst>
                                    <p:cond delay="0"/>
                                  </p:stCondLst>
                                  <p:childTnLst>
                                    <p:animEffect transition="out" filter="checkerboard(across)">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ox(in)">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xit" presetSubtype="10" fill="hold" grpId="1" nodeType="clickEffect">
                                  <p:stCondLst>
                                    <p:cond delay="0"/>
                                  </p:stCondLst>
                                  <p:childTnLst>
                                    <p:animEffect transition="out" filter="checkerboard(across)">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ox(in)">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xit" presetSubtype="10" fill="hold" grpId="1" nodeType="clickEffect">
                                  <p:stCondLst>
                                    <p:cond delay="0"/>
                                  </p:stCondLst>
                                  <p:childTnLst>
                                    <p:animEffect transition="out" filter="checkerboard(across)">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box(in)">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xit" presetSubtype="10" fill="hold" grpId="1" nodeType="clickEffect">
                                  <p:stCondLst>
                                    <p:cond delay="0"/>
                                  </p:stCondLst>
                                  <p:childTnLst>
                                    <p:animEffect transition="out" filter="checkerboard(across)">
                                      <p:cBhvr>
                                        <p:cTn id="71" dur="500"/>
                                        <p:tgtEl>
                                          <p:spTgt spid="11"/>
                                        </p:tgtEl>
                                      </p:cBhvr>
                                    </p:animEffect>
                                    <p:set>
                                      <p:cBhvr>
                                        <p:cTn id="72" dur="1" fill="hold">
                                          <p:stCondLst>
                                            <p:cond delay="499"/>
                                          </p:stCondLst>
                                        </p:cTn>
                                        <p:tgtEl>
                                          <p:spTgt spid="1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box(in)">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xit" presetSubtype="10" fill="hold" grpId="1" nodeType="clickEffect">
                                  <p:stCondLst>
                                    <p:cond delay="0"/>
                                  </p:stCondLst>
                                  <p:childTnLst>
                                    <p:animEffect transition="out" filter="checkerboard(across)">
                                      <p:cBhvr>
                                        <p:cTn id="81" dur="500"/>
                                        <p:tgtEl>
                                          <p:spTgt spid="12"/>
                                        </p:tgtEl>
                                      </p:cBhvr>
                                    </p:animEffect>
                                    <p:set>
                                      <p:cBhvr>
                                        <p:cTn id="8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Testing</a:t>
            </a:r>
            <a:endParaRPr lang="en-US" dirty="0"/>
          </a:p>
        </p:txBody>
      </p:sp>
      <p:sp>
        <p:nvSpPr>
          <p:cNvPr id="3" name="Content Placeholder 2"/>
          <p:cNvSpPr>
            <a:spLocks noGrp="1"/>
          </p:cNvSpPr>
          <p:nvPr>
            <p:ph sz="quarter" idx="1"/>
          </p:nvPr>
        </p:nvSpPr>
        <p:spPr/>
        <p:txBody>
          <a:bodyPr>
            <a:normAutofit/>
          </a:bodyPr>
          <a:lstStyle/>
          <a:p>
            <a:r>
              <a:rPr lang="en-US" dirty="0" smtClean="0"/>
              <a:t>Acceptance testing is a formal testing conducted to determine whether a system </a:t>
            </a:r>
            <a:r>
              <a:rPr lang="en-US" dirty="0" err="1" smtClean="0"/>
              <a:t>satisﬁes</a:t>
            </a:r>
            <a:r>
              <a:rPr lang="en-US" dirty="0" smtClean="0"/>
              <a:t> its acceptance criteria—the criteria the system must satisfy to be accepted by the customer. </a:t>
            </a:r>
          </a:p>
          <a:p>
            <a:r>
              <a:rPr lang="en-US" dirty="0" smtClean="0"/>
              <a:t>It helps the customer to determine whether or not to accept the system. </a:t>
            </a:r>
          </a:p>
          <a:p>
            <a:r>
              <a:rPr lang="en-US" dirty="0" smtClean="0"/>
              <a:t>The customer generally reserves the right to refuse to take delivery of the product if the acceptance test cases do not pass.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This </a:t>
            </a:r>
            <a:r>
              <a:rPr lang="en-US" dirty="0" smtClean="0"/>
              <a:t>lecture began </a:t>
            </a:r>
            <a:r>
              <a:rPr lang="en-US" dirty="0" smtClean="0"/>
              <a:t>with an introduction to two types of acceptance testing: </a:t>
            </a:r>
            <a:r>
              <a:rPr lang="en-US" dirty="0" smtClean="0"/>
              <a:t>user acceptance </a:t>
            </a:r>
            <a:r>
              <a:rPr lang="en-US" dirty="0" smtClean="0"/>
              <a:t>testing and business acceptance testing. </a:t>
            </a:r>
            <a:endParaRPr lang="en-US" dirty="0" smtClean="0"/>
          </a:p>
          <a:p>
            <a:r>
              <a:rPr lang="en-US" dirty="0" smtClean="0"/>
              <a:t>Description of acceptance </a:t>
            </a:r>
            <a:r>
              <a:rPr lang="en-US" dirty="0" smtClean="0"/>
              <a:t>criteria in terms of quality attributes. Formulation of acceptances </a:t>
            </a:r>
            <a:r>
              <a:rPr lang="en-US" dirty="0" smtClean="0"/>
              <a:t>criteria is </a:t>
            </a:r>
            <a:r>
              <a:rPr lang="en-US" dirty="0" smtClean="0"/>
              <a:t>governed by the business goals of the customer’s </a:t>
            </a:r>
            <a:r>
              <a:rPr lang="en-US" dirty="0" smtClean="0"/>
              <a:t>organization.</a:t>
            </a:r>
          </a:p>
          <a:p>
            <a:r>
              <a:rPr lang="en-US" dirty="0" smtClean="0"/>
              <a:t>P</a:t>
            </a:r>
            <a:r>
              <a:rPr lang="en-US" dirty="0" smtClean="0"/>
              <a:t>resented </a:t>
            </a:r>
            <a:r>
              <a:rPr lang="en-US" dirty="0" smtClean="0"/>
              <a:t>an outline of an acceptance test plan and described in </a:t>
            </a:r>
            <a:r>
              <a:rPr lang="en-US" dirty="0" smtClean="0"/>
              <a:t>detail how </a:t>
            </a:r>
            <a:r>
              <a:rPr lang="en-US" dirty="0" smtClean="0"/>
              <a:t>to create such a plan. Emphasis must be put on the notion that the </a:t>
            </a:r>
            <a:r>
              <a:rPr lang="en-US" dirty="0" smtClean="0"/>
              <a:t>system works </a:t>
            </a:r>
            <a:r>
              <a:rPr lang="en-US" dirty="0" smtClean="0"/>
              <a:t>according to the customer’s expectations in developing an acceptance </a:t>
            </a:r>
            <a:r>
              <a:rPr lang="en-US" dirty="0" smtClean="0"/>
              <a:t>test plan</a:t>
            </a:r>
            <a:r>
              <a:rPr lang="en-US" dirty="0" smtClean="0"/>
              <a:t>, rather than just passing comprehensive testing</a:t>
            </a:r>
            <a:r>
              <a:rPr lang="en-US" dirty="0" smtClean="0"/>
              <a:t>.</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Next, we discussed the execution of acceptance tests, which is an </a:t>
            </a:r>
            <a:r>
              <a:rPr lang="en-US" dirty="0" smtClean="0"/>
              <a:t>important activity </a:t>
            </a:r>
            <a:r>
              <a:rPr lang="en-US" dirty="0" smtClean="0"/>
              <a:t>performed by the customer with much needed support from the </a:t>
            </a:r>
            <a:r>
              <a:rPr lang="en-US" dirty="0" smtClean="0"/>
              <a:t>developers</a:t>
            </a:r>
            <a:r>
              <a:rPr lang="en-US" dirty="0" smtClean="0"/>
              <a:t>. </a:t>
            </a:r>
            <a:endParaRPr lang="en-US" dirty="0" smtClean="0"/>
          </a:p>
          <a:p>
            <a:r>
              <a:rPr lang="en-US" dirty="0" smtClean="0"/>
              <a:t>Three </a:t>
            </a:r>
            <a:r>
              <a:rPr lang="en-US" dirty="0" smtClean="0"/>
              <a:t>major activities were </a:t>
            </a:r>
            <a:r>
              <a:rPr lang="en-US" dirty="0" smtClean="0"/>
              <a:t>identified </a:t>
            </a:r>
            <a:r>
              <a:rPr lang="en-US" dirty="0" smtClean="0"/>
              <a:t>and discussed: (</a:t>
            </a:r>
            <a:r>
              <a:rPr lang="en-US" dirty="0" err="1" smtClean="0"/>
              <a:t>i</a:t>
            </a:r>
            <a:r>
              <a:rPr lang="en-US" dirty="0" smtClean="0"/>
              <a:t>) providing </a:t>
            </a:r>
            <a:r>
              <a:rPr lang="en-US" dirty="0" smtClean="0"/>
              <a:t>training to </a:t>
            </a:r>
            <a:r>
              <a:rPr lang="en-US" dirty="0" smtClean="0"/>
              <a:t>the customer’s test engineers, (ii) </a:t>
            </a:r>
            <a:r>
              <a:rPr lang="en-US" dirty="0" smtClean="0"/>
              <a:t>fixing </a:t>
            </a:r>
            <a:r>
              <a:rPr lang="en-US" dirty="0" smtClean="0"/>
              <a:t>problems during acceptance </a:t>
            </a:r>
            <a:r>
              <a:rPr lang="en-US" dirty="0" smtClean="0"/>
              <a:t>testing, and </a:t>
            </a:r>
            <a:r>
              <a:rPr lang="en-US" dirty="0" smtClean="0"/>
              <a:t>(iii) resolving issues concerning any discrepancy related to acceptance criteria.</a:t>
            </a:r>
          </a:p>
          <a:p>
            <a:r>
              <a:rPr lang="en-US" dirty="0" smtClean="0"/>
              <a:t>After that, we described the generation of an acceptance test report, which </a:t>
            </a:r>
            <a:r>
              <a:rPr lang="en-US" dirty="0" smtClean="0"/>
              <a:t>must be </a:t>
            </a:r>
            <a:r>
              <a:rPr lang="en-US" dirty="0" smtClean="0"/>
              <a:t>completed at the end of acceptance testing.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Acceptance Testing</a:t>
            </a:r>
            <a:endParaRPr lang="en-US" dirty="0"/>
          </a:p>
        </p:txBody>
      </p:sp>
      <p:sp>
        <p:nvSpPr>
          <p:cNvPr id="3" name="Content Placeholder 2"/>
          <p:cNvSpPr>
            <a:spLocks noGrp="1"/>
          </p:cNvSpPr>
          <p:nvPr>
            <p:ph sz="quarter" idx="1"/>
          </p:nvPr>
        </p:nvSpPr>
        <p:spPr/>
        <p:txBody>
          <a:bodyPr/>
          <a:lstStyle/>
          <a:p>
            <a:r>
              <a:rPr lang="en-US" dirty="0" smtClean="0"/>
              <a:t>There are two categories of acceptance testing:</a:t>
            </a:r>
          </a:p>
          <a:p>
            <a:pPr lvl="1"/>
            <a:r>
              <a:rPr lang="en-US" dirty="0" smtClean="0"/>
              <a:t>User acceptance testing.</a:t>
            </a:r>
          </a:p>
          <a:p>
            <a:pPr lvl="1"/>
            <a:r>
              <a:rPr lang="en-US" dirty="0" smtClean="0"/>
              <a:t>Business acceptance testing.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UAT</a:t>
            </a:r>
            <a:endParaRPr lang="en-US" dirty="0"/>
          </a:p>
        </p:txBody>
      </p:sp>
      <p:sp>
        <p:nvSpPr>
          <p:cNvPr id="3" name="Content Placeholder 2"/>
          <p:cNvSpPr>
            <a:spLocks noGrp="1"/>
          </p:cNvSpPr>
          <p:nvPr>
            <p:ph sz="quarter" idx="1"/>
          </p:nvPr>
        </p:nvSpPr>
        <p:spPr/>
        <p:txBody>
          <a:bodyPr>
            <a:normAutofit/>
          </a:bodyPr>
          <a:lstStyle/>
          <a:p>
            <a:r>
              <a:rPr lang="en-US" dirty="0" smtClean="0"/>
              <a:t>The UAT is conducted by the customer to ensure that system </a:t>
            </a:r>
            <a:r>
              <a:rPr lang="en-US" dirty="0" err="1" smtClean="0"/>
              <a:t>satisﬁes</a:t>
            </a:r>
            <a:r>
              <a:rPr lang="en-US" dirty="0" smtClean="0"/>
              <a:t> the contractual acceptance criteria before being signed off as meeting user needs. </a:t>
            </a:r>
          </a:p>
          <a:p>
            <a:r>
              <a:rPr lang="en-US" dirty="0" smtClean="0"/>
              <a:t>Actual planning and execution of the acceptance tests do not have to be undertaken directly by the customer.  Often third-party consulting </a:t>
            </a:r>
            <a:r>
              <a:rPr lang="en-US" dirty="0" err="1" smtClean="0"/>
              <a:t>ﬁrms</a:t>
            </a:r>
            <a:r>
              <a:rPr lang="en-US" dirty="0" smtClean="0"/>
              <a:t> offer their services to do this task. </a:t>
            </a:r>
          </a:p>
          <a:p>
            <a:r>
              <a:rPr lang="en-US" dirty="0" smtClean="0"/>
              <a:t>However, the customer must specify the acceptance criteria for the third party to seek in the product.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a:t>
            </a:r>
            <a:endParaRPr lang="en-US" dirty="0"/>
          </a:p>
        </p:txBody>
      </p:sp>
      <p:sp>
        <p:nvSpPr>
          <p:cNvPr id="3" name="Content Placeholder 2"/>
          <p:cNvSpPr>
            <a:spLocks noGrp="1"/>
          </p:cNvSpPr>
          <p:nvPr>
            <p:ph sz="quarter" idx="1"/>
          </p:nvPr>
        </p:nvSpPr>
        <p:spPr/>
        <p:txBody>
          <a:bodyPr/>
          <a:lstStyle/>
          <a:p>
            <a:r>
              <a:rPr lang="en-US" dirty="0" smtClean="0"/>
              <a:t>The BAT is undertaken within the development organization of the supplier to ensure that the system will eventually pass the UAT. </a:t>
            </a:r>
          </a:p>
          <a:p>
            <a:r>
              <a:rPr lang="en-US" dirty="0" smtClean="0"/>
              <a:t>It is a rehearsal of UAT at the premises of the supplier. </a:t>
            </a:r>
          </a:p>
          <a:p>
            <a:r>
              <a:rPr lang="en-US" dirty="0" smtClean="0"/>
              <a:t>The development organization of the supplier derives and executes test cases from the client’s contract, which include the acceptance criteria.</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Testing</a:t>
            </a:r>
            <a:endParaRPr lang="en-US" dirty="0"/>
          </a:p>
        </p:txBody>
      </p:sp>
      <p:sp>
        <p:nvSpPr>
          <p:cNvPr id="3" name="Content Placeholder 2"/>
          <p:cNvSpPr>
            <a:spLocks noGrp="1"/>
          </p:cNvSpPr>
          <p:nvPr>
            <p:ph sz="quarter" idx="1"/>
          </p:nvPr>
        </p:nvSpPr>
        <p:spPr>
          <a:xfrm>
            <a:off x="228600" y="1524000"/>
            <a:ext cx="8686800" cy="5257800"/>
          </a:xfrm>
        </p:spPr>
        <p:txBody>
          <a:bodyPr>
            <a:noAutofit/>
          </a:bodyPr>
          <a:lstStyle/>
          <a:p>
            <a:r>
              <a:rPr lang="en-US" sz="2000" dirty="0" smtClean="0"/>
              <a:t>The acceptance criteria must be defined and agreed upon between the supplier and the customer to avoid any kind of protracted arguments. Either party or a third-party consulting firm may design the acceptance test plan. </a:t>
            </a:r>
          </a:p>
          <a:p>
            <a:r>
              <a:rPr lang="en-US" sz="2000" dirty="0" smtClean="0"/>
              <a:t>The acceptance criteria document is a part of the contract in the case of an outsourced development.  If some hardware is an integral part of the system, then the hardware acceptance criteria are included in the contractual agreement. In general, the marketing organization of the buyer defines the acceptance criteria.</a:t>
            </a:r>
          </a:p>
          <a:p>
            <a:r>
              <a:rPr lang="en-US" sz="2000" dirty="0" smtClean="0"/>
              <a:t>However, it is important that the software quality assurance team of the buyer’s organization initiate a dialogue with the seller and provide a set of acceptance criteria for the marketing department to review and react to. </a:t>
            </a:r>
          </a:p>
          <a:p>
            <a:r>
              <a:rPr lang="en-US" sz="2000" dirty="0" smtClean="0"/>
              <a:t>The users, the system engineers, customer support engineers, and the software quality assurance group of the buyer’s organization do the actual planning and execution of the acceptance tests after the criteria are agreed upon. The personnel developing an acceptance test plan must have a thorough understanding of the acceptance criteria that have been agreed upon.</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Testing</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It is unlikely that the system passes all the acceptance criteria in one go for large, complex systems. It is useful to focus on the following three major objectives of acceptance testing for pragmatic reasons:</a:t>
            </a:r>
          </a:p>
          <a:p>
            <a:pPr lvl="1"/>
            <a:r>
              <a:rPr lang="en-US" dirty="0" smtClean="0"/>
              <a:t>Confirm that the system meets the agreed-upon criteria. </a:t>
            </a:r>
          </a:p>
          <a:p>
            <a:pPr lvl="1"/>
            <a:r>
              <a:rPr lang="en-US" dirty="0" smtClean="0"/>
              <a:t>Identify and resolve discrepancies, if there are any. </a:t>
            </a:r>
          </a:p>
          <a:p>
            <a:pPr lvl="1"/>
            <a:r>
              <a:rPr lang="en-US" dirty="0" smtClean="0"/>
              <a:t>Determine the readiness of the system for cut-over to live operations. The final acceptance of a system for deployment is conditioned upon the out-come of the acceptance testing. The acceptance test team produces an acceptance test report which outlines the acceptance conditions.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Criteria</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At the core of any contractual agreement is a set of acceptance criteria. </a:t>
            </a:r>
          </a:p>
          <a:p>
            <a:r>
              <a:rPr lang="en-US" dirty="0" smtClean="0"/>
              <a:t>A key question is what criteria must the system meet in order to be acceptable? </a:t>
            </a:r>
          </a:p>
          <a:p>
            <a:r>
              <a:rPr lang="en-US" dirty="0" smtClean="0"/>
              <a:t>The acceptance criteria must be measurable and, preferably, quantifiable. </a:t>
            </a:r>
          </a:p>
          <a:p>
            <a:r>
              <a:rPr lang="en-US" dirty="0" smtClean="0"/>
              <a:t>The basic principle of designing the acceptance criteria is to ensure that the quality of the system is acceptable. One must understand the meaning of the quality of a system, which is a complex concept. It means different things to different people, and it is highly context dependent.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142</TotalTime>
  <Words>4913</Words>
  <Application>Microsoft Office PowerPoint</Application>
  <PresentationFormat>On-screen Show (4:3)</PresentationFormat>
  <Paragraphs>259</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Median</vt:lpstr>
      <vt:lpstr>Software Quality Assurance</vt:lpstr>
      <vt:lpstr>Acceptance Testing</vt:lpstr>
      <vt:lpstr>Acceptance Testing</vt:lpstr>
      <vt:lpstr>Categories of Acceptance Testing</vt:lpstr>
      <vt:lpstr>UAT</vt:lpstr>
      <vt:lpstr>BAT</vt:lpstr>
      <vt:lpstr>Acceptance Testing</vt:lpstr>
      <vt:lpstr>Acceptance Testing</vt:lpstr>
      <vt:lpstr>Acceptance Criteria</vt:lpstr>
      <vt:lpstr>Quality Views</vt:lpstr>
      <vt:lpstr>Quality Attributes</vt:lpstr>
      <vt:lpstr>Quality Attributes</vt:lpstr>
      <vt:lpstr>Quality Attributes</vt:lpstr>
      <vt:lpstr>Quality Attributes</vt:lpstr>
      <vt:lpstr>Quality Attributes</vt:lpstr>
      <vt:lpstr>Quality Attributes</vt:lpstr>
      <vt:lpstr>Quality Attributes</vt:lpstr>
      <vt:lpstr>Acceptance Test Plan</vt:lpstr>
      <vt:lpstr>Acceptance Test Plan</vt:lpstr>
      <vt:lpstr>Structure of Typical ATP</vt:lpstr>
      <vt:lpstr>Acceptance Test Execution</vt:lpstr>
      <vt:lpstr>Acceptance Test Execution</vt:lpstr>
      <vt:lpstr>Acceptance Test Execution</vt:lpstr>
      <vt:lpstr>Acceptance Test Execution</vt:lpstr>
      <vt:lpstr>Acceptance Test Execution</vt:lpstr>
      <vt:lpstr>Acceptance Criteria Change Format</vt:lpstr>
      <vt:lpstr>Acceptance Test Report</vt:lpstr>
      <vt:lpstr>Acceptance Test Report</vt:lpstr>
      <vt:lpstr>Acceptance Test Report</vt:lpstr>
      <vt:lpstr>Summary</vt:lpstr>
      <vt:lpstr>Summary</vt:lpstr>
    </vt:vector>
  </TitlesOfParts>
  <Company>mcs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dc:title>
  <dc:creator>mudasar</dc:creator>
  <cp:lastModifiedBy>mudasar</cp:lastModifiedBy>
  <cp:revision>54</cp:revision>
  <dcterms:created xsi:type="dcterms:W3CDTF">2010-12-26T04:24:12Z</dcterms:created>
  <dcterms:modified xsi:type="dcterms:W3CDTF">2010-12-27T04:41:50Z</dcterms:modified>
</cp:coreProperties>
</file>