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9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17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1/6/2011 10:06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1/6/2011 10:06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1/6/2011 10:06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1/6/2011 10:06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1/6/2011 10:06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1/6/2011 10:06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1/6/2011 10:06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1/6/2011 10:06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1/6/2011 10:06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1/6/2011 10:06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1/6/2011 10:06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1/6/2011 10:06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sz="2800" dirty="0" smtClean="0"/>
              <a:t>Lecture No. </a:t>
            </a:r>
            <a:r>
              <a:rPr lang="en-US" sz="2800" dirty="0" smtClean="0"/>
              <a:t>16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567" y="6260068"/>
            <a:ext cx="182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January, 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3048000"/>
            <a:ext cx="379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Software Reliability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third time model occasionally referred to is the </a:t>
            </a:r>
            <a:r>
              <a:rPr lang="en-GB" i="1" dirty="0" smtClean="0"/>
              <a:t>clock time of a </a:t>
            </a:r>
            <a:r>
              <a:rPr lang="en-GB" i="1" dirty="0" smtClean="0"/>
              <a:t>software </a:t>
            </a:r>
            <a:r>
              <a:rPr lang="en-GB" dirty="0" smtClean="0"/>
              <a:t>system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en-GB" dirty="0" smtClean="0"/>
              <a:t>Clock </a:t>
            </a:r>
            <a:r>
              <a:rPr lang="en-GB" dirty="0" smtClean="0"/>
              <a:t>time refers to the elapsed time between the start and the end </a:t>
            </a:r>
            <a:r>
              <a:rPr lang="en-GB" dirty="0" smtClean="0"/>
              <a:t>of program </a:t>
            </a:r>
            <a:r>
              <a:rPr lang="en-GB" dirty="0" smtClean="0"/>
              <a:t>execution. Clock time includes the wait time of the software system </a:t>
            </a:r>
            <a:r>
              <a:rPr lang="en-GB" dirty="0" smtClean="0"/>
              <a:t>and execution </a:t>
            </a:r>
            <a:r>
              <a:rPr lang="en-GB" dirty="0" smtClean="0"/>
              <a:t>times of other software systems. Clock time does not include </a:t>
            </a:r>
            <a:r>
              <a:rPr lang="en-GB" dirty="0" smtClean="0"/>
              <a:t>system </a:t>
            </a:r>
            <a:r>
              <a:rPr lang="en-US" dirty="0" smtClean="0"/>
              <a:t>shutdown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order to have a better understanding of the reliability of a software, </a:t>
            </a:r>
            <a:r>
              <a:rPr lang="en-GB" dirty="0" smtClean="0"/>
              <a:t>one can </a:t>
            </a:r>
            <a:r>
              <a:rPr lang="en-GB" dirty="0" smtClean="0"/>
              <a:t>ask the following questions in terms of failure and time:</a:t>
            </a:r>
          </a:p>
          <a:p>
            <a:pPr lvl="1"/>
            <a:r>
              <a:rPr lang="en-GB" dirty="0" smtClean="0"/>
              <a:t>What </a:t>
            </a:r>
            <a:r>
              <a:rPr lang="en-GB" dirty="0" smtClean="0"/>
              <a:t>is the time interval between two successive </a:t>
            </a:r>
            <a:r>
              <a:rPr lang="en-GB" dirty="0" smtClean="0"/>
              <a:t>failures?</a:t>
            </a:r>
          </a:p>
          <a:p>
            <a:pPr lvl="1"/>
            <a:r>
              <a:rPr lang="en-GB" dirty="0" smtClean="0"/>
              <a:t>How </a:t>
            </a:r>
            <a:r>
              <a:rPr lang="en-GB" dirty="0" smtClean="0"/>
              <a:t>many failures have been observed within a certain time interval, </a:t>
            </a:r>
            <a:r>
              <a:rPr lang="en-GB" dirty="0" smtClean="0"/>
              <a:t>for example</a:t>
            </a:r>
            <a:r>
              <a:rPr lang="en-GB" dirty="0" smtClean="0"/>
              <a:t>, in the past one month or one year?</a:t>
            </a:r>
          </a:p>
          <a:p>
            <a:pPr lvl="1"/>
            <a:r>
              <a:rPr lang="en-GB" dirty="0" smtClean="0"/>
              <a:t>What </a:t>
            </a:r>
            <a:r>
              <a:rPr lang="en-GB" dirty="0" smtClean="0"/>
              <a:t>is the total number of failures observed so far?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Interval between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GB" sz="3100" dirty="0" smtClean="0"/>
              <a:t>One can infer several characteristics of a software system by monitoring the </a:t>
            </a:r>
            <a:r>
              <a:rPr lang="en-GB" sz="3100" dirty="0" smtClean="0"/>
              <a:t>time interval </a:t>
            </a:r>
            <a:r>
              <a:rPr lang="en-GB" sz="3100" dirty="0" smtClean="0"/>
              <a:t>between successive </a:t>
            </a:r>
            <a:r>
              <a:rPr lang="en-GB" sz="3100" dirty="0" smtClean="0"/>
              <a:t>failures </a:t>
            </a:r>
            <a:r>
              <a:rPr lang="en-GB" sz="3100" dirty="0" smtClean="0"/>
              <a:t>as follows</a:t>
            </a:r>
            <a:r>
              <a:rPr lang="en-GB" sz="3100" dirty="0" smtClean="0"/>
              <a:t>:</a:t>
            </a:r>
          </a:p>
          <a:p>
            <a:pPr lvl="1"/>
            <a:r>
              <a:rPr lang="en-GB" sz="2800" dirty="0" smtClean="0"/>
              <a:t>A small time interval between successive failures tells us that the </a:t>
            </a:r>
            <a:r>
              <a:rPr lang="en-GB" sz="2800" dirty="0" smtClean="0"/>
              <a:t>software system </a:t>
            </a:r>
            <a:r>
              <a:rPr lang="en-GB" sz="2800" dirty="0" smtClean="0"/>
              <a:t>is failing frequently, and hence the reliability level is too low. </a:t>
            </a:r>
            <a:r>
              <a:rPr lang="en-GB" sz="2800" dirty="0" smtClean="0"/>
              <a:t>This can </a:t>
            </a:r>
            <a:r>
              <a:rPr lang="en-GB" sz="2800" dirty="0" smtClean="0"/>
              <a:t>happen during system testing or even while the system is in </a:t>
            </a:r>
            <a:r>
              <a:rPr lang="en-GB" sz="2800" dirty="0" smtClean="0"/>
              <a:t>operation. If </a:t>
            </a:r>
            <a:r>
              <a:rPr lang="en-GB" sz="2800" dirty="0" smtClean="0"/>
              <a:t>the time interval between successive failures is long, the reliability </a:t>
            </a:r>
            <a:r>
              <a:rPr lang="en-GB" sz="2800" dirty="0" smtClean="0"/>
              <a:t>is perceived </a:t>
            </a:r>
            <a:r>
              <a:rPr lang="en-GB" sz="2800" dirty="0" smtClean="0"/>
              <a:t>to be high, in spite of the occasional system </a:t>
            </a:r>
            <a:r>
              <a:rPr lang="en-GB" sz="2800" dirty="0" smtClean="0"/>
              <a:t>failure.</a:t>
            </a:r>
          </a:p>
          <a:p>
            <a:pPr lvl="1"/>
            <a:r>
              <a:rPr lang="en-GB" sz="2800" dirty="0" smtClean="0"/>
              <a:t>At </a:t>
            </a:r>
            <a:r>
              <a:rPr lang="en-GB" sz="2800" dirty="0" smtClean="0"/>
              <a:t>the beginning of system-level testing, usually a large number of </a:t>
            </a:r>
            <a:r>
              <a:rPr lang="en-GB" sz="2800" dirty="0" smtClean="0"/>
              <a:t>failures are </a:t>
            </a:r>
            <a:r>
              <a:rPr lang="en-GB" sz="2800" dirty="0" smtClean="0"/>
              <a:t>observed with small time intervals between successive failures. </a:t>
            </a:r>
            <a:r>
              <a:rPr lang="en-GB" sz="2800" dirty="0" smtClean="0"/>
              <a:t>As system </a:t>
            </a:r>
            <a:r>
              <a:rPr lang="en-GB" sz="2800" dirty="0" smtClean="0"/>
              <a:t>testing continues and faults are actually fixed, the time </a:t>
            </a:r>
            <a:r>
              <a:rPr lang="en-GB" sz="2800" dirty="0" smtClean="0"/>
              <a:t>interval between </a:t>
            </a:r>
            <a:r>
              <a:rPr lang="en-GB" sz="2800" dirty="0" smtClean="0"/>
              <a:t>successive failures increases, thereby giving an evidence that </a:t>
            </a:r>
            <a:r>
              <a:rPr lang="en-GB" sz="2800" dirty="0" smtClean="0"/>
              <a:t>the reliability </a:t>
            </a:r>
            <a:r>
              <a:rPr lang="en-GB" sz="2800" dirty="0" smtClean="0"/>
              <a:t>of the product is increasing.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Counting Failures in Periodic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Useful information can be gathered by monitoring the cumulative failure </a:t>
            </a:r>
            <a:r>
              <a:rPr lang="en-GB" dirty="0" smtClean="0"/>
              <a:t>count on </a:t>
            </a:r>
            <a:r>
              <a:rPr lang="en-GB" dirty="0" smtClean="0"/>
              <a:t>a periodic basis.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 smtClean="0"/>
              <a:t>example, we record the cumulative failure count </a:t>
            </a:r>
            <a:r>
              <a:rPr lang="en-GB" dirty="0" smtClean="0"/>
              <a:t>every </a:t>
            </a:r>
            <a:r>
              <a:rPr lang="en-GB" dirty="0" smtClean="0"/>
              <a:t>month, plot it as a bar chart, and observe the pattern. </a:t>
            </a:r>
            <a:endParaRPr lang="en-GB" dirty="0" smtClean="0"/>
          </a:p>
          <a:p>
            <a:r>
              <a:rPr lang="en-GB" dirty="0" smtClean="0"/>
              <a:t>Such </a:t>
            </a:r>
            <a:r>
              <a:rPr lang="en-GB" dirty="0" smtClean="0"/>
              <a:t>monitoring can be </a:t>
            </a:r>
            <a:r>
              <a:rPr lang="en-GB" dirty="0" smtClean="0"/>
              <a:t>done during </a:t>
            </a:r>
            <a:r>
              <a:rPr lang="en-GB" dirty="0" smtClean="0"/>
              <a:t>system testing as well as while a system is in operation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153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Counting Failures in Periodic Intervals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799"/>
            <a:ext cx="8382000" cy="563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71975" y="6396335"/>
            <a:ext cx="6000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Relationship between MTTR, MTTF, and MTBF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of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There are two commonly used software reliability metrics, namely, the </a:t>
            </a:r>
            <a:r>
              <a:rPr lang="en-GB" i="1" dirty="0" smtClean="0"/>
              <a:t>probability of </a:t>
            </a:r>
            <a:r>
              <a:rPr lang="en-GB" i="1" dirty="0" smtClean="0"/>
              <a:t>failure-free operation and the failure intensity. </a:t>
            </a:r>
            <a:endParaRPr lang="en-GB" i="1" dirty="0" smtClean="0"/>
          </a:p>
          <a:p>
            <a:r>
              <a:rPr lang="en-GB" i="1" dirty="0" smtClean="0"/>
              <a:t>The </a:t>
            </a:r>
            <a:r>
              <a:rPr lang="en-GB" i="1" dirty="0" smtClean="0"/>
              <a:t>concept of failure is </a:t>
            </a:r>
            <a:r>
              <a:rPr lang="en-GB" i="1" dirty="0" smtClean="0"/>
              <a:t>common </a:t>
            </a:r>
            <a:r>
              <a:rPr lang="en-GB" dirty="0" smtClean="0"/>
              <a:t>to </a:t>
            </a:r>
            <a:r>
              <a:rPr lang="en-GB" dirty="0" smtClean="0"/>
              <a:t>both definitions. One metric is probabilistic in nature, whereas the other is </a:t>
            </a:r>
            <a:r>
              <a:rPr lang="en-GB" dirty="0" smtClean="0"/>
              <a:t>an absolute </a:t>
            </a:r>
            <a:r>
              <a:rPr lang="en-GB" dirty="0" smtClean="0"/>
              <a:t>one.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two definitions are not contradictory. Rather, both can be </a:t>
            </a:r>
            <a:r>
              <a:rPr lang="en-GB" dirty="0" smtClean="0"/>
              <a:t>simultaneously applied </a:t>
            </a:r>
            <a:r>
              <a:rPr lang="en-GB" dirty="0" smtClean="0"/>
              <a:t>to the same software system without any inconsistency </a:t>
            </a:r>
            <a:r>
              <a:rPr lang="en-GB" dirty="0" smtClean="0"/>
              <a:t>between </a:t>
            </a:r>
            <a:r>
              <a:rPr lang="en-US" dirty="0" smtClean="0"/>
              <a:t>them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First Definition of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Definition. </a:t>
            </a:r>
            <a:r>
              <a:rPr lang="en-GB" dirty="0" smtClean="0"/>
              <a:t>Software reliability is defined as the probability of failure-free </a:t>
            </a:r>
            <a:r>
              <a:rPr lang="en-GB" dirty="0" smtClean="0"/>
              <a:t>operation of </a:t>
            </a:r>
            <a:r>
              <a:rPr lang="en-GB" dirty="0" smtClean="0"/>
              <a:t>a software system for a specified time in a specified environment.</a:t>
            </a:r>
          </a:p>
          <a:p>
            <a:r>
              <a:rPr lang="en-GB" dirty="0" smtClean="0"/>
              <a:t>The key elements of the above definition of reliability are as follows: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 smtClean="0"/>
              <a:t>of failure-free operation</a:t>
            </a:r>
          </a:p>
          <a:p>
            <a:pPr lvl="1"/>
            <a:r>
              <a:rPr lang="en-GB" dirty="0" smtClean="0"/>
              <a:t>Length </a:t>
            </a:r>
            <a:r>
              <a:rPr lang="en-GB" dirty="0" smtClean="0"/>
              <a:t>of time of failure-free operation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given execution </a:t>
            </a:r>
            <a:r>
              <a:rPr lang="en-US" dirty="0" smtClean="0"/>
              <a:t>environment</a:t>
            </a:r>
          </a:p>
          <a:p>
            <a:r>
              <a:rPr lang="en-GB" dirty="0" smtClean="0"/>
              <a:t>Software reliability is expressed as a continuous random variable due to the </a:t>
            </a:r>
            <a:r>
              <a:rPr lang="en-GB" dirty="0" smtClean="0"/>
              <a:t>fact that </a:t>
            </a:r>
            <a:r>
              <a:rPr lang="en-GB" dirty="0" smtClean="0"/>
              <a:t>most large software systems do have some unknown number of faults, and </a:t>
            </a:r>
            <a:r>
              <a:rPr lang="en-GB" dirty="0" smtClean="0"/>
              <a:t>they can </a:t>
            </a:r>
            <a:r>
              <a:rPr lang="en-GB" dirty="0" smtClean="0"/>
              <a:t>fail anytime depending upon their execution pattern. Therefore, it is useful </a:t>
            </a:r>
            <a:r>
              <a:rPr lang="en-GB" dirty="0" smtClean="0"/>
              <a:t>to </a:t>
            </a:r>
            <a:r>
              <a:rPr lang="en-US" dirty="0" smtClean="0"/>
              <a:t>represent </a:t>
            </a:r>
            <a:r>
              <a:rPr lang="en-US" dirty="0" smtClean="0"/>
              <a:t>software reliability as a probabilistic quantity.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of Failure-Free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One can specify the reliability of a software system running on a </a:t>
            </a:r>
            <a:r>
              <a:rPr lang="en-GB" dirty="0" smtClean="0"/>
              <a:t>personal computer </a:t>
            </a:r>
            <a:r>
              <a:rPr lang="en-GB" dirty="0" smtClean="0"/>
              <a:t>(PC) as follows. Assume that an office secretary turns on his or her </a:t>
            </a:r>
            <a:r>
              <a:rPr lang="en-GB" dirty="0" smtClean="0"/>
              <a:t>PC every </a:t>
            </a:r>
            <a:r>
              <a:rPr lang="en-GB" dirty="0" smtClean="0"/>
              <a:t>morning at 8.30 AM and turns it off at 4:30 PM before leaving for home.</a:t>
            </a:r>
          </a:p>
          <a:p>
            <a:r>
              <a:rPr lang="en-GB" dirty="0" smtClean="0"/>
              <a:t>The secretary expects that the PC will run for eight hours without developing </a:t>
            </a:r>
            <a:r>
              <a:rPr lang="en-GB" dirty="0" smtClean="0"/>
              <a:t>any failure</a:t>
            </a:r>
            <a:r>
              <a:rPr lang="en-GB" dirty="0" smtClean="0"/>
              <a:t>. If he or she comes to the office for 200 days in a year and observes </a:t>
            </a:r>
            <a:r>
              <a:rPr lang="en-GB" dirty="0" smtClean="0"/>
              <a:t>that the </a:t>
            </a:r>
            <a:r>
              <a:rPr lang="en-GB" dirty="0" smtClean="0"/>
              <a:t>PC crashes five times on different days in a year for a few years, we can </a:t>
            </a:r>
            <a:r>
              <a:rPr lang="en-GB" dirty="0" smtClean="0"/>
              <a:t>say that </a:t>
            </a:r>
            <a:r>
              <a:rPr lang="en-GB" dirty="0" smtClean="0"/>
              <a:t>the probability of failure-free operation of the PC for eight hours was </a:t>
            </a:r>
            <a:r>
              <a:rPr lang="en-GB" dirty="0" smtClean="0"/>
              <a:t>0.975 </a:t>
            </a:r>
            <a:r>
              <a:rPr lang="en-US" dirty="0" smtClean="0"/>
              <a:t>[=</a:t>
            </a:r>
            <a:r>
              <a:rPr lang="en-US" i="1" dirty="0" smtClean="0"/>
              <a:t>(</a:t>
            </a:r>
            <a:r>
              <a:rPr lang="en-US" i="1" dirty="0" smtClean="0"/>
              <a:t>200 − 5)/200</a:t>
            </a:r>
            <a:r>
              <a:rPr lang="en-US" i="1" dirty="0" smtClean="0"/>
              <a:t>].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execution environment refers to how a user operates a </a:t>
            </a:r>
            <a:r>
              <a:rPr lang="en-GB" dirty="0" smtClean="0"/>
              <a:t>software system</a:t>
            </a:r>
            <a:r>
              <a:rPr lang="en-GB" dirty="0" smtClean="0"/>
              <a:t>. Not all users operate a software system in the same way. As an </a:t>
            </a:r>
            <a:r>
              <a:rPr lang="en-GB" dirty="0" smtClean="0"/>
              <a:t>example, let </a:t>
            </a:r>
            <a:r>
              <a:rPr lang="en-GB" dirty="0" smtClean="0"/>
              <a:t>us consider the case of a word processor. One group of users may be </a:t>
            </a:r>
            <a:r>
              <a:rPr lang="en-GB" dirty="0" smtClean="0"/>
              <a:t>processing documents </a:t>
            </a:r>
            <a:r>
              <a:rPr lang="en-GB" dirty="0" smtClean="0"/>
              <a:t>of small size, say 50 pages. A second group of users may be </a:t>
            </a:r>
            <a:r>
              <a:rPr lang="en-GB" dirty="0" smtClean="0"/>
              <a:t>processing documents </a:t>
            </a:r>
            <a:r>
              <a:rPr lang="en-GB" dirty="0" smtClean="0"/>
              <a:t>of large size, say, 1000 pages. Clearly, the two groups of users offer </a:t>
            </a:r>
            <a:r>
              <a:rPr lang="en-GB" dirty="0" smtClean="0"/>
              <a:t>two different </a:t>
            </a:r>
            <a:r>
              <a:rPr lang="en-GB" dirty="0" smtClean="0"/>
              <a:t>execution environments to the word processor.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Second Definition of Software Reliability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6448" cy="487680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Definition. </a:t>
            </a:r>
            <a:r>
              <a:rPr lang="en-GB" dirty="0" smtClean="0"/>
              <a:t>Failure intensity is a measure of the reliability of a software </a:t>
            </a:r>
            <a:r>
              <a:rPr lang="en-GB" dirty="0" smtClean="0"/>
              <a:t>system operating </a:t>
            </a:r>
            <a:r>
              <a:rPr lang="en-GB" dirty="0" smtClean="0"/>
              <a:t>in a given environment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According to the second definition, the lower the failure intensity of a </a:t>
            </a:r>
            <a:r>
              <a:rPr lang="en-GB" dirty="0" smtClean="0"/>
              <a:t>software system</a:t>
            </a:r>
            <a:r>
              <a:rPr lang="en-GB" dirty="0" smtClean="0"/>
              <a:t>, the higher is its reliability. To represent the current reliability </a:t>
            </a:r>
            <a:r>
              <a:rPr lang="en-GB" dirty="0" smtClean="0"/>
              <a:t>level of </a:t>
            </a:r>
            <a:r>
              <a:rPr lang="en-GB" dirty="0" smtClean="0"/>
              <a:t>a software system, one simply states the failure intensity of the system. </a:t>
            </a:r>
            <a:endParaRPr lang="en-GB" dirty="0" smtClean="0"/>
          </a:p>
          <a:p>
            <a:r>
              <a:rPr lang="en-GB" dirty="0" smtClean="0"/>
              <a:t>For example</a:t>
            </a:r>
            <a:r>
              <a:rPr lang="en-GB" dirty="0" smtClean="0"/>
              <a:t>, let a software system be in its system testing phase where test </a:t>
            </a:r>
            <a:r>
              <a:rPr lang="en-GB" dirty="0" smtClean="0"/>
              <a:t>engineers are </a:t>
            </a:r>
            <a:r>
              <a:rPr lang="en-GB" dirty="0" smtClean="0"/>
              <a:t>observing failures at the rate of 2 failures per eight hours of system execution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Then, one can state the current level of the reliability of the system as 0.25 </a:t>
            </a:r>
            <a:r>
              <a:rPr lang="en-GB" dirty="0" smtClean="0"/>
              <a:t>failure </a:t>
            </a:r>
            <a:r>
              <a:rPr lang="en-US" dirty="0" smtClean="0"/>
              <a:t>per </a:t>
            </a:r>
            <a:r>
              <a:rPr lang="en-US" dirty="0" smtClean="0"/>
              <a:t>hour.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Reliability?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concept of </a:t>
            </a:r>
            <a:r>
              <a:rPr lang="en-GB" i="1" dirty="0" smtClean="0"/>
              <a:t>reliability is very broad, and it can be applied whenever </a:t>
            </a:r>
            <a:r>
              <a:rPr lang="en-GB" i="1" dirty="0" smtClean="0"/>
              <a:t>someone </a:t>
            </a:r>
            <a:r>
              <a:rPr lang="en-GB" dirty="0" smtClean="0"/>
              <a:t>expects </a:t>
            </a:r>
            <a:r>
              <a:rPr lang="en-GB" dirty="0" smtClean="0"/>
              <a:t>something or someone else to “behave” in a certain way.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 smtClean="0"/>
              <a:t>example, </a:t>
            </a:r>
            <a:r>
              <a:rPr lang="en-GB" dirty="0" smtClean="0"/>
              <a:t>a lighting </a:t>
            </a:r>
            <a:r>
              <a:rPr lang="en-GB" dirty="0" smtClean="0"/>
              <a:t>switch is expected to stay in one of two states—on and off—as set by </a:t>
            </a:r>
            <a:r>
              <a:rPr lang="en-GB" dirty="0" smtClean="0"/>
              <a:t>its user</a:t>
            </a:r>
            <a:r>
              <a:rPr lang="en-GB" dirty="0" smtClean="0"/>
              <a:t>. If a lighting switch causes a lamp to flicker even when the power supply </a:t>
            </a:r>
            <a:r>
              <a:rPr lang="en-GB" dirty="0" smtClean="0"/>
              <a:t>is stable </a:t>
            </a:r>
            <a:r>
              <a:rPr lang="en-GB" dirty="0" smtClean="0"/>
              <a:t>and the connecting cables are fault free, we say that the switch has </a:t>
            </a:r>
            <a:r>
              <a:rPr lang="en-GB" dirty="0" smtClean="0"/>
              <a:t>turned </a:t>
            </a:r>
            <a:r>
              <a:rPr lang="en-US" dirty="0" smtClean="0"/>
              <a:t>unreliable.</a:t>
            </a:r>
          </a:p>
          <a:p>
            <a:r>
              <a:rPr lang="en-GB" dirty="0" smtClean="0"/>
              <a:t>Wear </a:t>
            </a:r>
            <a:r>
              <a:rPr lang="en-GB" dirty="0" smtClean="0"/>
              <a:t>and tear have caused the switch </a:t>
            </a:r>
            <a:r>
              <a:rPr lang="en-GB" dirty="0" smtClean="0"/>
              <a:t>to malfunction</a:t>
            </a:r>
            <a:r>
              <a:rPr lang="en-GB" dirty="0" smtClean="0"/>
              <a:t>, and thus </a:t>
            </a:r>
            <a:r>
              <a:rPr lang="en-GB" dirty="0" smtClean="0"/>
              <a:t>cause it to develop faults.</a:t>
            </a:r>
          </a:p>
          <a:p>
            <a:r>
              <a:rPr lang="en-US" dirty="0" smtClean="0"/>
              <a:t>Therefore, the concept </a:t>
            </a:r>
            <a:r>
              <a:rPr lang="en-US" dirty="0" smtClean="0"/>
              <a:t>of </a:t>
            </a:r>
            <a:r>
              <a:rPr lang="en-GB" dirty="0" smtClean="0"/>
              <a:t>fault </a:t>
            </a:r>
            <a:r>
              <a:rPr lang="en-GB" dirty="0" smtClean="0"/>
              <a:t>is intertwined with the concept of reliability.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Influencing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user’s perception of the reliability of a software system depends upon two </a:t>
            </a:r>
            <a:r>
              <a:rPr lang="en-GB" dirty="0" smtClean="0"/>
              <a:t>categories of </a:t>
            </a:r>
            <a:r>
              <a:rPr lang="en-GB" dirty="0" smtClean="0"/>
              <a:t>information, namely, 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number of faults present in the software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ways users operate the system.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second category of information </a:t>
            </a:r>
            <a:r>
              <a:rPr lang="en-GB" dirty="0" smtClean="0"/>
              <a:t>is known </a:t>
            </a:r>
            <a:r>
              <a:rPr lang="en-GB" dirty="0" smtClean="0"/>
              <a:t>as the </a:t>
            </a:r>
            <a:r>
              <a:rPr lang="en-GB" i="1" dirty="0" smtClean="0"/>
              <a:t>operational profile of the system. The number of faults introduced </a:t>
            </a:r>
            <a:r>
              <a:rPr lang="en-GB" i="1" dirty="0" smtClean="0"/>
              <a:t>in </a:t>
            </a:r>
            <a:r>
              <a:rPr lang="en-GB" dirty="0" smtClean="0"/>
              <a:t>a </a:t>
            </a:r>
            <a:r>
              <a:rPr lang="en-GB" dirty="0" smtClean="0"/>
              <a:t>system and the developers’ inability to detect many of those faults depend </a:t>
            </a:r>
            <a:r>
              <a:rPr lang="en-GB" dirty="0" smtClean="0"/>
              <a:t>upon several </a:t>
            </a:r>
            <a:r>
              <a:rPr lang="en-GB" dirty="0" smtClean="0"/>
              <a:t>factors as explained </a:t>
            </a:r>
            <a:r>
              <a:rPr lang="en-GB" dirty="0" smtClean="0"/>
              <a:t>on next slide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Influencing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Size and Complexity of Code: </a:t>
            </a:r>
            <a:r>
              <a:rPr lang="en-GB" dirty="0" smtClean="0"/>
              <a:t>The number of LOC in a software </a:t>
            </a:r>
            <a:r>
              <a:rPr lang="en-GB" dirty="0" smtClean="0"/>
              <a:t>system is </a:t>
            </a:r>
            <a:r>
              <a:rPr lang="en-GB" dirty="0" smtClean="0"/>
              <a:t>a measure of its size. Large software systems with hundreds of </a:t>
            </a:r>
            <a:r>
              <a:rPr lang="en-GB" dirty="0" smtClean="0"/>
              <a:t>thousands of </a:t>
            </a:r>
            <a:r>
              <a:rPr lang="en-GB" dirty="0" smtClean="0"/>
              <a:t>LOC tend to have more faults than smaller systems. The likelihood </a:t>
            </a:r>
            <a:r>
              <a:rPr lang="en-GB" dirty="0" smtClean="0"/>
              <a:t>of faults </a:t>
            </a:r>
            <a:r>
              <a:rPr lang="en-GB" dirty="0" smtClean="0"/>
              <a:t>in a large system, because of more module interfaces, is higher. </a:t>
            </a:r>
            <a:r>
              <a:rPr lang="en-GB" dirty="0" smtClean="0"/>
              <a:t>The more </a:t>
            </a:r>
            <a:r>
              <a:rPr lang="en-GB" dirty="0" smtClean="0"/>
              <a:t>number of conditional statements the code contains, the more </a:t>
            </a:r>
            <a:r>
              <a:rPr lang="en-GB" dirty="0" smtClean="0"/>
              <a:t>complex the </a:t>
            </a:r>
            <a:r>
              <a:rPr lang="en-GB" dirty="0" smtClean="0"/>
              <a:t>system is considered to be. Due to the economic considerations </a:t>
            </a:r>
            <a:r>
              <a:rPr lang="en-GB" dirty="0" smtClean="0"/>
              <a:t>in software </a:t>
            </a:r>
            <a:r>
              <a:rPr lang="en-GB" dirty="0" smtClean="0"/>
              <a:t>development, one may not have much time to completely </a:t>
            </a:r>
            <a:r>
              <a:rPr lang="en-GB" dirty="0" smtClean="0"/>
              <a:t>understand a </a:t>
            </a:r>
            <a:r>
              <a:rPr lang="en-GB" dirty="0" smtClean="0"/>
              <a:t>large system. Consequently, faults are introduced into the system </a:t>
            </a:r>
            <a:r>
              <a:rPr lang="en-GB" dirty="0" smtClean="0"/>
              <a:t>in all </a:t>
            </a:r>
            <a:r>
              <a:rPr lang="en-GB" dirty="0" smtClean="0"/>
              <a:t>its development phases. Similarly, while removing faults from a </a:t>
            </a:r>
            <a:r>
              <a:rPr lang="en-GB" dirty="0" smtClean="0"/>
              <a:t>large system</a:t>
            </a:r>
            <a:r>
              <a:rPr lang="en-GB" dirty="0" smtClean="0"/>
              <a:t>, new faults may be introduced.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Influencing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Characteristics of Development Process: </a:t>
            </a:r>
            <a:r>
              <a:rPr lang="en-GB" dirty="0" smtClean="0"/>
              <a:t>Much progress has been </a:t>
            </a:r>
            <a:r>
              <a:rPr lang="en-GB" dirty="0" smtClean="0"/>
              <a:t>made in </a:t>
            </a:r>
            <a:r>
              <a:rPr lang="en-GB" dirty="0" smtClean="0"/>
              <a:t>the past few decades in the field of software engineering. New </a:t>
            </a:r>
            <a:r>
              <a:rPr lang="en-GB" dirty="0" smtClean="0"/>
              <a:t>techniques and </a:t>
            </a:r>
            <a:r>
              <a:rPr lang="en-GB" dirty="0" smtClean="0"/>
              <a:t>tools have been developed to capture system requirements, to </a:t>
            </a:r>
            <a:r>
              <a:rPr lang="en-GB" dirty="0" smtClean="0"/>
              <a:t>design software </a:t>
            </a:r>
            <a:r>
              <a:rPr lang="en-GB" dirty="0" smtClean="0"/>
              <a:t>systems, to implement designs, and to test systems</a:t>
            </a:r>
            <a:r>
              <a:rPr lang="en-GB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GB" dirty="0" smtClean="0"/>
              <a:t>formal </a:t>
            </a:r>
            <a:r>
              <a:rPr lang="en-GB" dirty="0" smtClean="0"/>
              <a:t>methods, such as SDL (Specification and Description Language) </a:t>
            </a:r>
            <a:r>
              <a:rPr lang="en-GB" dirty="0" smtClean="0"/>
              <a:t>and UML </a:t>
            </a:r>
            <a:r>
              <a:rPr lang="en-GB" dirty="0" smtClean="0"/>
              <a:t>(Unified </a:t>
            </a:r>
            <a:r>
              <a:rPr lang="en-GB" dirty="0" err="1" smtClean="0"/>
              <a:t>Modeling</a:t>
            </a:r>
            <a:r>
              <a:rPr lang="en-GB" dirty="0" smtClean="0"/>
              <a:t> Language), are used to specify the requirements </a:t>
            </a:r>
            <a:r>
              <a:rPr lang="en-GB" dirty="0" smtClean="0"/>
              <a:t>of complex</a:t>
            </a:r>
            <a:r>
              <a:rPr lang="en-GB" dirty="0" smtClean="0"/>
              <a:t>, real-time systems. Code review techniques have been </a:t>
            </a:r>
            <a:r>
              <a:rPr lang="en-GB" dirty="0" smtClean="0"/>
              <a:t>developed to </a:t>
            </a:r>
            <a:r>
              <a:rPr lang="en-GB" dirty="0" smtClean="0"/>
              <a:t>detect design and implementation faults. Test tools are available to </a:t>
            </a:r>
            <a:r>
              <a:rPr lang="en-GB" dirty="0" smtClean="0"/>
              <a:t>assist programmers </a:t>
            </a:r>
            <a:r>
              <a:rPr lang="en-GB" dirty="0" smtClean="0"/>
              <a:t>in their unit-level and system-level testing. 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en-GB" dirty="0" smtClean="0"/>
              <a:t>developing </a:t>
            </a:r>
            <a:r>
              <a:rPr lang="en-GB" dirty="0" smtClean="0"/>
              <a:t>a system using above </a:t>
            </a:r>
            <a:r>
              <a:rPr lang="en-GB" dirty="0" smtClean="0"/>
              <a:t>software engineering techniques and tools, the number of </a:t>
            </a:r>
            <a:r>
              <a:rPr lang="en-GB" dirty="0" smtClean="0"/>
              <a:t>remaining faults </a:t>
            </a:r>
            <a:r>
              <a:rPr lang="en-GB" dirty="0" smtClean="0"/>
              <a:t>in software systems can be reduced.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Influencing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Education, Experience, and Training of Personnel: </a:t>
            </a:r>
            <a:r>
              <a:rPr lang="en-GB" dirty="0" smtClean="0"/>
              <a:t>The information technology industry has seen tremendous growth in the past 20 years or so</a:t>
            </a:r>
            <a:r>
              <a:rPr lang="en-GB" dirty="0" smtClean="0"/>
              <a:t>. </a:t>
            </a:r>
            <a:r>
              <a:rPr lang="en-GB" dirty="0" smtClean="0"/>
              <a:t>It </a:t>
            </a:r>
            <a:r>
              <a:rPr lang="en-GB" dirty="0" smtClean="0"/>
              <a:t>is not unusual to find many personnel with little training to be </a:t>
            </a:r>
            <a:r>
              <a:rPr lang="en-GB" dirty="0" smtClean="0"/>
              <a:t>writing, modifying</a:t>
            </a:r>
            <a:r>
              <a:rPr lang="en-GB" dirty="0" smtClean="0"/>
              <a:t>, and testing code in large projects. Lack of desired skills </a:t>
            </a:r>
            <a:r>
              <a:rPr lang="en-GB" dirty="0" smtClean="0"/>
              <a:t>in personnel </a:t>
            </a:r>
            <a:r>
              <a:rPr lang="en-GB" dirty="0" smtClean="0"/>
              <a:t>can cause a system to have a larger number of faults.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Influencing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Operational Environment: </a:t>
            </a:r>
            <a:r>
              <a:rPr lang="en-GB" dirty="0" smtClean="0"/>
              <a:t>Detection of faults remaining in a </a:t>
            </a:r>
            <a:r>
              <a:rPr lang="en-GB" dirty="0" smtClean="0"/>
              <a:t>software system </a:t>
            </a:r>
            <a:r>
              <a:rPr lang="en-GB" dirty="0" smtClean="0"/>
              <a:t>depends upon a test engineer’s ability to execute the system </a:t>
            </a:r>
            <a:r>
              <a:rPr lang="en-GB" dirty="0" smtClean="0"/>
              <a:t>in its </a:t>
            </a:r>
            <a:r>
              <a:rPr lang="en-GB" dirty="0" smtClean="0"/>
              <a:t>actual operational environment. If a test engineer fails to operate </a:t>
            </a:r>
            <a:r>
              <a:rPr lang="en-GB" dirty="0" smtClean="0"/>
              <a:t>a system </a:t>
            </a:r>
            <a:r>
              <a:rPr lang="en-GB" dirty="0" smtClean="0"/>
              <a:t>in the same manner the users will do, it is very likely that </a:t>
            </a:r>
            <a:r>
              <a:rPr lang="en-GB" dirty="0" smtClean="0"/>
              <a:t>faults will </a:t>
            </a:r>
            <a:r>
              <a:rPr lang="en-GB" dirty="0" smtClean="0"/>
              <a:t>go undetected. Therefore, test engineers must understand the ways </a:t>
            </a:r>
            <a:r>
              <a:rPr lang="en-GB" dirty="0" smtClean="0"/>
              <a:t>the users </a:t>
            </a:r>
            <a:r>
              <a:rPr lang="en-GB" dirty="0" smtClean="0"/>
              <a:t>will operate a system. </a:t>
            </a:r>
            <a:endParaRPr lang="en-GB" dirty="0" smtClean="0"/>
          </a:p>
          <a:p>
            <a:r>
              <a:rPr lang="en-GB" dirty="0" smtClean="0"/>
              <a:t>Because </a:t>
            </a:r>
            <a:r>
              <a:rPr lang="en-GB" dirty="0" smtClean="0"/>
              <a:t>of a lack of sufficient time and </a:t>
            </a:r>
            <a:r>
              <a:rPr lang="en-GB" dirty="0" smtClean="0"/>
              <a:t>lack of </a:t>
            </a:r>
            <a:r>
              <a:rPr lang="en-GB" dirty="0" smtClean="0"/>
              <a:t>experience on the part of development and test engineers, faults can </a:t>
            </a:r>
            <a:r>
              <a:rPr lang="en-GB" dirty="0" smtClean="0"/>
              <a:t>be introduced </a:t>
            </a:r>
            <a:r>
              <a:rPr lang="en-GB" dirty="0" smtClean="0"/>
              <a:t>into a system, and those faults can go undetected during testing.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Reliability is one of the metrics used to measure the quality of a </a:t>
            </a:r>
            <a:r>
              <a:rPr lang="en-GB" dirty="0" smtClean="0"/>
              <a:t>software system</a:t>
            </a:r>
            <a:r>
              <a:rPr lang="en-GB" dirty="0" smtClean="0"/>
              <a:t>. It is arguably the most important quality factor sought in a product. </a:t>
            </a:r>
            <a:endParaRPr lang="en-GB" dirty="0" smtClean="0"/>
          </a:p>
          <a:p>
            <a:r>
              <a:rPr lang="en-GB" dirty="0" smtClean="0"/>
              <a:t>Reliability is </a:t>
            </a:r>
            <a:r>
              <a:rPr lang="en-GB" dirty="0" smtClean="0"/>
              <a:t>a user-oriented quality factor relating to system </a:t>
            </a:r>
            <a:r>
              <a:rPr lang="en-GB" i="1" dirty="0" smtClean="0"/>
              <a:t>operation, and it takes </a:t>
            </a:r>
            <a:r>
              <a:rPr lang="en-GB" i="1" dirty="0" smtClean="0"/>
              <a:t>into </a:t>
            </a:r>
            <a:r>
              <a:rPr lang="en-GB" dirty="0" smtClean="0"/>
              <a:t>account </a:t>
            </a:r>
            <a:r>
              <a:rPr lang="en-GB" dirty="0" smtClean="0"/>
              <a:t>the frequency of system failure. Intuitively, if the users of a system </a:t>
            </a:r>
            <a:r>
              <a:rPr lang="en-GB" dirty="0" smtClean="0"/>
              <a:t>rarely experience </a:t>
            </a:r>
            <a:r>
              <a:rPr lang="en-GB" dirty="0" smtClean="0"/>
              <a:t>system failure, then the system is considered to be more reliable </a:t>
            </a:r>
            <a:r>
              <a:rPr lang="en-GB" dirty="0" smtClean="0"/>
              <a:t>than one </a:t>
            </a:r>
            <a:r>
              <a:rPr lang="en-GB" dirty="0" smtClean="0"/>
              <a:t>that fails more often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Constructing a “correct” system, </a:t>
            </a:r>
            <a:r>
              <a:rPr lang="en-GB" dirty="0" smtClean="0"/>
              <a:t>that is</a:t>
            </a:r>
            <a:r>
              <a:rPr lang="en-GB" dirty="0" smtClean="0"/>
              <a:t>, a fault-free system, is a difficult task by itself given that real-life systems </a:t>
            </a:r>
            <a:r>
              <a:rPr lang="en-GB" dirty="0" smtClean="0"/>
              <a:t>are inherently </a:t>
            </a:r>
            <a:r>
              <a:rPr lang="en-GB" dirty="0" smtClean="0"/>
              <a:t>complex. The problem of constructing a fault-free system becomes </a:t>
            </a:r>
            <a:r>
              <a:rPr lang="en-GB" dirty="0" smtClean="0"/>
              <a:t>more difficult </a:t>
            </a:r>
            <a:r>
              <a:rPr lang="en-GB" dirty="0" smtClean="0"/>
              <a:t>when real-life factors are considered.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and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notions of </a:t>
            </a:r>
            <a:r>
              <a:rPr lang="en-GB" i="1" dirty="0" smtClean="0"/>
              <a:t>fault, failure, and time are central to our understanding of reliability.</a:t>
            </a:r>
          </a:p>
          <a:p>
            <a:r>
              <a:rPr lang="en-GB" dirty="0" smtClean="0"/>
              <a:t>In general, if a user never observes failures, the system is considered to </a:t>
            </a:r>
            <a:r>
              <a:rPr lang="en-GB" dirty="0" smtClean="0"/>
              <a:t>be very </a:t>
            </a:r>
            <a:r>
              <a:rPr lang="en-GB" dirty="0" smtClean="0"/>
              <a:t>reliable. On the other hand, a frequently failing system is considered to </a:t>
            </a:r>
            <a:r>
              <a:rPr lang="en-GB" dirty="0" smtClean="0"/>
              <a:t>be </a:t>
            </a:r>
            <a:r>
              <a:rPr lang="en-US" dirty="0" smtClean="0"/>
              <a:t>highly </a:t>
            </a:r>
            <a:r>
              <a:rPr lang="en-US" dirty="0" smtClean="0"/>
              <a:t>unreliable</a:t>
            </a:r>
            <a:r>
              <a:rPr lang="en-US" dirty="0" smtClean="0"/>
              <a:t>.</a:t>
            </a:r>
          </a:p>
          <a:p>
            <a:r>
              <a:rPr lang="en-GB" dirty="0" smtClean="0"/>
              <a:t>A failure is said to occur if the </a:t>
            </a:r>
            <a:r>
              <a:rPr lang="en-GB" i="1" dirty="0" smtClean="0"/>
              <a:t>observable outcome of a program execution </a:t>
            </a:r>
            <a:r>
              <a:rPr lang="en-GB" i="1" dirty="0" smtClean="0"/>
              <a:t>is </a:t>
            </a:r>
            <a:r>
              <a:rPr lang="en-GB" dirty="0" smtClean="0"/>
              <a:t>different </a:t>
            </a:r>
            <a:r>
              <a:rPr lang="en-GB" dirty="0" smtClean="0"/>
              <a:t>from the expected outcome. </a:t>
            </a:r>
          </a:p>
          <a:p>
            <a:r>
              <a:rPr lang="en-GB" dirty="0" smtClean="0"/>
              <a:t>Two characteristics of failures are as follows: </a:t>
            </a:r>
          </a:p>
          <a:p>
            <a:pPr lvl="1"/>
            <a:r>
              <a:rPr lang="en-GB" dirty="0" smtClean="0"/>
              <a:t>failures </a:t>
            </a:r>
            <a:r>
              <a:rPr lang="en-GB" dirty="0" smtClean="0"/>
              <a:t>are associated with </a:t>
            </a:r>
            <a:r>
              <a:rPr lang="en-GB" dirty="0" smtClean="0"/>
              <a:t>actual program executions</a:t>
            </a:r>
          </a:p>
          <a:p>
            <a:pPr lvl="1"/>
            <a:r>
              <a:rPr lang="en-GB" dirty="0" smtClean="0"/>
              <a:t>failures </a:t>
            </a:r>
            <a:r>
              <a:rPr lang="en-GB" dirty="0" smtClean="0"/>
              <a:t>are observable </a:t>
            </a:r>
            <a:r>
              <a:rPr lang="en-GB" dirty="0" smtClean="0"/>
              <a:t>concepts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and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adjudged </a:t>
            </a:r>
            <a:r>
              <a:rPr lang="en-GB" dirty="0" smtClean="0"/>
              <a:t>cause of a failure is called a fault. While constructing a </a:t>
            </a:r>
            <a:r>
              <a:rPr lang="en-GB" dirty="0" smtClean="0"/>
              <a:t>software system</a:t>
            </a:r>
            <a:r>
              <a:rPr lang="en-GB" dirty="0" smtClean="0"/>
              <a:t>, a designer may mistakenly introduce a fault into the system.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smtClean="0"/>
              <a:t>fault </a:t>
            </a:r>
            <a:r>
              <a:rPr lang="en-GB" dirty="0" smtClean="0"/>
              <a:t>can be </a:t>
            </a:r>
            <a:r>
              <a:rPr lang="en-GB" dirty="0" smtClean="0"/>
              <a:t>introduced by having a defective block of code, a missing block of code for </a:t>
            </a:r>
            <a:r>
              <a:rPr lang="en-GB" dirty="0" smtClean="0"/>
              <a:t>an unforeseen </a:t>
            </a:r>
            <a:r>
              <a:rPr lang="en-GB" dirty="0" smtClean="0"/>
              <a:t>execution scenario, and so on.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mere presence of faults in a </a:t>
            </a:r>
            <a:r>
              <a:rPr lang="en-GB" dirty="0" smtClean="0"/>
              <a:t>system </a:t>
            </a:r>
            <a:r>
              <a:rPr lang="en-US" dirty="0" smtClean="0"/>
              <a:t>does </a:t>
            </a:r>
            <a:r>
              <a:rPr lang="en-US" dirty="0" smtClean="0"/>
              <a:t>not cause failure</a:t>
            </a:r>
            <a:r>
              <a:rPr lang="en-US" dirty="0" smtClean="0"/>
              <a:t>. </a:t>
            </a:r>
            <a:r>
              <a:rPr lang="en-GB" dirty="0" smtClean="0"/>
              <a:t>Rather, one or more defective portions of a system </a:t>
            </a:r>
            <a:r>
              <a:rPr lang="en-GB" dirty="0" smtClean="0"/>
              <a:t>must execute </a:t>
            </a:r>
            <a:r>
              <a:rPr lang="en-GB" dirty="0" smtClean="0"/>
              <a:t>for a fault to manifest itself as a system failure. 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 smtClean="0"/>
              <a:t>fault can cause </a:t>
            </a:r>
            <a:r>
              <a:rPr lang="en-GB" dirty="0" smtClean="0"/>
              <a:t>more than </a:t>
            </a:r>
            <a:r>
              <a:rPr lang="en-GB" dirty="0" smtClean="0"/>
              <a:t>one failure depending upon how the system executes the faulty code [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Time plays a key role in </a:t>
            </a:r>
            <a:r>
              <a:rPr lang="en-GB" dirty="0" err="1" smtClean="0"/>
              <a:t>modeling</a:t>
            </a:r>
            <a:r>
              <a:rPr lang="en-GB" dirty="0" smtClean="0"/>
              <a:t> software reliability metrics. </a:t>
            </a:r>
            <a:endParaRPr lang="en-GB" dirty="0" smtClean="0"/>
          </a:p>
          <a:p>
            <a:r>
              <a:rPr lang="en-GB" dirty="0" smtClean="0"/>
              <a:t>Let </a:t>
            </a:r>
            <a:r>
              <a:rPr lang="en-GB" dirty="0" smtClean="0"/>
              <a:t>us go </a:t>
            </a:r>
            <a:r>
              <a:rPr lang="en-GB" dirty="0" smtClean="0"/>
              <a:t>back to </a:t>
            </a:r>
            <a:r>
              <a:rPr lang="en-GB" dirty="0" smtClean="0"/>
              <a:t>the concept of reliability of a lighting switch. Assume that a switch causes </a:t>
            </a:r>
            <a:r>
              <a:rPr lang="en-GB" dirty="0" smtClean="0"/>
              <a:t>a lamp </a:t>
            </a:r>
            <a:r>
              <a:rPr lang="en-GB" dirty="0" smtClean="0"/>
              <a:t>to flicker for a couple seconds, and let the average time gap between </a:t>
            </a:r>
            <a:r>
              <a:rPr lang="en-GB" dirty="0" smtClean="0"/>
              <a:t>two successive </a:t>
            </a:r>
            <a:r>
              <a:rPr lang="en-GB" dirty="0" smtClean="0"/>
              <a:t>flickers be six months. Here, flickering of the lamp can be </a:t>
            </a:r>
            <a:r>
              <a:rPr lang="en-GB" dirty="0" smtClean="0"/>
              <a:t>considered as </a:t>
            </a:r>
            <a:r>
              <a:rPr lang="en-GB" dirty="0" smtClean="0"/>
              <a:t>an observable failure of the switch. Though users may be irritated by </a:t>
            </a:r>
            <a:r>
              <a:rPr lang="en-GB" dirty="0" smtClean="0"/>
              <a:t>such flickers</a:t>
            </a:r>
            <a:r>
              <a:rPr lang="en-GB" dirty="0" smtClean="0"/>
              <a:t>, some may still consider the switch to be reliable because of the long </a:t>
            </a:r>
            <a:r>
              <a:rPr lang="en-GB" dirty="0" smtClean="0"/>
              <a:t>time gap </a:t>
            </a:r>
            <a:r>
              <a:rPr lang="en-GB" dirty="0" smtClean="0"/>
              <a:t>between two flickers. A time gap of six months can be considered to be </a:t>
            </a:r>
            <a:r>
              <a:rPr lang="en-GB" dirty="0" smtClean="0"/>
              <a:t>long because </a:t>
            </a:r>
            <a:r>
              <a:rPr lang="en-GB" dirty="0" smtClean="0"/>
              <a:t>a user may not remember when the lamp flickered last. However, if </a:t>
            </a:r>
            <a:r>
              <a:rPr lang="en-GB" dirty="0" smtClean="0"/>
              <a:t>the lamp </a:t>
            </a:r>
            <a:r>
              <a:rPr lang="en-GB" dirty="0" smtClean="0"/>
              <a:t>flickers a few times everyday, the switch appears less reliable and becomes </a:t>
            </a:r>
            <a:r>
              <a:rPr lang="en-GB" dirty="0" smtClean="0"/>
              <a:t>a candidate </a:t>
            </a:r>
            <a:r>
              <a:rPr lang="en-GB" dirty="0" smtClean="0"/>
              <a:t>for replacement. Thus, the notion of time is important in </a:t>
            </a:r>
            <a:r>
              <a:rPr lang="en-GB" dirty="0" smtClean="0"/>
              <a:t>understanding </a:t>
            </a:r>
            <a:r>
              <a:rPr lang="en-US" dirty="0" smtClean="0"/>
              <a:t>the </a:t>
            </a:r>
            <a:r>
              <a:rPr lang="en-US" dirty="0" smtClean="0"/>
              <a:t>concept of reliability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are two commonly considered time models in the study of </a:t>
            </a:r>
            <a:r>
              <a:rPr lang="en-GB" dirty="0" smtClean="0"/>
              <a:t>software </a:t>
            </a:r>
            <a:r>
              <a:rPr lang="en-US" dirty="0" smtClean="0"/>
              <a:t>reliability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Execution </a:t>
            </a:r>
            <a:r>
              <a:rPr lang="en-US" dirty="0" smtClean="0"/>
              <a:t>time (</a:t>
            </a:r>
            <a:r>
              <a:rPr lang="el-GR" dirty="0" smtClean="0"/>
              <a:t>τ </a:t>
            </a:r>
            <a:r>
              <a:rPr lang="el-GR" dirty="0" smtClean="0"/>
              <a:t>)</a:t>
            </a:r>
            <a:endParaRPr lang="en-US" dirty="0" smtClean="0"/>
          </a:p>
          <a:p>
            <a:pPr lvl="1">
              <a:buNone/>
            </a:pPr>
            <a:r>
              <a:rPr lang="en-GB" dirty="0" smtClean="0"/>
              <a:t>	</a:t>
            </a:r>
            <a:endParaRPr lang="el-GR" dirty="0" smtClean="0"/>
          </a:p>
          <a:p>
            <a:pPr lvl="1"/>
            <a:r>
              <a:rPr lang="en-US" dirty="0" smtClean="0"/>
              <a:t>Calendar </a:t>
            </a:r>
            <a:r>
              <a:rPr lang="en-US" dirty="0" smtClean="0"/>
              <a:t>time (t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Clock Time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 </a:t>
            </a:r>
            <a:r>
              <a:rPr lang="en-US" dirty="0" smtClean="0"/>
              <a:t>(</a:t>
            </a:r>
            <a:r>
              <a:rPr lang="el-GR" i="1" dirty="0" smtClean="0"/>
              <a:t>τ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The </a:t>
            </a:r>
            <a:r>
              <a:rPr lang="en-GB" i="1" dirty="0" smtClean="0"/>
              <a:t>execution time for a software system is the actual time spent by a processor </a:t>
            </a:r>
            <a:r>
              <a:rPr lang="en-GB" dirty="0" smtClean="0"/>
              <a:t>in executing the instructions of the software system. Sometimes a processor may execute code from different software systems, and therefore, their individual execution times must be considered separately</a:t>
            </a:r>
            <a:endParaRPr lang="en-GB" dirty="0" smtClean="0"/>
          </a:p>
          <a:p>
            <a:r>
              <a:rPr lang="en-GB" dirty="0" smtClean="0"/>
              <a:t>On </a:t>
            </a:r>
            <a:r>
              <a:rPr lang="en-GB" dirty="0" smtClean="0"/>
              <a:t>the one hand, there </a:t>
            </a:r>
            <a:r>
              <a:rPr lang="en-GB" dirty="0" smtClean="0"/>
              <a:t>are many </a:t>
            </a:r>
            <a:r>
              <a:rPr lang="en-GB" dirty="0" smtClean="0"/>
              <a:t>software systems which are expected to run continuously for months </a:t>
            </a:r>
            <a:r>
              <a:rPr lang="en-GB" dirty="0" smtClean="0"/>
              <a:t>and years </a:t>
            </a:r>
            <a:r>
              <a:rPr lang="en-GB" dirty="0" smtClean="0"/>
              <a:t>without developing failure. Examples of such systems are telephone </a:t>
            </a:r>
            <a:r>
              <a:rPr lang="en-GB" dirty="0" smtClean="0"/>
              <a:t>switching software</a:t>
            </a:r>
            <a:r>
              <a:rPr lang="en-GB" dirty="0" smtClean="0"/>
              <a:t>, air-traffic control software, and software for monitoring power plants.</a:t>
            </a:r>
          </a:p>
          <a:p>
            <a:r>
              <a:rPr lang="en-GB" dirty="0" smtClean="0"/>
              <a:t>On the other hand, there are software systems which run for a while and </a:t>
            </a:r>
            <a:r>
              <a:rPr lang="en-GB" dirty="0" smtClean="0"/>
              <a:t>terminate upon </a:t>
            </a:r>
            <a:r>
              <a:rPr lang="en-GB" dirty="0" smtClean="0"/>
              <a:t>completion of their tasks. For example, a compiler terminates after </a:t>
            </a:r>
            <a:r>
              <a:rPr lang="en-GB" dirty="0" smtClean="0"/>
              <a:t>compiling a </a:t>
            </a:r>
            <a:r>
              <a:rPr lang="en-GB" dirty="0" smtClean="0"/>
              <a:t>program. Though the concept of software reliability can be applied to all </a:t>
            </a:r>
            <a:r>
              <a:rPr lang="en-GB" dirty="0" smtClean="0"/>
              <a:t>kinds of </a:t>
            </a:r>
            <a:r>
              <a:rPr lang="en-GB" dirty="0" smtClean="0"/>
              <a:t>software systems, the ones running continuously draw more attention.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Time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smtClean="0"/>
              <a:t>Calendar time is the time more commonly understood and followed in </a:t>
            </a:r>
            <a:r>
              <a:rPr lang="en-GB" i="1" dirty="0" smtClean="0"/>
              <a:t>everyday </a:t>
            </a:r>
            <a:r>
              <a:rPr lang="en-GB" dirty="0" smtClean="0"/>
              <a:t>life </a:t>
            </a:r>
            <a:r>
              <a:rPr lang="en-GB" dirty="0" smtClean="0"/>
              <a:t>by all, including software engineers and project managers. </a:t>
            </a:r>
            <a:endParaRPr lang="en-GB" dirty="0" smtClean="0"/>
          </a:p>
          <a:p>
            <a:r>
              <a:rPr lang="en-GB" dirty="0" smtClean="0"/>
              <a:t>Since observation of </a:t>
            </a:r>
            <a:r>
              <a:rPr lang="en-GB" dirty="0" smtClean="0"/>
              <a:t>failures, fixing the corresponding faults, and replacing an old version </a:t>
            </a:r>
            <a:r>
              <a:rPr lang="en-GB" dirty="0" smtClean="0"/>
              <a:t>of a </a:t>
            </a:r>
            <a:r>
              <a:rPr lang="en-GB" dirty="0" smtClean="0"/>
              <a:t>software with a new one are intertwined in the life cycle of software </a:t>
            </a:r>
            <a:r>
              <a:rPr lang="en-GB" dirty="0" smtClean="0"/>
              <a:t>systems, calendar </a:t>
            </a:r>
            <a:r>
              <a:rPr lang="en-GB" dirty="0" smtClean="0"/>
              <a:t>time is useful for pragmatic reasons such as engineers leaving a </a:t>
            </a:r>
            <a:r>
              <a:rPr lang="en-GB" dirty="0" smtClean="0"/>
              <a:t>company, engineers </a:t>
            </a:r>
            <a:r>
              <a:rPr lang="en-GB" dirty="0" smtClean="0"/>
              <a:t>going on leave, and so on.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2299</Words>
  <Application>Microsoft Office PowerPoint</Application>
  <PresentationFormat>On-screen Show (4:3)</PresentationFormat>
  <Paragraphs>98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EdStudPres</vt:lpstr>
      <vt:lpstr>Software Quality Assurance</vt:lpstr>
      <vt:lpstr>What is Reliability?</vt:lpstr>
      <vt:lpstr>Software System Reliability</vt:lpstr>
      <vt:lpstr>Fault and Failure</vt:lpstr>
      <vt:lpstr>Fault and Failure</vt:lpstr>
      <vt:lpstr>Time</vt:lpstr>
      <vt:lpstr>Time</vt:lpstr>
      <vt:lpstr>Execution Time (τ )</vt:lpstr>
      <vt:lpstr>Calendar Time (t)</vt:lpstr>
      <vt:lpstr>Clock Time</vt:lpstr>
      <vt:lpstr>Failure and Time</vt:lpstr>
      <vt:lpstr>Time Interval between Failures</vt:lpstr>
      <vt:lpstr>Counting Failures in Periodic Intervals</vt:lpstr>
      <vt:lpstr>Counting Failures in Periodic Intervals</vt:lpstr>
      <vt:lpstr>Definitions of Software Reliability</vt:lpstr>
      <vt:lpstr>First Definition of Software Reliability</vt:lpstr>
      <vt:lpstr>Probability of Failure-Free Operation</vt:lpstr>
      <vt:lpstr>Execution Environment</vt:lpstr>
      <vt:lpstr>Second Definition of Software Reliability</vt:lpstr>
      <vt:lpstr>Factors Influencing Software Reliability</vt:lpstr>
      <vt:lpstr>Factors Influencing Software Reliability</vt:lpstr>
      <vt:lpstr>Factors Influencing Software Reliability</vt:lpstr>
      <vt:lpstr>Factors Influencing Software Reliability</vt:lpstr>
      <vt:lpstr>Factors Influencing Software Reliability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2011-01-06T05:06:37Z</dcterms:created>
  <dcterms:modified xsi:type="dcterms:W3CDTF">2011-01-06T05:56:37Z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