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56"/>
  </p:notesMasterIdLst>
  <p:sldIdLst>
    <p:sldId id="256" r:id="rId5"/>
    <p:sldId id="305" r:id="rId6"/>
    <p:sldId id="257" r:id="rId7"/>
    <p:sldId id="258" r:id="rId8"/>
    <p:sldId id="259" r:id="rId9"/>
    <p:sldId id="260" r:id="rId10"/>
    <p:sldId id="306" r:id="rId11"/>
    <p:sldId id="267" r:id="rId12"/>
    <p:sldId id="263" r:id="rId13"/>
    <p:sldId id="264" r:id="rId14"/>
    <p:sldId id="265" r:id="rId15"/>
    <p:sldId id="268" r:id="rId16"/>
    <p:sldId id="269" r:id="rId17"/>
    <p:sldId id="270" r:id="rId18"/>
    <p:sldId id="271" r:id="rId19"/>
    <p:sldId id="272" r:id="rId20"/>
    <p:sldId id="274" r:id="rId21"/>
    <p:sldId id="273" r:id="rId22"/>
    <p:sldId id="275" r:id="rId23"/>
    <p:sldId id="277" r:id="rId24"/>
    <p:sldId id="292" r:id="rId25"/>
    <p:sldId id="293" r:id="rId26"/>
    <p:sldId id="294" r:id="rId27"/>
    <p:sldId id="296" r:id="rId28"/>
    <p:sldId id="295" r:id="rId29"/>
    <p:sldId id="297" r:id="rId30"/>
    <p:sldId id="281" r:id="rId31"/>
    <p:sldId id="284" r:id="rId32"/>
    <p:sldId id="283" r:id="rId33"/>
    <p:sldId id="282" r:id="rId34"/>
    <p:sldId id="280" r:id="rId35"/>
    <p:sldId id="307" r:id="rId36"/>
    <p:sldId id="308" r:id="rId37"/>
    <p:sldId id="285" r:id="rId38"/>
    <p:sldId id="278" r:id="rId39"/>
    <p:sldId id="279" r:id="rId40"/>
    <p:sldId id="286" r:id="rId41"/>
    <p:sldId id="287" r:id="rId42"/>
    <p:sldId id="288" r:id="rId43"/>
    <p:sldId id="289" r:id="rId44"/>
    <p:sldId id="290" r:id="rId45"/>
    <p:sldId id="291" r:id="rId46"/>
    <p:sldId id="298" r:id="rId47"/>
    <p:sldId id="299" r:id="rId48"/>
    <p:sldId id="300" r:id="rId49"/>
    <p:sldId id="301" r:id="rId50"/>
    <p:sldId id="302" r:id="rId51"/>
    <p:sldId id="303" r:id="rId52"/>
    <p:sldId id="304" r:id="rId53"/>
    <p:sldId id="266" r:id="rId54"/>
    <p:sldId id="276" r:id="rId55"/>
  </p:sldIdLst>
  <p:sldSz cx="9144000" cy="6858000" type="screen4x3"/>
  <p:notesSz cx="7315200" cy="96012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58" autoAdjust="0"/>
  </p:normalViewPr>
  <p:slideViewPr>
    <p:cSldViewPr>
      <p:cViewPr>
        <p:scale>
          <a:sx n="70" d="100"/>
          <a:sy n="70" d="100"/>
        </p:scale>
        <p:origin x="-1170"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7E72A-D913-4DC2-9E0A-E520CE8FCC86}" type="datetimeFigureOut">
              <a:rPr lang="en-US" smtClean="0"/>
              <a:pPr/>
              <a:t>10/11/2010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2718E297-9D23-4680-9D26-5FF2CCB3BCA7}" type="datetime8">
              <a:rPr lang="en-US" smtClean="0"/>
              <a:pPr algn="ctr"/>
              <a:t>10/11/2010 9:20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r>
              <a:rPr lang="en-US" smtClean="0">
                <a:solidFill>
                  <a:schemeClr val="tx2"/>
                </a:solidFill>
              </a:rPr>
              <a:t>Dr. Seemab Latif</a:t>
            </a: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0B95C-16E7-4E85-8DC0-979B03845E9C}" type="datetime8">
              <a:rPr lang="en-US" smtClean="0">
                <a:solidFill>
                  <a:schemeClr val="tx2"/>
                </a:solidFill>
              </a:rPr>
              <a:pPr/>
              <a:t>10/11/2010 9:20 AM</a:t>
            </a:fld>
            <a:endParaRPr lang="en-US"/>
          </a:p>
        </p:txBody>
      </p:sp>
      <p:sp>
        <p:nvSpPr>
          <p:cNvPr id="5" name="Footer Placeholder 4"/>
          <p:cNvSpPr>
            <a:spLocks noGrp="1"/>
          </p:cNvSpPr>
          <p:nvPr>
            <p:ph type="ftr" sz="quarter" idx="11"/>
          </p:nvPr>
        </p:nvSpPr>
        <p:spPr/>
        <p:txBody>
          <a:bodyPr/>
          <a:lstStyle/>
          <a:p>
            <a:r>
              <a:rPr lang="en-US" smtClean="0"/>
              <a:t>Dr. Seemab Latif</a:t>
            </a:r>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5686B191-59E6-403B-AF3B-EDB514571750}" type="datetime8">
              <a:rPr lang="en-US" smtClean="0">
                <a:solidFill>
                  <a:schemeClr val="tx2"/>
                </a:solidFill>
              </a:rPr>
              <a:pPr/>
              <a:t>10/11/2010 9:20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Dr. Seemab Latif</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2ECCEBA-8755-4C7B-AB95-AC1D9DEC0CD6}" type="datetime8">
              <a:rPr lang="en-US" smtClean="0"/>
              <a:pPr/>
              <a:t>10/11/2010 9:20 AM</a:t>
            </a:fld>
            <a:endParaRPr lang="en-US" dirty="0"/>
          </a:p>
        </p:txBody>
      </p:sp>
      <p:sp>
        <p:nvSpPr>
          <p:cNvPr id="5" name="Footer Placeholder 4"/>
          <p:cNvSpPr>
            <a:spLocks noGrp="1"/>
          </p:cNvSpPr>
          <p:nvPr>
            <p:ph type="ftr" sz="quarter" idx="11"/>
          </p:nvPr>
        </p:nvSpPr>
        <p:spPr/>
        <p:txBody>
          <a:bodyPr/>
          <a:lstStyle/>
          <a:p>
            <a:r>
              <a:rPr lang="en-US" smtClean="0"/>
              <a:t>Dr. Seemab Latif</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7F5F24A5-F3E7-4692-9BC8-F7776F5673F2}" type="datetime8">
              <a:rPr lang="en-US" smtClean="0"/>
              <a:pPr/>
              <a:t>10/11/2010 9:20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Dr. Seemab Latif</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AB53A456-CDC0-420E-A9DB-DC5E37063B11}" type="datetime8">
              <a:rPr lang="en-US" smtClean="0"/>
              <a:pPr/>
              <a:t>10/11/2010 9:20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r>
              <a:rPr lang="en-US" smtClean="0"/>
              <a:t>Dr. Seemab Latif</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A8911A2B-E1C6-466B-AF7A-6495151C6C82}" type="datetime8">
              <a:rPr lang="en-US" smtClean="0"/>
              <a:pPr/>
              <a:t>10/11/2010 9:20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r>
              <a:rPr lang="en-US" smtClean="0"/>
              <a:t>Dr. Seemab Latif</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39BDA-A1D3-4886-B360-9826A734017A}" type="datetime8">
              <a:rPr lang="en-US" smtClean="0"/>
              <a:pPr/>
              <a:t>10/11/2010 9:20 AM</a:t>
            </a:fld>
            <a:endParaRPr lang="en-US"/>
          </a:p>
        </p:txBody>
      </p:sp>
      <p:sp>
        <p:nvSpPr>
          <p:cNvPr id="4" name="Footer Placeholder 3"/>
          <p:cNvSpPr>
            <a:spLocks noGrp="1"/>
          </p:cNvSpPr>
          <p:nvPr>
            <p:ph type="ftr" sz="quarter" idx="11"/>
          </p:nvPr>
        </p:nvSpPr>
        <p:spPr/>
        <p:txBody>
          <a:bodyPr/>
          <a:lstStyle/>
          <a:p>
            <a:r>
              <a:rPr lang="en-US" smtClean="0"/>
              <a:t>Dr. Seemab Latif</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111F8-C95E-4C04-B348-7F8370FB7E92}" type="datetime8">
              <a:rPr lang="en-US" smtClean="0"/>
              <a:pPr/>
              <a:t>10/11/2010 9:20 AM</a:t>
            </a:fld>
            <a:endParaRPr lang="en-US"/>
          </a:p>
        </p:txBody>
      </p:sp>
      <p:sp>
        <p:nvSpPr>
          <p:cNvPr id="3" name="Footer Placeholder 2"/>
          <p:cNvSpPr>
            <a:spLocks noGrp="1"/>
          </p:cNvSpPr>
          <p:nvPr>
            <p:ph type="ftr" sz="quarter" idx="11"/>
          </p:nvPr>
        </p:nvSpPr>
        <p:spPr/>
        <p:txBody>
          <a:bodyPr/>
          <a:lstStyle/>
          <a:p>
            <a:r>
              <a:rPr lang="en-US" smtClean="0"/>
              <a:t>Dr. Seemab Latif</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1C9F60F-B762-402D-BC59-BF73A3EDD005}" type="datetime8">
              <a:rPr lang="en-US" smtClean="0"/>
              <a:pPr/>
              <a:t>10/11/2010 9:20 AM</a:t>
            </a:fld>
            <a:endParaRPr lang="en-US"/>
          </a:p>
        </p:txBody>
      </p:sp>
      <p:sp>
        <p:nvSpPr>
          <p:cNvPr id="6" name="Footer Placeholder 5"/>
          <p:cNvSpPr>
            <a:spLocks noGrp="1"/>
          </p:cNvSpPr>
          <p:nvPr>
            <p:ph type="ftr" sz="quarter" idx="11"/>
          </p:nvPr>
        </p:nvSpPr>
        <p:spPr/>
        <p:txBody>
          <a:bodyPr/>
          <a:lstStyle/>
          <a:p>
            <a:r>
              <a:rPr lang="en-US" smtClean="0"/>
              <a:t>Dr. Seemab Latif</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C81AC340-B590-4484-A64F-520426ED4ED1}" type="datetime8">
              <a:rPr lang="en-US" smtClean="0"/>
              <a:pPr/>
              <a:t>10/11/2010 9:20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Dr. Seemab Latif</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3D062723-C167-4FF6-BA0D-E0975C6D0006}" type="datetime8">
              <a:rPr lang="en-US" smtClean="0">
                <a:solidFill>
                  <a:schemeClr val="tx2"/>
                </a:solidFill>
              </a:rPr>
              <a:pPr/>
              <a:t>10/11/2010 9:20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r>
              <a:rPr lang="en-US" sz="1400" smtClean="0">
                <a:solidFill>
                  <a:schemeClr val="tx2"/>
                </a:solidFill>
              </a:rPr>
              <a:t>Dr. Seemab Latif</a:t>
            </a: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fourth-millennium.net/space-exploration/space-exploration-phoenix.h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www.mosaicinc.com/mosaicinc/rmThisMonth.asp" TargetMode="External"/><Relationship Id="rId2" Type="http://schemas.openxmlformats.org/officeDocument/2006/relationships/hyperlink" Target="http://www.devtopics.com/20-famous-software-disas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917448" cy="369332"/>
          </a:xfrm>
          <a:prstGeom prst="rect">
            <a:avLst/>
          </a:prstGeom>
          <a:noFill/>
        </p:spPr>
        <p:txBody>
          <a:bodyPr wrap="none" rtlCol="0">
            <a:spAutoFit/>
          </a:bodyPr>
          <a:lstStyle/>
          <a:p>
            <a:r>
              <a:rPr lang="en-US" dirty="0" smtClean="0"/>
              <a:t> 4</a:t>
            </a:r>
            <a:r>
              <a:rPr lang="en-US" baseline="30000" dirty="0" smtClean="0"/>
              <a:t>th</a:t>
            </a:r>
            <a:r>
              <a:rPr lang="en-US" dirty="0" smtClean="0"/>
              <a:t> October, 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2.  Hartford Coliseum Collapse (1978)</a:t>
            </a:r>
            <a:endParaRPr lang="en-US" dirty="0"/>
          </a:p>
        </p:txBody>
      </p:sp>
      <p:sp>
        <p:nvSpPr>
          <p:cNvPr id="5" name="Content Placeholder 4"/>
          <p:cNvSpPr>
            <a:spLocks noGrp="1"/>
          </p:cNvSpPr>
          <p:nvPr>
            <p:ph sz="quarter" idx="1"/>
          </p:nvPr>
        </p:nvSpPr>
        <p:spPr>
          <a:xfrm>
            <a:off x="612648" y="1600200"/>
            <a:ext cx="8153400" cy="4953000"/>
          </a:xfrm>
        </p:spPr>
        <p:txBody>
          <a:bodyPr>
            <a:normAutofit fontScale="92500" lnSpcReduction="10000"/>
          </a:bodyPr>
          <a:lstStyle/>
          <a:p>
            <a:r>
              <a:rPr lang="en-US" sz="2400" b="1" dirty="0" smtClean="0"/>
              <a:t>Disaster:</a:t>
            </a:r>
            <a:r>
              <a:rPr lang="en-US" sz="2400" dirty="0" smtClean="0"/>
              <a:t>  Just hours after thousands of fans had left the Hartford Coliseum, the steel-latticed roof collapsed under the weight of wet snow.</a:t>
            </a:r>
          </a:p>
          <a:p>
            <a:endParaRPr lang="en-US" sz="2400" dirty="0" smtClean="0"/>
          </a:p>
          <a:p>
            <a:endParaRPr lang="en-US" sz="2400" dirty="0" smtClean="0"/>
          </a:p>
          <a:p>
            <a:endParaRPr lang="en-US" sz="2400" dirty="0" smtClean="0"/>
          </a:p>
          <a:p>
            <a:endParaRPr lang="en-US" sz="2400" dirty="0" smtClean="0"/>
          </a:p>
          <a:p>
            <a:r>
              <a:rPr lang="en-US" sz="2400" b="1" dirty="0" smtClean="0"/>
              <a:t>Cost:</a:t>
            </a:r>
            <a:r>
              <a:rPr lang="en-US" sz="2400" dirty="0" smtClean="0"/>
              <a:t>  $70 million, plus another $20 million damage to the local economy</a:t>
            </a:r>
          </a:p>
          <a:p>
            <a:r>
              <a:rPr lang="en-US" sz="2400" b="1" dirty="0" smtClean="0"/>
              <a:t>Cause:</a:t>
            </a:r>
            <a:r>
              <a:rPr lang="en-US" sz="2400" dirty="0" smtClean="0"/>
              <a:t>  The programmer of the CAD software used to design the coliseum incorrectly assumed the steel roof supports would only face pure compression.  But when one of the supports unexpectedly buckled from the snow, it set off a chain reaction that brought down the other roof sections like dominoes.</a:t>
            </a:r>
          </a:p>
          <a:p>
            <a:endParaRPr lang="en-US" sz="2400" dirty="0"/>
          </a:p>
        </p:txBody>
      </p:sp>
      <p:pic>
        <p:nvPicPr>
          <p:cNvPr id="8195" name="Picture 5" descr="Hartford Coliseum Collapse"/>
          <p:cNvPicPr>
            <a:picLocks noChangeAspect="1" noChangeArrowheads="1"/>
          </p:cNvPicPr>
          <p:nvPr/>
        </p:nvPicPr>
        <p:blipFill>
          <a:blip r:embed="rId3"/>
          <a:srcRect/>
          <a:stretch>
            <a:fillRect/>
          </a:stretch>
        </p:blipFill>
        <p:spPr bwMode="auto">
          <a:xfrm>
            <a:off x="3276600" y="2305050"/>
            <a:ext cx="2630488" cy="180975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11"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CIA Gives the Soviets Gas (1982)</a:t>
            </a:r>
            <a:endParaRPr lang="en-US" dirty="0"/>
          </a:p>
        </p:txBody>
      </p:sp>
      <p:sp>
        <p:nvSpPr>
          <p:cNvPr id="3" name="Content Placeholder 2"/>
          <p:cNvSpPr>
            <a:spLocks noGrp="1"/>
          </p:cNvSpPr>
          <p:nvPr>
            <p:ph sz="quarter" idx="1"/>
          </p:nvPr>
        </p:nvSpPr>
        <p:spPr>
          <a:xfrm>
            <a:off x="612648" y="1600200"/>
            <a:ext cx="8302752" cy="4114800"/>
          </a:xfrm>
        </p:spPr>
        <p:txBody>
          <a:bodyPr>
            <a:noAutofit/>
          </a:bodyPr>
          <a:lstStyle/>
          <a:p>
            <a:r>
              <a:rPr lang="en-US" sz="2400" b="1" dirty="0" smtClean="0"/>
              <a:t>Disaster:</a:t>
            </a:r>
            <a:r>
              <a:rPr lang="en-US" sz="2400" dirty="0" smtClean="0"/>
              <a:t>  Control software went haywire and produced intense pressure in the Trans-Siberian gas pipeline, resulting in the largest man-made non-nuclear explosion in Earth’s history.</a:t>
            </a:r>
          </a:p>
          <a:p>
            <a:r>
              <a:rPr lang="en-US" sz="2400" b="1" dirty="0" smtClean="0"/>
              <a:t>Cost:</a:t>
            </a:r>
            <a:r>
              <a:rPr lang="en-US" sz="2400" dirty="0" smtClean="0"/>
              <a:t>  Millions of dollars, significant damage to Soviet economy</a:t>
            </a:r>
            <a:endParaRPr lang="en-US" sz="2400" b="1" dirty="0" smtClean="0"/>
          </a:p>
          <a:p>
            <a:r>
              <a:rPr lang="en-US" sz="2400" b="1" dirty="0" smtClean="0"/>
              <a:t>Cause:</a:t>
            </a:r>
            <a:r>
              <a:rPr lang="en-US" sz="2400" dirty="0" smtClean="0"/>
              <a:t>  CIA operatives allegedly planted a bug in a Canadian computer system purchased by the Soviets to control their gas pipelines.  The purchase was part of a strategic Soviet plan to steal or secretly obtain sensitive U.S. technology.  When the CIA discovered the purchase, they sabotaged the software so that it would pass Soviet inspection but fail in operation. </a:t>
            </a:r>
          </a:p>
        </p:txBody>
      </p:sp>
      <p:pic>
        <p:nvPicPr>
          <p:cNvPr id="6145" name="Picture 7" descr="NuclearExplosion"/>
          <p:cNvPicPr>
            <a:picLocks noChangeAspect="1" noChangeArrowheads="1"/>
          </p:cNvPicPr>
          <p:nvPr/>
        </p:nvPicPr>
        <p:blipFill>
          <a:blip r:embed="rId3"/>
          <a:srcRect/>
          <a:stretch>
            <a:fillRect/>
          </a:stretch>
        </p:blipFill>
        <p:spPr bwMode="auto">
          <a:xfrm>
            <a:off x="7086600" y="5263448"/>
            <a:ext cx="2057400" cy="159455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7"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World War III… Almost (1983)</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b="1" dirty="0" smtClean="0"/>
              <a:t>Disaster:</a:t>
            </a:r>
            <a:r>
              <a:rPr lang="en-US" sz="2400" dirty="0" smtClean="0"/>
              <a:t>  The Soviet early warning system falsely indicated the United States had launched five ballistic missiles. Fortunately the Soviet duty officer had a “funny feeling in my gut” and reasoned if the U.S. was really attacking they would launch more than five missiles, so he reported the apparent attack as a false alarm.</a:t>
            </a:r>
          </a:p>
          <a:p>
            <a:endParaRPr lang="en-US" sz="2400" dirty="0" smtClean="0"/>
          </a:p>
          <a:p>
            <a:endParaRPr lang="en-US" sz="2400" dirty="0" smtClean="0"/>
          </a:p>
          <a:p>
            <a:endParaRPr lang="en-US" sz="2400" dirty="0" smtClean="0"/>
          </a:p>
          <a:p>
            <a:r>
              <a:rPr lang="en-US" sz="2400" b="1" dirty="0" smtClean="0"/>
              <a:t>Cost:</a:t>
            </a:r>
            <a:r>
              <a:rPr lang="en-US" sz="2400" dirty="0" smtClean="0"/>
              <a:t>  Nearly all of humanity</a:t>
            </a:r>
          </a:p>
          <a:p>
            <a:r>
              <a:rPr lang="en-US" sz="2400" b="1" dirty="0" smtClean="0"/>
              <a:t>Cause:</a:t>
            </a:r>
            <a:r>
              <a:rPr lang="en-US" sz="2400" dirty="0" smtClean="0"/>
              <a:t>  A bug in the Soviet software failed to filter out false missile detections caused by sunlight reflecting off cloud-tops.</a:t>
            </a:r>
          </a:p>
        </p:txBody>
      </p:sp>
      <p:pic>
        <p:nvPicPr>
          <p:cNvPr id="33794" name="Picture 10" descr="Dr. Strangelove"/>
          <p:cNvPicPr>
            <a:picLocks noChangeAspect="1" noChangeArrowheads="1"/>
          </p:cNvPicPr>
          <p:nvPr/>
        </p:nvPicPr>
        <p:blipFill>
          <a:blip r:embed="rId2"/>
          <a:srcRect/>
          <a:stretch>
            <a:fillRect/>
          </a:stretch>
        </p:blipFill>
        <p:spPr bwMode="auto">
          <a:xfrm>
            <a:off x="4876800" y="3505199"/>
            <a:ext cx="1752600" cy="213915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7"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AT&amp;T Lines Go Dead (1990)</a:t>
            </a:r>
            <a:endParaRPr lang="en-US" dirty="0"/>
          </a:p>
        </p:txBody>
      </p:sp>
      <p:sp>
        <p:nvSpPr>
          <p:cNvPr id="3" name="Content Placeholder 2"/>
          <p:cNvSpPr>
            <a:spLocks noGrp="1"/>
          </p:cNvSpPr>
          <p:nvPr>
            <p:ph sz="quarter" idx="1"/>
          </p:nvPr>
        </p:nvSpPr>
        <p:spPr>
          <a:xfrm>
            <a:off x="612648" y="1600200"/>
            <a:ext cx="8153400" cy="4114800"/>
          </a:xfrm>
        </p:spPr>
        <p:txBody>
          <a:bodyPr>
            <a:noAutofit/>
          </a:bodyPr>
          <a:lstStyle/>
          <a:p>
            <a:r>
              <a:rPr lang="en-US" sz="2400" b="1" dirty="0" smtClean="0"/>
              <a:t>Disaster:</a:t>
            </a:r>
            <a:r>
              <a:rPr lang="en-US" sz="2400" dirty="0" smtClean="0"/>
              <a:t>  A single switch at one of AT&amp;T’s 114 switching centers suffered a minor mechanical problem and shut down the center.  When the center came back up, it sent a message to other switching centers, which in turn caused them to shut down and brought down the entire AT&amp;T network for 9 hours.</a:t>
            </a:r>
          </a:p>
          <a:p>
            <a:r>
              <a:rPr lang="en-US" sz="2400" b="1" dirty="0" smtClean="0"/>
              <a:t>Cost:</a:t>
            </a:r>
            <a:r>
              <a:rPr lang="en-US" sz="2400" dirty="0" smtClean="0"/>
              <a:t>  75 million phone calls missed, 200 thousand airline reservations lost.</a:t>
            </a:r>
            <a:endParaRPr lang="en-US" sz="2400" b="1" dirty="0" smtClean="0"/>
          </a:p>
          <a:p>
            <a:r>
              <a:rPr lang="en-US" sz="2400" b="1" dirty="0" smtClean="0"/>
              <a:t>Cause:</a:t>
            </a:r>
            <a:r>
              <a:rPr lang="en-US" sz="2400" dirty="0" smtClean="0"/>
              <a:t>  A single line of buggy code in a complex software upgrade implemented to speed up calling caused a ripple effect that shut down the network.</a:t>
            </a:r>
          </a:p>
        </p:txBody>
      </p:sp>
      <p:pic>
        <p:nvPicPr>
          <p:cNvPr id="6" name="Picture 3"/>
          <p:cNvPicPr>
            <a:picLocks noChangeAspect="1" noChangeArrowheads="1"/>
          </p:cNvPicPr>
          <p:nvPr/>
        </p:nvPicPr>
        <p:blipFill>
          <a:blip r:embed="rId2"/>
          <a:srcRect/>
          <a:stretch>
            <a:fillRect/>
          </a:stretch>
        </p:blipFill>
        <p:spPr bwMode="auto">
          <a:xfrm>
            <a:off x="6553200" y="5120439"/>
            <a:ext cx="2362200" cy="1585161"/>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9" name="Footer Placeholder 3"/>
          <p:cNvSpPr txBox="1">
            <a:spLocks/>
          </p:cNvSpPr>
          <p:nvPr/>
        </p:nvSpPr>
        <p:spPr>
          <a:xfrm>
            <a:off x="1" y="6492875"/>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tx2"/>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Mars Climate Crasher (1998)</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b="1" dirty="0" smtClean="0"/>
              <a:t>Disaster:</a:t>
            </a:r>
            <a:r>
              <a:rPr lang="en-US" dirty="0" smtClean="0"/>
              <a:t>  After a 286-day journey from Earth, the Mars Climate Orbiter fired its engines to push into orbit around Mars.  The engines fired, but the spacecraft fell too far into the planet’s atmosphere, likely causing it to crash on Mars.</a:t>
            </a:r>
          </a:p>
          <a:p>
            <a:endParaRPr lang="en-US" dirty="0" smtClean="0"/>
          </a:p>
          <a:p>
            <a:endParaRPr lang="en-US" dirty="0" smtClean="0"/>
          </a:p>
          <a:p>
            <a:endParaRPr lang="en-US" dirty="0" smtClean="0"/>
          </a:p>
          <a:p>
            <a:endParaRPr lang="en-US" dirty="0" smtClean="0"/>
          </a:p>
          <a:p>
            <a:r>
              <a:rPr lang="en-US" b="1" dirty="0" smtClean="0"/>
              <a:t>Cost:</a:t>
            </a:r>
            <a:r>
              <a:rPr lang="en-US" dirty="0" smtClean="0"/>
              <a:t>  $125 million</a:t>
            </a:r>
            <a:endParaRPr lang="en-US" b="1" dirty="0" smtClean="0"/>
          </a:p>
          <a:p>
            <a:r>
              <a:rPr lang="en-US" b="1" dirty="0" smtClean="0"/>
              <a:t>Cause:</a:t>
            </a:r>
            <a:r>
              <a:rPr lang="en-US" dirty="0" smtClean="0"/>
              <a:t>  The  software that controlled the Orbiter thrusters used imperial units (pounds of force), rather than metric units (</a:t>
            </a:r>
            <a:r>
              <a:rPr lang="en-US" dirty="0" err="1" smtClean="0"/>
              <a:t>Newtons</a:t>
            </a:r>
            <a:r>
              <a:rPr lang="en-US" dirty="0" smtClean="0"/>
              <a:t>) as specified by NASA. </a:t>
            </a:r>
          </a:p>
        </p:txBody>
      </p:sp>
      <p:pic>
        <p:nvPicPr>
          <p:cNvPr id="34818" name="Picture 15" descr="MarsPolarLander7">
            <a:hlinkClick r:id="rId2"/>
          </p:cNvPr>
          <p:cNvPicPr>
            <a:picLocks noChangeAspect="1" noChangeArrowheads="1"/>
          </p:cNvPicPr>
          <p:nvPr/>
        </p:nvPicPr>
        <p:blipFill>
          <a:blip r:embed="rId3"/>
          <a:srcRect/>
          <a:stretch>
            <a:fillRect/>
          </a:stretch>
        </p:blipFill>
        <p:spPr bwMode="auto">
          <a:xfrm>
            <a:off x="3886200" y="3047999"/>
            <a:ext cx="2971800" cy="23093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7"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Quality?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5" name="Content Placeholder 4"/>
          <p:cNvSpPr>
            <a:spLocks noGrp="1"/>
          </p:cNvSpPr>
          <p:nvPr>
            <p:ph sz="quarter" idx="1"/>
          </p:nvPr>
        </p:nvSpPr>
        <p:spPr>
          <a:xfrm>
            <a:off x="612648" y="1600200"/>
            <a:ext cx="8153400" cy="4800600"/>
          </a:xfrm>
        </p:spPr>
        <p:txBody>
          <a:bodyPr>
            <a:normAutofit/>
          </a:bodyPr>
          <a:lstStyle/>
          <a:p>
            <a:r>
              <a:rPr lang="en-GB" dirty="0" smtClean="0"/>
              <a:t>In the context of software engineering, software quality measures:</a:t>
            </a:r>
          </a:p>
          <a:p>
            <a:pPr>
              <a:buNone/>
            </a:pPr>
            <a:endParaRPr lang="en-GB" dirty="0" smtClean="0"/>
          </a:p>
          <a:p>
            <a:pPr lvl="1"/>
            <a:r>
              <a:rPr lang="en-GB" dirty="0" smtClean="0"/>
              <a:t>how well software is designed (quality of design), and</a:t>
            </a:r>
          </a:p>
          <a:p>
            <a:pPr lvl="1"/>
            <a:r>
              <a:rPr lang="en-GB" dirty="0" smtClean="0"/>
              <a:t>how well the software conforms to that design (quality of conformance)</a:t>
            </a:r>
          </a:p>
          <a:p>
            <a:pPr lvl="1">
              <a:buNone/>
            </a:pPr>
            <a:endParaRPr lang="en-GB" dirty="0" smtClean="0"/>
          </a:p>
          <a:p>
            <a:r>
              <a:rPr lang="en-GB" dirty="0" smtClean="0"/>
              <a:t>The totality of functionality and features of a software product that bear on its ability to satisfy stated or implied needs. [After ISO 9126]</a:t>
            </a:r>
            <a:endParaRPr lang="en-US" dirty="0"/>
          </a:p>
        </p:txBody>
      </p:sp>
      <p:sp>
        <p:nvSpPr>
          <p:cNvPr id="6"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6487" y="3048000"/>
            <a:ext cx="7123113" cy="3505200"/>
          </a:xfrm>
        </p:spPr>
        <p:txBody>
          <a:bodyPr>
            <a:noAutofit/>
          </a:bodyPr>
          <a:lstStyle/>
          <a:p>
            <a:pPr algn="ctr"/>
            <a:r>
              <a:rPr lang="en-US" sz="4000" dirty="0" smtClean="0">
                <a:solidFill>
                  <a:schemeClr val="bg1"/>
                </a:solidFill>
              </a:rPr>
              <a:t>Software Testing, </a:t>
            </a:r>
          </a:p>
          <a:p>
            <a:pPr algn="ctr"/>
            <a:r>
              <a:rPr lang="en-US" sz="4000" dirty="0" smtClean="0">
                <a:solidFill>
                  <a:schemeClr val="bg1"/>
                </a:solidFill>
              </a:rPr>
              <a:t>Software Quality Assurance,</a:t>
            </a:r>
          </a:p>
          <a:p>
            <a:pPr algn="ctr"/>
            <a:r>
              <a:rPr lang="en-US" sz="4000" dirty="0" smtClean="0">
                <a:solidFill>
                  <a:schemeClr val="bg1"/>
                </a:solidFill>
              </a:rPr>
              <a:t>Software Quality Control</a:t>
            </a:r>
          </a:p>
          <a:p>
            <a:pPr algn="ctr"/>
            <a:r>
              <a:rPr lang="en-US" sz="4000" dirty="0" smtClean="0">
                <a:solidFill>
                  <a:schemeClr val="bg1"/>
                </a:solidFill>
              </a:rPr>
              <a:t>&amp;</a:t>
            </a:r>
          </a:p>
          <a:p>
            <a:pPr algn="ctr"/>
            <a:r>
              <a:rPr lang="en-US" sz="4000" dirty="0" smtClean="0">
                <a:solidFill>
                  <a:schemeClr val="bg1"/>
                </a:solidFill>
              </a:rPr>
              <a:t>Software Quality Engineering</a:t>
            </a:r>
          </a:p>
        </p:txBody>
      </p:sp>
      <p:sp>
        <p:nvSpPr>
          <p:cNvPr id="3" name="Title 2"/>
          <p:cNvSpPr>
            <a:spLocks noGrp="1"/>
          </p:cNvSpPr>
          <p:nvPr>
            <p:ph type="title"/>
          </p:nvPr>
        </p:nvSpPr>
        <p:spPr/>
        <p:txBody>
          <a:bodyPr/>
          <a:lstStyle/>
          <a:p>
            <a:r>
              <a:rPr lang="en-US" dirty="0" smtClean="0"/>
              <a:t>Introduction</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16</a:t>
            </a:fld>
            <a:endParaRPr lang="en-US" sz="2400" dirty="0">
              <a:solidFill>
                <a:srgbClr val="FFFFFF"/>
              </a:solidFill>
            </a:endParaRPr>
          </a:p>
        </p:txBody>
      </p:sp>
      <p:sp>
        <p:nvSpPr>
          <p:cNvPr id="6" name="Footer Placeholder 3"/>
          <p:cNvSpPr>
            <a:spLocks noGrp="1"/>
          </p:cNvSpPr>
          <p:nvPr>
            <p:ph type="ftr" sz="quarter" idx="11"/>
          </p:nvPr>
        </p:nvSpPr>
        <p:spPr>
          <a:xfrm>
            <a:off x="1" y="6492875"/>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90600"/>
          </a:xfrm>
        </p:spPr>
        <p:txBody>
          <a:bodyPr>
            <a:normAutofit/>
          </a:bodyPr>
          <a:lstStyle/>
          <a:p>
            <a:r>
              <a:rPr lang="en-US" dirty="0" smtClean="0"/>
              <a:t>What is QE, QA, QC and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5" name="Content Placeholder 4"/>
          <p:cNvSpPr>
            <a:spLocks noGrp="1"/>
          </p:cNvSpPr>
          <p:nvPr>
            <p:ph sz="quarter" idx="1"/>
          </p:nvPr>
        </p:nvSpPr>
        <p:spPr>
          <a:xfrm>
            <a:off x="612648" y="1600200"/>
            <a:ext cx="8153400" cy="4724400"/>
          </a:xfrm>
        </p:spPr>
        <p:txBody>
          <a:bodyPr>
            <a:normAutofit fontScale="85000" lnSpcReduction="20000"/>
          </a:bodyPr>
          <a:lstStyle/>
          <a:p>
            <a:r>
              <a:rPr lang="en-US" dirty="0" smtClean="0"/>
              <a:t>Quality Engineering (QE), Quality Assurance (QA), Quality Control (QC), and Testing are related, but they are different concepts.  All these four are useful to manage risks of developing and managing software.  </a:t>
            </a:r>
          </a:p>
          <a:p>
            <a:pPr lvl="1"/>
            <a:r>
              <a:rPr lang="en-US" u="sng" dirty="0" smtClean="0">
                <a:solidFill>
                  <a:schemeClr val="accent1">
                    <a:lumMod val="75000"/>
                  </a:schemeClr>
                </a:solidFill>
              </a:rPr>
              <a:t>Quality Engineering:</a:t>
            </a:r>
            <a:r>
              <a:rPr lang="en-US" dirty="0" smtClean="0">
                <a:solidFill>
                  <a:schemeClr val="accent1">
                    <a:lumMod val="75000"/>
                  </a:schemeClr>
                </a:solidFill>
              </a:rPr>
              <a:t> </a:t>
            </a:r>
            <a:r>
              <a:rPr lang="en-US" dirty="0" smtClean="0"/>
              <a:t>A set of operational, managerial, and engineering activities that a company uses to ensure that the quality characteristics of a product are at the nominal or required levels.</a:t>
            </a:r>
          </a:p>
          <a:p>
            <a:pPr lvl="1"/>
            <a:r>
              <a:rPr lang="en-US" u="sng" dirty="0" smtClean="0">
                <a:solidFill>
                  <a:schemeClr val="accent1">
                    <a:lumMod val="75000"/>
                  </a:schemeClr>
                </a:solidFill>
              </a:rPr>
              <a:t>Quality Assurance:</a:t>
            </a:r>
            <a:r>
              <a:rPr lang="en-US" dirty="0" smtClean="0">
                <a:solidFill>
                  <a:schemeClr val="accent1">
                    <a:lumMod val="75000"/>
                  </a:schemeClr>
                </a:solidFill>
              </a:rPr>
              <a:t> </a:t>
            </a:r>
            <a:r>
              <a:rPr lang="en-US" dirty="0" smtClean="0"/>
              <a:t>A set of activities designed to ensure that the development and/or maintenance process is adequate to ensure a system will meet its objectives. </a:t>
            </a:r>
          </a:p>
          <a:p>
            <a:pPr lvl="1"/>
            <a:r>
              <a:rPr lang="en-US" u="sng" dirty="0" smtClean="0">
                <a:solidFill>
                  <a:schemeClr val="accent1">
                    <a:lumMod val="75000"/>
                  </a:schemeClr>
                </a:solidFill>
              </a:rPr>
              <a:t>Quality Control:</a:t>
            </a:r>
            <a:r>
              <a:rPr lang="en-US" dirty="0" smtClean="0">
                <a:solidFill>
                  <a:schemeClr val="accent1">
                    <a:lumMod val="75000"/>
                  </a:schemeClr>
                </a:solidFill>
              </a:rPr>
              <a:t> </a:t>
            </a:r>
            <a:r>
              <a:rPr lang="en-US" dirty="0" smtClean="0"/>
              <a:t>A set of activities designed to evaluate a developed work product. </a:t>
            </a:r>
          </a:p>
          <a:p>
            <a:pPr lvl="1"/>
            <a:r>
              <a:rPr lang="en-US" u="sng" dirty="0" smtClean="0">
                <a:solidFill>
                  <a:schemeClr val="accent1">
                    <a:lumMod val="75000"/>
                  </a:schemeClr>
                </a:solidFill>
              </a:rPr>
              <a:t>Testing:</a:t>
            </a:r>
            <a:r>
              <a:rPr lang="en-US" dirty="0" smtClean="0">
                <a:solidFill>
                  <a:schemeClr val="accent1">
                    <a:lumMod val="75000"/>
                  </a:schemeClr>
                </a:solidFill>
              </a:rPr>
              <a:t> </a:t>
            </a:r>
            <a:r>
              <a:rPr lang="en-US" dirty="0" smtClean="0"/>
              <a:t>The process of executing a system with the intent of finding defects. </a:t>
            </a:r>
          </a:p>
        </p:txBody>
      </p:sp>
      <p:sp>
        <p:nvSpPr>
          <p:cNvPr id="6" name="Footer Placeholder 3"/>
          <p:cNvSpPr>
            <a:spLocks noGrp="1"/>
          </p:cNvSpPr>
          <p:nvPr>
            <p:ph type="ftr" sz="quarter" idx="11"/>
          </p:nvPr>
        </p:nvSpPr>
        <p:spPr>
          <a:xfrm>
            <a:off x="1" y="6492875"/>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Content Hierarchy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12" name="Rectangle 11"/>
          <p:cNvSpPr/>
          <p:nvPr/>
        </p:nvSpPr>
        <p:spPr>
          <a:xfrm>
            <a:off x="1524000" y="5715000"/>
            <a:ext cx="6400800" cy="646331"/>
          </a:xfrm>
          <a:prstGeom prst="rect">
            <a:avLst/>
          </a:prstGeom>
        </p:spPr>
        <p:txBody>
          <a:bodyPr wrap="square">
            <a:spAutoFit/>
          </a:bodyPr>
          <a:lstStyle/>
          <a:p>
            <a:pPr algn="ctr"/>
            <a:r>
              <a:rPr lang="en-US" dirty="0" smtClean="0">
                <a:solidFill>
                  <a:schemeClr val="tx2"/>
                </a:solidFill>
              </a:rPr>
              <a:t>Software Testing,  Software Quality Assurance (SQA) , Software Quality Control (SQC) &amp; Software Quality Engineering (SQE)</a:t>
            </a:r>
          </a:p>
        </p:txBody>
      </p:sp>
      <p:sp>
        <p:nvSpPr>
          <p:cNvPr id="14" name="Footer Placeholder 3"/>
          <p:cNvSpPr>
            <a:spLocks noGrp="1"/>
          </p:cNvSpPr>
          <p:nvPr>
            <p:ph type="ftr" sz="quarter" idx="11"/>
          </p:nvPr>
        </p:nvSpPr>
        <p:spPr>
          <a:xfrm>
            <a:off x="1" y="6492875"/>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grpSp>
        <p:nvGrpSpPr>
          <p:cNvPr id="17" name="Group 16"/>
          <p:cNvGrpSpPr/>
          <p:nvPr/>
        </p:nvGrpSpPr>
        <p:grpSpPr>
          <a:xfrm>
            <a:off x="1752600" y="1981200"/>
            <a:ext cx="5791200" cy="3429000"/>
            <a:chOff x="2133600" y="2133600"/>
            <a:chExt cx="5791200" cy="3429000"/>
          </a:xfrm>
        </p:grpSpPr>
        <p:sp>
          <p:nvSpPr>
            <p:cNvPr id="6" name="Rectangle 5"/>
            <p:cNvSpPr/>
            <p:nvPr/>
          </p:nvSpPr>
          <p:spPr>
            <a:xfrm>
              <a:off x="2133600" y="2133600"/>
              <a:ext cx="57912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24200" y="2895600"/>
              <a:ext cx="4800600" cy="2667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p:cNvSpPr/>
            <p:nvPr/>
          </p:nvSpPr>
          <p:spPr>
            <a:xfrm>
              <a:off x="4191000" y="3657600"/>
              <a:ext cx="3733800" cy="1905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37932" y="2209800"/>
              <a:ext cx="3196068" cy="400110"/>
            </a:xfrm>
            <a:prstGeom prst="rect">
              <a:avLst/>
            </a:prstGeom>
            <a:noFill/>
          </p:spPr>
          <p:txBody>
            <a:bodyPr wrap="none" rtlCol="0">
              <a:spAutoFit/>
            </a:bodyPr>
            <a:lstStyle/>
            <a:p>
              <a:r>
                <a:rPr lang="en-US" sz="2000" dirty="0" smtClean="0"/>
                <a:t>Software Quality Engineering</a:t>
              </a:r>
              <a:endParaRPr lang="en-US" sz="2000" dirty="0"/>
            </a:p>
          </p:txBody>
        </p:sp>
        <p:sp>
          <p:nvSpPr>
            <p:cNvPr id="10" name="TextBox 9"/>
            <p:cNvSpPr txBox="1"/>
            <p:nvPr/>
          </p:nvSpPr>
          <p:spPr>
            <a:xfrm>
              <a:off x="3165440" y="2971800"/>
              <a:ext cx="3082960" cy="400110"/>
            </a:xfrm>
            <a:prstGeom prst="rect">
              <a:avLst/>
            </a:prstGeom>
            <a:noFill/>
          </p:spPr>
          <p:txBody>
            <a:bodyPr wrap="none" rtlCol="0">
              <a:spAutoFit/>
            </a:bodyPr>
            <a:lstStyle/>
            <a:p>
              <a:r>
                <a:rPr lang="en-US" sz="2000" dirty="0" smtClean="0"/>
                <a:t>Software Quality Assurance</a:t>
              </a:r>
              <a:endParaRPr lang="en-US" sz="2000" dirty="0"/>
            </a:p>
          </p:txBody>
        </p:sp>
        <p:sp>
          <p:nvSpPr>
            <p:cNvPr id="11" name="TextBox 10"/>
            <p:cNvSpPr txBox="1"/>
            <p:nvPr/>
          </p:nvSpPr>
          <p:spPr>
            <a:xfrm>
              <a:off x="4193706" y="3733800"/>
              <a:ext cx="2740494" cy="400110"/>
            </a:xfrm>
            <a:prstGeom prst="rect">
              <a:avLst/>
            </a:prstGeom>
            <a:noFill/>
          </p:spPr>
          <p:txBody>
            <a:bodyPr wrap="none" rtlCol="0">
              <a:spAutoFit/>
            </a:bodyPr>
            <a:lstStyle/>
            <a:p>
              <a:r>
                <a:rPr lang="en-US" sz="2000" dirty="0" smtClean="0"/>
                <a:t>Software Quality Control</a:t>
              </a:r>
              <a:endParaRPr lang="en-US" sz="2000" dirty="0"/>
            </a:p>
          </p:txBody>
        </p:sp>
        <p:sp>
          <p:nvSpPr>
            <p:cNvPr id="15" name="Rectangle 14"/>
            <p:cNvSpPr/>
            <p:nvPr/>
          </p:nvSpPr>
          <p:spPr>
            <a:xfrm>
              <a:off x="5029200" y="4343400"/>
              <a:ext cx="2895600" cy="1219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29200" y="4419600"/>
              <a:ext cx="1864293" cy="400110"/>
            </a:xfrm>
            <a:prstGeom prst="rect">
              <a:avLst/>
            </a:prstGeom>
            <a:noFill/>
          </p:spPr>
          <p:txBody>
            <a:bodyPr wrap="none" rtlCol="0">
              <a:spAutoFit/>
            </a:bodyPr>
            <a:lstStyle/>
            <a:p>
              <a:r>
                <a:rPr lang="en-US" sz="2000" dirty="0" smtClean="0"/>
                <a:t>Software Testing</a:t>
              </a:r>
              <a:endParaRPr lang="en-US" sz="20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7448" cy="990600"/>
          </a:xfrm>
        </p:spPr>
        <p:txBody>
          <a:bodyPr>
            <a:normAutofit fontScale="90000"/>
          </a:bodyPr>
          <a:lstStyle/>
          <a:p>
            <a:r>
              <a:rPr lang="en-US" dirty="0" smtClean="0"/>
              <a:t>Difference Between QA, QC and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5" name="Content Placeholder 4"/>
          <p:cNvSpPr>
            <a:spLocks noGrp="1"/>
          </p:cNvSpPr>
          <p:nvPr>
            <p:ph sz="quarter" idx="1"/>
          </p:nvPr>
        </p:nvSpPr>
        <p:spPr>
          <a:xfrm>
            <a:off x="612648" y="1905000"/>
            <a:ext cx="8153400" cy="3886200"/>
          </a:xfrm>
        </p:spPr>
        <p:txBody>
          <a:bodyPr>
            <a:normAutofit/>
          </a:bodyPr>
          <a:lstStyle/>
          <a:p>
            <a:r>
              <a:rPr lang="en-US" dirty="0" smtClean="0"/>
              <a:t>QA is </a:t>
            </a:r>
            <a:r>
              <a:rPr lang="en-US" dirty="0" smtClean="0">
                <a:solidFill>
                  <a:schemeClr val="accent2"/>
                </a:solidFill>
              </a:rPr>
              <a:t>process</a:t>
            </a:r>
            <a:r>
              <a:rPr lang="en-US" dirty="0" smtClean="0"/>
              <a:t> oriented </a:t>
            </a:r>
          </a:p>
          <a:p>
            <a:r>
              <a:rPr lang="en-US" dirty="0" smtClean="0"/>
              <a:t>QC and Testing are </a:t>
            </a:r>
            <a:r>
              <a:rPr lang="en-US" dirty="0" smtClean="0">
                <a:solidFill>
                  <a:schemeClr val="accent2"/>
                </a:solidFill>
              </a:rPr>
              <a:t>product</a:t>
            </a:r>
            <a:r>
              <a:rPr lang="en-US" dirty="0" smtClean="0"/>
              <a:t> oriented. </a:t>
            </a:r>
          </a:p>
          <a:p>
            <a:endParaRPr lang="en-US" dirty="0" smtClean="0"/>
          </a:p>
          <a:p>
            <a:r>
              <a:rPr lang="en-US" dirty="0" smtClean="0"/>
              <a:t>Quality Assurance makes sure you are doing the right things, the right way. </a:t>
            </a:r>
          </a:p>
          <a:p>
            <a:r>
              <a:rPr lang="en-US" dirty="0" smtClean="0"/>
              <a:t>Quality Control makes sure the results of what you've done are what you expected. </a:t>
            </a:r>
          </a:p>
          <a:p>
            <a:pPr>
              <a:buNone/>
            </a:pPr>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Information </a:t>
            </a:r>
            <a:endParaRPr lang="en-US" dirty="0"/>
          </a:p>
        </p:txBody>
      </p:sp>
      <p:sp>
        <p:nvSpPr>
          <p:cNvPr id="3" name="Footer Placeholder 2"/>
          <p:cNvSpPr>
            <a:spLocks noGrp="1"/>
          </p:cNvSpPr>
          <p:nvPr>
            <p:ph type="ftr" sz="quarter" idx="11"/>
          </p:nvPr>
        </p:nvSpPr>
        <p:spPr/>
        <p:txBody>
          <a:bodyPr/>
          <a:lstStyle/>
          <a:p>
            <a:r>
              <a:rPr lang="en-US" smtClean="0"/>
              <a:t>Dr. Seemab Latif</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 Instructor: Dr. </a:t>
            </a:r>
            <a:r>
              <a:rPr lang="en-US" dirty="0" err="1" smtClean="0"/>
              <a:t>Seemab</a:t>
            </a:r>
            <a:r>
              <a:rPr lang="en-US" dirty="0" smtClean="0"/>
              <a:t> </a:t>
            </a:r>
            <a:r>
              <a:rPr lang="en-US" dirty="0" err="1" smtClean="0"/>
              <a:t>Latif</a:t>
            </a:r>
            <a:endParaRPr lang="en-US" dirty="0" smtClean="0"/>
          </a:p>
          <a:p>
            <a:pPr lvl="1"/>
            <a:r>
              <a:rPr lang="en-US" dirty="0" smtClean="0"/>
              <a:t>Email: seemab@mcs.edu.pk  </a:t>
            </a:r>
          </a:p>
          <a:p>
            <a:pPr lvl="1"/>
            <a:r>
              <a:rPr lang="en-US" dirty="0" smtClean="0"/>
              <a:t>Office hours: </a:t>
            </a:r>
          </a:p>
          <a:p>
            <a:pPr lvl="2"/>
            <a:r>
              <a:rPr lang="en-US" dirty="0" smtClean="0"/>
              <a:t>Friday, 09:00 - 11:00, Lab 2 </a:t>
            </a:r>
          </a:p>
          <a:p>
            <a:r>
              <a:rPr lang="en-US" dirty="0" smtClean="0"/>
              <a:t>Teacher’s Assistant: </a:t>
            </a:r>
            <a:r>
              <a:rPr lang="en-US" dirty="0" err="1" smtClean="0"/>
              <a:t>Rabiya</a:t>
            </a:r>
            <a:r>
              <a:rPr lang="en-US" dirty="0" smtClean="0"/>
              <a:t> Rashid</a:t>
            </a:r>
          </a:p>
          <a:p>
            <a:pPr lvl="1"/>
            <a:r>
              <a:rPr lang="en-US" dirty="0" smtClean="0"/>
              <a:t>Rabiya.rashid@hotmail.com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5048" cy="990600"/>
          </a:xfrm>
        </p:spPr>
        <p:txBody>
          <a:bodyPr>
            <a:normAutofit/>
          </a:bodyPr>
          <a:lstStyle/>
          <a:p>
            <a:r>
              <a:rPr lang="en-US" dirty="0" smtClean="0"/>
              <a:t>What is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
        <p:nvSpPr>
          <p:cNvPr id="5" name="Content Placeholder 4"/>
          <p:cNvSpPr>
            <a:spLocks noGrp="1"/>
          </p:cNvSpPr>
          <p:nvPr>
            <p:ph sz="quarter" idx="1"/>
          </p:nvPr>
        </p:nvSpPr>
        <p:spPr>
          <a:xfrm>
            <a:off x="457200" y="1600200"/>
            <a:ext cx="8458200" cy="4953000"/>
          </a:xfrm>
        </p:spPr>
        <p:txBody>
          <a:bodyPr>
            <a:normAutofit fontScale="92500" lnSpcReduction="20000"/>
          </a:bodyPr>
          <a:lstStyle/>
          <a:p>
            <a:r>
              <a:rPr lang="en-US" dirty="0" smtClean="0"/>
              <a:t>Risk management</a:t>
            </a:r>
          </a:p>
          <a:p>
            <a:pPr lvl="1"/>
            <a:r>
              <a:rPr lang="en-US" i="1" dirty="0" smtClean="0"/>
              <a:t>Confidence management</a:t>
            </a:r>
          </a:p>
          <a:p>
            <a:r>
              <a:rPr lang="en-GB" dirty="0" smtClean="0"/>
              <a:t>Part (but not all) of quality assurance</a:t>
            </a:r>
          </a:p>
          <a:p>
            <a:pPr lvl="1"/>
            <a:r>
              <a:rPr lang="en-GB" i="1" dirty="0" smtClean="0"/>
              <a:t>The tests are not the goal</a:t>
            </a:r>
          </a:p>
          <a:p>
            <a:r>
              <a:rPr lang="en-US" dirty="0" smtClean="0"/>
              <a:t>Why we need Testing?</a:t>
            </a:r>
          </a:p>
          <a:p>
            <a:pPr lvl="1"/>
            <a:r>
              <a:rPr lang="en-US" dirty="0" smtClean="0"/>
              <a:t>Avoid disasters</a:t>
            </a:r>
          </a:p>
          <a:p>
            <a:pPr lvl="1"/>
            <a:r>
              <a:rPr lang="en-US" dirty="0" smtClean="0"/>
              <a:t>Avoid legal nightmares</a:t>
            </a:r>
          </a:p>
          <a:p>
            <a:pPr lvl="1"/>
            <a:r>
              <a:rPr lang="en-US" dirty="0" smtClean="0"/>
              <a:t>Increase productivity</a:t>
            </a:r>
          </a:p>
          <a:p>
            <a:pPr lvl="2"/>
            <a:r>
              <a:rPr lang="en-US" i="1" dirty="0" smtClean="0"/>
              <a:t>Testing brings confidence</a:t>
            </a:r>
          </a:p>
          <a:p>
            <a:pPr lvl="2"/>
            <a:r>
              <a:rPr lang="en-US" i="1" dirty="0" smtClean="0"/>
              <a:t>Confidence reduces worry</a:t>
            </a:r>
          </a:p>
          <a:p>
            <a:pPr lvl="2"/>
            <a:r>
              <a:rPr lang="en-US" i="1" dirty="0" smtClean="0"/>
              <a:t>Worry decreases productivity</a:t>
            </a:r>
          </a:p>
          <a:p>
            <a:pPr>
              <a:buNone/>
            </a:pPr>
            <a:r>
              <a:rPr lang="en-GB" dirty="0" smtClean="0"/>
              <a:t>Good testing should be an integral part of good </a:t>
            </a:r>
            <a:r>
              <a:rPr lang="en-US" dirty="0" smtClean="0"/>
              <a:t>programming.</a:t>
            </a: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133600"/>
          </a:xfrm>
        </p:spPr>
        <p:txBody>
          <a:bodyPr>
            <a:normAutofit/>
          </a:bodyPr>
          <a:lstStyle/>
          <a:p>
            <a:pPr>
              <a:buClr>
                <a:schemeClr val="bg1"/>
              </a:buClr>
              <a:buFont typeface="Wingdings" pitchFamily="2" charset="2"/>
              <a:buChar char="q"/>
            </a:pPr>
            <a:r>
              <a:rPr lang="en-US" sz="3200" dirty="0" smtClean="0">
                <a:solidFill>
                  <a:schemeClr val="bg1"/>
                </a:solidFill>
              </a:rPr>
              <a:t>Static Analysis</a:t>
            </a:r>
          </a:p>
          <a:p>
            <a:pPr lvl="1">
              <a:buClr>
                <a:schemeClr val="bg1"/>
              </a:buClr>
              <a:buFont typeface="Wingdings" pitchFamily="2" charset="2"/>
              <a:buChar char="q"/>
            </a:pPr>
            <a:r>
              <a:rPr lang="en-US" sz="2200" dirty="0" smtClean="0">
                <a:solidFill>
                  <a:schemeClr val="bg1"/>
                </a:solidFill>
              </a:rPr>
              <a:t>Verification	</a:t>
            </a:r>
          </a:p>
          <a:p>
            <a:pPr>
              <a:buClr>
                <a:schemeClr val="bg1"/>
              </a:buClr>
              <a:buFont typeface="Wingdings" pitchFamily="2" charset="2"/>
              <a:buChar char="q"/>
            </a:pPr>
            <a:r>
              <a:rPr lang="en-US" sz="3200" dirty="0" smtClean="0">
                <a:solidFill>
                  <a:schemeClr val="bg1"/>
                </a:solidFill>
              </a:rPr>
              <a:t>Dynamic Analysis</a:t>
            </a:r>
          </a:p>
          <a:p>
            <a:pPr lvl="1">
              <a:buClr>
                <a:schemeClr val="bg1"/>
              </a:buClr>
              <a:buFont typeface="Wingdings" pitchFamily="2" charset="2"/>
              <a:buChar char="q"/>
            </a:pPr>
            <a:r>
              <a:rPr lang="en-US" sz="2200" dirty="0" smtClean="0">
                <a:solidFill>
                  <a:schemeClr val="bg1"/>
                </a:solidFill>
              </a:rPr>
              <a:t>Validation</a:t>
            </a:r>
            <a:endParaRPr lang="en-US" sz="2200" dirty="0">
              <a:solidFill>
                <a:schemeClr val="bg1"/>
              </a:solidFill>
            </a:endParaRPr>
          </a:p>
        </p:txBody>
      </p:sp>
      <p:sp>
        <p:nvSpPr>
          <p:cNvPr id="3" name="Title 2"/>
          <p:cNvSpPr>
            <a:spLocks noGrp="1"/>
          </p:cNvSpPr>
          <p:nvPr>
            <p:ph type="title"/>
          </p:nvPr>
        </p:nvSpPr>
        <p:spPr/>
        <p:txBody>
          <a:bodyPr/>
          <a:lstStyle/>
          <a:p>
            <a:r>
              <a:rPr lang="en-US" dirty="0" smtClean="0"/>
              <a:t>Role of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21</a:t>
            </a:fld>
            <a:endParaRPr lang="en-US" sz="2400" dirty="0">
              <a:solidFill>
                <a:srgbClr val="FFFFFF"/>
              </a:solidFill>
            </a:endParaRPr>
          </a:p>
        </p:txBody>
      </p:sp>
      <p:sp>
        <p:nvSpPr>
          <p:cNvPr id="6" name="Footer Placeholder 3"/>
          <p:cNvSpPr>
            <a:spLocks noGrp="1"/>
          </p:cNvSpPr>
          <p:nvPr>
            <p:ph type="ftr" sz="quarter" idx="11"/>
          </p:nvPr>
        </p:nvSpPr>
        <p:spPr>
          <a:xfrm>
            <a:off x="0" y="6492875"/>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Testing plays an important role in achieving and assessing the quality of a software product. On the one hand, we improve the quality of the products as we repeat a </a:t>
            </a:r>
            <a:r>
              <a:rPr lang="en-GB" i="1" dirty="0" smtClean="0"/>
              <a:t>test–find defects–fix cycle during development. </a:t>
            </a:r>
          </a:p>
          <a:p>
            <a:r>
              <a:rPr lang="en-GB" dirty="0" smtClean="0"/>
              <a:t>Friedman and </a:t>
            </a:r>
            <a:r>
              <a:rPr lang="en-GB" dirty="0" err="1" smtClean="0"/>
              <a:t>Voas</a:t>
            </a:r>
            <a:r>
              <a:rPr lang="en-GB" dirty="0" smtClean="0"/>
              <a:t> have concisely described, software testing is a verification process for software quality assessment and improvement. </a:t>
            </a:r>
          </a:p>
          <a:p>
            <a:r>
              <a:rPr lang="en-GB" dirty="0" smtClean="0"/>
              <a:t>The activities for software quality assessment can be divided into two broad categories, namely, </a:t>
            </a:r>
            <a:r>
              <a:rPr lang="en-GB" i="1" dirty="0" smtClean="0"/>
              <a:t>static analysis and dynamic analysis.</a:t>
            </a: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5" name="Content Placeholder 4"/>
          <p:cNvSpPr>
            <a:spLocks noGrp="1"/>
          </p:cNvSpPr>
          <p:nvPr>
            <p:ph sz="quarter" idx="1"/>
          </p:nvPr>
        </p:nvSpPr>
        <p:spPr>
          <a:xfrm>
            <a:off x="612648" y="1600200"/>
            <a:ext cx="8153400" cy="4572000"/>
          </a:xfrm>
        </p:spPr>
        <p:txBody>
          <a:bodyPr>
            <a:noAutofit/>
          </a:bodyPr>
          <a:lstStyle/>
          <a:p>
            <a:r>
              <a:rPr lang="en-GB" sz="2600" dirty="0" smtClean="0"/>
              <a:t>As the term “static” suggests, it is based on the examination of a number of documents, namely requirements documents, software </a:t>
            </a:r>
            <a:r>
              <a:rPr lang="en-US" sz="2600" dirty="0" smtClean="0"/>
              <a:t>models, design documents, and source code. </a:t>
            </a:r>
          </a:p>
          <a:p>
            <a:r>
              <a:rPr lang="en-US" sz="2600" dirty="0" smtClean="0"/>
              <a:t>Traditional static analysis </a:t>
            </a:r>
            <a:r>
              <a:rPr lang="en-GB" sz="2600" dirty="0" smtClean="0"/>
              <a:t>includes code review, inspection, walk-through, algorithm analysis, and proof of correctness. </a:t>
            </a:r>
          </a:p>
          <a:p>
            <a:r>
              <a:rPr lang="en-GB" sz="2600" dirty="0" smtClean="0"/>
              <a:t>It does not involve actual execution of the code under development. Instead, it examines code and reasons over all possible behaviours that might arise during run time. Compiler optimisations are standard </a:t>
            </a:r>
            <a:r>
              <a:rPr lang="en-US" sz="2600" dirty="0" smtClean="0"/>
              <a:t>static analysis.</a:t>
            </a:r>
            <a:endParaRPr lang="en-US" sz="2600"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2819400"/>
            <a:ext cx="3609975" cy="3048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Verification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5" name="Content Placeholder 4"/>
          <p:cNvSpPr>
            <a:spLocks noGrp="1"/>
          </p:cNvSpPr>
          <p:nvPr>
            <p:ph sz="quarter" idx="1"/>
          </p:nvPr>
        </p:nvSpPr>
        <p:spPr>
          <a:xfrm>
            <a:off x="612648" y="1600200"/>
            <a:ext cx="8153400" cy="838200"/>
          </a:xfrm>
        </p:spPr>
        <p:txBody>
          <a:bodyPr>
            <a:normAutofit/>
          </a:bodyPr>
          <a:lstStyle/>
          <a:p>
            <a:r>
              <a:rPr lang="en-US" sz="2400" dirty="0" smtClean="0"/>
              <a:t>Verification is a static analysis in which the system is reviewed without actually running the application.</a:t>
            </a:r>
          </a:p>
        </p:txBody>
      </p:sp>
      <p:sp>
        <p:nvSpPr>
          <p:cNvPr id="7" name="TextBox 6"/>
          <p:cNvSpPr txBox="1"/>
          <p:nvPr/>
        </p:nvSpPr>
        <p:spPr>
          <a:xfrm>
            <a:off x="3733800" y="2426017"/>
            <a:ext cx="5410200" cy="4462760"/>
          </a:xfrm>
          <a:prstGeom prst="rect">
            <a:avLst/>
          </a:prstGeom>
          <a:noFill/>
        </p:spPr>
        <p:txBody>
          <a:bodyPr wrap="square" rtlCol="0">
            <a:spAutoFit/>
          </a:bodyPr>
          <a:lstStyle/>
          <a:p>
            <a:r>
              <a:rPr lang="en-US" sz="2400" dirty="0" smtClean="0"/>
              <a:t>Two types of verification methods:</a:t>
            </a:r>
          </a:p>
          <a:p>
            <a:endParaRPr lang="en-US" sz="1000" dirty="0" smtClean="0"/>
          </a:p>
          <a:p>
            <a:pPr>
              <a:buFont typeface="Arial" pitchFamily="34" charset="0"/>
              <a:buChar char="•"/>
            </a:pPr>
            <a:r>
              <a:rPr lang="en-US" sz="2400" dirty="0" smtClean="0">
                <a:solidFill>
                  <a:schemeClr val="accent1">
                    <a:lumMod val="50000"/>
                  </a:schemeClr>
                </a:solidFill>
              </a:rPr>
              <a:t>Walk through: </a:t>
            </a:r>
            <a:r>
              <a:rPr lang="en-GB" sz="2400" dirty="0" smtClean="0"/>
              <a:t>is an informal form of verification. For instance, you can call your colleague and do an informal walkthrough to just check if the coding and documentation </a:t>
            </a:r>
            <a:r>
              <a:rPr lang="en-US" sz="2400" dirty="0" smtClean="0"/>
              <a:t>is correct.</a:t>
            </a:r>
          </a:p>
          <a:p>
            <a:endParaRPr lang="en-US" sz="1000" dirty="0" smtClean="0"/>
          </a:p>
          <a:p>
            <a:pPr>
              <a:buFont typeface="Arial" pitchFamily="34" charset="0"/>
              <a:buChar char="•"/>
            </a:pPr>
            <a:r>
              <a:rPr lang="en-US" sz="2400" dirty="0" smtClean="0">
                <a:solidFill>
                  <a:schemeClr val="accent1">
                    <a:lumMod val="50000"/>
                  </a:schemeClr>
                </a:solidFill>
              </a:rPr>
              <a:t>Inspection: </a:t>
            </a:r>
            <a:r>
              <a:rPr lang="en-GB" sz="2400" dirty="0" smtClean="0"/>
              <a:t>is a formal procedure and official. For instance, in your organization you can have an official body which approves design documents </a:t>
            </a:r>
            <a:r>
              <a:rPr lang="en-US" sz="2400" dirty="0" smtClean="0"/>
              <a:t>for any project.</a:t>
            </a:r>
          </a:p>
        </p:txBody>
      </p:sp>
      <p:sp>
        <p:nvSpPr>
          <p:cNvPr id="8"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Dynamic analysis of a software system involves actual program execution in order to expose possible program failures. The behavioural and performance properties of the program are also observed. </a:t>
            </a:r>
          </a:p>
          <a:p>
            <a:r>
              <a:rPr lang="en-GB" dirty="0" smtClean="0"/>
              <a:t>Programs are executed with both typical and carefully chosen input values. Therefore, in testing, we observe some representative program behaviours and reach a conclusion about the quality of the system. </a:t>
            </a:r>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Validation is a dynamic analysis which tests the system by actually executing the code.</a:t>
            </a:r>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3276599" cy="762000"/>
          </a:xfrm>
        </p:spPr>
        <p:txBody>
          <a:bodyPr>
            <a:normAutofit fontScale="32500" lnSpcReduction="20000"/>
          </a:bodyPr>
          <a:lstStyle/>
          <a:p>
            <a:r>
              <a:rPr lang="en-US" sz="11200" b="1" dirty="0" smtClean="0">
                <a:solidFill>
                  <a:schemeClr val="bg1"/>
                </a:solidFill>
              </a:rPr>
              <a:t>Behavior Chain:</a:t>
            </a:r>
          </a:p>
          <a:p>
            <a:r>
              <a:rPr lang="en-US" dirty="0" smtClean="0"/>
              <a:t>				</a:t>
            </a:r>
          </a:p>
        </p:txBody>
      </p:sp>
      <p:sp>
        <p:nvSpPr>
          <p:cNvPr id="3" name="Title 2"/>
          <p:cNvSpPr>
            <a:spLocks noGrp="1"/>
          </p:cNvSpPr>
          <p:nvPr>
            <p:ph type="title"/>
          </p:nvPr>
        </p:nvSpPr>
        <p:spPr/>
        <p:txBody>
          <a:bodyPr/>
          <a:lstStyle/>
          <a:p>
            <a:r>
              <a:rPr lang="en-US" dirty="0" smtClean="0"/>
              <a:t>Defect, Fault, Error and Failure</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27</a:t>
            </a:fld>
            <a:endParaRPr lang="en-US" sz="2400" dirty="0">
              <a:solidFill>
                <a:srgbClr val="FFFFFF"/>
              </a:solidFill>
            </a:endParaRPr>
          </a:p>
        </p:txBody>
      </p:sp>
      <p:sp>
        <p:nvSpPr>
          <p:cNvPr id="6" name="Rectangle 5"/>
          <p:cNvSpPr/>
          <p:nvPr/>
        </p:nvSpPr>
        <p:spPr>
          <a:xfrm>
            <a:off x="1066800" y="3733800"/>
            <a:ext cx="1447800" cy="533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Defect </a:t>
            </a:r>
            <a:endParaRPr lang="en-US" sz="2400" dirty="0">
              <a:solidFill>
                <a:schemeClr val="tx1">
                  <a:lumMod val="95000"/>
                  <a:lumOff val="5000"/>
                </a:schemeClr>
              </a:solidFill>
            </a:endParaRPr>
          </a:p>
        </p:txBody>
      </p:sp>
      <p:sp>
        <p:nvSpPr>
          <p:cNvPr id="7" name="Rectangle 6"/>
          <p:cNvSpPr/>
          <p:nvPr/>
        </p:nvSpPr>
        <p:spPr>
          <a:xfrm>
            <a:off x="2971800" y="3733800"/>
            <a:ext cx="1447800" cy="533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Fault</a:t>
            </a:r>
            <a:endParaRPr lang="en-US" sz="2400" dirty="0">
              <a:solidFill>
                <a:schemeClr val="tx1">
                  <a:lumMod val="95000"/>
                  <a:lumOff val="5000"/>
                </a:schemeClr>
              </a:solidFill>
            </a:endParaRPr>
          </a:p>
        </p:txBody>
      </p:sp>
      <p:sp>
        <p:nvSpPr>
          <p:cNvPr id="8" name="Rectangle 7"/>
          <p:cNvSpPr/>
          <p:nvPr/>
        </p:nvSpPr>
        <p:spPr>
          <a:xfrm>
            <a:off x="4876800" y="3733800"/>
            <a:ext cx="1447800" cy="533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Error</a:t>
            </a:r>
            <a:endParaRPr lang="en-US" sz="2400" dirty="0">
              <a:solidFill>
                <a:schemeClr val="tx1">
                  <a:lumMod val="95000"/>
                  <a:lumOff val="5000"/>
                </a:schemeClr>
              </a:solidFill>
            </a:endParaRPr>
          </a:p>
        </p:txBody>
      </p:sp>
      <p:sp>
        <p:nvSpPr>
          <p:cNvPr id="9" name="Rectangle 8"/>
          <p:cNvSpPr/>
          <p:nvPr/>
        </p:nvSpPr>
        <p:spPr>
          <a:xfrm>
            <a:off x="6781800" y="3733800"/>
            <a:ext cx="1447800" cy="5334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95000"/>
                    <a:lumOff val="5000"/>
                  </a:schemeClr>
                </a:solidFill>
              </a:rPr>
              <a:t>Failure</a:t>
            </a:r>
            <a:endParaRPr lang="en-US" sz="2400" dirty="0">
              <a:solidFill>
                <a:schemeClr val="tx1">
                  <a:lumMod val="95000"/>
                  <a:lumOff val="5000"/>
                </a:schemeClr>
              </a:solidFill>
            </a:endParaRPr>
          </a:p>
        </p:txBody>
      </p:sp>
      <p:cxnSp>
        <p:nvCxnSpPr>
          <p:cNvPr id="11" name="Straight Arrow Connector 10"/>
          <p:cNvCxnSpPr>
            <a:stCxn id="6" idx="3"/>
            <a:endCxn id="7" idx="1"/>
          </p:cNvCxnSpPr>
          <p:nvPr/>
        </p:nvCxnSpPr>
        <p:spPr>
          <a:xfrm>
            <a:off x="2514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a:off x="4419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1"/>
          </p:cNvCxnSpPr>
          <p:nvPr/>
        </p:nvCxnSpPr>
        <p:spPr>
          <a:xfrm>
            <a:off x="6324600" y="4000500"/>
            <a:ext cx="4572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Failure: is said to occur whenever the external behavior of the system does not conform to that prescribed in the system specifications.</a:t>
            </a:r>
          </a:p>
          <a:p>
            <a:r>
              <a:rPr lang="en-US" dirty="0" smtClean="0"/>
              <a:t>According to Ram </a:t>
            </a:r>
            <a:r>
              <a:rPr lang="en-US" dirty="0" err="1" smtClean="0"/>
              <a:t>Chillarege</a:t>
            </a:r>
            <a:r>
              <a:rPr lang="en-US" dirty="0" smtClean="0"/>
              <a:t>, Software Failure means:</a:t>
            </a:r>
          </a:p>
          <a:p>
            <a:endParaRPr lang="en-US" dirty="0" smtClean="0"/>
          </a:p>
          <a:p>
            <a:pPr algn="ctr">
              <a:buNone/>
            </a:pPr>
            <a:r>
              <a:rPr lang="en-US" dirty="0" smtClean="0"/>
              <a:t>	</a:t>
            </a:r>
            <a:r>
              <a:rPr lang="en-US" dirty="0" smtClean="0">
                <a:solidFill>
                  <a:schemeClr val="accent1">
                    <a:lumMod val="50000"/>
                  </a:schemeClr>
                </a:solidFill>
              </a:rPr>
              <a:t>“</a:t>
            </a:r>
            <a:r>
              <a:rPr lang="en-US" i="1" dirty="0" smtClean="0">
                <a:solidFill>
                  <a:schemeClr val="accent1">
                    <a:lumMod val="50000"/>
                  </a:schemeClr>
                </a:solidFill>
              </a:rPr>
              <a:t>the customer’s expectations has not been met and/or the customer is unable to do useful work with the product</a:t>
            </a:r>
            <a:r>
              <a:rPr lang="en-US" dirty="0" smtClean="0">
                <a:solidFill>
                  <a:schemeClr val="accent1">
                    <a:lumMod val="50000"/>
                  </a:schemeClr>
                </a:solidFill>
              </a:rPr>
              <a:t>”</a:t>
            </a:r>
          </a:p>
          <a:p>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Error: is a state of a system.</a:t>
            </a:r>
          </a:p>
          <a:p>
            <a:r>
              <a:rPr lang="en-US" dirty="0" smtClean="0"/>
              <a:t>In the absence of any corrective action by the system, an error state could lead to a failure which would not be attributed to any event subsequent to the error.</a:t>
            </a:r>
          </a:p>
          <a:p>
            <a:endParaRPr lang="en-US" dirty="0"/>
          </a:p>
        </p:txBody>
      </p:sp>
      <p:sp>
        <p:nvSpPr>
          <p:cNvPr id="6" name="Footer Placeholder 3"/>
          <p:cNvSpPr txBox="1">
            <a:spLocks/>
          </p:cNvSpPr>
          <p:nvPr/>
        </p:nvSpPr>
        <p:spPr>
          <a:xfrm>
            <a:off x="0" y="6477000"/>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tx2"/>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Books to Follow</a:t>
            </a:r>
            <a:endParaRPr lang="en-US" dirty="0"/>
          </a:p>
        </p:txBody>
      </p:sp>
      <p:sp>
        <p:nvSpPr>
          <p:cNvPr id="3" name="Rectangle 2"/>
          <p:cNvSpPr>
            <a:spLocks noGrp="1"/>
          </p:cNvSpPr>
          <p:nvPr>
            <p:ph sz="quarter" idx="1"/>
          </p:nvPr>
        </p:nvSpPr>
        <p:spPr/>
        <p:txBody>
          <a:bodyPr/>
          <a:lstStyle/>
          <a:p>
            <a:r>
              <a:rPr lang="en-US" dirty="0" smtClean="0"/>
              <a:t>Software Quality Engineering: Testing, Quality Assurance, and Quantifiable Improvement: JEFF TIAN, 2005. </a:t>
            </a:r>
          </a:p>
          <a:p>
            <a:r>
              <a:rPr lang="en-GB" dirty="0" smtClean="0"/>
              <a:t>A Practitioner’s Guide to Software Test Design: LEE COOPELAND, 2004</a:t>
            </a:r>
          </a:p>
          <a:p>
            <a:r>
              <a:rPr lang="en-GB" dirty="0" smtClean="0"/>
              <a:t>Software Testing and Quality Assurance, Theory and Practice: KSHIRASAGAR NAIK, PRIYADARSHI TRIPATHY, 2008. </a:t>
            </a:r>
          </a:p>
          <a:p>
            <a:pPr>
              <a:buNone/>
            </a:pPr>
            <a:endParaRPr lang="en-GB"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7"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5" name="Content Placeholder 4"/>
          <p:cNvSpPr>
            <a:spLocks noGrp="1"/>
          </p:cNvSpPr>
          <p:nvPr>
            <p:ph sz="quarter" idx="1"/>
          </p:nvPr>
        </p:nvSpPr>
        <p:spPr>
          <a:xfrm>
            <a:off x="530352" y="1600200"/>
            <a:ext cx="8385048" cy="5029200"/>
          </a:xfrm>
        </p:spPr>
        <p:txBody>
          <a:bodyPr>
            <a:normAutofit lnSpcReduction="10000"/>
          </a:bodyPr>
          <a:lstStyle/>
          <a:p>
            <a:r>
              <a:rPr lang="en-US" dirty="0" smtClean="0"/>
              <a:t>Fault: is an </a:t>
            </a:r>
            <a:r>
              <a:rPr lang="en-US" dirty="0" smtClean="0"/>
              <a:t>adjudged </a:t>
            </a:r>
            <a:r>
              <a:rPr lang="en-US" dirty="0" smtClean="0"/>
              <a:t>cause of an error.</a:t>
            </a:r>
          </a:p>
          <a:p>
            <a:r>
              <a:rPr lang="en-US" dirty="0" smtClean="0"/>
              <a:t>Fault remain undetected for a long time, until some event activates it.</a:t>
            </a:r>
          </a:p>
          <a:p>
            <a:r>
              <a:rPr lang="en-US" dirty="0" smtClean="0"/>
              <a:t>When an event activates a fault, it first brings the program in an intermediate error state. </a:t>
            </a:r>
          </a:p>
          <a:p>
            <a:pPr lvl="1"/>
            <a:r>
              <a:rPr lang="en-US" dirty="0" smtClean="0"/>
              <a:t>If computation is allowed to proceed from an error state without any corrective action, the program eventually causes a failure.</a:t>
            </a:r>
          </a:p>
          <a:p>
            <a:pPr lvl="1"/>
            <a:r>
              <a:rPr lang="en-US" dirty="0" smtClean="0"/>
              <a:t>In fault tolerant computing, corrective actions can be taken to take a program out of an error state into a desirable state such that subsequent computation does not lead to a failure.</a:t>
            </a: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5" name="Content Placeholder 4"/>
          <p:cNvSpPr>
            <a:spLocks noGrp="1"/>
          </p:cNvSpPr>
          <p:nvPr>
            <p:ph sz="quarter" idx="1"/>
          </p:nvPr>
        </p:nvSpPr>
        <p:spPr>
          <a:xfrm>
            <a:off x="612648" y="1600200"/>
            <a:ext cx="8153400" cy="5029200"/>
          </a:xfrm>
        </p:spPr>
        <p:txBody>
          <a:bodyPr>
            <a:normAutofit/>
          </a:bodyPr>
          <a:lstStyle/>
          <a:p>
            <a:r>
              <a:rPr lang="en-US" dirty="0" smtClean="0"/>
              <a:t>Defect: is a variance from the user requirements.</a:t>
            </a:r>
            <a:endParaRPr lang="en-GB" sz="1600" b="1" dirty="0" smtClean="0"/>
          </a:p>
          <a:p>
            <a:r>
              <a:rPr lang="en-GB" dirty="0" smtClean="0"/>
              <a:t>Categories of Defects:</a:t>
            </a:r>
          </a:p>
          <a:p>
            <a:pPr lvl="1"/>
            <a:r>
              <a:rPr lang="en-GB" sz="2100" b="1" u="sng" dirty="0" smtClean="0">
                <a:solidFill>
                  <a:schemeClr val="accent1">
                    <a:lumMod val="50000"/>
                  </a:schemeClr>
                </a:solidFill>
              </a:rPr>
              <a:t>Wrong: </a:t>
            </a:r>
            <a:r>
              <a:rPr lang="en-GB" sz="2100" dirty="0" smtClean="0"/>
              <a:t>The requirements have been implemented incorrectly. </a:t>
            </a:r>
          </a:p>
          <a:p>
            <a:pPr lvl="1"/>
            <a:r>
              <a:rPr lang="en-GB" sz="2100" b="1" u="sng" dirty="0" smtClean="0">
                <a:solidFill>
                  <a:schemeClr val="accent1">
                    <a:lumMod val="50000"/>
                  </a:schemeClr>
                </a:solidFill>
              </a:rPr>
              <a:t>Missing:</a:t>
            </a:r>
            <a:r>
              <a:rPr lang="en-GB" sz="2100" b="1" dirty="0" smtClean="0">
                <a:solidFill>
                  <a:schemeClr val="accent1">
                    <a:lumMod val="50000"/>
                  </a:schemeClr>
                </a:solidFill>
              </a:rPr>
              <a:t> </a:t>
            </a:r>
            <a:r>
              <a:rPr lang="en-GB" sz="2100" dirty="0" smtClean="0"/>
              <a:t>There was a requirement given by the customer and it was not done.</a:t>
            </a:r>
          </a:p>
          <a:p>
            <a:pPr lvl="1"/>
            <a:r>
              <a:rPr lang="en-GB" sz="2100" b="1" u="sng" dirty="0" smtClean="0">
                <a:solidFill>
                  <a:schemeClr val="accent1">
                    <a:lumMod val="50000"/>
                  </a:schemeClr>
                </a:solidFill>
              </a:rPr>
              <a:t>Extra:</a:t>
            </a:r>
            <a:r>
              <a:rPr lang="en-GB" sz="2100" b="1" dirty="0" smtClean="0">
                <a:solidFill>
                  <a:schemeClr val="accent1">
                    <a:lumMod val="50000"/>
                  </a:schemeClr>
                </a:solidFill>
              </a:rPr>
              <a:t> </a:t>
            </a:r>
            <a:r>
              <a:rPr lang="en-GB" sz="2100" dirty="0" smtClean="0"/>
              <a:t>A requirement incorporated into the product that was not given by the end customer.</a:t>
            </a:r>
            <a:endParaRPr lang="en-US" sz="2100" dirty="0" smtClean="0"/>
          </a:p>
        </p:txBody>
      </p:sp>
      <p:pic>
        <p:nvPicPr>
          <p:cNvPr id="2050" name="Picture 2"/>
          <p:cNvPicPr>
            <a:picLocks noChangeAspect="1" noChangeArrowheads="1"/>
          </p:cNvPicPr>
          <p:nvPr/>
        </p:nvPicPr>
        <p:blipFill>
          <a:blip r:embed="rId2"/>
          <a:srcRect/>
          <a:stretch>
            <a:fillRect/>
          </a:stretch>
        </p:blipFill>
        <p:spPr bwMode="auto">
          <a:xfrm>
            <a:off x="2609850" y="4552950"/>
            <a:ext cx="4095750" cy="2228850"/>
          </a:xfrm>
          <a:prstGeom prst="rect">
            <a:avLst/>
          </a:prstGeom>
          <a:noFill/>
          <a:ln w="9525">
            <a:noFill/>
            <a:miter lim="800000"/>
            <a:headEnd/>
            <a:tailEnd/>
          </a:ln>
          <a:effectLst/>
        </p:spPr>
      </p:pic>
      <p:sp>
        <p:nvSpPr>
          <p:cNvPr id="7"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Defects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Two types:</a:t>
            </a:r>
          </a:p>
          <a:p>
            <a:pPr lvl="1"/>
            <a:r>
              <a:rPr lang="en-GB" dirty="0" smtClean="0"/>
              <a:t>Latent Defect</a:t>
            </a:r>
          </a:p>
          <a:p>
            <a:pPr lvl="1"/>
            <a:r>
              <a:rPr lang="en-GB" dirty="0" smtClean="0"/>
              <a:t>Masked Defect</a:t>
            </a:r>
          </a:p>
          <a:p>
            <a:r>
              <a:rPr lang="en-GB" dirty="0" smtClean="0"/>
              <a:t>A </a:t>
            </a:r>
            <a:r>
              <a:rPr lang="en-GB" dirty="0" smtClean="0"/>
              <a:t>latent defect is an existing defect that has not yet caused a failure </a:t>
            </a:r>
            <a:r>
              <a:rPr lang="en-GB" dirty="0" smtClean="0"/>
              <a:t>because the </a:t>
            </a:r>
            <a:r>
              <a:rPr lang="en-GB" dirty="0" smtClean="0"/>
              <a:t>exact set of conditions were never met.</a:t>
            </a:r>
          </a:p>
          <a:p>
            <a:r>
              <a:rPr lang="en-GB" dirty="0" smtClean="0"/>
              <a:t>A masked defect is an existing defect that hasn’t yet caused a </a:t>
            </a:r>
            <a:r>
              <a:rPr lang="en-GB" dirty="0" smtClean="0"/>
              <a:t>failure just </a:t>
            </a:r>
            <a:r>
              <a:rPr lang="en-GB" dirty="0" smtClean="0"/>
              <a:t>because another defect has prevented that part of the code from </a:t>
            </a:r>
            <a:r>
              <a:rPr lang="en-GB" dirty="0" smtClean="0"/>
              <a:t>being </a:t>
            </a:r>
            <a:r>
              <a:rPr lang="en-US" dirty="0" smtClean="0"/>
              <a:t>executed.</a:t>
            </a:r>
            <a:endParaRPr lang="en-US" dirty="0" smtClean="0"/>
          </a:p>
        </p:txBody>
      </p:sp>
      <p:sp>
        <p:nvSpPr>
          <p:cNvPr id="6" name="Footer Placeholder 3"/>
          <p:cNvSpPr txBox="1">
            <a:spLocks/>
          </p:cNvSpPr>
          <p:nvPr/>
        </p:nvSpPr>
        <p:spPr>
          <a:xfrm>
            <a:off x="0" y="6477000"/>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Latent and Masked Defect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pic>
        <p:nvPicPr>
          <p:cNvPr id="1026" name="Picture 2"/>
          <p:cNvPicPr>
            <a:picLocks noChangeAspect="1" noChangeArrowheads="1"/>
          </p:cNvPicPr>
          <p:nvPr/>
        </p:nvPicPr>
        <p:blipFill>
          <a:blip r:embed="rId2"/>
          <a:srcRect/>
          <a:stretch>
            <a:fillRect/>
          </a:stretch>
        </p:blipFill>
        <p:spPr bwMode="auto">
          <a:xfrm>
            <a:off x="1600200" y="1478915"/>
            <a:ext cx="6781800" cy="5379085"/>
          </a:xfrm>
          <a:prstGeom prst="rect">
            <a:avLst/>
          </a:prstGeom>
          <a:noFill/>
          <a:ln w="9525">
            <a:noFill/>
            <a:miter lim="800000"/>
            <a:headEnd/>
            <a:tailEnd/>
          </a:ln>
          <a:effectLst/>
        </p:spPr>
      </p:pic>
      <p:sp>
        <p:nvSpPr>
          <p:cNvPr id="7" name="Footer Placeholder 3"/>
          <p:cNvSpPr txBox="1">
            <a:spLocks/>
          </p:cNvSpPr>
          <p:nvPr/>
        </p:nvSpPr>
        <p:spPr>
          <a:xfrm>
            <a:off x="0" y="6477000"/>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Defect and 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
        <p:nvSpPr>
          <p:cNvPr id="5" name="Content Placeholder 4"/>
          <p:cNvSpPr>
            <a:spLocks noGrp="1"/>
          </p:cNvSpPr>
          <p:nvPr>
            <p:ph sz="quarter" idx="1"/>
          </p:nvPr>
        </p:nvSpPr>
        <p:spPr>
          <a:xfrm>
            <a:off x="612648" y="1600200"/>
            <a:ext cx="4035552" cy="4495800"/>
          </a:xfrm>
        </p:spPr>
        <p:txBody>
          <a:bodyPr/>
          <a:lstStyle/>
          <a:p>
            <a:r>
              <a:rPr lang="en-US" dirty="0" smtClean="0"/>
              <a:t>Defect may lead to system failure.</a:t>
            </a:r>
          </a:p>
          <a:p>
            <a:r>
              <a:rPr lang="en-US" dirty="0" smtClean="0"/>
              <a:t>When a defect reaches the end user it is called as failure and if it is detected internally and resolved, it is called a defect. </a:t>
            </a:r>
            <a:endParaRPr lang="en-US" dirty="0"/>
          </a:p>
        </p:txBody>
      </p:sp>
      <p:pic>
        <p:nvPicPr>
          <p:cNvPr id="3074" name="Picture 2"/>
          <p:cNvPicPr>
            <a:picLocks noChangeAspect="1" noChangeArrowheads="1"/>
          </p:cNvPicPr>
          <p:nvPr/>
        </p:nvPicPr>
        <p:blipFill>
          <a:blip r:embed="rId2"/>
          <a:srcRect/>
          <a:stretch>
            <a:fillRect/>
          </a:stretch>
        </p:blipFill>
        <p:spPr bwMode="auto">
          <a:xfrm>
            <a:off x="4876800" y="1752600"/>
            <a:ext cx="4038600" cy="4419600"/>
          </a:xfrm>
          <a:prstGeom prst="rect">
            <a:avLst/>
          </a:prstGeom>
          <a:noFill/>
          <a:ln w="9525">
            <a:noFill/>
            <a:miter lim="800000"/>
            <a:headEnd/>
            <a:tailEnd/>
          </a:ln>
          <a:effectLst/>
        </p:spPr>
      </p:pic>
      <p:sp>
        <p:nvSpPr>
          <p:cNvPr id="7"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62200" y="3124200"/>
            <a:ext cx="4648200" cy="32766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Cost of defects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The cost of defects increases exponentially. A defect caught in requirement and design phase costs less to fix than an error caught in the software </a:t>
            </a:r>
            <a:r>
              <a:rPr lang="en-US" dirty="0" smtClean="0"/>
              <a:t>maintenance cycle.</a:t>
            </a:r>
            <a:endParaRPr lang="en-US" dirty="0"/>
          </a:p>
        </p:txBody>
      </p:sp>
      <p:sp>
        <p:nvSpPr>
          <p:cNvPr id="7" name="TextBox 6"/>
          <p:cNvSpPr txBox="1"/>
          <p:nvPr/>
        </p:nvSpPr>
        <p:spPr>
          <a:xfrm>
            <a:off x="2590800" y="6248400"/>
            <a:ext cx="4009496" cy="369332"/>
          </a:xfrm>
          <a:prstGeom prst="rect">
            <a:avLst/>
          </a:prstGeom>
          <a:noFill/>
        </p:spPr>
        <p:txBody>
          <a:bodyPr wrap="none" rtlCol="0">
            <a:spAutoFit/>
          </a:bodyPr>
          <a:lstStyle/>
          <a:p>
            <a:r>
              <a:rPr lang="en-US" dirty="0" smtClean="0"/>
              <a:t>Cost of defect increases with each phase</a:t>
            </a:r>
            <a:endParaRPr lang="en-US" dirty="0"/>
          </a:p>
        </p:txBody>
      </p:sp>
      <p:sp>
        <p:nvSpPr>
          <p:cNvPr id="8"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Reliability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
        <p:nvSpPr>
          <p:cNvPr id="5" name="Content Placeholder 4"/>
          <p:cNvSpPr>
            <a:spLocks noGrp="1"/>
          </p:cNvSpPr>
          <p:nvPr>
            <p:ph sz="quarter" idx="1"/>
          </p:nvPr>
        </p:nvSpPr>
        <p:spPr>
          <a:xfrm>
            <a:off x="612648" y="1600200"/>
            <a:ext cx="8153400" cy="4800600"/>
          </a:xfrm>
        </p:spPr>
        <p:txBody>
          <a:bodyPr>
            <a:noAutofit/>
          </a:bodyPr>
          <a:lstStyle/>
          <a:p>
            <a:r>
              <a:rPr lang="en-US" sz="2400" dirty="0" smtClean="0"/>
              <a:t>No matter how many times the test-find fault-fix cycle run on the software, some faults are likely to escape.</a:t>
            </a:r>
          </a:p>
          <a:p>
            <a:r>
              <a:rPr lang="en-US" sz="2400" dirty="0" smtClean="0"/>
              <a:t>A quantitative measure is required, that is useful in assessing the quality of a software---reliability.</a:t>
            </a:r>
          </a:p>
          <a:p>
            <a:r>
              <a:rPr lang="en-US" sz="2400" dirty="0" smtClean="0"/>
              <a:t>Software reliability is the probability of failure-free operations of a software for a specified time in a specified environment.</a:t>
            </a:r>
          </a:p>
          <a:p>
            <a:r>
              <a:rPr lang="en-US" sz="2400" dirty="0" smtClean="0"/>
              <a:t>Level of reliability depends on the inputs that cause failure to be observe by the end user. </a:t>
            </a:r>
          </a:p>
          <a:p>
            <a:r>
              <a:rPr lang="en-US" sz="2400" dirty="0" smtClean="0"/>
              <a:t>Since the notion </a:t>
            </a:r>
            <a:r>
              <a:rPr lang="en-GB" sz="2400" dirty="0" smtClean="0"/>
              <a:t>of reliability is specific to a “specified environment,” test data must be drawn from the input distribution to closely resemble the future usage of the system. </a:t>
            </a:r>
            <a:endParaRPr lang="en-US" sz="2400"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438400"/>
          </a:xfrm>
        </p:spPr>
        <p:txBody>
          <a:bodyPr>
            <a:normAutofit lnSpcReduction="10000"/>
          </a:bodyPr>
          <a:lstStyle/>
          <a:p>
            <a:r>
              <a:rPr lang="en-US" dirty="0" smtClean="0">
                <a:solidFill>
                  <a:schemeClr val="bg1"/>
                </a:solidFill>
              </a:rPr>
              <a:t>Four objectives of Testing:</a:t>
            </a:r>
          </a:p>
          <a:p>
            <a:pPr marL="514350" indent="-514350">
              <a:buClr>
                <a:schemeClr val="bg1"/>
              </a:buClr>
              <a:buFont typeface="+mj-lt"/>
              <a:buAutoNum type="arabicPeriod"/>
            </a:pPr>
            <a:r>
              <a:rPr lang="en-US" dirty="0" smtClean="0">
                <a:solidFill>
                  <a:schemeClr val="bg1"/>
                </a:solidFill>
              </a:rPr>
              <a:t>It does work</a:t>
            </a:r>
          </a:p>
          <a:p>
            <a:pPr marL="514350" indent="-514350">
              <a:buClr>
                <a:schemeClr val="bg1"/>
              </a:buClr>
              <a:buFont typeface="+mj-lt"/>
              <a:buAutoNum type="arabicPeriod"/>
            </a:pPr>
            <a:r>
              <a:rPr lang="en-US" dirty="0" smtClean="0">
                <a:solidFill>
                  <a:schemeClr val="bg1"/>
                </a:solidFill>
              </a:rPr>
              <a:t>It does not work</a:t>
            </a:r>
          </a:p>
          <a:p>
            <a:pPr marL="514350" indent="-514350">
              <a:buClr>
                <a:schemeClr val="bg1"/>
              </a:buClr>
              <a:buFont typeface="+mj-lt"/>
              <a:buAutoNum type="arabicPeriod"/>
            </a:pPr>
            <a:r>
              <a:rPr lang="en-US" dirty="0" smtClean="0">
                <a:solidFill>
                  <a:schemeClr val="bg1"/>
                </a:solidFill>
              </a:rPr>
              <a:t>Reduce the risk of failure</a:t>
            </a:r>
          </a:p>
          <a:p>
            <a:pPr marL="514350" indent="-514350">
              <a:buClr>
                <a:schemeClr val="bg1"/>
              </a:buClr>
              <a:buFont typeface="+mj-lt"/>
              <a:buAutoNum type="arabicPeriod"/>
            </a:pPr>
            <a:r>
              <a:rPr lang="en-US" dirty="0" smtClean="0">
                <a:solidFill>
                  <a:schemeClr val="bg1"/>
                </a:solidFill>
              </a:rPr>
              <a:t>Reduce the cost of testing</a:t>
            </a:r>
            <a:endParaRPr lang="en-US" dirty="0">
              <a:solidFill>
                <a:schemeClr val="bg1"/>
              </a:solidFill>
            </a:endParaRPr>
          </a:p>
        </p:txBody>
      </p:sp>
      <p:sp>
        <p:nvSpPr>
          <p:cNvPr id="3" name="Title 2"/>
          <p:cNvSpPr>
            <a:spLocks noGrp="1"/>
          </p:cNvSpPr>
          <p:nvPr>
            <p:ph type="title"/>
          </p:nvPr>
        </p:nvSpPr>
        <p:spPr/>
        <p:txBody>
          <a:bodyPr/>
          <a:lstStyle/>
          <a:p>
            <a:r>
              <a:rPr lang="en-US" dirty="0" smtClean="0"/>
              <a:t>Objectives of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37</a:t>
            </a:fld>
            <a:endParaRPr lang="en-US" sz="2400" dirty="0">
              <a:solidFill>
                <a:srgbClr val="FFFFFF"/>
              </a:solidFill>
            </a:endParaRP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It does work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While implementing a program unit, the programmer may want to test whether or not the unit works in normal circumstances. The programmer gets much confidence if the unit works to his or her satisfaction. Same idea applies to the entire system.</a:t>
            </a:r>
          </a:p>
          <a:p>
            <a:pPr>
              <a:buNone/>
            </a:pPr>
            <a:endParaRPr lang="en-GB" dirty="0" smtClean="0"/>
          </a:p>
          <a:p>
            <a:r>
              <a:rPr lang="en-US" dirty="0" smtClean="0"/>
              <a:t>Objective of testing is to show that the system works, rather than it does not work.</a:t>
            </a: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It does not work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Once the programmer or the development team is satisfied that a unit or the system works to a certain degree, more tests are conducted with the objective of finding faults in the unit or the system.</a:t>
            </a:r>
          </a:p>
          <a:p>
            <a:pPr>
              <a:buNone/>
            </a:pPr>
            <a:endParaRPr lang="en-GB" dirty="0" smtClean="0"/>
          </a:p>
          <a:p>
            <a:r>
              <a:rPr lang="en-GB" dirty="0" smtClean="0"/>
              <a:t>Here, the idea is to try to make the unit or the system fail.</a:t>
            </a:r>
            <a:endParaRPr lang="en-US" dirty="0"/>
          </a:p>
        </p:txBody>
      </p:sp>
      <p:sp>
        <p:nvSpPr>
          <p:cNvPr id="6" name="Footer Placeholder 3"/>
          <p:cNvSpPr txBox="1">
            <a:spLocks/>
          </p:cNvSpPr>
          <p:nvPr/>
        </p:nvSpPr>
        <p:spPr>
          <a:xfrm>
            <a:off x="0" y="6477000"/>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tx2"/>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Grading</a:t>
            </a:r>
            <a:endParaRPr lang="en-US" dirty="0"/>
          </a:p>
        </p:txBody>
      </p:sp>
      <p:sp>
        <p:nvSpPr>
          <p:cNvPr id="3" name="Rectangle 2"/>
          <p:cNvSpPr>
            <a:spLocks noGrp="1"/>
          </p:cNvSpPr>
          <p:nvPr>
            <p:ph sz="quarter" idx="1"/>
          </p:nvPr>
        </p:nvSpPr>
        <p:spPr>
          <a:xfrm>
            <a:off x="612648" y="1600200"/>
            <a:ext cx="8153400" cy="4648200"/>
          </a:xfrm>
        </p:spPr>
        <p:txBody>
          <a:bodyPr>
            <a:normAutofit fontScale="92500" lnSpcReduction="10000"/>
          </a:bodyPr>
          <a:lstStyle/>
          <a:p>
            <a:pPr>
              <a:lnSpc>
                <a:spcPct val="90000"/>
              </a:lnSpc>
              <a:buNone/>
            </a:pPr>
            <a:r>
              <a:rPr lang="en-US" dirty="0" smtClean="0"/>
              <a:t>Factors:</a:t>
            </a:r>
          </a:p>
          <a:p>
            <a:pPr>
              <a:lnSpc>
                <a:spcPct val="90000"/>
              </a:lnSpc>
            </a:pPr>
            <a:r>
              <a:rPr lang="en-US" dirty="0" smtClean="0"/>
              <a:t>Grading</a:t>
            </a:r>
          </a:p>
          <a:p>
            <a:pPr lvl="1">
              <a:lnSpc>
                <a:spcPct val="90000"/>
              </a:lnSpc>
            </a:pPr>
            <a:r>
              <a:rPr lang="en-US" dirty="0" smtClean="0"/>
              <a:t>Mid Term  	-  </a:t>
            </a:r>
            <a:r>
              <a:rPr lang="en-US" dirty="0" smtClean="0">
                <a:sym typeface="Wingdings" pitchFamily="2" charset="2"/>
              </a:rPr>
              <a:t>25%</a:t>
            </a:r>
            <a:endParaRPr lang="en-US" dirty="0" smtClean="0"/>
          </a:p>
          <a:p>
            <a:pPr lvl="1">
              <a:lnSpc>
                <a:spcPct val="90000"/>
              </a:lnSpc>
            </a:pPr>
            <a:r>
              <a:rPr lang="en-US" dirty="0" smtClean="0"/>
              <a:t>End Term  	-  45% </a:t>
            </a:r>
            <a:endParaRPr lang="en-US" dirty="0" smtClean="0">
              <a:sym typeface="Wingdings" pitchFamily="2" charset="2"/>
            </a:endParaRPr>
          </a:p>
          <a:p>
            <a:pPr lvl="1">
              <a:lnSpc>
                <a:spcPct val="90000"/>
              </a:lnSpc>
            </a:pPr>
            <a:r>
              <a:rPr lang="en-US" dirty="0" smtClean="0">
                <a:sym typeface="Wingdings" pitchFamily="2" charset="2"/>
              </a:rPr>
              <a:t>Quiz  		- 10 %</a:t>
            </a:r>
          </a:p>
          <a:p>
            <a:pPr lvl="1">
              <a:lnSpc>
                <a:spcPct val="90000"/>
              </a:lnSpc>
            </a:pPr>
            <a:r>
              <a:rPr lang="en-US" dirty="0" smtClean="0">
                <a:sym typeface="Wingdings" pitchFamily="2" charset="2"/>
              </a:rPr>
              <a:t>Assignment	- 10 %</a:t>
            </a:r>
          </a:p>
          <a:p>
            <a:pPr lvl="1">
              <a:lnSpc>
                <a:spcPct val="90000"/>
              </a:lnSpc>
            </a:pPr>
            <a:r>
              <a:rPr lang="en-US" dirty="0" smtClean="0">
                <a:sym typeface="Wingdings" pitchFamily="2" charset="2"/>
              </a:rPr>
              <a:t>Project		- 10 %</a:t>
            </a:r>
          </a:p>
          <a:p>
            <a:r>
              <a:rPr lang="en-US" dirty="0" smtClean="0"/>
              <a:t>Late Policy: Usually each assignment has one week time  to finish; Assignments will not be accepted later without the  express permission of the instructor or the teaching assistant.</a:t>
            </a:r>
          </a:p>
          <a:p>
            <a:pPr>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Reduce the Risk of Failure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5" name="Content Placeholder 4"/>
          <p:cNvSpPr>
            <a:spLocks noGrp="1"/>
          </p:cNvSpPr>
          <p:nvPr>
            <p:ph sz="quarter" idx="1"/>
          </p:nvPr>
        </p:nvSpPr>
        <p:spPr/>
        <p:txBody>
          <a:bodyPr>
            <a:normAutofit lnSpcReduction="10000"/>
          </a:bodyPr>
          <a:lstStyle/>
          <a:p>
            <a:r>
              <a:rPr lang="en-GB" dirty="0" smtClean="0"/>
              <a:t>Most of the complex software systems contain faults, which cause the system to fail from time to time. This concept of “failing from time to time” gives rise to the notion of </a:t>
            </a:r>
            <a:r>
              <a:rPr lang="en-GB" i="1" dirty="0" smtClean="0"/>
              <a:t>failure rate. </a:t>
            </a:r>
          </a:p>
          <a:p>
            <a:r>
              <a:rPr lang="en-GB" i="1" dirty="0" smtClean="0"/>
              <a:t>As </a:t>
            </a:r>
            <a:r>
              <a:rPr lang="en-GB" dirty="0" smtClean="0"/>
              <a:t>faults are discovered and fixed while performing more and more tests, the failure rate of a system generally decreases. </a:t>
            </a:r>
          </a:p>
          <a:p>
            <a:r>
              <a:rPr lang="en-GB" dirty="0" smtClean="0"/>
              <a:t>Thus, a higher level objective of performing tests is to bring down the risk of failing to an acceptable </a:t>
            </a:r>
            <a:r>
              <a:rPr lang="en-US" dirty="0" smtClean="0"/>
              <a:t>level.</a:t>
            </a: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Reduce the cost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5" name="Content Placeholder 4"/>
          <p:cNvSpPr>
            <a:spLocks noGrp="1"/>
          </p:cNvSpPr>
          <p:nvPr>
            <p:ph sz="quarter" idx="1"/>
          </p:nvPr>
        </p:nvSpPr>
        <p:spPr/>
        <p:txBody>
          <a:bodyPr>
            <a:noAutofit/>
          </a:bodyPr>
          <a:lstStyle/>
          <a:p>
            <a:r>
              <a:rPr lang="en-GB" sz="2800" dirty="0" smtClean="0"/>
              <a:t>The different kinds of costs associated with a </a:t>
            </a:r>
            <a:r>
              <a:rPr lang="en-US" sz="2800" dirty="0" smtClean="0"/>
              <a:t>test process include:</a:t>
            </a:r>
          </a:p>
          <a:p>
            <a:pPr lvl="1"/>
            <a:r>
              <a:rPr lang="en-GB" sz="2800" dirty="0" smtClean="0"/>
              <a:t>the cost of designing, maintaining, and executing test cases,</a:t>
            </a:r>
          </a:p>
          <a:p>
            <a:pPr lvl="1"/>
            <a:r>
              <a:rPr lang="en-GB" sz="2800" dirty="0" smtClean="0"/>
              <a:t>the cost of analysing the result of executing each test case,</a:t>
            </a:r>
          </a:p>
          <a:p>
            <a:pPr lvl="1"/>
            <a:r>
              <a:rPr lang="en-GB" sz="2800" dirty="0" smtClean="0"/>
              <a:t>the cost of documenting the test cases, and</a:t>
            </a:r>
          </a:p>
          <a:p>
            <a:pPr lvl="1"/>
            <a:r>
              <a:rPr lang="en-GB" sz="2800" dirty="0" smtClean="0"/>
              <a:t>the cost of actually executing the system and documenting it.</a:t>
            </a:r>
          </a:p>
          <a:p>
            <a:endParaRPr lang="en-US" sz="2800"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the cost of Testing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5" name="Content Placeholder 4"/>
          <p:cNvSpPr>
            <a:spLocks noGrp="1"/>
          </p:cNvSpPr>
          <p:nvPr>
            <p:ph sz="quarter" idx="1"/>
          </p:nvPr>
        </p:nvSpPr>
        <p:spPr>
          <a:xfrm>
            <a:off x="612648" y="1600200"/>
            <a:ext cx="8153400" cy="4572000"/>
          </a:xfrm>
        </p:spPr>
        <p:txBody>
          <a:bodyPr>
            <a:normAutofit fontScale="85000" lnSpcReduction="10000"/>
          </a:bodyPr>
          <a:lstStyle/>
          <a:p>
            <a:r>
              <a:rPr lang="en-GB" sz="3200" dirty="0" smtClean="0"/>
              <a:t>Therefore, the less the number of test cases designed, the less will be the associated cost of testing. However, producing a small number of arbitrary test cases is not a good way of saving cost. </a:t>
            </a:r>
          </a:p>
          <a:p>
            <a:pPr>
              <a:buNone/>
            </a:pPr>
            <a:endParaRPr lang="en-GB" sz="3200" dirty="0" smtClean="0"/>
          </a:p>
          <a:p>
            <a:r>
              <a:rPr lang="en-GB" sz="3200" dirty="0" smtClean="0"/>
              <a:t>The highest level of objective of performing tests is to produce low-risk software with fewer number of test cases. This idea leads us to the concept of </a:t>
            </a:r>
            <a:r>
              <a:rPr lang="en-GB" sz="3200" i="1" dirty="0" smtClean="0"/>
              <a:t>effectiveness of test cases. Test engineers must therefore judiciously select fewer, effective test </a:t>
            </a:r>
            <a:r>
              <a:rPr lang="en-US" sz="3200" dirty="0" smtClean="0"/>
              <a:t>cases.</a:t>
            </a:r>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Test Case?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a </a:t>
            </a:r>
            <a:r>
              <a:rPr lang="en-GB" i="1" dirty="0" smtClean="0"/>
              <a:t>test case is a simple pair of &lt;input, expected outcome&gt;.</a:t>
            </a:r>
          </a:p>
          <a:p>
            <a:r>
              <a:rPr lang="en-GB" dirty="0" smtClean="0"/>
              <a:t>If a program under test is expected to compute the square root of nonnegative numbers, then four examples of test cases are</a:t>
            </a:r>
            <a:endParaRPr lang="en-US" dirty="0"/>
          </a:p>
        </p:txBody>
      </p:sp>
      <p:sp>
        <p:nvSpPr>
          <p:cNvPr id="6" name="Rectangle 5"/>
          <p:cNvSpPr/>
          <p:nvPr/>
        </p:nvSpPr>
        <p:spPr>
          <a:xfrm>
            <a:off x="2667000" y="4191000"/>
            <a:ext cx="3124200" cy="1600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TB1: </a:t>
            </a:r>
            <a:r>
              <a:rPr lang="en-US" sz="2000" i="1" dirty="0" smtClean="0"/>
              <a:t>&lt;0, 0&gt;,</a:t>
            </a:r>
          </a:p>
          <a:p>
            <a:r>
              <a:rPr lang="en-US" sz="2000" dirty="0" smtClean="0"/>
              <a:t>TB2: </a:t>
            </a:r>
            <a:r>
              <a:rPr lang="en-US" sz="2000" i="1" dirty="0" smtClean="0"/>
              <a:t>&lt;25, 5&gt;,</a:t>
            </a:r>
          </a:p>
          <a:p>
            <a:r>
              <a:rPr lang="en-US" sz="2000" dirty="0" smtClean="0"/>
              <a:t>TB3: </a:t>
            </a:r>
            <a:r>
              <a:rPr lang="en-US" sz="2000" i="1" dirty="0" smtClean="0"/>
              <a:t>&lt;40, 6.3245553&gt;,</a:t>
            </a:r>
          </a:p>
          <a:p>
            <a:r>
              <a:rPr lang="en-US" sz="2000" dirty="0" smtClean="0"/>
              <a:t>TB4: </a:t>
            </a:r>
            <a:r>
              <a:rPr lang="en-US" sz="2000" i="1" dirty="0" smtClean="0"/>
              <a:t>&lt;100.5, 10.024968&gt;</a:t>
            </a:r>
            <a:endParaRPr lang="en-US" sz="2000" dirty="0"/>
          </a:p>
        </p:txBody>
      </p:sp>
      <p:sp>
        <p:nvSpPr>
          <p:cNvPr id="7"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Stateless 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In stateless systems, where the outcome depends solely on the current input, test cases are very simple in structure. </a:t>
            </a:r>
          </a:p>
          <a:p>
            <a:r>
              <a:rPr lang="en-GB" dirty="0" smtClean="0"/>
              <a:t>A program to compute the square root of nonnegative numbers is an example of a stateless system. </a:t>
            </a:r>
          </a:p>
          <a:p>
            <a:r>
              <a:rPr lang="en-GB" dirty="0" smtClean="0"/>
              <a:t>A compiler for the C programming language is another example of a stateless system. A compiler is a stateless system because to compile a program it does not need to know about the programs it compiled previously.</a:t>
            </a:r>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Cases for State-Oriented 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sp>
        <p:nvSpPr>
          <p:cNvPr id="5" name="Content Placeholder 4"/>
          <p:cNvSpPr>
            <a:spLocks noGrp="1"/>
          </p:cNvSpPr>
          <p:nvPr>
            <p:ph sz="quarter" idx="1"/>
          </p:nvPr>
        </p:nvSpPr>
        <p:spPr>
          <a:xfrm>
            <a:off x="457200" y="1600200"/>
            <a:ext cx="8686800" cy="4876800"/>
          </a:xfrm>
        </p:spPr>
        <p:txBody>
          <a:bodyPr>
            <a:noAutofit/>
          </a:bodyPr>
          <a:lstStyle/>
          <a:p>
            <a:r>
              <a:rPr lang="en-GB" sz="2400" dirty="0" smtClean="0"/>
              <a:t>In state-oriented systems, where the program outcome depends both on the current state of the system and the current input, a test case may consist of a sequence of </a:t>
            </a:r>
            <a:r>
              <a:rPr lang="en-GB" sz="2400" i="1" dirty="0" smtClean="0"/>
              <a:t>&lt;input, expected outcome&gt; pairs. </a:t>
            </a:r>
          </a:p>
          <a:p>
            <a:r>
              <a:rPr lang="en-GB" sz="2400" i="1" dirty="0" smtClean="0"/>
              <a:t>A telephone switching system and </a:t>
            </a:r>
            <a:r>
              <a:rPr lang="en-GB" sz="2400" dirty="0" smtClean="0"/>
              <a:t>an automated teller machine (ATM) are examples of state-oriented systems. </a:t>
            </a:r>
          </a:p>
          <a:p>
            <a:r>
              <a:rPr lang="en-GB" sz="2400" dirty="0" smtClean="0"/>
              <a:t>For an ATM machine, a test case for testing the </a:t>
            </a:r>
            <a:r>
              <a:rPr lang="en-GB" sz="2400" i="1" dirty="0" smtClean="0"/>
              <a:t>withdraw function is:</a:t>
            </a:r>
          </a:p>
          <a:p>
            <a:endParaRPr lang="en-GB" sz="2000" dirty="0" smtClean="0"/>
          </a:p>
          <a:p>
            <a:endParaRPr lang="en-GB" sz="2400" dirty="0" smtClean="0"/>
          </a:p>
          <a:p>
            <a:endParaRPr lang="en-GB" sz="1050" dirty="0" smtClean="0"/>
          </a:p>
          <a:p>
            <a:r>
              <a:rPr lang="en-GB" sz="2400" dirty="0" smtClean="0"/>
              <a:t>Here, we assume that the user has already entered validated inputs, such as the cash card and the personal identification number (PIN).</a:t>
            </a:r>
          </a:p>
        </p:txBody>
      </p:sp>
      <p:sp>
        <p:nvSpPr>
          <p:cNvPr id="6" name="Rectangle 5"/>
          <p:cNvSpPr/>
          <p:nvPr/>
        </p:nvSpPr>
        <p:spPr>
          <a:xfrm>
            <a:off x="1600200" y="4191000"/>
            <a:ext cx="6172200" cy="9906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t>TS1: </a:t>
            </a:r>
            <a:r>
              <a:rPr lang="en-GB" sz="2000" i="1" dirty="0" smtClean="0"/>
              <a:t>&lt;check balance, $500.00&gt;, &lt;withdraw, ‘‘amount?’’&gt;,</a:t>
            </a:r>
          </a:p>
          <a:p>
            <a:r>
              <a:rPr lang="en-GB" sz="2000" i="1" dirty="0" smtClean="0"/>
              <a:t>&lt;$200.00, ‘‘$200.00’’&gt;, &lt;check balance, $300.00&gt;.</a:t>
            </a:r>
          </a:p>
        </p:txBody>
      </p:sp>
      <p:sp>
        <p:nvSpPr>
          <p:cNvPr id="7"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2819400"/>
            <a:ext cx="7123113" cy="2743200"/>
          </a:xfrm>
        </p:spPr>
        <p:txBody>
          <a:bodyPr>
            <a:normAutofit fontScale="92500"/>
          </a:bodyPr>
          <a:lstStyle/>
          <a:p>
            <a:pPr algn="ctr"/>
            <a:r>
              <a:rPr lang="en-GB" dirty="0" smtClean="0">
                <a:solidFill>
                  <a:schemeClr val="bg1"/>
                </a:solidFill>
              </a:rPr>
              <a:t>“I have exhaustively tested the program.” </a:t>
            </a:r>
          </a:p>
          <a:p>
            <a:endParaRPr lang="en-GB" dirty="0" smtClean="0">
              <a:solidFill>
                <a:schemeClr val="bg1"/>
              </a:solidFill>
            </a:endParaRPr>
          </a:p>
          <a:p>
            <a:pPr>
              <a:buClr>
                <a:schemeClr val="bg1"/>
              </a:buClr>
              <a:buFont typeface="Wingdings" pitchFamily="2" charset="2"/>
              <a:buChar char="Ø"/>
            </a:pPr>
            <a:r>
              <a:rPr lang="en-GB" dirty="0" smtClean="0">
                <a:solidFill>
                  <a:schemeClr val="bg1"/>
                </a:solidFill>
              </a:rPr>
              <a:t>Complete, or exhaustive, testing means </a:t>
            </a:r>
            <a:r>
              <a:rPr lang="en-GB" i="1" dirty="0" smtClean="0">
                <a:solidFill>
                  <a:schemeClr val="bg1"/>
                </a:solidFill>
              </a:rPr>
              <a:t>there are no undiscovered faults at the end of the test phase.</a:t>
            </a:r>
          </a:p>
          <a:p>
            <a:pPr>
              <a:buClr>
                <a:schemeClr val="bg1"/>
              </a:buClr>
              <a:buFont typeface="Wingdings" pitchFamily="2" charset="2"/>
              <a:buChar char="Ø"/>
            </a:pPr>
            <a:r>
              <a:rPr lang="en-GB" dirty="0" smtClean="0">
                <a:solidFill>
                  <a:schemeClr val="bg1"/>
                </a:solidFill>
              </a:rPr>
              <a:t>For most of the systems, complete testing is near impossible because of the following reasons:</a:t>
            </a:r>
          </a:p>
          <a:p>
            <a:endParaRPr lang="en-US" dirty="0"/>
          </a:p>
        </p:txBody>
      </p:sp>
      <p:sp>
        <p:nvSpPr>
          <p:cNvPr id="3" name="Title 2"/>
          <p:cNvSpPr>
            <a:spLocks noGrp="1"/>
          </p:cNvSpPr>
          <p:nvPr>
            <p:ph type="title"/>
          </p:nvPr>
        </p:nvSpPr>
        <p:spPr/>
        <p:txBody>
          <a:bodyPr/>
          <a:lstStyle/>
          <a:p>
            <a:r>
              <a:rPr lang="en-US" dirty="0" smtClean="0"/>
              <a:t>Concept of Complete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46</a:t>
            </a:fld>
            <a:endParaRPr lang="en-US" sz="2400" dirty="0">
              <a:solidFill>
                <a:srgbClr val="FFFFFF"/>
              </a:solidFill>
            </a:endParaRPr>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1</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
        <p:nvSpPr>
          <p:cNvPr id="5" name="Content Placeholder 4"/>
          <p:cNvSpPr>
            <a:spLocks noGrp="1"/>
          </p:cNvSpPr>
          <p:nvPr>
            <p:ph sz="quarter" idx="1"/>
          </p:nvPr>
        </p:nvSpPr>
        <p:spPr/>
        <p:txBody>
          <a:bodyPr>
            <a:normAutofit fontScale="92500"/>
          </a:bodyPr>
          <a:lstStyle/>
          <a:p>
            <a:r>
              <a:rPr lang="en-GB" dirty="0" smtClean="0"/>
              <a:t>The domain of possible inputs of a program is too large to be completely used in testing a system. There are both valid inputs and invalid inputs.</a:t>
            </a:r>
          </a:p>
          <a:p>
            <a:r>
              <a:rPr lang="en-GB" dirty="0" smtClean="0"/>
              <a:t>The program may have a large number of states. There may be timing constraints on the inputs, that is, an input may be valid at a certain time and invalid at other times. An input value which is valid but is not properly timed is called an</a:t>
            </a:r>
            <a:r>
              <a:rPr lang="en-GB" dirty="0" smtClean="0">
                <a:solidFill>
                  <a:schemeClr val="accent1">
                    <a:lumMod val="50000"/>
                  </a:schemeClr>
                </a:solidFill>
              </a:rPr>
              <a:t> </a:t>
            </a:r>
            <a:r>
              <a:rPr lang="en-GB" i="1" dirty="0" smtClean="0">
                <a:solidFill>
                  <a:schemeClr val="accent1">
                    <a:lumMod val="50000"/>
                  </a:schemeClr>
                </a:solidFill>
              </a:rPr>
              <a:t>inopportune </a:t>
            </a:r>
            <a:r>
              <a:rPr lang="en-GB" i="1" dirty="0" smtClean="0"/>
              <a:t>input. </a:t>
            </a:r>
          </a:p>
          <a:p>
            <a:r>
              <a:rPr lang="en-GB" i="1" dirty="0" smtClean="0"/>
              <a:t>The input domain of a system can </a:t>
            </a:r>
            <a:r>
              <a:rPr lang="en-GB" dirty="0" smtClean="0"/>
              <a:t>be very large to be completely used in testing a program.</a:t>
            </a:r>
          </a:p>
          <a:p>
            <a:endParaRPr lang="en-GB" dirty="0" smtClean="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2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r>
              <a:rPr lang="en-GB" dirty="0" smtClean="0"/>
              <a:t>The design issues may be too complex to completely test. </a:t>
            </a:r>
          </a:p>
          <a:p>
            <a:r>
              <a:rPr lang="en-GB" dirty="0" smtClean="0"/>
              <a:t>The design may have included implicit design decisions and assumptions. </a:t>
            </a:r>
          </a:p>
          <a:p>
            <a:r>
              <a:rPr lang="en-GB" dirty="0" smtClean="0"/>
              <a:t>For example, a programmer may use a global variable or a </a:t>
            </a:r>
            <a:r>
              <a:rPr lang="en-GB" i="1" dirty="0" smtClean="0"/>
              <a:t>static variable to control </a:t>
            </a:r>
            <a:r>
              <a:rPr lang="en-US" dirty="0" smtClean="0"/>
              <a:t>program execution.</a:t>
            </a:r>
          </a:p>
          <a:p>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3</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
        <p:nvSpPr>
          <p:cNvPr id="5" name="Content Placeholder 4"/>
          <p:cNvSpPr>
            <a:spLocks noGrp="1"/>
          </p:cNvSpPr>
          <p:nvPr>
            <p:ph sz="quarter" idx="1"/>
          </p:nvPr>
        </p:nvSpPr>
        <p:spPr/>
        <p:txBody>
          <a:bodyPr/>
          <a:lstStyle/>
          <a:p>
            <a:r>
              <a:rPr lang="en-GB" dirty="0" smtClean="0"/>
              <a:t>It may not be possible to create all possible execution environments of the system. </a:t>
            </a:r>
          </a:p>
          <a:p>
            <a:r>
              <a:rPr lang="en-GB" dirty="0" smtClean="0"/>
              <a:t>This becomes more significant when the behaviour of the software system depends on the real, outside world, such as weather, temperature, altitude, pressure, and so on.</a:t>
            </a:r>
            <a:endParaRPr lang="en-US" dirty="0" smtClean="0"/>
          </a:p>
          <a:p>
            <a:endParaRPr lang="en-US" dirty="0"/>
          </a:p>
        </p:txBody>
      </p:sp>
      <p:sp>
        <p:nvSpPr>
          <p:cNvPr id="6" name="Footer Placeholder 3"/>
          <p:cNvSpPr>
            <a:spLocks noGrp="1"/>
          </p:cNvSpPr>
          <p:nvPr>
            <p:ph type="ftr" sz="quarter" idx="11"/>
          </p:nvPr>
        </p:nvSpPr>
        <p:spPr>
          <a:xfrm>
            <a:off x="0" y="6477000"/>
            <a:ext cx="1676400" cy="365125"/>
          </a:xfrm>
        </p:spPr>
        <p:txBody>
          <a:bodyPr/>
          <a:lstStyle/>
          <a:p>
            <a:pPr algn="l"/>
            <a:r>
              <a:rPr lang="en-US" sz="1600" b="1" dirty="0" smtClean="0">
                <a:solidFill>
                  <a:schemeClr val="tx2"/>
                </a:solidFill>
              </a:rPr>
              <a:t>Dr. </a:t>
            </a:r>
            <a:r>
              <a:rPr lang="en-US" sz="1600" b="1" dirty="0" err="1" smtClean="0">
                <a:solidFill>
                  <a:schemeClr val="tx2"/>
                </a:solidFill>
              </a:rPr>
              <a:t>Seemab</a:t>
            </a:r>
            <a:r>
              <a:rPr lang="en-US" sz="1600" b="1" dirty="0" smtClean="0">
                <a:solidFill>
                  <a:schemeClr val="tx2"/>
                </a:solidFill>
              </a:rPr>
              <a:t> </a:t>
            </a:r>
            <a:r>
              <a:rPr lang="en-US" sz="1600" b="1" dirty="0" err="1" smtClean="0">
                <a:solidFill>
                  <a:schemeClr val="tx2"/>
                </a:solidFill>
              </a:rPr>
              <a:t>Latif</a:t>
            </a:r>
            <a:endParaRPr lang="en-US" sz="1600" b="1"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Quizzes and Assignments</a:t>
            </a:r>
            <a:endParaRPr lang="en-US" dirty="0"/>
          </a:p>
        </p:txBody>
      </p:sp>
      <p:sp>
        <p:nvSpPr>
          <p:cNvPr id="3" name="Rectangle 2"/>
          <p:cNvSpPr>
            <a:spLocks noGrp="1"/>
          </p:cNvSpPr>
          <p:nvPr>
            <p:ph sz="quarter" idx="1"/>
          </p:nvPr>
        </p:nvSpPr>
        <p:spPr/>
        <p:txBody>
          <a:bodyPr/>
          <a:lstStyle/>
          <a:p>
            <a:r>
              <a:rPr lang="en-US" dirty="0" smtClean="0"/>
              <a:t>Quiz- minimum 4 quizzes </a:t>
            </a:r>
          </a:p>
          <a:p>
            <a:pPr lvl="3"/>
            <a:r>
              <a:rPr lang="en-US" dirty="0" smtClean="0"/>
              <a:t>Maximum----no limit</a:t>
            </a:r>
          </a:p>
          <a:p>
            <a:pPr lvl="3"/>
            <a:endParaRPr lang="en-US" dirty="0"/>
          </a:p>
          <a:p>
            <a:r>
              <a:rPr lang="en-US" dirty="0" smtClean="0"/>
              <a:t>Assignment- 2 assignments</a:t>
            </a:r>
          </a:p>
          <a:p>
            <a:pPr lvl="3"/>
            <a:r>
              <a:rPr lang="en-US" dirty="0" smtClean="0"/>
              <a:t>1 before mid term</a:t>
            </a:r>
          </a:p>
          <a:p>
            <a:pPr lvl="3"/>
            <a:r>
              <a:rPr lang="en-US" dirty="0" smtClean="0"/>
              <a:t>1 after mid term</a:t>
            </a:r>
          </a:p>
          <a:p>
            <a:pPr lvl="3"/>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Footer Placeholder 3"/>
          <p:cNvSpPr txBox="1">
            <a:spLocks/>
          </p:cNvSpPr>
          <p:nvPr/>
        </p:nvSpPr>
        <p:spPr>
          <a:xfrm>
            <a:off x="1" y="6492875"/>
            <a:ext cx="1676400" cy="365125"/>
          </a:xfrm>
          <a:prstGeom prst="rect">
            <a:avLst/>
          </a:prstGeom>
        </p:spPr>
        <p:txBody>
          <a:bodyPr vert="horz"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chemeClr val="tx2"/>
                </a:solidFill>
                <a:effectLst/>
                <a:uLnTx/>
                <a:uFillTx/>
                <a:latin typeface="+mn-lt"/>
                <a:ea typeface="+mn-ea"/>
                <a:cs typeface="+mn-cs"/>
              </a:rPr>
              <a:t>Dr. Seemab 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
        <p:nvSpPr>
          <p:cNvPr id="4"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
        <p:nvSpPr>
          <p:cNvPr id="6" name="Content Placeholder 4"/>
          <p:cNvSpPr txBox="1">
            <a:spLocks/>
          </p:cNvSpPr>
          <p:nvPr/>
        </p:nvSpPr>
        <p:spPr>
          <a:xfrm>
            <a:off x="612648" y="1600200"/>
            <a:ext cx="8153400" cy="4876800"/>
          </a:xfrm>
          <a:prstGeom prst="rect">
            <a:avLst/>
          </a:prstGeom>
        </p:spPr>
        <p:txBody>
          <a:bodyPr>
            <a:normAutofit fontScale="850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dirty="0" smtClean="0"/>
              <a:t>Why Software Quality Assurance is important?</a:t>
            </a:r>
          </a:p>
          <a:p>
            <a:pPr marL="777240" lvl="1" indent="-320040">
              <a:spcBef>
                <a:spcPts val="700"/>
              </a:spcBef>
              <a:buClr>
                <a:schemeClr val="accent1">
                  <a:lumMod val="50000"/>
                </a:schemeClr>
              </a:buClr>
              <a:buSzPct val="60000"/>
              <a:buFont typeface="Wingdings" pitchFamily="2" charset="2"/>
              <a:buChar char="q"/>
            </a:pPr>
            <a:r>
              <a:rPr lang="en-US" sz="2900" dirty="0" smtClean="0"/>
              <a:t>Discuss some of the famous software disasters.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900" dirty="0" smtClean="0"/>
              <a:t>What is Software Testing, Quality Assurance and Software Quality Control.</a:t>
            </a:r>
          </a:p>
          <a:p>
            <a:pPr marL="777240" lvl="1" indent="-320040">
              <a:spcBef>
                <a:spcPts val="700"/>
              </a:spcBef>
              <a:buClr>
                <a:schemeClr val="accent1">
                  <a:lumMod val="50000"/>
                </a:schemeClr>
              </a:buClr>
              <a:buSzPct val="60000"/>
              <a:buFont typeface="Wingdings"/>
              <a:buChar char=""/>
            </a:pPr>
            <a:r>
              <a:rPr lang="en-US" sz="2900" dirty="0" smtClean="0"/>
              <a:t>Scope and Content Hierarchy.</a:t>
            </a:r>
          </a:p>
          <a:p>
            <a:pPr marL="320040" indent="-320040">
              <a:spcBef>
                <a:spcPts val="700"/>
              </a:spcBef>
              <a:buClr>
                <a:schemeClr val="accent2"/>
              </a:buClr>
              <a:buSzPct val="60000"/>
              <a:buFont typeface="Wingdings"/>
              <a:buChar char=""/>
            </a:pPr>
            <a:r>
              <a:rPr lang="en-US" sz="2900" dirty="0" smtClean="0"/>
              <a:t>Difference between software Testing, Quality Assurance and Software Quality Control.</a:t>
            </a:r>
          </a:p>
          <a:p>
            <a:pPr marL="320040" indent="-320040">
              <a:spcBef>
                <a:spcPts val="700"/>
              </a:spcBef>
              <a:buClr>
                <a:schemeClr val="accent2"/>
              </a:buClr>
              <a:buSzPct val="60000"/>
              <a:buFont typeface="Wingdings"/>
              <a:buChar cha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What is software testing,</a:t>
            </a:r>
            <a:r>
              <a:rPr kumimoji="0" lang="en-US" sz="2900" b="0" i="0" u="none" strike="noStrike" kern="1200" cap="none" spc="0" normalizeH="0" noProof="0" dirty="0" smtClean="0">
                <a:ln>
                  <a:noFill/>
                </a:ln>
                <a:solidFill>
                  <a:schemeClr val="tx1"/>
                </a:solidFill>
                <a:effectLst/>
                <a:uLnTx/>
                <a:uFillTx/>
                <a:latin typeface="+mn-lt"/>
                <a:ea typeface="+mn-ea"/>
                <a:cs typeface="+mn-cs"/>
              </a:rPr>
              <a:t> its role and objectives and software reliability.</a:t>
            </a:r>
          </a:p>
          <a:p>
            <a:pPr marL="320040" indent="-320040">
              <a:spcBef>
                <a:spcPts val="700"/>
              </a:spcBef>
              <a:buClr>
                <a:schemeClr val="accent2"/>
              </a:buClr>
              <a:buSzPct val="60000"/>
              <a:buFont typeface="Wingdings"/>
              <a:buChar char=""/>
            </a:pPr>
            <a:r>
              <a:rPr kumimoji="0" lang="en-US" sz="2900" b="0" i="0" u="none" strike="noStrike" kern="1200" cap="none" spc="0" normalizeH="0" noProof="0" dirty="0" smtClean="0">
                <a:ln>
                  <a:noFill/>
                </a:ln>
                <a:solidFill>
                  <a:schemeClr val="tx1"/>
                </a:solidFill>
                <a:effectLst/>
                <a:uLnTx/>
                <a:uFillTx/>
                <a:latin typeface="+mn-lt"/>
                <a:ea typeface="+mn-ea"/>
                <a:cs typeface="+mn-cs"/>
              </a:rPr>
              <a:t>Defined and explained defect, fault, error and failure.</a:t>
            </a:r>
          </a:p>
          <a:p>
            <a:pPr marL="320040" indent="-320040">
              <a:spcBef>
                <a:spcPts val="700"/>
              </a:spcBef>
              <a:buClr>
                <a:schemeClr val="accent2"/>
              </a:buClr>
              <a:buSzPct val="60000"/>
              <a:buFont typeface="Wingdings"/>
              <a:buChar char=""/>
            </a:pPr>
            <a:r>
              <a:rPr lang="en-US" sz="2900" baseline="0" dirty="0" smtClean="0"/>
              <a:t>Described test</a:t>
            </a:r>
            <a:r>
              <a:rPr lang="en-US" sz="2900" dirty="0" smtClean="0"/>
              <a:t> cases.</a:t>
            </a:r>
          </a:p>
          <a:p>
            <a:pPr marL="320040" indent="-320040">
              <a:spcBef>
                <a:spcPts val="700"/>
              </a:spcBef>
              <a:buClr>
                <a:schemeClr val="accent2"/>
              </a:buClr>
              <a:buSzPct val="60000"/>
              <a:buFont typeface="Wingdings"/>
              <a:buChar cha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Concept of complete testing and</a:t>
            </a:r>
            <a:r>
              <a:rPr kumimoji="0" lang="en-US" sz="2900" b="0" i="0" u="none" strike="noStrike" kern="1200" cap="none" spc="0" normalizeH="0" noProof="0" dirty="0" smtClean="0">
                <a:ln>
                  <a:noFill/>
                </a:ln>
                <a:solidFill>
                  <a:schemeClr val="tx1"/>
                </a:solidFill>
                <a:effectLst/>
                <a:uLnTx/>
                <a:uFillTx/>
                <a:latin typeface="+mn-lt"/>
                <a:ea typeface="+mn-ea"/>
                <a:cs typeface="+mn-cs"/>
              </a:rPr>
              <a:t> what are the reasons that limit complete testing.</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indent="-320040">
              <a:spcBef>
                <a:spcPts val="700"/>
              </a:spcBef>
              <a:buClr>
                <a:schemeClr val="accent1">
                  <a:lumMod val="50000"/>
                </a:schemeClr>
              </a:buClr>
              <a:buSzPct val="60000"/>
              <a:buFont typeface="Wingdings" pitchFamily="2" charset="2"/>
              <a:buChar char="q"/>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dirty="0" smtClean="0"/>
              <a:t>Software Quality Engineering: Testing, Quality Assurance, and Quantifiable Improvement: JEFF TIAN, 2005. </a:t>
            </a:r>
          </a:p>
          <a:p>
            <a:pPr marL="514350" indent="-514350">
              <a:buFont typeface="+mj-lt"/>
              <a:buAutoNum type="arabicPeriod"/>
            </a:pPr>
            <a:r>
              <a:rPr lang="en-US" dirty="0" smtClean="0">
                <a:hlinkClick r:id="rId2"/>
              </a:rPr>
              <a:t>http://www.devtopics.com/20-famous-software-disasters/</a:t>
            </a:r>
            <a:endParaRPr lang="en-US" dirty="0" smtClean="0"/>
          </a:p>
          <a:p>
            <a:pPr marL="514350" indent="-514350">
              <a:buFont typeface="+mj-lt"/>
              <a:buAutoNum type="arabicPeriod"/>
            </a:pPr>
            <a:r>
              <a:rPr lang="en-US" dirty="0" smtClean="0">
                <a:hlinkClick r:id="rId3"/>
              </a:rPr>
              <a:t>http://www.mosaicinc.com/mosaicinc/rmThisMonth.asp</a:t>
            </a:r>
            <a:endParaRPr lang="en-US" dirty="0" smtClean="0"/>
          </a:p>
          <a:p>
            <a:pPr marL="514350" indent="-514350">
              <a:buFont typeface="+mj-lt"/>
              <a:buAutoNum type="arabicPeriod"/>
            </a:pPr>
            <a:r>
              <a:rPr lang="en-GB" dirty="0" smtClean="0"/>
              <a:t>Software Testing, Interview Questions: S. KOIRALA and S. </a:t>
            </a:r>
            <a:r>
              <a:rPr lang="en-GB" smtClean="0"/>
              <a:t>SHEIKH, </a:t>
            </a:r>
            <a:r>
              <a:rPr lang="en-GB" dirty="0" smtClean="0"/>
              <a:t>2008</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6"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Project</a:t>
            </a:r>
            <a:endParaRPr lang="en-US" dirty="0"/>
          </a:p>
        </p:txBody>
      </p:sp>
      <p:sp>
        <p:nvSpPr>
          <p:cNvPr id="5" name="Content Placeholder 4"/>
          <p:cNvSpPr>
            <a:spLocks noGrp="1"/>
          </p:cNvSpPr>
          <p:nvPr>
            <p:ph sz="quarter" idx="1"/>
          </p:nvPr>
        </p:nvSpPr>
        <p:spPr>
          <a:xfrm>
            <a:off x="612648" y="1524000"/>
            <a:ext cx="8153400" cy="5029200"/>
          </a:xfrm>
        </p:spPr>
        <p:txBody>
          <a:bodyPr>
            <a:normAutofit lnSpcReduction="10000"/>
          </a:bodyPr>
          <a:lstStyle/>
          <a:p>
            <a:r>
              <a:rPr lang="en-US" sz="2400" dirty="0" smtClean="0"/>
              <a:t>Group members: 4-6 students</a:t>
            </a:r>
          </a:p>
          <a:p>
            <a:r>
              <a:rPr lang="en-US" sz="2400" dirty="0" smtClean="0"/>
              <a:t>Choose a project that can be divided into smaller modules.</a:t>
            </a:r>
          </a:p>
          <a:p>
            <a:r>
              <a:rPr lang="en-US" sz="2400" dirty="0" smtClean="0"/>
              <a:t>What is required? </a:t>
            </a:r>
          </a:p>
          <a:p>
            <a:pPr lvl="1"/>
            <a:r>
              <a:rPr lang="en-US" sz="2400" dirty="0" smtClean="0"/>
              <a:t>Perform Black box and White box testing on the project</a:t>
            </a:r>
          </a:p>
          <a:p>
            <a:pPr lvl="1"/>
            <a:r>
              <a:rPr lang="en-US" sz="2400" dirty="0" smtClean="0"/>
              <a:t>Each group has to perform four testing levels on the project namely:</a:t>
            </a:r>
          </a:p>
          <a:p>
            <a:pPr lvl="2"/>
            <a:r>
              <a:rPr lang="en-US" sz="2000" dirty="0" smtClean="0"/>
              <a:t>Unit Testing</a:t>
            </a:r>
          </a:p>
          <a:p>
            <a:pPr lvl="2"/>
            <a:r>
              <a:rPr lang="en-US" sz="2000" dirty="0" smtClean="0"/>
              <a:t>Integration Testing</a:t>
            </a:r>
          </a:p>
          <a:p>
            <a:pPr lvl="2"/>
            <a:r>
              <a:rPr lang="en-US" sz="2000" dirty="0" smtClean="0"/>
              <a:t>System Testing</a:t>
            </a:r>
          </a:p>
          <a:p>
            <a:pPr lvl="2"/>
            <a:r>
              <a:rPr lang="en-US" sz="2000" dirty="0" smtClean="0"/>
              <a:t>Acceptance Testing</a:t>
            </a:r>
          </a:p>
          <a:p>
            <a:pPr lvl="1"/>
            <a:r>
              <a:rPr lang="en-US" sz="2400" dirty="0" smtClean="0"/>
              <a:t>Regression Testing</a:t>
            </a:r>
          </a:p>
          <a:p>
            <a:pPr lvl="1"/>
            <a:r>
              <a:rPr lang="en-US" sz="2400" dirty="0" smtClean="0"/>
              <a:t>A detailed Testing Report </a:t>
            </a:r>
          </a:p>
          <a:p>
            <a:r>
              <a:rPr lang="en-US" sz="2400" dirty="0" smtClean="0"/>
              <a:t>Start working on the project from the beginning</a:t>
            </a:r>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8"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Comments</a:t>
            </a:r>
            <a:endParaRPr lang="en-US" dirty="0"/>
          </a:p>
        </p:txBody>
      </p:sp>
      <p:sp>
        <p:nvSpPr>
          <p:cNvPr id="3" name="Footer Placeholder 2"/>
          <p:cNvSpPr>
            <a:spLocks noGrp="1"/>
          </p:cNvSpPr>
          <p:nvPr>
            <p:ph type="ftr" sz="quarter" idx="11"/>
          </p:nvPr>
        </p:nvSpPr>
        <p:spPr/>
        <p:txBody>
          <a:bodyPr/>
          <a:lstStyle/>
          <a:p>
            <a:r>
              <a:rPr lang="en-US" smtClean="0"/>
              <a:t>Dr. Seemab Latif</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5" name="Content Placeholder 4"/>
          <p:cNvSpPr>
            <a:spLocks noGrp="1"/>
          </p:cNvSpPr>
          <p:nvPr>
            <p:ph sz="quarter" idx="1"/>
          </p:nvPr>
        </p:nvSpPr>
        <p:spPr/>
        <p:txBody>
          <a:bodyPr>
            <a:normAutofit/>
          </a:bodyPr>
          <a:lstStyle/>
          <a:p>
            <a:r>
              <a:rPr lang="en-US" sz="2800" dirty="0" smtClean="0"/>
              <a:t>Encouragement to ask questions during class </a:t>
            </a:r>
          </a:p>
          <a:p>
            <a:pPr lvl="1"/>
            <a:r>
              <a:rPr lang="en-US" sz="2800" dirty="0" smtClean="0"/>
              <a:t>Without your feedback, it is impossible for me to know what you don’t know</a:t>
            </a:r>
          </a:p>
          <a:p>
            <a:r>
              <a:rPr lang="en-US" sz="2800" dirty="0" smtClean="0"/>
              <a:t> There is no reason not to ask questions during class </a:t>
            </a:r>
          </a:p>
          <a:p>
            <a:pPr lvl="1"/>
            <a:r>
              <a:rPr lang="en-US" sz="2800" dirty="0" smtClean="0"/>
              <a:t>Of course, you could also send email, or meet in person</a:t>
            </a:r>
          </a:p>
          <a:p>
            <a:r>
              <a:rPr lang="en-US" sz="2800" dirty="0" smtClean="0"/>
              <a:t> Encouragement to read course material prior to class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2895600"/>
            <a:ext cx="7696200" cy="3352800"/>
          </a:xfrm>
        </p:spPr>
        <p:txBody>
          <a:bodyPr>
            <a:normAutofit/>
          </a:bodyPr>
          <a:lstStyle/>
          <a:p>
            <a:r>
              <a:rPr lang="en-US" dirty="0" smtClean="0"/>
              <a:t>	</a:t>
            </a:r>
            <a:r>
              <a:rPr lang="en-US" dirty="0" smtClean="0">
                <a:solidFill>
                  <a:schemeClr val="bg1"/>
                </a:solidFill>
              </a:rPr>
              <a:t>Software errors cost the U.S. economy </a:t>
            </a:r>
            <a:r>
              <a:rPr lang="en-US" u="sng" dirty="0" smtClean="0">
                <a:solidFill>
                  <a:schemeClr val="bg1"/>
                </a:solidFill>
              </a:rPr>
              <a:t>$60 billion</a:t>
            </a:r>
            <a:r>
              <a:rPr lang="en-US" dirty="0" smtClean="0">
                <a:solidFill>
                  <a:schemeClr val="bg1"/>
                </a:solidFill>
              </a:rPr>
              <a:t> annually in rework, lost productivity and actual damages.  We all know software bugs can be annoying, but faulty software can also be expensive, embarrassing, destructive and deadly. Following are some of the famous software “disasters”:</a:t>
            </a:r>
            <a:endParaRPr lang="en-US" dirty="0">
              <a:solidFill>
                <a:schemeClr val="bg1"/>
              </a:solidFill>
            </a:endParaRPr>
          </a:p>
        </p:txBody>
      </p:sp>
      <p:sp>
        <p:nvSpPr>
          <p:cNvPr id="4" name="Title 3"/>
          <p:cNvSpPr>
            <a:spLocks noGrp="1"/>
          </p:cNvSpPr>
          <p:nvPr>
            <p:ph type="title"/>
          </p:nvPr>
        </p:nvSpPr>
        <p:spPr/>
        <p:txBody>
          <a:bodyPr>
            <a:normAutofit fontScale="90000"/>
          </a:bodyPr>
          <a:lstStyle/>
          <a:p>
            <a:r>
              <a:rPr lang="en-US" dirty="0" smtClean="0"/>
              <a:t>Why Software Quality Assurance?</a:t>
            </a:r>
            <a:endParaRPr lang="en-US" dirty="0"/>
          </a:p>
        </p:txBody>
      </p:sp>
      <p:sp>
        <p:nvSpPr>
          <p:cNvPr id="6" name="Slide Number Placeholder 5"/>
          <p:cNvSpPr>
            <a:spLocks noGrp="1"/>
          </p:cNvSpPr>
          <p:nvPr>
            <p:ph type="sldNum" sz="quarter" idx="11"/>
          </p:nvPr>
        </p:nvSpPr>
        <p:spPr/>
        <p:txBody>
          <a:bodyPr/>
          <a:lstStyle/>
          <a:p>
            <a:pPr algn="ctr"/>
            <a:fld id="{1AD93096-5B34-4342-9326-69289CEAE4C2}" type="slidenum">
              <a:rPr lang="en-US" smtClean="0"/>
              <a:pPr algn="ctr"/>
              <a:t>8</a:t>
            </a:fld>
            <a:endParaRPr lang="en-US" sz="2400" dirty="0">
              <a:solidFill>
                <a:srgbClr val="FFFFFF"/>
              </a:solidFill>
            </a:endParaRPr>
          </a:p>
        </p:txBody>
      </p:sp>
      <p:sp>
        <p:nvSpPr>
          <p:cNvPr id="8" name="Footer Placeholder 3"/>
          <p:cNvSpPr>
            <a:spLocks noGrp="1"/>
          </p:cNvSpPr>
          <p:nvPr>
            <p:ph type="ftr" sz="quarter" idx="11"/>
          </p:nvPr>
        </p:nvSpPr>
        <p:spPr>
          <a:xfrm>
            <a:off x="1" y="6492875"/>
            <a:ext cx="1676400" cy="365125"/>
          </a:xfrm>
        </p:spPr>
        <p:txBody>
          <a:bodyPr/>
          <a:lstStyle/>
          <a:p>
            <a:pPr algn="l"/>
            <a:r>
              <a:rPr lang="en-US" sz="1600" b="1" dirty="0" smtClean="0">
                <a:solidFill>
                  <a:schemeClr val="bg1"/>
                </a:solidFill>
              </a:rPr>
              <a:t>Dr. </a:t>
            </a:r>
            <a:r>
              <a:rPr lang="en-US" sz="1600" b="1" dirty="0" err="1" smtClean="0">
                <a:solidFill>
                  <a:schemeClr val="bg1"/>
                </a:solidFill>
              </a:rPr>
              <a:t>Seemab</a:t>
            </a:r>
            <a:r>
              <a:rPr lang="en-US" sz="1600" b="1" dirty="0" smtClean="0">
                <a:solidFill>
                  <a:schemeClr val="bg1"/>
                </a:solidFill>
              </a:rPr>
              <a:t> </a:t>
            </a:r>
            <a:r>
              <a:rPr lang="en-US" sz="1600" b="1" dirty="0" err="1" smtClean="0">
                <a:solidFill>
                  <a:schemeClr val="bg1"/>
                </a:solidFill>
              </a:rPr>
              <a:t>Latif</a:t>
            </a:r>
            <a:endParaRPr lang="en-US" sz="16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Mariner Bugs Out (1962)</a:t>
            </a:r>
            <a:endParaRPr lang="en-US" dirty="0"/>
          </a:p>
        </p:txBody>
      </p:sp>
      <p:sp>
        <p:nvSpPr>
          <p:cNvPr id="5" name="Content Placeholder 4"/>
          <p:cNvSpPr>
            <a:spLocks noGrp="1"/>
          </p:cNvSpPr>
          <p:nvPr>
            <p:ph sz="quarter" idx="1"/>
          </p:nvPr>
        </p:nvSpPr>
        <p:spPr>
          <a:xfrm>
            <a:off x="609600" y="1600200"/>
            <a:ext cx="8153400" cy="4876800"/>
          </a:xfrm>
        </p:spPr>
        <p:txBody>
          <a:bodyPr>
            <a:normAutofit fontScale="92500" lnSpcReduction="10000"/>
          </a:bodyPr>
          <a:lstStyle/>
          <a:p>
            <a:r>
              <a:rPr lang="en-US" sz="2400" b="1" dirty="0" smtClean="0"/>
              <a:t>Disaster:</a:t>
            </a:r>
            <a:r>
              <a:rPr lang="en-US" sz="2400" dirty="0" smtClean="0"/>
              <a:t>  The Mariner 1 rocket with a space probe headed for Venus diverted from its intended flight path shortly after launch.  Mission Control destroyed the rocket 293 seconds after liftoff.</a:t>
            </a:r>
          </a:p>
          <a:p>
            <a:endParaRPr lang="en-US" sz="2400" dirty="0" smtClean="0"/>
          </a:p>
          <a:p>
            <a:pPr>
              <a:buNone/>
            </a:pPr>
            <a:endParaRPr lang="en-US" sz="2400" dirty="0" smtClean="0"/>
          </a:p>
          <a:p>
            <a:pPr>
              <a:buNone/>
            </a:pPr>
            <a:endParaRPr lang="en-US" sz="2400" dirty="0" smtClean="0"/>
          </a:p>
          <a:p>
            <a:r>
              <a:rPr lang="en-US" sz="2400" b="1" dirty="0" smtClean="0"/>
              <a:t>Cost:</a:t>
            </a:r>
            <a:r>
              <a:rPr lang="en-US" sz="2400" dirty="0" smtClean="0"/>
              <a:t>  $18.5 million</a:t>
            </a:r>
          </a:p>
          <a:p>
            <a:r>
              <a:rPr lang="en-US" sz="2400" b="1" dirty="0" smtClean="0"/>
              <a:t>Cause:</a:t>
            </a:r>
            <a:r>
              <a:rPr lang="en-US" sz="2400" dirty="0" smtClean="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a:t>
            </a:r>
          </a:p>
        </p:txBody>
      </p:sp>
      <p:pic>
        <p:nvPicPr>
          <p:cNvPr id="1026" name="Picture 1" descr="Mariner1"/>
          <p:cNvPicPr>
            <a:picLocks noChangeAspect="1" noChangeArrowheads="1"/>
          </p:cNvPicPr>
          <p:nvPr/>
        </p:nvPicPr>
        <p:blipFill>
          <a:blip r:embed="rId3"/>
          <a:srcRect/>
          <a:stretch>
            <a:fillRect/>
          </a:stretch>
        </p:blipFill>
        <p:spPr bwMode="auto">
          <a:xfrm>
            <a:off x="3641725" y="2590800"/>
            <a:ext cx="1768475" cy="17684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8" name="Footer Placeholder 3"/>
          <p:cNvSpPr>
            <a:spLocks noGrp="1"/>
          </p:cNvSpPr>
          <p:nvPr>
            <p:ph type="ftr" sz="quarter" idx="11"/>
          </p:nvPr>
        </p:nvSpPr>
        <p:spPr>
          <a:xfrm>
            <a:off x="1" y="6492875"/>
            <a:ext cx="1676400" cy="365125"/>
          </a:xfrm>
        </p:spPr>
        <p:txBody>
          <a:bodyPr/>
          <a:lstStyle/>
          <a:p>
            <a:pPr algn="l"/>
            <a:r>
              <a:rPr lang="en-US" sz="1600" b="1" dirty="0" smtClean="0"/>
              <a:t>Dr. </a:t>
            </a:r>
            <a:r>
              <a:rPr lang="en-US" sz="1600" b="1" dirty="0" err="1" smtClean="0"/>
              <a:t>Seemab</a:t>
            </a:r>
            <a:r>
              <a:rPr lang="en-US" sz="1600" b="1" dirty="0" smtClean="0"/>
              <a:t> </a:t>
            </a:r>
            <a:r>
              <a:rPr lang="en-US" sz="1600" b="1" dirty="0" err="1" smtClean="0"/>
              <a:t>Latif</a:t>
            </a:r>
            <a:endParaRPr lang="en-US" sz="16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2.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2578</Words>
  <Application>Microsoft Office PowerPoint</Application>
  <PresentationFormat>On-screen Show (4:3)</PresentationFormat>
  <Paragraphs>394</Paragraphs>
  <Slides>51</Slides>
  <Notes>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EdStudPres</vt:lpstr>
      <vt:lpstr>Software Quality Assurance</vt:lpstr>
      <vt:lpstr>Contact Information </vt:lpstr>
      <vt:lpstr>Books to Follow</vt:lpstr>
      <vt:lpstr>Grading</vt:lpstr>
      <vt:lpstr>Quizzes and Assignments</vt:lpstr>
      <vt:lpstr>Project</vt:lpstr>
      <vt:lpstr>Some General Comments</vt:lpstr>
      <vt:lpstr>Why Software Quality Assurance?</vt:lpstr>
      <vt:lpstr>1.  Mariner Bugs Out (1962)</vt:lpstr>
      <vt:lpstr> 2.  Hartford Coliseum Collapse (1978)</vt:lpstr>
      <vt:lpstr>3. CIA Gives the Soviets Gas (1982)</vt:lpstr>
      <vt:lpstr>4.  World War III… Almost (1983)</vt:lpstr>
      <vt:lpstr>5.  AT&amp;T Lines Go Dead (1990)</vt:lpstr>
      <vt:lpstr>6.  Mars Climate Crasher (1998)</vt:lpstr>
      <vt:lpstr>What is Software Quality?</vt:lpstr>
      <vt:lpstr>Introduction</vt:lpstr>
      <vt:lpstr>What is QE, QA, QC and Testing</vt:lpstr>
      <vt:lpstr>Scope and Content Hierarchy </vt:lpstr>
      <vt:lpstr>Difference Between QA, QC and Testing</vt:lpstr>
      <vt:lpstr>What is Testing?</vt:lpstr>
      <vt:lpstr>Role of Testing</vt:lpstr>
      <vt:lpstr>Role of Testing</vt:lpstr>
      <vt:lpstr>Static Analysis</vt:lpstr>
      <vt:lpstr>Verification </vt:lpstr>
      <vt:lpstr>Dynamic Analysis</vt:lpstr>
      <vt:lpstr>Validation</vt:lpstr>
      <vt:lpstr>Defect, Fault, Error and Failure</vt:lpstr>
      <vt:lpstr>Failure</vt:lpstr>
      <vt:lpstr>Error</vt:lpstr>
      <vt:lpstr>Fault</vt:lpstr>
      <vt:lpstr>Defect</vt:lpstr>
      <vt:lpstr>Types of Defects</vt:lpstr>
      <vt:lpstr>Example of Latent and Masked Defect</vt:lpstr>
      <vt:lpstr>Difference between Defect and Failure</vt:lpstr>
      <vt:lpstr>Cost of defects</vt:lpstr>
      <vt:lpstr>Software Reliability</vt:lpstr>
      <vt:lpstr>Objectives of Testing</vt:lpstr>
      <vt:lpstr>1. It does work</vt:lpstr>
      <vt:lpstr>2. It does not work</vt:lpstr>
      <vt:lpstr>3. Reduce the Risk of Failure</vt:lpstr>
      <vt:lpstr>4. Reduce the cost of Testing</vt:lpstr>
      <vt:lpstr>Reduce the cost of Testing</vt:lpstr>
      <vt:lpstr>What is a Test Case?</vt:lpstr>
      <vt:lpstr>Test Cases for Stateless System</vt:lpstr>
      <vt:lpstr>Test Cases for State-Oriented System</vt:lpstr>
      <vt:lpstr>Concept of Complete Testing</vt:lpstr>
      <vt:lpstr>Reason 1</vt:lpstr>
      <vt:lpstr>Reason 2 </vt:lpstr>
      <vt:lpstr>Reason 3</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2010-09-14T05:48:20Z</dcterms:created>
  <dcterms:modified xsi:type="dcterms:W3CDTF">2010-10-11T04:28:19Z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