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4"/>
  </p:sldMasterIdLst>
  <p:notesMasterIdLst>
    <p:notesMasterId r:id="rId20"/>
  </p:notesMasterIdLst>
  <p:sldIdLst>
    <p:sldId id="256" r:id="rId5"/>
    <p:sldId id="274" r:id="rId6"/>
    <p:sldId id="275" r:id="rId7"/>
    <p:sldId id="276" r:id="rId8"/>
    <p:sldId id="277" r:id="rId9"/>
    <p:sldId id="278" r:id="rId10"/>
    <p:sldId id="279" r:id="rId11"/>
    <p:sldId id="280" r:id="rId12"/>
    <p:sldId id="281" r:id="rId13"/>
    <p:sldId id="285" r:id="rId14"/>
    <p:sldId id="286" r:id="rId15"/>
    <p:sldId id="287" r:id="rId16"/>
    <p:sldId id="289" r:id="rId17"/>
    <p:sldId id="284" r:id="rId18"/>
    <p:sldId id="282" r:id="rId19"/>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63" autoAdjust="0"/>
    <p:restoredTop sz="94660"/>
  </p:normalViewPr>
  <p:slideViewPr>
    <p:cSldViewPr>
      <p:cViewPr>
        <p:scale>
          <a:sx n="70" d="100"/>
          <a:sy n="70" d="100"/>
        </p:scale>
        <p:origin x="-1170" y="-1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10/13/2010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61685DD9-0843-470C-AB11-7C6BF6486103}" type="datetime8">
              <a:rPr lang="en-US" smtClean="0"/>
              <a:t>10/13/2010 9:14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A11161-E493-4ED8-9210-BE502C89314F}" type="datetime8">
              <a:rPr lang="en-US" smtClean="0">
                <a:solidFill>
                  <a:schemeClr val="tx2"/>
                </a:solidFill>
              </a:rPr>
              <a:t>10/13/2010 9:14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565F2FA-0527-4FB3-8F9A-E58EF8A82B7C}" type="datetime8">
              <a:rPr lang="en-US" smtClean="0">
                <a:solidFill>
                  <a:schemeClr val="tx2"/>
                </a:solidFill>
              </a:rPr>
              <a:t>10/13/2010 9:14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6EDAE24-25F8-4D15-BFA4-81B6B5BE8F7E}" type="datetime8">
              <a:rPr lang="en-US" smtClean="0"/>
              <a:t>10/13/2010 9:14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2E1FCA11-5BD9-49C2-8189-25D4BADD35EE}" type="datetime8">
              <a:rPr lang="en-US" smtClean="0"/>
              <a:t>10/13/2010 9:14 AM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CC3BFFC7-9D89-45A8-B0F4-9B0F6B8EB717}" type="datetime8">
              <a:rPr lang="en-US" smtClean="0"/>
              <a:t>10/13/2010 9:14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E0FA562C-7988-4413-A79D-02CD9E916C64}" type="datetime8">
              <a:rPr lang="en-US" smtClean="0"/>
              <a:t>10/13/2010 9:14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CE821B-BD10-4299-94F3-E5D5E7A2A22E}" type="datetime8">
              <a:rPr lang="en-US" smtClean="0"/>
              <a:t>10/13/2010 9:14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0F9BC-83E8-4E5A-B5EC-FDC1E79B322F}" type="datetime8">
              <a:rPr lang="en-US" smtClean="0"/>
              <a:t>10/13/2010 9:14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ED41DE9E-0C94-4C64-B064-1D79A6C6E9E0}" type="datetime8">
              <a:rPr lang="en-US" smtClean="0"/>
              <a:t>10/13/2010 9:14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AAB5E972-8942-496F-97AF-C6223D9AFE28}" type="datetime8">
              <a:rPr lang="en-US" smtClean="0"/>
              <a:t>10/13/2010 9:14 AM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2C07F34E-35F2-4E41-9333-81DDF89327C7}" type="datetime8">
              <a:rPr lang="en-US" smtClean="0">
                <a:solidFill>
                  <a:schemeClr val="tx2"/>
                </a:solidFill>
              </a:rPr>
              <a:t>10/13/2010 9:14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457200" y="1600200"/>
            <a:ext cx="8382000" cy="914400"/>
          </a:xfrm>
        </p:spPr>
        <p:txBody>
          <a:bodyPr/>
          <a:lstStyle/>
          <a:p>
            <a:r>
              <a:rPr lang="en-US" dirty="0" smtClean="0"/>
              <a:t>Software Quality Assurance</a:t>
            </a:r>
            <a:endParaRPr lang="en-US" dirty="0"/>
          </a:p>
        </p:txBody>
      </p:sp>
      <p:sp>
        <p:nvSpPr>
          <p:cNvPr id="3" name="Rectangle 2"/>
          <p:cNvSpPr>
            <a:spLocks noGrp="1"/>
          </p:cNvSpPr>
          <p:nvPr>
            <p:ph type="subTitle" idx="1"/>
          </p:nvPr>
        </p:nvSpPr>
        <p:spPr/>
        <p:txBody>
          <a:bodyPr>
            <a:normAutofit/>
          </a:bodyPr>
          <a:lstStyle/>
          <a:p>
            <a:pPr lvl="0" algn="r">
              <a:defRPr/>
            </a:pPr>
            <a:r>
              <a:rPr lang="en-US" sz="2800" dirty="0" smtClean="0"/>
              <a:t>Lecture No. 3</a:t>
            </a:r>
            <a:endParaRPr lang="en-US" sz="2800" dirty="0"/>
          </a:p>
        </p:txBody>
      </p:sp>
      <p:sp>
        <p:nvSpPr>
          <p:cNvPr id="4" name="Subtitle 2"/>
          <p:cNvSpPr txBox="1">
            <a:spLocks/>
          </p:cNvSpPr>
          <p:nvPr/>
        </p:nvSpPr>
        <p:spPr>
          <a:xfrm>
            <a:off x="5943600" y="5181600"/>
            <a:ext cx="3124200" cy="7620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3200" i="0" u="none" strike="noStrike" kern="1200" cap="none" spc="0" normalizeH="0" baseline="0" noProof="0" dirty="0" smtClean="0">
                <a:ln>
                  <a:noFill/>
                </a:ln>
                <a:solidFill>
                  <a:srgbClr val="FFFFFF"/>
                </a:solidFill>
                <a:effectLst/>
                <a:uLnTx/>
                <a:uFillTx/>
                <a:latin typeface="+mn-lt"/>
                <a:ea typeface="+mn-ea"/>
                <a:cs typeface="+mn-cs"/>
              </a:rPr>
              <a:t>Dr.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Seemab</a:t>
            </a:r>
            <a:r>
              <a:rPr kumimoji="0" lang="en-US" sz="3200" i="0" u="none" strike="noStrike" kern="1200" cap="none" spc="0" normalizeH="0" baseline="0" noProof="0" dirty="0" smtClean="0">
                <a:ln>
                  <a:noFill/>
                </a:ln>
                <a:solidFill>
                  <a:srgbClr val="FFFFFF"/>
                </a:solidFill>
                <a:effectLst/>
                <a:uLnTx/>
                <a:uFillTx/>
                <a:latin typeface="+mn-lt"/>
                <a:ea typeface="+mn-ea"/>
                <a:cs typeface="+mn-cs"/>
              </a:rPr>
              <a:t>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Latif</a:t>
            </a:r>
            <a:endParaRPr kumimoji="0" lang="en-US" sz="320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5" name="TextBox 4"/>
          <p:cNvSpPr txBox="1"/>
          <p:nvPr/>
        </p:nvSpPr>
        <p:spPr>
          <a:xfrm>
            <a:off x="19777" y="6260068"/>
            <a:ext cx="1979966" cy="369332"/>
          </a:xfrm>
          <a:prstGeom prst="rect">
            <a:avLst/>
          </a:prstGeom>
          <a:noFill/>
        </p:spPr>
        <p:txBody>
          <a:bodyPr wrap="none" rtlCol="0">
            <a:spAutoFit/>
          </a:bodyPr>
          <a:lstStyle/>
          <a:p>
            <a:r>
              <a:rPr lang="en-US" dirty="0" smtClean="0"/>
              <a:t>13</a:t>
            </a:r>
            <a:r>
              <a:rPr lang="en-US" baseline="30000" dirty="0" smtClean="0"/>
              <a:t>th</a:t>
            </a:r>
            <a:r>
              <a:rPr lang="en-US" dirty="0" smtClean="0"/>
              <a:t> October, </a:t>
            </a:r>
            <a:r>
              <a:rPr lang="en-US" dirty="0" smtClean="0"/>
              <a:t>2010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Black Box Testing</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Can’t look at particular implementation</a:t>
            </a:r>
          </a:p>
          <a:p>
            <a:r>
              <a:rPr lang="en-US" dirty="0" smtClean="0"/>
              <a:t>Sub-factors testable</a:t>
            </a:r>
          </a:p>
          <a:p>
            <a:pPr lvl="1"/>
            <a:r>
              <a:rPr lang="en-US" i="1" dirty="0" smtClean="0"/>
              <a:t>Output correctness, Documentation, Availability</a:t>
            </a:r>
          </a:p>
          <a:p>
            <a:pPr lvl="1"/>
            <a:r>
              <a:rPr lang="en-US" i="1" dirty="0" smtClean="0"/>
              <a:t>Reliability</a:t>
            </a:r>
          </a:p>
          <a:p>
            <a:pPr lvl="1"/>
            <a:r>
              <a:rPr lang="en-US" i="1" dirty="0" smtClean="0"/>
              <a:t>Stress/load</a:t>
            </a:r>
          </a:p>
          <a:p>
            <a:pPr lvl="1"/>
            <a:r>
              <a:rPr lang="en-US" i="1" dirty="0" smtClean="0"/>
              <a:t>Security</a:t>
            </a:r>
          </a:p>
          <a:p>
            <a:pPr lvl="1"/>
            <a:r>
              <a:rPr lang="en-US" i="1" dirty="0" smtClean="0"/>
              <a:t>Training, Operational</a:t>
            </a:r>
          </a:p>
          <a:p>
            <a:pPr lvl="1"/>
            <a:r>
              <a:rPr lang="en-US" i="1" dirty="0" smtClean="0"/>
              <a:t>Maintainability</a:t>
            </a:r>
          </a:p>
          <a:p>
            <a:pPr lvl="1"/>
            <a:r>
              <a:rPr lang="en-US" i="1" dirty="0" smtClean="0"/>
              <a:t>Testability</a:t>
            </a:r>
          </a:p>
          <a:p>
            <a:pPr lvl="1"/>
            <a:r>
              <a:rPr lang="en-US" i="1" dirty="0" smtClean="0"/>
              <a:t>Portability</a:t>
            </a:r>
          </a:p>
          <a:p>
            <a:pPr lvl="1"/>
            <a:r>
              <a:rPr lang="en-US" i="1" dirty="0" smtClean="0"/>
              <a:t>Interoperability: software, equipment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Black Box Testing Requirements (Inputs)</a:t>
            </a:r>
            <a:endParaRPr lang="en-US" dirty="0"/>
          </a:p>
        </p:txBody>
      </p:sp>
      <p:sp>
        <p:nvSpPr>
          <p:cNvPr id="3" name="Content Placeholder 2"/>
          <p:cNvSpPr>
            <a:spLocks noGrp="1"/>
          </p:cNvSpPr>
          <p:nvPr>
            <p:ph sz="quarter" idx="1"/>
          </p:nvPr>
        </p:nvSpPr>
        <p:spPr/>
        <p:txBody>
          <a:bodyPr/>
          <a:lstStyle/>
          <a:p>
            <a:r>
              <a:rPr lang="en-GB" dirty="0" smtClean="0"/>
              <a:t>What the system is supposed to do</a:t>
            </a:r>
          </a:p>
          <a:p>
            <a:pPr lvl="1"/>
            <a:r>
              <a:rPr lang="en-GB" dirty="0" smtClean="0"/>
              <a:t>How do we know this?</a:t>
            </a:r>
          </a:p>
          <a:p>
            <a:pPr lvl="1"/>
            <a:r>
              <a:rPr lang="en-US" dirty="0" smtClean="0"/>
              <a:t>How is it described</a:t>
            </a:r>
          </a:p>
          <a:p>
            <a:r>
              <a:rPr lang="en-GB" dirty="0" smtClean="0"/>
              <a:t>Need a model of the system</a:t>
            </a:r>
          </a:p>
          <a:p>
            <a:r>
              <a:rPr lang="en-GB" dirty="0" smtClean="0"/>
              <a:t>Need a model of the tests</a:t>
            </a:r>
          </a:p>
          <a:p>
            <a:r>
              <a:rPr lang="en-GB" dirty="0" smtClean="0"/>
              <a:t>Need a working component or (sub)system</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Results of Black Box Testing (Outputs)</a:t>
            </a:r>
            <a:endParaRPr lang="en-US" dirty="0"/>
          </a:p>
        </p:txBody>
      </p:sp>
      <p:sp>
        <p:nvSpPr>
          <p:cNvPr id="3" name="Content Placeholder 2"/>
          <p:cNvSpPr>
            <a:spLocks noGrp="1"/>
          </p:cNvSpPr>
          <p:nvPr>
            <p:ph sz="quarter" idx="1"/>
          </p:nvPr>
        </p:nvSpPr>
        <p:spPr>
          <a:xfrm>
            <a:off x="612648" y="1600200"/>
            <a:ext cx="8153400" cy="4724400"/>
          </a:xfrm>
        </p:spPr>
        <p:txBody>
          <a:bodyPr>
            <a:normAutofit fontScale="92500" lnSpcReduction="10000"/>
          </a:bodyPr>
          <a:lstStyle/>
          <a:p>
            <a:r>
              <a:rPr lang="en-US" dirty="0" smtClean="0"/>
              <a:t>Types of errors</a:t>
            </a:r>
          </a:p>
          <a:p>
            <a:pPr lvl="1"/>
            <a:r>
              <a:rPr lang="en-US" dirty="0" smtClean="0"/>
              <a:t>Missing/incorrect capability</a:t>
            </a:r>
          </a:p>
          <a:p>
            <a:pPr lvl="1"/>
            <a:r>
              <a:rPr lang="en-US" dirty="0" smtClean="0"/>
              <a:t>Inadequate performance, deadlock, &amp;c.</a:t>
            </a:r>
          </a:p>
          <a:p>
            <a:pPr lvl="1"/>
            <a:r>
              <a:rPr lang="en-US" dirty="0" smtClean="0"/>
              <a:t>Incorrect output</a:t>
            </a:r>
          </a:p>
          <a:p>
            <a:pPr lvl="1"/>
            <a:r>
              <a:rPr lang="en-US" dirty="0" smtClean="0"/>
              <a:t>Abnormal termination</a:t>
            </a:r>
          </a:p>
          <a:p>
            <a:r>
              <a:rPr lang="en-US" dirty="0" smtClean="0"/>
              <a:t>Causes of errors</a:t>
            </a:r>
          </a:p>
          <a:p>
            <a:pPr lvl="1"/>
            <a:r>
              <a:rPr lang="en-US" dirty="0" smtClean="0"/>
              <a:t>Elicitation errors</a:t>
            </a:r>
          </a:p>
          <a:p>
            <a:pPr lvl="1"/>
            <a:r>
              <a:rPr lang="en-US" dirty="0" smtClean="0"/>
              <a:t>Specification errors</a:t>
            </a:r>
          </a:p>
          <a:p>
            <a:pPr lvl="1"/>
            <a:r>
              <a:rPr lang="en-US" dirty="0" smtClean="0"/>
              <a:t>Programming errors</a:t>
            </a:r>
          </a:p>
          <a:p>
            <a:pPr lvl="1"/>
            <a:r>
              <a:rPr lang="en-US" dirty="0" smtClean="0"/>
              <a:t>via incorrect results</a:t>
            </a:r>
          </a:p>
          <a:p>
            <a:pPr lvl="1"/>
            <a:r>
              <a:rPr lang="en-US" dirty="0" smtClean="0"/>
              <a:t>Configuration/integration errors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3200400"/>
          </a:xfrm>
        </p:spPr>
        <p:txBody>
          <a:bodyPr>
            <a:normAutofit fontScale="92500" lnSpcReduction="10000"/>
          </a:bodyPr>
          <a:lstStyle/>
          <a:p>
            <a:pPr>
              <a:buClr>
                <a:schemeClr val="bg1"/>
              </a:buClr>
              <a:buFont typeface="Wingdings" pitchFamily="2" charset="2"/>
              <a:buChar char="q"/>
            </a:pPr>
            <a:r>
              <a:rPr lang="en-US" dirty="0" smtClean="0">
                <a:solidFill>
                  <a:schemeClr val="bg1"/>
                </a:solidFill>
              </a:rPr>
              <a:t>Equivalence Class Testing</a:t>
            </a:r>
          </a:p>
          <a:p>
            <a:pPr>
              <a:buClr>
                <a:schemeClr val="bg1"/>
              </a:buClr>
              <a:buFont typeface="Wingdings" pitchFamily="2" charset="2"/>
              <a:buChar char="q"/>
            </a:pPr>
            <a:r>
              <a:rPr lang="en-US" dirty="0" smtClean="0">
                <a:solidFill>
                  <a:schemeClr val="bg1"/>
                </a:solidFill>
              </a:rPr>
              <a:t>Boundary Value Testing</a:t>
            </a:r>
          </a:p>
          <a:p>
            <a:pPr>
              <a:buClr>
                <a:schemeClr val="bg1"/>
              </a:buClr>
              <a:buFont typeface="Wingdings" pitchFamily="2" charset="2"/>
              <a:buChar char="q"/>
            </a:pPr>
            <a:r>
              <a:rPr lang="en-US" dirty="0" smtClean="0">
                <a:solidFill>
                  <a:schemeClr val="bg1"/>
                </a:solidFill>
              </a:rPr>
              <a:t>Decision Table Testing</a:t>
            </a:r>
          </a:p>
          <a:p>
            <a:pPr>
              <a:buClr>
                <a:schemeClr val="bg1"/>
              </a:buClr>
              <a:buFont typeface="Wingdings" pitchFamily="2" charset="2"/>
              <a:buChar char="q"/>
            </a:pPr>
            <a:r>
              <a:rPr lang="en-US" dirty="0" smtClean="0">
                <a:solidFill>
                  <a:schemeClr val="bg1"/>
                </a:solidFill>
              </a:rPr>
              <a:t>Pair-wise Testing</a:t>
            </a:r>
          </a:p>
          <a:p>
            <a:pPr>
              <a:buClr>
                <a:schemeClr val="bg1"/>
              </a:buClr>
              <a:buFont typeface="Wingdings" pitchFamily="2" charset="2"/>
              <a:buChar char="q"/>
            </a:pPr>
            <a:r>
              <a:rPr lang="en-US" dirty="0" smtClean="0">
                <a:solidFill>
                  <a:schemeClr val="bg1"/>
                </a:solidFill>
              </a:rPr>
              <a:t>State-Transition Testing</a:t>
            </a:r>
          </a:p>
          <a:p>
            <a:pPr>
              <a:buClr>
                <a:schemeClr val="bg1"/>
              </a:buClr>
              <a:buFont typeface="Wingdings" pitchFamily="2" charset="2"/>
              <a:buChar char="q"/>
            </a:pPr>
            <a:r>
              <a:rPr lang="en-US" dirty="0" smtClean="0">
                <a:solidFill>
                  <a:schemeClr val="bg1"/>
                </a:solidFill>
              </a:rPr>
              <a:t>Domain Analysis Testing</a:t>
            </a:r>
          </a:p>
          <a:p>
            <a:pPr>
              <a:buClr>
                <a:schemeClr val="bg1"/>
              </a:buClr>
              <a:buFont typeface="Wingdings" pitchFamily="2" charset="2"/>
              <a:buChar char="q"/>
            </a:pPr>
            <a:r>
              <a:rPr lang="en-US" dirty="0" smtClean="0">
                <a:solidFill>
                  <a:schemeClr val="bg1"/>
                </a:solidFill>
              </a:rPr>
              <a:t>Use Case Testing</a:t>
            </a:r>
          </a:p>
          <a:p>
            <a:endParaRPr lang="en-US" dirty="0"/>
          </a:p>
        </p:txBody>
      </p:sp>
      <p:sp>
        <p:nvSpPr>
          <p:cNvPr id="3" name="Title 2"/>
          <p:cNvSpPr>
            <a:spLocks noGrp="1"/>
          </p:cNvSpPr>
          <p:nvPr>
            <p:ph type="title"/>
          </p:nvPr>
        </p:nvSpPr>
        <p:spPr/>
        <p:txBody>
          <a:bodyPr/>
          <a:lstStyle/>
          <a:p>
            <a:r>
              <a:rPr lang="en-US" dirty="0" smtClean="0"/>
              <a:t>Techniques of Black Box Testing</a:t>
            </a:r>
            <a:endParaRPr lang="en-US" dirty="0"/>
          </a:p>
        </p:txBody>
      </p:sp>
      <p:sp>
        <p:nvSpPr>
          <p:cNvPr id="4" name="Slide Number Placeholder 3"/>
          <p:cNvSpPr>
            <a:spLocks noGrp="1"/>
          </p:cNvSpPr>
          <p:nvPr>
            <p:ph type="sldNum" sz="quarter" idx="11"/>
          </p:nvPr>
        </p:nvSpPr>
        <p:spPr/>
        <p:txBody>
          <a:bodyPr/>
          <a:lstStyle/>
          <a:p>
            <a:pPr algn="ctr"/>
            <a:fld id="{1AD93096-5B34-4342-9326-69289CEAE4C2}" type="slidenum">
              <a:rPr lang="en-US" smtClean="0"/>
              <a:pPr algn="ctr"/>
              <a:t>13</a:t>
            </a:fld>
            <a:endParaRPr lang="en-US" sz="2400" dirty="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a:xfrm>
            <a:off x="612648" y="1600200"/>
            <a:ext cx="8153400" cy="4724400"/>
          </a:xfrm>
        </p:spPr>
        <p:txBody>
          <a:bodyPr>
            <a:normAutofit fontScale="77500" lnSpcReduction="20000"/>
          </a:bodyPr>
          <a:lstStyle/>
          <a:p>
            <a:r>
              <a:rPr lang="en-GB" sz="3100" dirty="0" smtClean="0"/>
              <a:t>Black box testing is a strategy in which testing is based solely on the requirements and specifications. </a:t>
            </a:r>
          </a:p>
          <a:p>
            <a:r>
              <a:rPr lang="en-GB" sz="3100" dirty="0" smtClean="0"/>
              <a:t>It requires no knowledge of the internal paths, structure, or implementation of the software under test (SUT).</a:t>
            </a:r>
          </a:p>
          <a:p>
            <a:r>
              <a:rPr lang="en-US" sz="3100" dirty="0" smtClean="0"/>
              <a:t>It can be applied to all levels of testing.</a:t>
            </a:r>
          </a:p>
          <a:p>
            <a:r>
              <a:rPr lang="en-GB" sz="3100" dirty="0" smtClean="0"/>
              <a:t>When using black box testing, the tester can never be sure of how much of the system under test has been tested.</a:t>
            </a:r>
          </a:p>
          <a:p>
            <a:r>
              <a:rPr lang="en-GB" sz="3100" dirty="0" smtClean="0"/>
              <a:t>Even though we can't test everything, formal black box testing directs the tester to choose subsets of tests that are both efficient and effective in finding defects.</a:t>
            </a:r>
          </a:p>
          <a:p>
            <a:r>
              <a:rPr lang="en-US" sz="3100" dirty="0" smtClean="0"/>
              <a:t>Techniques of Black Box Testing: Equivalence Class Testing, Boundary Value Testing, Decision Table Testing, Pair-wise Testing, State-Transition Testing, Domain Analysis Testing, Use Case Testing.</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GB" dirty="0" smtClean="0"/>
              <a:t>A Practitioner’s Guide to Software Test Design: Lee </a:t>
            </a:r>
            <a:r>
              <a:rPr lang="en-GB" dirty="0" err="1" smtClean="0"/>
              <a:t>Coopeland</a:t>
            </a:r>
            <a:r>
              <a:rPr lang="en-GB" dirty="0" smtClean="0"/>
              <a:t>, 2004.</a:t>
            </a:r>
          </a:p>
          <a:p>
            <a:r>
              <a:rPr lang="en-GB" dirty="0" smtClean="0"/>
              <a:t>Myers, </a:t>
            </a:r>
            <a:r>
              <a:rPr lang="en-GB" dirty="0" err="1" smtClean="0"/>
              <a:t>Glenford</a:t>
            </a:r>
            <a:r>
              <a:rPr lang="en-GB" dirty="0" smtClean="0"/>
              <a:t> J. (1979). </a:t>
            </a:r>
            <a:r>
              <a:rPr lang="en-GB" i="1" dirty="0" smtClean="0"/>
              <a:t>The Art of Software Testing</a:t>
            </a:r>
            <a:r>
              <a:rPr lang="en-GB" dirty="0" smtClean="0"/>
              <a:t>. John Wiley &amp; Sons.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Review of Previous Lecture</a:t>
            </a:r>
            <a:endParaRPr lang="en-US" dirty="0"/>
          </a:p>
        </p:txBody>
      </p:sp>
      <p:sp>
        <p:nvSpPr>
          <p:cNvPr id="3" name="Rectangle 2"/>
          <p:cNvSpPr>
            <a:spLocks noGrp="1"/>
          </p:cNvSpPr>
          <p:nvPr>
            <p:ph sz="quarter" idx="1"/>
          </p:nvPr>
        </p:nvSpPr>
        <p:spPr>
          <a:xfrm>
            <a:off x="612648" y="1600200"/>
            <a:ext cx="8153400" cy="4876800"/>
          </a:xfrm>
        </p:spPr>
        <p:txBody>
          <a:bodyPr>
            <a:normAutofit fontScale="92500" lnSpcReduction="20000"/>
          </a:bodyPr>
          <a:lstStyle/>
          <a:p>
            <a:pPr lvl="0">
              <a:defRPr/>
            </a:pPr>
            <a:r>
              <a:rPr lang="en-US" dirty="0" smtClean="0"/>
              <a:t>Testing: </a:t>
            </a:r>
            <a:r>
              <a:rPr lang="en-GB" sz="2800" dirty="0" smtClean="0"/>
              <a:t>process of comparing "what is" with "what ought to be."</a:t>
            </a:r>
            <a:r>
              <a:rPr lang="en-US" dirty="0" smtClean="0"/>
              <a:t> </a:t>
            </a:r>
          </a:p>
          <a:p>
            <a:pPr lvl="0">
              <a:defRPr/>
            </a:pPr>
            <a:r>
              <a:rPr lang="en-US" dirty="0" smtClean="0"/>
              <a:t>Levels of Testing:</a:t>
            </a:r>
          </a:p>
          <a:p>
            <a:pPr lvl="1">
              <a:defRPr/>
            </a:pPr>
            <a:r>
              <a:rPr lang="en-US" dirty="0" smtClean="0"/>
              <a:t>Unit Testing</a:t>
            </a:r>
          </a:p>
          <a:p>
            <a:pPr lvl="1">
              <a:defRPr/>
            </a:pPr>
            <a:r>
              <a:rPr lang="en-US" dirty="0" smtClean="0"/>
              <a:t>Integration Testing</a:t>
            </a:r>
          </a:p>
          <a:p>
            <a:pPr lvl="1">
              <a:defRPr/>
            </a:pPr>
            <a:r>
              <a:rPr lang="en-US" dirty="0" smtClean="0"/>
              <a:t>System Testing</a:t>
            </a:r>
          </a:p>
          <a:p>
            <a:pPr lvl="1">
              <a:defRPr/>
            </a:pPr>
            <a:r>
              <a:rPr lang="en-US" dirty="0" smtClean="0"/>
              <a:t>Acceptance Testing</a:t>
            </a:r>
          </a:p>
          <a:p>
            <a:pPr>
              <a:defRPr/>
            </a:pPr>
            <a:r>
              <a:rPr lang="en-US" dirty="0" smtClean="0"/>
              <a:t>Regression Testing</a:t>
            </a:r>
          </a:p>
          <a:p>
            <a:pPr>
              <a:defRPr/>
            </a:pPr>
            <a:r>
              <a:rPr lang="en-US" dirty="0" smtClean="0"/>
              <a:t>Types of Testing</a:t>
            </a:r>
          </a:p>
          <a:p>
            <a:pPr lvl="1">
              <a:defRPr/>
            </a:pPr>
            <a:r>
              <a:rPr lang="en-US" dirty="0" smtClean="0"/>
              <a:t>Black Box Testing</a:t>
            </a:r>
          </a:p>
          <a:p>
            <a:pPr lvl="1">
              <a:defRPr/>
            </a:pPr>
            <a:r>
              <a:rPr lang="en-US" dirty="0" smtClean="0"/>
              <a:t>White Box Testing</a:t>
            </a:r>
          </a:p>
          <a:p>
            <a:pPr lvl="1">
              <a:defRPr/>
            </a:pPr>
            <a:r>
              <a:rPr lang="en-US" dirty="0" smtClean="0"/>
              <a:t>Grey Box Testing</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3733800"/>
          </a:xfrm>
        </p:spPr>
        <p:txBody>
          <a:bodyPr>
            <a:normAutofit/>
          </a:bodyPr>
          <a:lstStyle/>
          <a:p>
            <a:pPr>
              <a:buClr>
                <a:schemeClr val="bg1"/>
              </a:buClr>
              <a:buSzPct val="66000"/>
              <a:buFont typeface="Wingdings" pitchFamily="2" charset="2"/>
              <a:buChar char="Ø"/>
            </a:pPr>
            <a:r>
              <a:rPr lang="en-US" dirty="0" smtClean="0">
                <a:solidFill>
                  <a:schemeClr val="bg1"/>
                </a:solidFill>
              </a:rPr>
              <a:t>Also called </a:t>
            </a:r>
            <a:r>
              <a:rPr lang="en-US" smtClean="0">
                <a:solidFill>
                  <a:schemeClr val="bg1"/>
                </a:solidFill>
              </a:rPr>
              <a:t>Functional </a:t>
            </a:r>
            <a:r>
              <a:rPr lang="en-US" dirty="0" smtClean="0">
                <a:solidFill>
                  <a:schemeClr val="bg1"/>
                </a:solidFill>
              </a:rPr>
              <a:t>T</a:t>
            </a:r>
            <a:r>
              <a:rPr lang="en-US" smtClean="0">
                <a:solidFill>
                  <a:schemeClr val="bg1"/>
                </a:solidFill>
              </a:rPr>
              <a:t>esting</a:t>
            </a:r>
            <a:endParaRPr lang="en-GB" dirty="0" smtClean="0">
              <a:solidFill>
                <a:schemeClr val="bg1"/>
              </a:solidFill>
            </a:endParaRPr>
          </a:p>
          <a:p>
            <a:pPr>
              <a:buClr>
                <a:schemeClr val="bg1"/>
              </a:buClr>
              <a:buSzPct val="66000"/>
              <a:buFont typeface="Wingdings" pitchFamily="2" charset="2"/>
              <a:buChar char="Ø"/>
            </a:pPr>
            <a:r>
              <a:rPr lang="en-GB" dirty="0" smtClean="0">
                <a:solidFill>
                  <a:schemeClr val="bg1"/>
                </a:solidFill>
              </a:rPr>
              <a:t>Black box testing is a strategy in which testing is based solely on the requirements and specifications.</a:t>
            </a:r>
          </a:p>
          <a:p>
            <a:pPr>
              <a:buClr>
                <a:schemeClr val="bg1"/>
              </a:buClr>
              <a:buSzPct val="66000"/>
              <a:buFont typeface="Wingdings" pitchFamily="2" charset="2"/>
              <a:buChar char="Ø"/>
            </a:pPr>
            <a:r>
              <a:rPr lang="en-GB" dirty="0" smtClean="0">
                <a:solidFill>
                  <a:schemeClr val="bg1"/>
                </a:solidFill>
              </a:rPr>
              <a:t>Black box testing requires no knowledge of the internal paths, structure, or implementation of the software under test (SUT).</a:t>
            </a:r>
          </a:p>
          <a:p>
            <a:endParaRPr lang="en-US" dirty="0"/>
          </a:p>
        </p:txBody>
      </p:sp>
      <p:sp>
        <p:nvSpPr>
          <p:cNvPr id="3" name="Title 2"/>
          <p:cNvSpPr>
            <a:spLocks noGrp="1"/>
          </p:cNvSpPr>
          <p:nvPr>
            <p:ph type="title"/>
          </p:nvPr>
        </p:nvSpPr>
        <p:spPr/>
        <p:txBody>
          <a:bodyPr/>
          <a:lstStyle/>
          <a:p>
            <a:r>
              <a:rPr lang="en-US" dirty="0" smtClean="0"/>
              <a:t>Black Box Testing</a:t>
            </a:r>
            <a:endParaRPr lang="en-US" dirty="0"/>
          </a:p>
        </p:txBody>
      </p:sp>
      <p:sp>
        <p:nvSpPr>
          <p:cNvPr id="5" name="Slide Number Placeholder 4"/>
          <p:cNvSpPr>
            <a:spLocks noGrp="1"/>
          </p:cNvSpPr>
          <p:nvPr>
            <p:ph type="sldNum" sz="quarter" idx="11"/>
          </p:nvPr>
        </p:nvSpPr>
        <p:spPr/>
        <p:txBody>
          <a:bodyPr/>
          <a:lstStyle/>
          <a:p>
            <a:pPr algn="ctr"/>
            <a:fld id="{1AD93096-5B34-4342-9326-69289CEAE4C2}" type="slidenum">
              <a:rPr lang="en-US" smtClean="0"/>
              <a:pPr algn="ctr"/>
              <a:t>3</a:t>
            </a:fld>
            <a:endParaRPr lang="en-US" sz="24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Box Testing Process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92500" lnSpcReduction="20000"/>
          </a:bodyPr>
          <a:lstStyle/>
          <a:p>
            <a:pPr>
              <a:buNone/>
            </a:pPr>
            <a:r>
              <a:rPr lang="en-GB" dirty="0" smtClean="0"/>
              <a:t>The general black box testing process is:</a:t>
            </a:r>
          </a:p>
          <a:p>
            <a:r>
              <a:rPr lang="en-GB" dirty="0" smtClean="0"/>
              <a:t>The requirements or specifications are analysed.</a:t>
            </a:r>
          </a:p>
          <a:p>
            <a:r>
              <a:rPr lang="en-GB" dirty="0" smtClean="0"/>
              <a:t>Valid inputs are chosen based on the specification to determine that the SUT processes them correctly. Invalid inputs must also be chosen to verify that the SUT detects them and handles them properly.</a:t>
            </a:r>
          </a:p>
          <a:p>
            <a:r>
              <a:rPr lang="en-GB" dirty="0" smtClean="0"/>
              <a:t>Expected outputs for those inputs are determined.</a:t>
            </a:r>
          </a:p>
          <a:p>
            <a:r>
              <a:rPr lang="en-GB" dirty="0" smtClean="0"/>
              <a:t>Tests are constructed with the selected inputs.</a:t>
            </a:r>
          </a:p>
          <a:p>
            <a:r>
              <a:rPr lang="en-GB" dirty="0" smtClean="0"/>
              <a:t>The tests are run.</a:t>
            </a:r>
          </a:p>
          <a:p>
            <a:r>
              <a:rPr lang="en-GB" dirty="0" smtClean="0"/>
              <a:t>Actual outputs are compared with the expected outputs.</a:t>
            </a:r>
          </a:p>
          <a:p>
            <a:r>
              <a:rPr lang="en-GB" dirty="0" smtClean="0"/>
              <a:t>A determination is made as to the proper functioning of the SUT.</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Applicability</a:t>
            </a:r>
            <a:endParaRPr lang="en-US" dirty="0"/>
          </a:p>
        </p:txBody>
      </p:sp>
      <p:sp>
        <p:nvSpPr>
          <p:cNvPr id="1026" name="AutoShape 2" descr="mk:@MSITStore:C:\Documents%20and%20Settings\Seemab\My%20Documents\Documents\PEC%20Courses\Software%20Quality%20Assurance\SQA\Students%20Copy\Students%20Copy\7Star_Artech%20House%20-%20A%20Practitioner's%20Guide%20to%20Software%20Test%20Design.chm::/7898/images/fig38_02_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mk:@MSITStore:C:\Documents%20and%20Settings\Seemab\My%20Documents\Documents\PEC%20Courses\Software%20Quality%20Assurance\SQA\Students%20Copy\Students%20Copy\7Star_Artech%20House%20-%20A%20Practitioner's%20Guide%20to%20Software%20Test%20Design.chm::/7898/images/fig38_02_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mk:@MSITStore:C:\Documents%20and%20Settings\Seemab\My%20Documents\Documents\PEC%20Courses\Software%20Quality%20Assurance\SQA\Students%20Copy\Students%20Copy\7Star_Artech%20House%20-%20A%20Practitioner's%20Guide%20to%20Software%20Test%20Design.chm::/7898/images/fig38_02_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srcRect/>
          <a:stretch>
            <a:fillRect/>
          </a:stretch>
        </p:blipFill>
        <p:spPr bwMode="auto">
          <a:xfrm>
            <a:off x="457200" y="3429000"/>
            <a:ext cx="8305800" cy="2371725"/>
          </a:xfrm>
          <a:prstGeom prst="rect">
            <a:avLst/>
          </a:prstGeom>
          <a:noFill/>
          <a:ln w="9525">
            <a:noFill/>
            <a:miter lim="800000"/>
            <a:headEnd/>
            <a:tailEnd/>
          </a:ln>
          <a:effectLst/>
        </p:spPr>
      </p:pic>
      <p:sp>
        <p:nvSpPr>
          <p:cNvPr id="9" name="Content Placeholder 2"/>
          <p:cNvSpPr>
            <a:spLocks noGrp="1"/>
          </p:cNvSpPr>
          <p:nvPr>
            <p:ph sz="quarter" idx="1"/>
          </p:nvPr>
        </p:nvSpPr>
        <p:spPr>
          <a:xfrm>
            <a:off x="612648" y="1600200"/>
            <a:ext cx="8153400" cy="4495800"/>
          </a:xfrm>
        </p:spPr>
        <p:txBody>
          <a:bodyPr/>
          <a:lstStyle/>
          <a:p>
            <a:r>
              <a:rPr lang="en-GB" dirty="0" smtClean="0"/>
              <a:t>Black box testing can be applied at all levels of system development—unit, integration, system, and acceptance.</a:t>
            </a:r>
            <a:endParaRPr lang="en-US" dirty="0" smtClean="0"/>
          </a:p>
          <a:p>
            <a:endParaRPr lang="en-US" dirty="0"/>
          </a:p>
        </p:txBody>
      </p:sp>
      <p:sp>
        <p:nvSpPr>
          <p:cNvPr id="11" name="Slide Number Placeholder 10"/>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Applicability</a:t>
            </a:r>
            <a:endParaRPr lang="en-US" dirty="0"/>
          </a:p>
        </p:txBody>
      </p:sp>
      <p:sp>
        <p:nvSpPr>
          <p:cNvPr id="3" name="Content Placeholder 2"/>
          <p:cNvSpPr>
            <a:spLocks noGrp="1"/>
          </p:cNvSpPr>
          <p:nvPr>
            <p:ph sz="quarter" idx="1"/>
          </p:nvPr>
        </p:nvSpPr>
        <p:spPr/>
        <p:txBody>
          <a:bodyPr/>
          <a:lstStyle/>
          <a:p>
            <a:r>
              <a:rPr lang="en-GB" dirty="0" smtClean="0"/>
              <a:t>As we move up in size from module to subsystem to system the box gets larger, with more complex inputs and more complex outputs, but the approach remains the same. </a:t>
            </a:r>
          </a:p>
          <a:p>
            <a:r>
              <a:rPr lang="en-GB" dirty="0" smtClean="0"/>
              <a:t>Also, as we move up in size, we are forced to the black box approach; there are simply too many paths through the SUT to perform white box testing.</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Disadvantage-1</a:t>
            </a:r>
            <a:endParaRPr lang="en-US" dirty="0"/>
          </a:p>
        </p:txBody>
      </p:sp>
      <p:sp>
        <p:nvSpPr>
          <p:cNvPr id="3" name="Content Placeholder 2"/>
          <p:cNvSpPr>
            <a:spLocks noGrp="1"/>
          </p:cNvSpPr>
          <p:nvPr>
            <p:ph sz="quarter" idx="1"/>
          </p:nvPr>
        </p:nvSpPr>
        <p:spPr>
          <a:xfrm>
            <a:off x="612648" y="1600200"/>
            <a:ext cx="8153400" cy="5029200"/>
          </a:xfrm>
        </p:spPr>
        <p:txBody>
          <a:bodyPr>
            <a:normAutofit lnSpcReduction="10000"/>
          </a:bodyPr>
          <a:lstStyle/>
          <a:p>
            <a:r>
              <a:rPr lang="en-GB" dirty="0" smtClean="0"/>
              <a:t>When using black box testing, the tester can never be sure of how much of the SUT has been tested. No matter how clever or diligent the tester, some execution paths may never be exercised. </a:t>
            </a:r>
          </a:p>
          <a:p>
            <a:r>
              <a:rPr lang="en-GB" dirty="0" smtClean="0"/>
              <a:t>For example, what is the probability a tester would select a test case to discover this "feature"?</a:t>
            </a:r>
          </a:p>
          <a:p>
            <a:pPr>
              <a:buNone/>
            </a:pPr>
            <a:endParaRPr lang="en-GB" sz="2400" dirty="0" smtClean="0"/>
          </a:p>
          <a:p>
            <a:pPr>
              <a:buNone/>
            </a:pPr>
            <a:r>
              <a:rPr lang="en-GB" sz="2400" dirty="0" smtClean="0"/>
              <a:t>if (name=="Lee" &amp;&amp; </a:t>
            </a:r>
            <a:r>
              <a:rPr lang="en-GB" sz="2400" dirty="0" err="1" smtClean="0"/>
              <a:t>employeeNumber</a:t>
            </a:r>
            <a:r>
              <a:rPr lang="en-GB" sz="2400" dirty="0" smtClean="0"/>
              <a:t>=="1234" &amp;&amp; </a:t>
            </a:r>
            <a:r>
              <a:rPr lang="en-GB" sz="2400" dirty="0" err="1" smtClean="0"/>
              <a:t>employmentStatus</a:t>
            </a:r>
            <a:r>
              <a:rPr lang="en-GB" sz="2400" dirty="0" smtClean="0"/>
              <a:t>=="</a:t>
            </a:r>
            <a:r>
              <a:rPr lang="en-GB" sz="2400" dirty="0" err="1" smtClean="0"/>
              <a:t>RecentlyTerminatedForCause</a:t>
            </a:r>
            <a:r>
              <a:rPr lang="en-GB" sz="2400" dirty="0" smtClean="0"/>
              <a:t>") </a:t>
            </a:r>
          </a:p>
          <a:p>
            <a:pPr>
              <a:buNone/>
            </a:pPr>
            <a:r>
              <a:rPr lang="en-GB" sz="2400" dirty="0" smtClean="0"/>
              <a:t>{ </a:t>
            </a:r>
          </a:p>
          <a:p>
            <a:pPr>
              <a:buNone/>
            </a:pPr>
            <a:r>
              <a:rPr lang="en-GB" sz="2400" dirty="0" smtClean="0"/>
              <a:t>	send Lee a check for $1,000,000; </a:t>
            </a:r>
          </a:p>
          <a:p>
            <a:pPr>
              <a:buNone/>
            </a:pPr>
            <a:r>
              <a:rPr lang="en-GB" sz="2400" dirty="0" smtClean="0"/>
              <a:t>} </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Disadvantage-2</a:t>
            </a:r>
            <a:endParaRPr lang="en-US" dirty="0"/>
          </a:p>
        </p:txBody>
      </p:sp>
      <p:sp>
        <p:nvSpPr>
          <p:cNvPr id="3" name="Content Placeholder 2"/>
          <p:cNvSpPr>
            <a:spLocks noGrp="1"/>
          </p:cNvSpPr>
          <p:nvPr>
            <p:ph sz="quarter" idx="1"/>
          </p:nvPr>
        </p:nvSpPr>
        <p:spPr/>
        <p:txBody>
          <a:bodyPr/>
          <a:lstStyle/>
          <a:p>
            <a:r>
              <a:rPr lang="en-GB" dirty="0" smtClean="0"/>
              <a:t>To find every defect using black box testing, the tester would have to create every possible combination of input data, both valid and invalid. This exhaustive input testing is almost always impossible. We can only choose a subset (often a very small subset) of the input combinations.</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sz="quarter" idx="1"/>
          </p:nvPr>
        </p:nvSpPr>
        <p:spPr/>
        <p:txBody>
          <a:bodyPr/>
          <a:lstStyle/>
          <a:p>
            <a:r>
              <a:rPr lang="en-GB" dirty="0" smtClean="0"/>
              <a:t>Even though we can't test everything, formal black box testing directs the tester to choose subsets of tests that are both efficient and effective in finding defects. As such, these subsets will find more defects than a randomly created equivalent number of tests. Black box testing helps maximize the return on our testing investment.</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StudPres">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4" ma:contentTypeDescription="Create a new document." ma:contentTypeScope="" ma:versionID="e4b7918f6d70a6bbd3ae09fdaae93119"/>
</file>

<file path=customXml/itemProps1.xml><?xml version="1.0" encoding="utf-8"?>
<ds:datastoreItem xmlns:ds="http://schemas.openxmlformats.org/officeDocument/2006/customXml" ds:itemID="{B58E645B-416C-46C0-8199-EBD1F0DEEE9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9000B0E-F247-42DE-B4C8-953FA55828ED}">
  <ds:schemaRefs>
    <ds:schemaRef ds:uri="http://schemas.microsoft.com/sharepoint/v3/contenttype/forms"/>
  </ds:schemaRefs>
</ds:datastoreItem>
</file>

<file path=customXml/itemProps3.xml><?xml version="1.0" encoding="utf-8"?>
<ds:datastoreItem xmlns:ds="http://schemas.openxmlformats.org/officeDocument/2006/customXml" ds:itemID="{E0914435-E756-48BB-A166-ECAB58D992C2}">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EdStudPres</Template>
  <TotalTime>0</TotalTime>
  <Words>808</Words>
  <Application>Microsoft Office PowerPoint</Application>
  <PresentationFormat>On-screen Show (4:3)</PresentationFormat>
  <Paragraphs>111</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EdStudPres</vt:lpstr>
      <vt:lpstr>Software Quality Assurance</vt:lpstr>
      <vt:lpstr>Review of Previous Lecture</vt:lpstr>
      <vt:lpstr>Black Box Testing</vt:lpstr>
      <vt:lpstr>Black Box Testing Process</vt:lpstr>
      <vt:lpstr>Applicability</vt:lpstr>
      <vt:lpstr>Applicability</vt:lpstr>
      <vt:lpstr>Disadvantage-1</vt:lpstr>
      <vt:lpstr>Disadvantage-2</vt:lpstr>
      <vt:lpstr>Advantages</vt:lpstr>
      <vt:lpstr>Use of Black Box Testing</vt:lpstr>
      <vt:lpstr>Black Box Testing Requirements (Inputs)</vt:lpstr>
      <vt:lpstr>Results of Black Box Testing (Outputs)</vt:lpstr>
      <vt:lpstr>Techniques of Black Box Testing</vt:lpstr>
      <vt:lpstr>Summary</vt:lpstr>
      <vt:lpstr>References</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2010-09-28T13:47:48Z</dcterms:created>
  <dcterms:modified xsi:type="dcterms:W3CDTF">2010-10-13T04:14:15Z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