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4" r:id="rId4"/>
  </p:sldMasterIdLst>
  <p:notesMasterIdLst>
    <p:notesMasterId r:id="rId38"/>
  </p:notesMasterIdLst>
  <p:sldIdLst>
    <p:sldId id="258" r:id="rId5"/>
    <p:sldId id="259" r:id="rId6"/>
    <p:sldId id="257" r:id="rId7"/>
    <p:sldId id="260" r:id="rId8"/>
    <p:sldId id="279" r:id="rId9"/>
    <p:sldId id="280" r:id="rId10"/>
    <p:sldId id="261" r:id="rId11"/>
    <p:sldId id="281" r:id="rId12"/>
    <p:sldId id="262" r:id="rId13"/>
    <p:sldId id="263" r:id="rId14"/>
    <p:sldId id="282" r:id="rId15"/>
    <p:sldId id="283" r:id="rId16"/>
    <p:sldId id="264" r:id="rId17"/>
    <p:sldId id="265" r:id="rId18"/>
    <p:sldId id="266" r:id="rId19"/>
    <p:sldId id="284" r:id="rId20"/>
    <p:sldId id="267" r:id="rId21"/>
    <p:sldId id="268" r:id="rId22"/>
    <p:sldId id="269" r:id="rId23"/>
    <p:sldId id="285" r:id="rId24"/>
    <p:sldId id="270" r:id="rId25"/>
    <p:sldId id="271" r:id="rId26"/>
    <p:sldId id="286" r:id="rId27"/>
    <p:sldId id="272" r:id="rId28"/>
    <p:sldId id="273" r:id="rId29"/>
    <p:sldId id="287" r:id="rId30"/>
    <p:sldId id="274" r:id="rId31"/>
    <p:sldId id="275" r:id="rId32"/>
    <p:sldId id="276" r:id="rId33"/>
    <p:sldId id="288" r:id="rId34"/>
    <p:sldId id="289" r:id="rId35"/>
    <p:sldId id="277" r:id="rId36"/>
    <p:sldId id="278" r:id="rId3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63" autoAdjust="0"/>
    <p:restoredTop sz="94660"/>
  </p:normalViewPr>
  <p:slideViewPr>
    <p:cSldViewPr>
      <p:cViewPr>
        <p:scale>
          <a:sx n="70" d="100"/>
          <a:sy n="70" d="100"/>
        </p:scale>
        <p:origin x="-1170" y="-18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11/22/2010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5D78FC6-CE17-4259-A63C-DDFC12E048FC}"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743653DA-8BF4-4869-96FE-9BCF43372D46}" type="datetime8">
              <a:rPr lang="en-US" smtClean="0"/>
              <a:pPr algn="ctr"/>
              <a:t>11/22/2010 8:44 AM</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816DF-213E-421B-92D3-C068DBB023D6}" type="datetime8">
              <a:rPr lang="en-US" smtClean="0">
                <a:solidFill>
                  <a:schemeClr val="tx2"/>
                </a:solidFill>
              </a:rPr>
              <a:pPr/>
              <a:t>11/22/2010 8:44 AM</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3816DF-213E-421B-92D3-C068DBB023D6}" type="datetime8">
              <a:rPr lang="en-US" smtClean="0">
                <a:solidFill>
                  <a:schemeClr val="tx2"/>
                </a:solidFill>
              </a:rPr>
              <a:pPr/>
              <a:t>11/22/2010 8:44 AM</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7129108-AC8D-4212-9283-60D9E99BF07A}" type="datetime8">
              <a:rPr lang="en-US" smtClean="0"/>
              <a:pPr/>
              <a:t>11/22/2010 8:44 AM</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B6DED3D3-6235-4F4C-B439-DF277FB555A7}" type="datetime8">
              <a:rPr lang="en-US" smtClean="0"/>
              <a:pPr/>
              <a:t>11/22/2010 8:44 AM</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bg1"/>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bg1"/>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bg1"/>
                </a:solidFill>
                <a:effectLst/>
                <a:uLnTx/>
                <a:uFillTx/>
                <a:latin typeface="+mn-lt"/>
                <a:ea typeface="+mn-ea"/>
                <a:cs typeface="+mn-cs"/>
              </a:rPr>
              <a:t>Latif</a:t>
            </a:r>
            <a:endParaRPr kumimoji="0" lang="en-US" sz="1600" b="1" i="0" u="none" strike="noStrike" kern="1200" cap="none" spc="0" normalizeH="0" baseline="0" noProof="0" dirty="0">
              <a:ln>
                <a:noFill/>
              </a:ln>
              <a:solidFill>
                <a:schemeClr val="bg1"/>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3B5F1E3E-4B2F-4895-B65E-28B2E64F39F6}" type="datetime8">
              <a:rPr lang="en-US" smtClean="0"/>
              <a:pPr/>
              <a:t>11/22/2010 8:44 AM</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63085435-8225-4333-BFFA-0096413F0D76}" type="datetime8">
              <a:rPr lang="en-US" smtClean="0"/>
              <a:pPr/>
              <a:t>11/22/2010 8:44 AM</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83C494-2A87-468C-A21B-CB14FB9ABB00}" type="datetime8">
              <a:rPr lang="en-US" smtClean="0"/>
              <a:pPr/>
              <a:t>11/22/2010 8:44 AM</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8">
              <a:rPr lang="en-US" smtClean="0"/>
              <a:pPr/>
              <a:t>11/22/2010 8:44 AM</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BECC0C8-36B8-442A-833D-B6AACE86BB77}" type="datetime8">
              <a:rPr lang="en-US" smtClean="0"/>
              <a:pPr/>
              <a:t>11/22/2010 8:44 AM</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51E20EC5-AC53-4169-941E-EDF10CD23748}" type="datetime8">
              <a:rPr lang="en-US" smtClean="0"/>
              <a:pPr/>
              <a:t>11/22/2010 8:44 AM</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Click icon to add picture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8D3816DF-213E-421B-92D3-C068DBB023D6}" type="datetime8">
              <a:rPr lang="en-US" smtClean="0">
                <a:solidFill>
                  <a:schemeClr val="tx2"/>
                </a:solidFill>
              </a:rPr>
              <a:pPr/>
              <a:t>11/22/2010 8:44 AM</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
        <p:nvSpPr>
          <p:cNvPr id="10" name="Footer Placeholder 3"/>
          <p:cNvSpPr txBox="1">
            <a:spLocks/>
          </p:cNvSpPr>
          <p:nvPr userDrawn="1"/>
        </p:nvSpPr>
        <p:spPr>
          <a:xfrm>
            <a:off x="0" y="6477000"/>
            <a:ext cx="16764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schemeClr val="tx2"/>
                </a:solidFill>
                <a:effectLst/>
                <a:uLnTx/>
                <a:uFillTx/>
                <a:latin typeface="+mn-lt"/>
                <a:ea typeface="+mn-ea"/>
                <a:cs typeface="+mn-cs"/>
              </a:rPr>
              <a:t>Dr.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Seemab</a:t>
            </a:r>
            <a:r>
              <a:rPr kumimoji="0" lang="en-US" sz="1600" b="1" i="0" u="none" strike="noStrike" kern="1200" cap="none" spc="0" normalizeH="0" baseline="0" noProof="0" dirty="0" smtClean="0">
                <a:ln>
                  <a:noFill/>
                </a:ln>
                <a:solidFill>
                  <a:schemeClr val="tx2"/>
                </a:solidFill>
                <a:effectLst/>
                <a:uLnTx/>
                <a:uFillTx/>
                <a:latin typeface="+mn-lt"/>
                <a:ea typeface="+mn-ea"/>
                <a:cs typeface="+mn-cs"/>
              </a:rPr>
              <a:t> </a:t>
            </a:r>
            <a:r>
              <a:rPr kumimoji="0" lang="en-US" sz="1600" b="1" i="0" u="none" strike="noStrike" kern="1200" cap="none" spc="0" normalizeH="0" baseline="0" noProof="0" dirty="0" err="1" smtClean="0">
                <a:ln>
                  <a:noFill/>
                </a:ln>
                <a:solidFill>
                  <a:schemeClr val="tx2"/>
                </a:solidFill>
                <a:effectLst/>
                <a:uLnTx/>
                <a:uFillTx/>
                <a:latin typeface="+mn-lt"/>
                <a:ea typeface="+mn-ea"/>
                <a:cs typeface="+mn-cs"/>
              </a:rPr>
              <a:t>Latif</a:t>
            </a:r>
            <a:endParaRPr kumimoji="0" lang="en-US" sz="1600" b="1" i="0" u="none" strike="noStrike" kern="1200" cap="none" spc="0" normalizeH="0" baseline="0" noProof="0" dirty="0">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57200" y="1600200"/>
            <a:ext cx="8382000" cy="914400"/>
          </a:xfrm>
        </p:spPr>
        <p:txBody>
          <a:bodyPr/>
          <a:lstStyle/>
          <a:p>
            <a:r>
              <a:rPr lang="en-US" dirty="0" smtClean="0"/>
              <a:t>Software Quality Assurance</a:t>
            </a:r>
            <a:endParaRPr lang="en-US" dirty="0"/>
          </a:p>
        </p:txBody>
      </p:sp>
      <p:sp>
        <p:nvSpPr>
          <p:cNvPr id="3" name="Rectangle 2"/>
          <p:cNvSpPr>
            <a:spLocks noGrp="1"/>
          </p:cNvSpPr>
          <p:nvPr>
            <p:ph type="subTitle" idx="1"/>
          </p:nvPr>
        </p:nvSpPr>
        <p:spPr/>
        <p:txBody>
          <a:bodyPr>
            <a:normAutofit/>
          </a:bodyPr>
          <a:lstStyle/>
          <a:p>
            <a:pPr lvl="0" algn="r">
              <a:defRPr/>
            </a:pPr>
            <a:r>
              <a:rPr lang="en-US" sz="2800" dirty="0" smtClean="0"/>
              <a:t>Lecture No. 8</a:t>
            </a:r>
            <a:endParaRPr lang="en-US" sz="2800" dirty="0"/>
          </a:p>
        </p:txBody>
      </p:sp>
      <p:sp>
        <p:nvSpPr>
          <p:cNvPr id="4" name="Subtitle 2"/>
          <p:cNvSpPr txBox="1">
            <a:spLocks/>
          </p:cNvSpPr>
          <p:nvPr/>
        </p:nvSpPr>
        <p:spPr>
          <a:xfrm>
            <a:off x="5943600" y="5181600"/>
            <a:ext cx="3124200" cy="762000"/>
          </a:xfrm>
          <a:prstGeom prst="rect">
            <a:avLst/>
          </a:prstGeom>
        </p:spPr>
        <p:txBody>
          <a:bodyPr vert="horz" anchor="ctr">
            <a:normAutofit/>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US" sz="3200" i="0" u="none" strike="noStrike" kern="1200" cap="none" spc="0" normalizeH="0" baseline="0" noProof="0" dirty="0" smtClean="0">
                <a:ln>
                  <a:noFill/>
                </a:ln>
                <a:solidFill>
                  <a:srgbClr val="FFFFFF"/>
                </a:solidFill>
                <a:effectLst/>
                <a:uLnTx/>
                <a:uFillTx/>
                <a:latin typeface="+mn-lt"/>
                <a:ea typeface="+mn-ea"/>
                <a:cs typeface="+mn-cs"/>
              </a:rPr>
              <a:t>Dr.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Seemab</a:t>
            </a:r>
            <a:r>
              <a:rPr kumimoji="0" lang="en-US" sz="3200" i="0" u="none" strike="noStrike" kern="1200" cap="none" spc="0" normalizeH="0" baseline="0" noProof="0" dirty="0" smtClean="0">
                <a:ln>
                  <a:noFill/>
                </a:ln>
                <a:solidFill>
                  <a:srgbClr val="FFFFFF"/>
                </a:solidFill>
                <a:effectLst/>
                <a:uLnTx/>
                <a:uFillTx/>
                <a:latin typeface="+mn-lt"/>
                <a:ea typeface="+mn-ea"/>
                <a:cs typeface="+mn-cs"/>
              </a:rPr>
              <a:t> </a:t>
            </a:r>
            <a:r>
              <a:rPr kumimoji="0" lang="en-US" sz="3200" i="0" u="none" strike="noStrike" kern="1200" cap="none" spc="0" normalizeH="0" baseline="0" noProof="0" dirty="0" err="1" smtClean="0">
                <a:ln>
                  <a:noFill/>
                </a:ln>
                <a:solidFill>
                  <a:srgbClr val="FFFFFF"/>
                </a:solidFill>
                <a:effectLst/>
                <a:uLnTx/>
                <a:uFillTx/>
                <a:latin typeface="+mn-lt"/>
                <a:ea typeface="+mn-ea"/>
                <a:cs typeface="+mn-cs"/>
              </a:rPr>
              <a:t>Latif</a:t>
            </a:r>
            <a:endParaRPr kumimoji="0" lang="en-US" sz="3200" i="0" u="none" strike="noStrike" kern="1200" cap="none" spc="0" normalizeH="0" baseline="0" noProof="0" dirty="0" smtClean="0">
              <a:ln>
                <a:noFill/>
              </a:ln>
              <a:solidFill>
                <a:srgbClr val="FFFFFF"/>
              </a:solidFill>
              <a:effectLst/>
              <a:uLnTx/>
              <a:uFillTx/>
              <a:latin typeface="+mn-lt"/>
              <a:ea typeface="+mn-ea"/>
              <a:cs typeface="+mn-cs"/>
            </a:endParaRPr>
          </a:p>
        </p:txBody>
      </p:sp>
      <p:sp>
        <p:nvSpPr>
          <p:cNvPr id="5" name="TextBox 4"/>
          <p:cNvSpPr txBox="1"/>
          <p:nvPr/>
        </p:nvSpPr>
        <p:spPr>
          <a:xfrm>
            <a:off x="19777" y="6260068"/>
            <a:ext cx="2353658" cy="369332"/>
          </a:xfrm>
          <a:prstGeom prst="rect">
            <a:avLst/>
          </a:prstGeom>
          <a:noFill/>
        </p:spPr>
        <p:txBody>
          <a:bodyPr wrap="none" rtlCol="0">
            <a:spAutoFit/>
          </a:bodyPr>
          <a:lstStyle/>
          <a:p>
            <a:r>
              <a:rPr lang="en-US" dirty="0" smtClean="0"/>
              <a:t> 22</a:t>
            </a:r>
            <a:r>
              <a:rPr lang="en-US" baseline="30000" dirty="0" smtClean="0"/>
              <a:t>nd</a:t>
            </a:r>
            <a:r>
              <a:rPr lang="en-US" dirty="0" smtClean="0"/>
              <a:t> November, 2010</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Pareto Diagram</a:t>
            </a:r>
            <a:endParaRPr lang="en-US" dirty="0"/>
          </a:p>
        </p:txBody>
      </p:sp>
      <p:sp>
        <p:nvSpPr>
          <p:cNvPr id="3" name="Content Placeholder 2"/>
          <p:cNvSpPr>
            <a:spLocks noGrp="1"/>
          </p:cNvSpPr>
          <p:nvPr>
            <p:ph sz="quarter" idx="1"/>
          </p:nvPr>
        </p:nvSpPr>
        <p:spPr>
          <a:xfrm>
            <a:off x="152400" y="1524000"/>
            <a:ext cx="5105400" cy="3581400"/>
          </a:xfrm>
        </p:spPr>
        <p:txBody>
          <a:bodyPr>
            <a:normAutofit fontScale="85000" lnSpcReduction="20000"/>
          </a:bodyPr>
          <a:lstStyle/>
          <a:p>
            <a:r>
              <a:rPr lang="en-GB" dirty="0" smtClean="0"/>
              <a:t>In software development, the X-axis for a Pareto diagram is usually the defect cause and the Y-axis the defect count. </a:t>
            </a:r>
          </a:p>
          <a:p>
            <a:r>
              <a:rPr lang="en-GB" dirty="0" smtClean="0"/>
              <a:t>By arranging the causes based on defect frequency, a Pareto diagram can identify the few causes that account for the majority of defects. It indicates which problems should be solved first in eliminating defects and improving the operation. </a:t>
            </a:r>
          </a:p>
        </p:txBody>
      </p:sp>
      <p:pic>
        <p:nvPicPr>
          <p:cNvPr id="2051" name="Picture 3"/>
          <p:cNvPicPr>
            <a:picLocks noChangeAspect="1" noChangeArrowheads="1"/>
          </p:cNvPicPr>
          <p:nvPr/>
        </p:nvPicPr>
        <p:blipFill>
          <a:blip r:embed="rId2"/>
          <a:srcRect/>
          <a:stretch>
            <a:fillRect/>
          </a:stretch>
        </p:blipFill>
        <p:spPr bwMode="auto">
          <a:xfrm>
            <a:off x="5372100" y="1524000"/>
            <a:ext cx="3771900" cy="3048222"/>
          </a:xfrm>
          <a:prstGeom prst="rect">
            <a:avLst/>
          </a:prstGeom>
          <a:noFill/>
          <a:ln w="9525">
            <a:noFill/>
            <a:miter lim="800000"/>
            <a:headEnd/>
            <a:tailEnd/>
          </a:ln>
          <a:effectLst/>
        </p:spPr>
      </p:pic>
      <p:sp>
        <p:nvSpPr>
          <p:cNvPr id="6" name="TextBox 5"/>
          <p:cNvSpPr txBox="1"/>
          <p:nvPr/>
        </p:nvSpPr>
        <p:spPr>
          <a:xfrm>
            <a:off x="457200" y="5105400"/>
            <a:ext cx="8229600" cy="1200329"/>
          </a:xfrm>
          <a:prstGeom prst="rect">
            <a:avLst/>
          </a:prstGeom>
          <a:noFill/>
        </p:spPr>
        <p:txBody>
          <a:bodyPr wrap="square" rtlCol="0">
            <a:spAutoFit/>
          </a:bodyPr>
          <a:lstStyle/>
          <a:p>
            <a:r>
              <a:rPr lang="en-GB" sz="2400" dirty="0" smtClean="0"/>
              <a:t>Pareto analysis is commonly referred to as the 80–20 principle (20% of the causes account for 80% of the defects), although the cause-defect relationship is not always in an 80–20 distribution.</a:t>
            </a:r>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Pareto Chart </a:t>
            </a:r>
            <a:endParaRPr lang="en-US" dirty="0"/>
          </a:p>
        </p:txBody>
      </p:sp>
      <p:sp>
        <p:nvSpPr>
          <p:cNvPr id="3" name="Content Placeholder 2"/>
          <p:cNvSpPr>
            <a:spLocks noGrp="1"/>
          </p:cNvSpPr>
          <p:nvPr>
            <p:ph sz="quarter" idx="1"/>
          </p:nvPr>
        </p:nvSpPr>
        <p:spPr/>
        <p:txBody>
          <a:bodyPr/>
          <a:lstStyle/>
          <a:p>
            <a:r>
              <a:rPr lang="en-GB" dirty="0" smtClean="0"/>
              <a:t>When </a:t>
            </a:r>
            <a:r>
              <a:rPr lang="en-GB" dirty="0" smtClean="0"/>
              <a:t>analyzing data about the frequency of problems or causes in a process.</a:t>
            </a:r>
          </a:p>
          <a:p>
            <a:r>
              <a:rPr lang="en-GB" dirty="0" smtClean="0"/>
              <a:t>When there are many problems or causes and you want to focus on the most significant.</a:t>
            </a:r>
          </a:p>
          <a:p>
            <a:r>
              <a:rPr lang="en-GB" dirty="0" smtClean="0"/>
              <a:t>When analyzing broad causes by looking at their specific components.</a:t>
            </a:r>
          </a:p>
          <a:p>
            <a:r>
              <a:rPr lang="en-GB" dirty="0" smtClean="0"/>
              <a:t>When communicating with others about your data</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Pareto Chart </a:t>
            </a:r>
            <a:r>
              <a:rPr lang="en-GB" dirty="0" smtClean="0"/>
              <a:t>Procedure</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85000" lnSpcReduction="20000"/>
          </a:bodyPr>
          <a:lstStyle/>
          <a:p>
            <a:r>
              <a:rPr lang="en-GB" dirty="0" smtClean="0"/>
              <a:t>Decide </a:t>
            </a:r>
            <a:r>
              <a:rPr lang="en-GB" dirty="0" smtClean="0"/>
              <a:t>what categories you will use to group items.</a:t>
            </a:r>
          </a:p>
          <a:p>
            <a:r>
              <a:rPr lang="en-GB" dirty="0" smtClean="0"/>
              <a:t>Decide what measurement is appropriate. Common measurements are frequency, quantity, cost and time.</a:t>
            </a:r>
          </a:p>
          <a:p>
            <a:r>
              <a:rPr lang="en-GB" dirty="0" smtClean="0"/>
              <a:t>Decide what period of time the Pareto chart will cover: One work cycle? One full day? A week? </a:t>
            </a:r>
          </a:p>
          <a:p>
            <a:r>
              <a:rPr lang="en-GB" dirty="0" smtClean="0"/>
              <a:t>Collect the data, recording the category each time. </a:t>
            </a:r>
          </a:p>
          <a:p>
            <a:r>
              <a:rPr lang="en-GB" dirty="0" smtClean="0"/>
              <a:t>Subtotal the measurements for each category.</a:t>
            </a:r>
          </a:p>
          <a:p>
            <a:r>
              <a:rPr lang="en-GB" dirty="0" smtClean="0"/>
              <a:t>Determine the appropriate scale for the measurements you have collected. </a:t>
            </a:r>
            <a:r>
              <a:rPr lang="en-GB" dirty="0" smtClean="0"/>
              <a:t>Mark </a:t>
            </a:r>
            <a:r>
              <a:rPr lang="en-GB" dirty="0" smtClean="0"/>
              <a:t>the scale on the left side of the chart.</a:t>
            </a:r>
          </a:p>
          <a:p>
            <a:r>
              <a:rPr lang="en-GB" dirty="0" smtClean="0"/>
              <a:t>Construct and label bars for each category. Place the tallest at the far left, then the next tallest to its right and so on. If there are many categories with small measurements, they can be grouped as “other</a:t>
            </a:r>
            <a:r>
              <a:rPr lang="en-GB" dirty="0" smtClean="0"/>
              <a:t>.”</a:t>
            </a:r>
            <a:endParaRPr lang="en-GB"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0"/>
            <a:ext cx="8153400" cy="838200"/>
          </a:xfrm>
        </p:spPr>
        <p:txBody>
          <a:bodyPr/>
          <a:lstStyle/>
          <a:p>
            <a:r>
              <a:rPr lang="en-US" dirty="0" smtClean="0"/>
              <a:t>Pareto Diagram-- Example</a:t>
            </a:r>
            <a:endParaRPr lang="en-US" dirty="0"/>
          </a:p>
        </p:txBody>
      </p:sp>
      <p:sp>
        <p:nvSpPr>
          <p:cNvPr id="3" name="Content Placeholder 2"/>
          <p:cNvSpPr>
            <a:spLocks noGrp="1"/>
          </p:cNvSpPr>
          <p:nvPr>
            <p:ph sz="quarter" idx="4294967295"/>
          </p:nvPr>
        </p:nvSpPr>
        <p:spPr>
          <a:xfrm>
            <a:off x="4267200" y="1066800"/>
            <a:ext cx="4800600" cy="4343400"/>
          </a:xfrm>
        </p:spPr>
        <p:txBody>
          <a:bodyPr>
            <a:noAutofit/>
          </a:bodyPr>
          <a:lstStyle/>
          <a:p>
            <a:pPr>
              <a:buNone/>
            </a:pPr>
            <a:r>
              <a:rPr lang="en-GB" sz="2200" dirty="0" smtClean="0"/>
              <a:t>	This graph shows an example of a Pareto analysis of the causes of defects for an IBM Rochester product. Interface problems (INTF) and data initialization problems (INIT) were found to be the dominant causes for defects in that product. By focusing on these two areas throughout the design, implementation, and test processes, and by conducting technical education by peer experts, significant improvement was observed. </a:t>
            </a:r>
            <a:endParaRPr lang="en-US" sz="2200" dirty="0"/>
          </a:p>
        </p:txBody>
      </p:sp>
      <p:sp>
        <p:nvSpPr>
          <p:cNvPr id="3074" name="AutoShape 2" descr="graphics/05fig03.gif"/>
          <p:cNvSpPr>
            <a:spLocks noChangeAspect="1" noChangeArrowheads="1"/>
          </p:cNvSpPr>
          <p:nvPr/>
        </p:nvSpPr>
        <p:spPr bwMode="auto">
          <a:xfrm>
            <a:off x="155575" y="-1843088"/>
            <a:ext cx="4352925" cy="38481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57200" y="5257800"/>
            <a:ext cx="8229600" cy="1107996"/>
          </a:xfrm>
          <a:prstGeom prst="rect">
            <a:avLst/>
          </a:prstGeom>
          <a:noFill/>
        </p:spPr>
        <p:txBody>
          <a:bodyPr wrap="square" rtlCol="0">
            <a:spAutoFit/>
          </a:bodyPr>
          <a:lstStyle/>
          <a:p>
            <a:r>
              <a:rPr lang="en-GB" sz="2200" dirty="0" smtClean="0"/>
              <a:t>The other defect causes in the figure include complex logical problems (CPLX), translation-related national language problems (NLS), problems related to addresses (ADDR), and data definition problems (DEFN).</a:t>
            </a:r>
            <a:endParaRPr lang="en-US" sz="2200" dirty="0"/>
          </a:p>
        </p:txBody>
      </p:sp>
      <p:pic>
        <p:nvPicPr>
          <p:cNvPr id="2050" name="Picture 2"/>
          <p:cNvPicPr>
            <a:picLocks noChangeAspect="1" noChangeArrowheads="1"/>
          </p:cNvPicPr>
          <p:nvPr/>
        </p:nvPicPr>
        <p:blipFill>
          <a:blip r:embed="rId2"/>
          <a:srcRect/>
          <a:stretch>
            <a:fillRect/>
          </a:stretch>
        </p:blipFill>
        <p:spPr bwMode="auto">
          <a:xfrm>
            <a:off x="0" y="1143000"/>
            <a:ext cx="4581525" cy="39433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3-- Histogram</a:t>
            </a:r>
            <a:endParaRPr lang="en-US" dirty="0"/>
          </a:p>
        </p:txBody>
      </p:sp>
      <p:sp>
        <p:nvSpPr>
          <p:cNvPr id="3" name="Content Placeholder 2"/>
          <p:cNvSpPr>
            <a:spLocks noGrp="1"/>
          </p:cNvSpPr>
          <p:nvPr>
            <p:ph sz="quarter" idx="1"/>
          </p:nvPr>
        </p:nvSpPr>
        <p:spPr>
          <a:xfrm>
            <a:off x="536448" y="1600200"/>
            <a:ext cx="4721352" cy="4495800"/>
          </a:xfrm>
        </p:spPr>
        <p:txBody>
          <a:bodyPr>
            <a:normAutofit fontScale="92500" lnSpcReduction="10000"/>
          </a:bodyPr>
          <a:lstStyle/>
          <a:p>
            <a:r>
              <a:rPr lang="en-GB" dirty="0" smtClean="0"/>
              <a:t>The histogram is a graphic representation of frequency counts of a sample or a population. </a:t>
            </a:r>
          </a:p>
          <a:p>
            <a:r>
              <a:rPr lang="en-GB" dirty="0" smtClean="0"/>
              <a:t>The X-axis lists the unit intervals of a parameter (e.g., severity level of software defects) ranked in ascending order from left to right, and the Y-axis contains the frequency counts. </a:t>
            </a:r>
          </a:p>
          <a:p>
            <a:endParaRPr lang="en-US" dirty="0"/>
          </a:p>
        </p:txBody>
      </p:sp>
      <p:pic>
        <p:nvPicPr>
          <p:cNvPr id="24578" name="Picture 2"/>
          <p:cNvPicPr>
            <a:picLocks noChangeAspect="1" noChangeArrowheads="1"/>
          </p:cNvPicPr>
          <p:nvPr/>
        </p:nvPicPr>
        <p:blipFill>
          <a:blip r:embed="rId2"/>
          <a:srcRect/>
          <a:stretch>
            <a:fillRect/>
          </a:stretch>
        </p:blipFill>
        <p:spPr bwMode="auto">
          <a:xfrm>
            <a:off x="5334000" y="2209800"/>
            <a:ext cx="3595255" cy="2971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a:t>
            </a:r>
            <a:endParaRPr lang="en-US" dirty="0"/>
          </a:p>
        </p:txBody>
      </p:sp>
      <p:sp>
        <p:nvSpPr>
          <p:cNvPr id="3" name="Content Placeholder 2"/>
          <p:cNvSpPr>
            <a:spLocks noGrp="1"/>
          </p:cNvSpPr>
          <p:nvPr>
            <p:ph sz="quarter" idx="1"/>
          </p:nvPr>
        </p:nvSpPr>
        <p:spPr>
          <a:xfrm>
            <a:off x="612648" y="1600200"/>
            <a:ext cx="8153400" cy="4648200"/>
          </a:xfrm>
        </p:spPr>
        <p:txBody>
          <a:bodyPr>
            <a:normAutofit lnSpcReduction="10000"/>
          </a:bodyPr>
          <a:lstStyle/>
          <a:p>
            <a:r>
              <a:rPr lang="en-GB" dirty="0" smtClean="0"/>
              <a:t>Difference between Pareto and histogram:</a:t>
            </a:r>
          </a:p>
          <a:p>
            <a:pPr lvl="1"/>
            <a:r>
              <a:rPr lang="en-GB" dirty="0" smtClean="0"/>
              <a:t>In a histogram, the frequency bars are shown by the order of the X variable</a:t>
            </a:r>
          </a:p>
          <a:p>
            <a:pPr lvl="1"/>
            <a:r>
              <a:rPr lang="en-GB" dirty="0" smtClean="0"/>
              <a:t>whereas in a Pareto diagram the frequency bars are shown by order of the frequency counts. </a:t>
            </a:r>
          </a:p>
          <a:p>
            <a:r>
              <a:rPr lang="en-GB" dirty="0" smtClean="0"/>
              <a:t>The purpose of the histogram is to show the distribution characteristics of a parameter such as overall shape, central tendency, dispersion, and </a:t>
            </a:r>
            <a:r>
              <a:rPr lang="en-GB" dirty="0" err="1" smtClean="0"/>
              <a:t>skewness</a:t>
            </a:r>
            <a:r>
              <a:rPr lang="en-GB" dirty="0" smtClean="0"/>
              <a:t>. </a:t>
            </a:r>
          </a:p>
          <a:p>
            <a:r>
              <a:rPr lang="en-GB" dirty="0" smtClean="0"/>
              <a:t>It enhances understanding of the parameter of interest.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Histogram </a:t>
            </a:r>
            <a:endParaRPr lang="en-US" dirty="0"/>
          </a:p>
        </p:txBody>
      </p:sp>
      <p:sp>
        <p:nvSpPr>
          <p:cNvPr id="3" name="Content Placeholder 2"/>
          <p:cNvSpPr>
            <a:spLocks noGrp="1"/>
          </p:cNvSpPr>
          <p:nvPr>
            <p:ph sz="quarter" idx="1"/>
          </p:nvPr>
        </p:nvSpPr>
        <p:spPr>
          <a:xfrm>
            <a:off x="381000" y="1447800"/>
            <a:ext cx="8610600" cy="5105400"/>
          </a:xfrm>
        </p:spPr>
        <p:txBody>
          <a:bodyPr>
            <a:noAutofit/>
          </a:bodyPr>
          <a:lstStyle/>
          <a:p>
            <a:r>
              <a:rPr lang="en-GB" sz="2300" dirty="0" smtClean="0"/>
              <a:t>When </a:t>
            </a:r>
            <a:r>
              <a:rPr lang="en-GB" sz="2300" dirty="0" smtClean="0"/>
              <a:t>the data are numerical. </a:t>
            </a:r>
          </a:p>
          <a:p>
            <a:r>
              <a:rPr lang="en-GB" sz="2300" dirty="0" smtClean="0"/>
              <a:t>When you want to see the shape of the data’s distribution, especially when determining whether the output of a process is distributed approximately normally. </a:t>
            </a:r>
          </a:p>
          <a:p>
            <a:r>
              <a:rPr lang="en-GB" sz="2300" dirty="0" smtClean="0"/>
              <a:t>When analyzing whether a process can meet the customer’s requirements. </a:t>
            </a:r>
          </a:p>
          <a:p>
            <a:r>
              <a:rPr lang="en-GB" sz="2300" dirty="0" smtClean="0"/>
              <a:t>When analyzing what the output from a supplier’s process looks like. </a:t>
            </a:r>
          </a:p>
          <a:p>
            <a:r>
              <a:rPr lang="en-GB" sz="2300" dirty="0" smtClean="0"/>
              <a:t>When seeing whether a process change has occurred from one time period to another. </a:t>
            </a:r>
          </a:p>
          <a:p>
            <a:r>
              <a:rPr lang="en-GB" sz="2300" dirty="0" smtClean="0"/>
              <a:t>When determining whether the outputs of two or more processes are different. </a:t>
            </a:r>
          </a:p>
          <a:p>
            <a:r>
              <a:rPr lang="en-GB" sz="2300" dirty="0" smtClean="0"/>
              <a:t>When you wish to communicate the distribution of data quickly and easily to others.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Example</a:t>
            </a:r>
            <a:endParaRPr lang="en-US" dirty="0"/>
          </a:p>
        </p:txBody>
      </p:sp>
      <p:sp>
        <p:nvSpPr>
          <p:cNvPr id="3" name="Content Placeholder 2"/>
          <p:cNvSpPr>
            <a:spLocks noGrp="1"/>
          </p:cNvSpPr>
          <p:nvPr>
            <p:ph sz="quarter" idx="1"/>
          </p:nvPr>
        </p:nvSpPr>
        <p:spPr>
          <a:xfrm>
            <a:off x="152400" y="1524000"/>
            <a:ext cx="4953000" cy="3733800"/>
          </a:xfrm>
        </p:spPr>
        <p:txBody>
          <a:bodyPr>
            <a:noAutofit/>
          </a:bodyPr>
          <a:lstStyle/>
          <a:p>
            <a:r>
              <a:rPr lang="en-GB" sz="2100" dirty="0" smtClean="0"/>
              <a:t>Graph below shows an example of histogram used for software project and quality management. It shows the defect frequency of a product by severity level (from 1 to 4 with 1 being the most severe and 4 the least). </a:t>
            </a:r>
          </a:p>
          <a:p>
            <a:r>
              <a:rPr lang="en-GB" sz="2100" dirty="0" smtClean="0"/>
              <a:t>Defects with different severity levels differ in their impact on customers. Less severe defects usually have circumventions available and to customers they mean inconvenience. </a:t>
            </a:r>
          </a:p>
        </p:txBody>
      </p:sp>
      <p:pic>
        <p:nvPicPr>
          <p:cNvPr id="25602" name="Picture 2"/>
          <p:cNvPicPr>
            <a:picLocks noChangeAspect="1" noChangeArrowheads="1"/>
          </p:cNvPicPr>
          <p:nvPr/>
        </p:nvPicPr>
        <p:blipFill>
          <a:blip r:embed="rId2"/>
          <a:srcRect/>
          <a:stretch>
            <a:fillRect/>
          </a:stretch>
        </p:blipFill>
        <p:spPr bwMode="auto">
          <a:xfrm>
            <a:off x="5014913" y="1528293"/>
            <a:ext cx="4129087" cy="3653307"/>
          </a:xfrm>
          <a:prstGeom prst="rect">
            <a:avLst/>
          </a:prstGeom>
          <a:noFill/>
          <a:ln w="9525">
            <a:noFill/>
            <a:miter lim="800000"/>
            <a:headEnd/>
            <a:tailEnd/>
          </a:ln>
          <a:effectLst/>
        </p:spPr>
      </p:pic>
      <p:sp>
        <p:nvSpPr>
          <p:cNvPr id="5" name="TextBox 4"/>
          <p:cNvSpPr txBox="1"/>
          <p:nvPr/>
        </p:nvSpPr>
        <p:spPr>
          <a:xfrm>
            <a:off x="381000" y="5181600"/>
            <a:ext cx="8458200" cy="1446550"/>
          </a:xfrm>
          <a:prstGeom prst="rect">
            <a:avLst/>
          </a:prstGeom>
          <a:noFill/>
        </p:spPr>
        <p:txBody>
          <a:bodyPr wrap="square" rtlCol="0">
            <a:spAutoFit/>
          </a:bodyPr>
          <a:lstStyle/>
          <a:p>
            <a:r>
              <a:rPr lang="en-GB" sz="2200" dirty="0" smtClean="0"/>
              <a:t>In contrast, high-severity defects may cause system downtime and affect customers' business. Therefore, given the same defect rate (or number of defects), the defect severity histogram tells a lot more about the quality of the software</a:t>
            </a:r>
            <a:endParaRPr lang="en-US" sz="22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4– Scatter Diagram</a:t>
            </a:r>
            <a:endParaRPr lang="en-US" dirty="0"/>
          </a:p>
        </p:txBody>
      </p:sp>
      <p:sp>
        <p:nvSpPr>
          <p:cNvPr id="3" name="Content Placeholder 2"/>
          <p:cNvSpPr>
            <a:spLocks noGrp="1"/>
          </p:cNvSpPr>
          <p:nvPr>
            <p:ph sz="quarter" idx="1"/>
          </p:nvPr>
        </p:nvSpPr>
        <p:spPr>
          <a:xfrm>
            <a:off x="381000" y="1524000"/>
            <a:ext cx="5334000" cy="4953000"/>
          </a:xfrm>
        </p:spPr>
        <p:txBody>
          <a:bodyPr>
            <a:normAutofit fontScale="85000" lnSpcReduction="20000"/>
          </a:bodyPr>
          <a:lstStyle/>
          <a:p>
            <a:r>
              <a:rPr lang="en-GB" dirty="0" smtClean="0"/>
              <a:t>A scatter diagram portrays the relationship of two interval variables. </a:t>
            </a:r>
          </a:p>
          <a:p>
            <a:r>
              <a:rPr lang="en-GB" dirty="0" smtClean="0"/>
              <a:t>In a cause-effect relationship, the X-axis is for the independent variable and the Y-axis for the dependent variable. </a:t>
            </a:r>
          </a:p>
          <a:p>
            <a:r>
              <a:rPr lang="en-GB" dirty="0" smtClean="0"/>
              <a:t>Each point in a scatter diagram represents an observation of both the dependent and independent variables. </a:t>
            </a:r>
          </a:p>
          <a:p>
            <a:r>
              <a:rPr lang="en-GB" dirty="0" smtClean="0"/>
              <a:t>Scatter diagrams aid data-based decision making (e.g., if action is planned on the X variable and some effect is expected on the Y variable). </a:t>
            </a:r>
          </a:p>
        </p:txBody>
      </p:sp>
      <p:pic>
        <p:nvPicPr>
          <p:cNvPr id="26627" name="Picture 3"/>
          <p:cNvPicPr>
            <a:picLocks noChangeAspect="1" noChangeArrowheads="1"/>
          </p:cNvPicPr>
          <p:nvPr/>
        </p:nvPicPr>
        <p:blipFill>
          <a:blip r:embed="rId2"/>
          <a:srcRect/>
          <a:stretch>
            <a:fillRect/>
          </a:stretch>
        </p:blipFill>
        <p:spPr bwMode="auto">
          <a:xfrm>
            <a:off x="5569992" y="2147888"/>
            <a:ext cx="3421608" cy="257651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Scatter Diagram</a:t>
            </a:r>
            <a:endParaRPr lang="en-US" dirty="0"/>
          </a:p>
        </p:txBody>
      </p:sp>
      <p:sp>
        <p:nvSpPr>
          <p:cNvPr id="3" name="Content Placeholder 2"/>
          <p:cNvSpPr>
            <a:spLocks noGrp="1"/>
          </p:cNvSpPr>
          <p:nvPr>
            <p:ph sz="quarter" idx="1"/>
          </p:nvPr>
        </p:nvSpPr>
        <p:spPr>
          <a:xfrm>
            <a:off x="612648" y="1600200"/>
            <a:ext cx="8153400" cy="4953000"/>
          </a:xfrm>
        </p:spPr>
        <p:txBody>
          <a:bodyPr>
            <a:normAutofit fontScale="85000" lnSpcReduction="20000"/>
          </a:bodyPr>
          <a:lstStyle/>
          <a:p>
            <a:r>
              <a:rPr lang="en-GB" dirty="0" smtClean="0"/>
              <a:t>One should always look for a scatter diagram when the correlation coefficient of two variables is presented. </a:t>
            </a:r>
          </a:p>
          <a:p>
            <a:r>
              <a:rPr lang="en-GB" dirty="0" smtClean="0"/>
              <a:t>This is because the method for calculating the correlation coefficient is highly sensitive to outliers, and a scatter diagram can clearly expose any outliers in the relationship. </a:t>
            </a:r>
          </a:p>
          <a:p>
            <a:r>
              <a:rPr lang="en-GB" dirty="0" smtClean="0"/>
              <a:t>Second, the most common correlation coefficient is Pearson's product moment correlation coefficient, which assumes a linear relationship. If the relationship is nonlinear, the Pearson correlation coefficient may show no relationship; therefore, it may convey incorrect or false information.</a:t>
            </a:r>
          </a:p>
          <a:p>
            <a:r>
              <a:rPr lang="en-GB" dirty="0" smtClean="0"/>
              <a:t>Compared to other tools, the scatter diagram is more difficult to apply. It usually relates to investigative work and requires precise data. It is often used with other techniques such as </a:t>
            </a:r>
            <a:r>
              <a:rPr lang="en-GB" dirty="0" err="1" smtClean="0"/>
              <a:t>correlational</a:t>
            </a:r>
            <a:r>
              <a:rPr lang="en-GB" dirty="0" smtClean="0"/>
              <a:t> analysis, regression, and statistical modelling.</a:t>
            </a: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71600" y="2743200"/>
            <a:ext cx="7123113" cy="2438400"/>
          </a:xfrm>
        </p:spPr>
        <p:txBody>
          <a:bodyPr>
            <a:normAutofit/>
          </a:bodyPr>
          <a:lstStyle/>
          <a:p>
            <a:pPr>
              <a:buClr>
                <a:schemeClr val="bg1"/>
              </a:buClr>
              <a:buSzPct val="80000"/>
              <a:buFont typeface="Wingdings" pitchFamily="2" charset="2"/>
              <a:buChar char="q"/>
            </a:pPr>
            <a:r>
              <a:rPr lang="en-US" dirty="0" smtClean="0">
                <a:solidFill>
                  <a:schemeClr val="bg1"/>
                </a:solidFill>
              </a:rPr>
              <a:t>Also </a:t>
            </a:r>
            <a:r>
              <a:rPr lang="en-GB" dirty="0" smtClean="0">
                <a:solidFill>
                  <a:schemeClr val="bg1"/>
                </a:solidFill>
              </a:rPr>
              <a:t>known as Ishikawa's seven basic tools for quality control.</a:t>
            </a:r>
          </a:p>
          <a:p>
            <a:pPr>
              <a:buClr>
                <a:schemeClr val="bg1"/>
              </a:buClr>
              <a:buSzPct val="80000"/>
              <a:buFont typeface="Wingdings" pitchFamily="2" charset="2"/>
              <a:buChar char="q"/>
            </a:pPr>
            <a:r>
              <a:rPr lang="en-US" dirty="0" smtClean="0">
                <a:solidFill>
                  <a:schemeClr val="bg1"/>
                </a:solidFill>
              </a:rPr>
              <a:t>Promoted by Ishikawa in 1989.</a:t>
            </a:r>
            <a:endParaRPr lang="en-US" dirty="0">
              <a:solidFill>
                <a:schemeClr val="bg1"/>
              </a:solidFill>
            </a:endParaRPr>
          </a:p>
        </p:txBody>
      </p:sp>
      <p:sp>
        <p:nvSpPr>
          <p:cNvPr id="3" name="Title 2"/>
          <p:cNvSpPr>
            <a:spLocks noGrp="1"/>
          </p:cNvSpPr>
          <p:nvPr>
            <p:ph type="title"/>
          </p:nvPr>
        </p:nvSpPr>
        <p:spPr/>
        <p:txBody>
          <a:bodyPr/>
          <a:lstStyle/>
          <a:p>
            <a:r>
              <a:rPr lang="en-US" dirty="0" smtClean="0"/>
              <a:t>Software Quality Control Tools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Scatter Diagram </a:t>
            </a:r>
            <a:endParaRPr lang="en-US" dirty="0"/>
          </a:p>
        </p:txBody>
      </p:sp>
      <p:sp>
        <p:nvSpPr>
          <p:cNvPr id="3" name="Content Placeholder 2"/>
          <p:cNvSpPr>
            <a:spLocks noGrp="1"/>
          </p:cNvSpPr>
          <p:nvPr>
            <p:ph sz="quarter" idx="1"/>
          </p:nvPr>
        </p:nvSpPr>
        <p:spPr/>
        <p:txBody>
          <a:bodyPr>
            <a:normAutofit fontScale="92500"/>
          </a:bodyPr>
          <a:lstStyle/>
          <a:p>
            <a:r>
              <a:rPr lang="en-GB" dirty="0" smtClean="0"/>
              <a:t>When </a:t>
            </a:r>
            <a:r>
              <a:rPr lang="en-GB" dirty="0" smtClean="0"/>
              <a:t>you have paired numerical data.</a:t>
            </a:r>
          </a:p>
          <a:p>
            <a:r>
              <a:rPr lang="en-GB" dirty="0" smtClean="0"/>
              <a:t>When your dependent variable may have multiple values for each value of your independent variable.</a:t>
            </a:r>
          </a:p>
          <a:p>
            <a:r>
              <a:rPr lang="en-GB" dirty="0" smtClean="0"/>
              <a:t>When trying to determine whether the two variables are related, such as… </a:t>
            </a:r>
          </a:p>
          <a:p>
            <a:pPr lvl="1"/>
            <a:r>
              <a:rPr lang="en-GB" dirty="0" smtClean="0"/>
              <a:t>When trying to identify potential root causes of problems.</a:t>
            </a:r>
          </a:p>
          <a:p>
            <a:pPr lvl="1"/>
            <a:r>
              <a:rPr lang="en-GB" dirty="0" smtClean="0"/>
              <a:t>When </a:t>
            </a:r>
            <a:r>
              <a:rPr lang="en-GB" dirty="0" smtClean="0"/>
              <a:t>determining whether two effects that appear to be related both occur with the same cause.</a:t>
            </a:r>
          </a:p>
          <a:p>
            <a:pPr lvl="1"/>
            <a:r>
              <a:rPr lang="en-GB" dirty="0" smtClean="0"/>
              <a:t>When testing for autocorrelation before constructing a control chart.</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90600" y="0"/>
            <a:ext cx="8153400" cy="762000"/>
          </a:xfrm>
        </p:spPr>
        <p:txBody>
          <a:bodyPr/>
          <a:lstStyle/>
          <a:p>
            <a:r>
              <a:rPr lang="en-US" dirty="0" smtClean="0"/>
              <a:t>Scatter Diagram-- Example</a:t>
            </a:r>
            <a:endParaRPr lang="en-US" dirty="0"/>
          </a:p>
        </p:txBody>
      </p:sp>
      <p:sp>
        <p:nvSpPr>
          <p:cNvPr id="3" name="Content Placeholder 2"/>
          <p:cNvSpPr>
            <a:spLocks noGrp="1"/>
          </p:cNvSpPr>
          <p:nvPr>
            <p:ph sz="quarter" idx="4294967295"/>
          </p:nvPr>
        </p:nvSpPr>
        <p:spPr>
          <a:xfrm>
            <a:off x="228600" y="914400"/>
            <a:ext cx="8686800" cy="3048000"/>
          </a:xfrm>
        </p:spPr>
        <p:txBody>
          <a:bodyPr>
            <a:normAutofit fontScale="92500" lnSpcReduction="10000"/>
          </a:bodyPr>
          <a:lstStyle/>
          <a:p>
            <a:r>
              <a:rPr lang="en-GB" sz="2000" dirty="0" smtClean="0"/>
              <a:t>This diagram illustrates the relationship between McCabe's complexity index and defect level. </a:t>
            </a:r>
          </a:p>
          <a:p>
            <a:r>
              <a:rPr lang="en-GB" sz="2000" dirty="0" smtClean="0"/>
              <a:t>Each data point represents a program module with the X coordinate being its complexity index and the Y coordinate its defect level. </a:t>
            </a:r>
          </a:p>
          <a:p>
            <a:r>
              <a:rPr lang="en-GB" sz="2000" dirty="0" smtClean="0"/>
              <a:t>Because program complexity can be measured as soon as the program is complete, whereas defects are discovered over a long time, the positive correlation between the two allows us to use program complexity to predict defect level. </a:t>
            </a:r>
          </a:p>
          <a:p>
            <a:r>
              <a:rPr lang="en-GB" sz="2000" dirty="0" smtClean="0"/>
              <a:t>Furthermore, we can reduce the program complexity when it is developed (as measured by McCabe's index), thereby reducing the chance for defects. Reducing complexity can also make programs easier to maintain.</a:t>
            </a:r>
            <a:endParaRPr lang="en-US" sz="2000" dirty="0" smtClean="0"/>
          </a:p>
        </p:txBody>
      </p:sp>
      <p:pic>
        <p:nvPicPr>
          <p:cNvPr id="27650" name="Picture 2"/>
          <p:cNvPicPr>
            <a:picLocks noChangeAspect="1" noChangeArrowheads="1"/>
          </p:cNvPicPr>
          <p:nvPr/>
        </p:nvPicPr>
        <p:blipFill>
          <a:blip r:embed="rId2"/>
          <a:srcRect/>
          <a:stretch>
            <a:fillRect/>
          </a:stretch>
        </p:blipFill>
        <p:spPr bwMode="auto">
          <a:xfrm>
            <a:off x="1905000" y="4018121"/>
            <a:ext cx="5105400" cy="2839879"/>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5-- Run Chart</a:t>
            </a:r>
            <a:endParaRPr lang="en-US" dirty="0"/>
          </a:p>
        </p:txBody>
      </p:sp>
      <p:sp>
        <p:nvSpPr>
          <p:cNvPr id="3" name="Content Placeholder 2"/>
          <p:cNvSpPr>
            <a:spLocks noGrp="1"/>
          </p:cNvSpPr>
          <p:nvPr>
            <p:ph sz="quarter" idx="1"/>
          </p:nvPr>
        </p:nvSpPr>
        <p:spPr>
          <a:xfrm>
            <a:off x="381000" y="1524000"/>
            <a:ext cx="5334000" cy="4876800"/>
          </a:xfrm>
        </p:spPr>
        <p:txBody>
          <a:bodyPr>
            <a:normAutofit fontScale="85000" lnSpcReduction="10000"/>
          </a:bodyPr>
          <a:lstStyle/>
          <a:p>
            <a:r>
              <a:rPr lang="en-GB" dirty="0" smtClean="0"/>
              <a:t>A run chart tracks the performance of the parameter of interest over time. </a:t>
            </a:r>
          </a:p>
          <a:p>
            <a:r>
              <a:rPr lang="en-GB" dirty="0" smtClean="0"/>
              <a:t>The X-axis is time and the Y-axis is the value of the parameter. </a:t>
            </a:r>
          </a:p>
          <a:p>
            <a:r>
              <a:rPr lang="en-GB" dirty="0" smtClean="0"/>
              <a:t>A run chart is best used for trend analysis, especially if historical data are available for comparisons with the current trend. </a:t>
            </a:r>
          </a:p>
          <a:p>
            <a:r>
              <a:rPr lang="en-GB" dirty="0" smtClean="0"/>
              <a:t>An example of a run chart in software is the weekly number of open problems in the backlog; it shows the development team's workload of software fixes.</a:t>
            </a:r>
            <a:endParaRPr lang="en-US" dirty="0"/>
          </a:p>
        </p:txBody>
      </p:sp>
      <p:pic>
        <p:nvPicPr>
          <p:cNvPr id="28674" name="Picture 2"/>
          <p:cNvPicPr>
            <a:picLocks noChangeAspect="1" noChangeArrowheads="1"/>
          </p:cNvPicPr>
          <p:nvPr/>
        </p:nvPicPr>
        <p:blipFill>
          <a:blip r:embed="rId2"/>
          <a:srcRect/>
          <a:stretch>
            <a:fillRect/>
          </a:stretch>
        </p:blipFill>
        <p:spPr bwMode="auto">
          <a:xfrm>
            <a:off x="5791200" y="2454929"/>
            <a:ext cx="3095625" cy="242187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t>
            </a:r>
            <a:r>
              <a:rPr lang="en-GB" dirty="0" smtClean="0"/>
              <a:t>Run Charts</a:t>
            </a:r>
            <a:endParaRPr lang="en-US" dirty="0"/>
          </a:p>
        </p:txBody>
      </p:sp>
      <p:sp>
        <p:nvSpPr>
          <p:cNvPr id="3" name="Content Placeholder 2"/>
          <p:cNvSpPr>
            <a:spLocks noGrp="1"/>
          </p:cNvSpPr>
          <p:nvPr>
            <p:ph sz="quarter" idx="1"/>
          </p:nvPr>
        </p:nvSpPr>
        <p:spPr/>
        <p:txBody>
          <a:bodyPr/>
          <a:lstStyle/>
          <a:p>
            <a:r>
              <a:rPr lang="en-GB" dirty="0" smtClean="0"/>
              <a:t>Before </a:t>
            </a:r>
            <a:r>
              <a:rPr lang="en-GB" dirty="0" smtClean="0"/>
              <a:t>collecting data.</a:t>
            </a:r>
          </a:p>
          <a:p>
            <a:r>
              <a:rPr lang="en-GB" dirty="0" smtClean="0"/>
              <a:t>When data come from several sources or conditions, such as shifts, days of the week, suppliers or population groups.</a:t>
            </a:r>
          </a:p>
          <a:p>
            <a:r>
              <a:rPr lang="en-GB" dirty="0" smtClean="0"/>
              <a:t>When data analysis may require separating different sources or conditions.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47800" y="0"/>
            <a:ext cx="6781800" cy="762000"/>
          </a:xfrm>
        </p:spPr>
        <p:txBody>
          <a:bodyPr/>
          <a:lstStyle/>
          <a:p>
            <a:r>
              <a:rPr lang="en-US" dirty="0" smtClean="0"/>
              <a:t>Run Chart-- Example</a:t>
            </a:r>
            <a:endParaRPr lang="en-US" dirty="0"/>
          </a:p>
        </p:txBody>
      </p:sp>
      <p:sp>
        <p:nvSpPr>
          <p:cNvPr id="3" name="Content Placeholder 2"/>
          <p:cNvSpPr>
            <a:spLocks noGrp="1"/>
          </p:cNvSpPr>
          <p:nvPr>
            <p:ph sz="quarter" idx="4294967295"/>
          </p:nvPr>
        </p:nvSpPr>
        <p:spPr>
          <a:xfrm>
            <a:off x="381000" y="762000"/>
            <a:ext cx="8534400" cy="3048000"/>
          </a:xfrm>
        </p:spPr>
        <p:txBody>
          <a:bodyPr>
            <a:normAutofit/>
          </a:bodyPr>
          <a:lstStyle/>
          <a:p>
            <a:r>
              <a:rPr lang="en-GB" sz="2200" dirty="0" smtClean="0"/>
              <a:t>Given below is a run chart for the weekly percentage of delinquent open reports of field defects (defect reports that were not yet closed with fixes by the response time criteria) of an IBM Rochester product. </a:t>
            </a:r>
          </a:p>
          <a:p>
            <a:r>
              <a:rPr lang="en-GB" sz="2200" dirty="0" smtClean="0"/>
              <a:t>The horizontal line (denoted by the letter T ) is the target delinquency rate. The dashed vertical line denotes the time when special remedial actions were rolled out to combat the high delinquency rate. </a:t>
            </a:r>
          </a:p>
          <a:p>
            <a:r>
              <a:rPr lang="en-GB" sz="2200" dirty="0" smtClean="0"/>
              <a:t>For each delinquent defect report, causal analysis was done and corresponding actions implemented. </a:t>
            </a:r>
            <a:endParaRPr lang="en-US" sz="2200" dirty="0"/>
          </a:p>
        </p:txBody>
      </p:sp>
      <p:pic>
        <p:nvPicPr>
          <p:cNvPr id="29698" name="Picture 2"/>
          <p:cNvPicPr>
            <a:picLocks noChangeAspect="1" noChangeArrowheads="1"/>
          </p:cNvPicPr>
          <p:nvPr/>
        </p:nvPicPr>
        <p:blipFill>
          <a:blip r:embed="rId2"/>
          <a:srcRect/>
          <a:stretch>
            <a:fillRect/>
          </a:stretch>
        </p:blipFill>
        <p:spPr bwMode="auto">
          <a:xfrm>
            <a:off x="1752600" y="3733800"/>
            <a:ext cx="5686044" cy="3124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6-- Control Chart</a:t>
            </a:r>
            <a:endParaRPr lang="en-US" dirty="0"/>
          </a:p>
        </p:txBody>
      </p:sp>
      <p:sp>
        <p:nvSpPr>
          <p:cNvPr id="3" name="Content Placeholder 2"/>
          <p:cNvSpPr>
            <a:spLocks noGrp="1"/>
          </p:cNvSpPr>
          <p:nvPr>
            <p:ph sz="quarter" idx="1"/>
          </p:nvPr>
        </p:nvSpPr>
        <p:spPr>
          <a:xfrm>
            <a:off x="457200" y="1524000"/>
            <a:ext cx="8382000" cy="4191000"/>
          </a:xfrm>
        </p:spPr>
        <p:txBody>
          <a:bodyPr>
            <a:normAutofit fontScale="77500" lnSpcReduction="20000"/>
          </a:bodyPr>
          <a:lstStyle/>
          <a:p>
            <a:r>
              <a:rPr lang="en-GB" dirty="0" smtClean="0"/>
              <a:t>A control chart can be regarded as an advanced form of a run chart for situations where the process capability can be defined. </a:t>
            </a:r>
          </a:p>
          <a:p>
            <a:r>
              <a:rPr lang="en-GB" dirty="0" smtClean="0"/>
              <a:t>It consists of a central line, a pair of control limits (and sometimes a pair of warning limits within the control limits), and values of the parameter of interest plotted on the chart, which represent the state of a process. </a:t>
            </a:r>
          </a:p>
          <a:p>
            <a:r>
              <a:rPr lang="en-GB" dirty="0" smtClean="0"/>
              <a:t>The X-axis is real time. If all values of the parameter are within the control limits and show no particular tendency, the process is regarded as being in a controlled state. If they fall outside the control limits or indicate a trend, the process is considered out of control. Such cases call for causal analysis and corrective actions are to be taken.</a:t>
            </a:r>
            <a:endParaRPr lang="en-US" dirty="0"/>
          </a:p>
        </p:txBody>
      </p:sp>
      <p:pic>
        <p:nvPicPr>
          <p:cNvPr id="30722" name="Picture 2"/>
          <p:cNvPicPr>
            <a:picLocks noChangeAspect="1" noChangeArrowheads="1"/>
          </p:cNvPicPr>
          <p:nvPr/>
        </p:nvPicPr>
        <p:blipFill>
          <a:blip r:embed="rId2"/>
          <a:srcRect/>
          <a:stretch>
            <a:fillRect/>
          </a:stretch>
        </p:blipFill>
        <p:spPr bwMode="auto">
          <a:xfrm>
            <a:off x="2805344" y="4800600"/>
            <a:ext cx="3443056" cy="19812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Control Chart </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92500" lnSpcReduction="20000"/>
          </a:bodyPr>
          <a:lstStyle/>
          <a:p>
            <a:r>
              <a:rPr lang="en-GB" dirty="0" smtClean="0"/>
              <a:t>When </a:t>
            </a:r>
            <a:r>
              <a:rPr lang="en-GB" dirty="0" smtClean="0"/>
              <a:t>controlling ongoing processes by finding and correcting problems as they occur. </a:t>
            </a:r>
          </a:p>
          <a:p>
            <a:r>
              <a:rPr lang="en-GB" dirty="0" smtClean="0"/>
              <a:t>When predicting the expected range of outcomes from a process. </a:t>
            </a:r>
          </a:p>
          <a:p>
            <a:r>
              <a:rPr lang="en-GB" dirty="0" smtClean="0"/>
              <a:t>When determining whether a process is stable (in statistical control). </a:t>
            </a:r>
          </a:p>
          <a:p>
            <a:r>
              <a:rPr lang="en-GB" dirty="0" smtClean="0"/>
              <a:t>When analyzing patterns of process variation from special causes (non-routine events) or common causes (built into the process). </a:t>
            </a:r>
          </a:p>
          <a:p>
            <a:r>
              <a:rPr lang="en-GB" dirty="0" smtClean="0"/>
              <a:t>When determining whether your quality improvement project should aim to prevent specific problems or to make fundamental changes to the process.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 Example</a:t>
            </a:r>
            <a:endParaRPr lang="en-US" dirty="0"/>
          </a:p>
        </p:txBody>
      </p:sp>
      <p:sp>
        <p:nvSpPr>
          <p:cNvPr id="3" name="Content Placeholder 2"/>
          <p:cNvSpPr>
            <a:spLocks noGrp="1"/>
          </p:cNvSpPr>
          <p:nvPr>
            <p:ph sz="quarter" idx="1"/>
          </p:nvPr>
        </p:nvSpPr>
        <p:spPr>
          <a:xfrm>
            <a:off x="304800" y="1600200"/>
            <a:ext cx="8610600" cy="2667000"/>
          </a:xfrm>
        </p:spPr>
        <p:txBody>
          <a:bodyPr>
            <a:normAutofit fontScale="77500" lnSpcReduction="20000"/>
          </a:bodyPr>
          <a:lstStyle/>
          <a:p>
            <a:r>
              <a:rPr lang="en-GB" dirty="0" smtClean="0"/>
              <a:t>Graph shows a pseudo-control chart on testing defects per KLOC by component for a project at IBM Rochester, from which error-prone components were identified for further in-depth analysis and actions. </a:t>
            </a:r>
          </a:p>
          <a:p>
            <a:r>
              <a:rPr lang="en-GB" dirty="0" smtClean="0"/>
              <a:t>In this case, the use of the control chart involved more than one iteration. In the first iteration, components with defect rates outside the control limits (particularly high) were identified. (It should be noted that in this example the control chart is one-sided with only the upper control limit.)</a:t>
            </a:r>
            <a:endParaRPr lang="en-US" dirty="0"/>
          </a:p>
        </p:txBody>
      </p:sp>
      <p:pic>
        <p:nvPicPr>
          <p:cNvPr id="31746" name="Picture 2"/>
          <p:cNvPicPr>
            <a:picLocks noChangeAspect="1" noChangeArrowheads="1"/>
          </p:cNvPicPr>
          <p:nvPr/>
        </p:nvPicPr>
        <p:blipFill>
          <a:blip r:embed="rId2"/>
          <a:srcRect/>
          <a:stretch>
            <a:fillRect/>
          </a:stretch>
        </p:blipFill>
        <p:spPr bwMode="auto">
          <a:xfrm>
            <a:off x="1981201" y="3733800"/>
            <a:ext cx="4953000" cy="304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Chart-- Example</a:t>
            </a:r>
            <a:endParaRPr lang="en-US" dirty="0"/>
          </a:p>
        </p:txBody>
      </p:sp>
      <p:sp>
        <p:nvSpPr>
          <p:cNvPr id="3" name="Content Placeholder 2"/>
          <p:cNvSpPr>
            <a:spLocks noGrp="1"/>
          </p:cNvSpPr>
          <p:nvPr>
            <p:ph sz="quarter" idx="1"/>
          </p:nvPr>
        </p:nvSpPr>
        <p:spPr>
          <a:xfrm>
            <a:off x="381000" y="1600200"/>
            <a:ext cx="8385048" cy="2286000"/>
          </a:xfrm>
        </p:spPr>
        <p:txBody>
          <a:bodyPr>
            <a:normAutofit fontScale="77500" lnSpcReduction="20000"/>
          </a:bodyPr>
          <a:lstStyle/>
          <a:p>
            <a:r>
              <a:rPr lang="en-GB" dirty="0" smtClean="0"/>
              <a:t>In the second iteration, the previously identified error-prone components were removed and the data were plotted again, with a new control limit.</a:t>
            </a:r>
          </a:p>
          <a:p>
            <a:r>
              <a:rPr lang="en-GB" dirty="0" smtClean="0"/>
              <a:t>This process of "peeling the onion" permitted the identification of the next set of potentially defect-prone components, some of which may have been masked on the initial charts. This process can continue for a few iterations. </a:t>
            </a:r>
            <a:endParaRPr lang="en-US" dirty="0"/>
          </a:p>
        </p:txBody>
      </p:sp>
      <p:pic>
        <p:nvPicPr>
          <p:cNvPr id="32770" name="Picture 2"/>
          <p:cNvPicPr>
            <a:picLocks noChangeAspect="1" noChangeArrowheads="1"/>
          </p:cNvPicPr>
          <p:nvPr/>
        </p:nvPicPr>
        <p:blipFill>
          <a:blip r:embed="rId2"/>
          <a:srcRect/>
          <a:stretch>
            <a:fillRect/>
          </a:stretch>
        </p:blipFill>
        <p:spPr bwMode="auto">
          <a:xfrm>
            <a:off x="2165465" y="3581400"/>
            <a:ext cx="5548746" cy="3178969"/>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7-- Cause-and-Effect Diagram</a:t>
            </a:r>
            <a:endParaRPr lang="en-US" dirty="0"/>
          </a:p>
        </p:txBody>
      </p:sp>
      <p:sp>
        <p:nvSpPr>
          <p:cNvPr id="3" name="Content Placeholder 2"/>
          <p:cNvSpPr>
            <a:spLocks noGrp="1"/>
          </p:cNvSpPr>
          <p:nvPr>
            <p:ph sz="quarter" idx="1"/>
          </p:nvPr>
        </p:nvSpPr>
        <p:spPr>
          <a:xfrm>
            <a:off x="381000" y="1600200"/>
            <a:ext cx="8534400" cy="3429000"/>
          </a:xfrm>
        </p:spPr>
        <p:txBody>
          <a:bodyPr>
            <a:normAutofit fontScale="77500" lnSpcReduction="20000"/>
          </a:bodyPr>
          <a:lstStyle/>
          <a:p>
            <a:r>
              <a:rPr lang="en-GB" dirty="0" smtClean="0"/>
              <a:t>The cause-and-effect diagram is also known as the fishbone diagram.</a:t>
            </a:r>
          </a:p>
          <a:p>
            <a:r>
              <a:rPr lang="en-GB" dirty="0" smtClean="0"/>
              <a:t>It was first used to explain factors that affect the production of steel. </a:t>
            </a:r>
          </a:p>
          <a:p>
            <a:r>
              <a:rPr lang="en-GB" dirty="0" smtClean="0"/>
              <a:t>It shows the relationship between a quality characteristic and factors that affect that characteristic. </a:t>
            </a:r>
          </a:p>
          <a:p>
            <a:r>
              <a:rPr lang="en-GB" dirty="0" smtClean="0"/>
              <a:t>Its layout resembles a fishbone, with the quality characteristic of interest labelled at the fish head, and factors affecting the characteristics placed where the bones are located. </a:t>
            </a:r>
          </a:p>
          <a:p>
            <a:r>
              <a:rPr lang="en-GB" dirty="0" smtClean="0"/>
              <a:t>While the scatter diagram describes a specific </a:t>
            </a:r>
            <a:r>
              <a:rPr lang="en-GB" dirty="0" err="1" smtClean="0"/>
              <a:t>bivariate</a:t>
            </a:r>
            <a:r>
              <a:rPr lang="en-GB" dirty="0" smtClean="0"/>
              <a:t> relationship in detail, the cause-and-effect diagram identifies all causal factors of a quality characteristic in one chart.</a:t>
            </a:r>
          </a:p>
          <a:p>
            <a:endParaRPr lang="en-US" dirty="0"/>
          </a:p>
        </p:txBody>
      </p:sp>
      <p:pic>
        <p:nvPicPr>
          <p:cNvPr id="33794" name="Picture 2"/>
          <p:cNvPicPr>
            <a:picLocks noChangeAspect="1" noChangeArrowheads="1"/>
          </p:cNvPicPr>
          <p:nvPr/>
        </p:nvPicPr>
        <p:blipFill>
          <a:blip r:embed="rId2"/>
          <a:srcRect/>
          <a:stretch>
            <a:fillRect/>
          </a:stretch>
        </p:blipFill>
        <p:spPr bwMode="auto">
          <a:xfrm>
            <a:off x="2895600" y="4724400"/>
            <a:ext cx="3581400" cy="200286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Seven Quality Control Tools</a:t>
            </a:r>
            <a:endParaRPr lang="en-US" dirty="0"/>
          </a:p>
        </p:txBody>
      </p:sp>
      <p:sp>
        <p:nvSpPr>
          <p:cNvPr id="3" name="Rectangle 2"/>
          <p:cNvSpPr>
            <a:spLocks noGrp="1"/>
          </p:cNvSpPr>
          <p:nvPr>
            <p:ph sz="quarter" idx="1"/>
          </p:nvPr>
        </p:nvSpPr>
        <p:spPr>
          <a:xfrm>
            <a:off x="381000" y="1524000"/>
            <a:ext cx="8610600" cy="5105400"/>
          </a:xfrm>
        </p:spPr>
        <p:txBody>
          <a:bodyPr>
            <a:normAutofit/>
          </a:bodyPr>
          <a:lstStyle/>
          <a:p>
            <a:r>
              <a:rPr lang="en-GB" dirty="0" smtClean="0"/>
              <a:t>These seven tools are used for process and quality control in software development at the project and organization level</a:t>
            </a:r>
          </a:p>
          <a:p>
            <a:pPr lvl="1"/>
            <a:r>
              <a:rPr lang="en-GB" dirty="0" smtClean="0"/>
              <a:t>hence, are useful for project leaders and process experts. </a:t>
            </a:r>
          </a:p>
          <a:p>
            <a:r>
              <a:rPr lang="en-GB" dirty="0" smtClean="0"/>
              <a:t>These tools do not provide specific information to software developers on how to improve the quality of their designs or implementation.</a:t>
            </a:r>
          </a:p>
          <a:p>
            <a:r>
              <a:rPr lang="en-GB" dirty="0" smtClean="0"/>
              <a:t>Ishikawa's seven basic tools for quality control are checklist, Pareto diagram, histogram, scatter diagram, run chart, control chart, and cause-and-effect diagram.</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Fishbone Diagram </a:t>
            </a:r>
            <a:endParaRPr lang="en-US" dirty="0"/>
          </a:p>
        </p:txBody>
      </p:sp>
      <p:sp>
        <p:nvSpPr>
          <p:cNvPr id="3" name="Content Placeholder 2"/>
          <p:cNvSpPr>
            <a:spLocks noGrp="1"/>
          </p:cNvSpPr>
          <p:nvPr>
            <p:ph sz="quarter" idx="1"/>
          </p:nvPr>
        </p:nvSpPr>
        <p:spPr/>
        <p:txBody>
          <a:bodyPr/>
          <a:lstStyle/>
          <a:p>
            <a:r>
              <a:rPr lang="en-GB" dirty="0" smtClean="0"/>
              <a:t>When </a:t>
            </a:r>
            <a:r>
              <a:rPr lang="en-GB" dirty="0" smtClean="0"/>
              <a:t>identifying possible causes for a problem.</a:t>
            </a:r>
          </a:p>
          <a:p>
            <a:r>
              <a:rPr lang="en-GB" dirty="0" smtClean="0"/>
              <a:t>Especially when a team’s thinking tends to fall into </a:t>
            </a:r>
            <a:r>
              <a:rPr lang="en-GB" dirty="0" smtClean="0"/>
              <a:t>channels.</a:t>
            </a:r>
            <a:endParaRPr lang="en-GB"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Fishbone Diagram Procedure </a:t>
            </a:r>
            <a:endParaRPr lang="en-US" dirty="0"/>
          </a:p>
        </p:txBody>
      </p:sp>
      <p:sp>
        <p:nvSpPr>
          <p:cNvPr id="3" name="Content Placeholder 2"/>
          <p:cNvSpPr>
            <a:spLocks noGrp="1"/>
          </p:cNvSpPr>
          <p:nvPr>
            <p:ph sz="quarter" idx="1"/>
          </p:nvPr>
        </p:nvSpPr>
        <p:spPr>
          <a:xfrm>
            <a:off x="612648" y="1600200"/>
            <a:ext cx="8153400" cy="4648200"/>
          </a:xfrm>
        </p:spPr>
        <p:txBody>
          <a:bodyPr>
            <a:normAutofit fontScale="77500" lnSpcReduction="20000"/>
          </a:bodyPr>
          <a:lstStyle/>
          <a:p>
            <a:r>
              <a:rPr lang="en-GB" dirty="0" smtClean="0"/>
              <a:t>Agree </a:t>
            </a:r>
            <a:r>
              <a:rPr lang="en-GB" dirty="0" smtClean="0"/>
              <a:t>on a problem statement (effect). Write it at the </a:t>
            </a:r>
            <a:r>
              <a:rPr lang="en-GB" dirty="0" smtClean="0"/>
              <a:t>centre </a:t>
            </a:r>
            <a:r>
              <a:rPr lang="en-GB" dirty="0" smtClean="0"/>
              <a:t>right of the flipchart or whiteboard. Draw a box around it and draw a horizontal arrow running to it.</a:t>
            </a:r>
          </a:p>
          <a:p>
            <a:r>
              <a:rPr lang="en-GB" dirty="0" smtClean="0"/>
              <a:t>Brainstorm the major categories of causes of the </a:t>
            </a:r>
            <a:r>
              <a:rPr lang="en-GB" dirty="0" smtClean="0"/>
              <a:t>problem</a:t>
            </a:r>
          </a:p>
          <a:p>
            <a:r>
              <a:rPr lang="en-GB" dirty="0" smtClean="0"/>
              <a:t>Write </a:t>
            </a:r>
            <a:r>
              <a:rPr lang="en-GB" dirty="0" smtClean="0"/>
              <a:t>the categories of causes as branches from the main arrow.</a:t>
            </a:r>
          </a:p>
          <a:p>
            <a:r>
              <a:rPr lang="en-GB" dirty="0" smtClean="0"/>
              <a:t>Brainstorm all the possible causes of the problem. Ask: “Why does this happen?” As each idea is given, the facilitator writes it as a branch from the appropriate category. Causes can be written in several places if they relate to several categories.</a:t>
            </a:r>
          </a:p>
          <a:p>
            <a:r>
              <a:rPr lang="en-GB" dirty="0" smtClean="0"/>
              <a:t>Again ask “why does this happen?” about each cause. Write sub-causes branching off the causes. Continue to ask “Why?” and generate deeper levels of causes. Layers of branches indicate causal relationships.</a:t>
            </a:r>
          </a:p>
          <a:p>
            <a:r>
              <a:rPr lang="en-GB" dirty="0" smtClean="0"/>
              <a:t>When the group runs out of ideas, focus attention to places on the chart where ideas are few.</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Cause-and-Effect Diagram-- Example</a:t>
            </a:r>
            <a:endParaRPr lang="en-US" dirty="0"/>
          </a:p>
        </p:txBody>
      </p:sp>
      <p:sp>
        <p:nvSpPr>
          <p:cNvPr id="3" name="Content Placeholder 2"/>
          <p:cNvSpPr>
            <a:spLocks noGrp="1"/>
          </p:cNvSpPr>
          <p:nvPr>
            <p:ph sz="quarter" idx="1"/>
          </p:nvPr>
        </p:nvSpPr>
        <p:spPr>
          <a:xfrm>
            <a:off x="457200" y="1600200"/>
            <a:ext cx="8308848" cy="685800"/>
          </a:xfrm>
        </p:spPr>
        <p:txBody>
          <a:bodyPr>
            <a:normAutofit fontScale="77500" lnSpcReduction="20000"/>
          </a:bodyPr>
          <a:lstStyle/>
          <a:p>
            <a:r>
              <a:rPr lang="en-GB" dirty="0" smtClean="0"/>
              <a:t>Diagram below shows a fishbone diagram relating the key factors to effective inspections.</a:t>
            </a:r>
            <a:endParaRPr lang="en-US" dirty="0"/>
          </a:p>
        </p:txBody>
      </p:sp>
      <p:pic>
        <p:nvPicPr>
          <p:cNvPr id="34818" name="Picture 2"/>
          <p:cNvPicPr>
            <a:picLocks noChangeAspect="1" noChangeArrowheads="1"/>
          </p:cNvPicPr>
          <p:nvPr/>
        </p:nvPicPr>
        <p:blipFill>
          <a:blip r:embed="rId2"/>
          <a:srcRect/>
          <a:stretch>
            <a:fillRect/>
          </a:stretch>
        </p:blipFill>
        <p:spPr bwMode="auto">
          <a:xfrm>
            <a:off x="1447800" y="2362200"/>
            <a:ext cx="6627939" cy="4191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sz="quarter" idx="1"/>
          </p:nvPr>
        </p:nvSpPr>
        <p:spPr>
          <a:xfrm>
            <a:off x="457200" y="1524000"/>
            <a:ext cx="8537448" cy="5257800"/>
          </a:xfrm>
        </p:spPr>
        <p:txBody>
          <a:bodyPr>
            <a:normAutofit fontScale="77500" lnSpcReduction="20000"/>
          </a:bodyPr>
          <a:lstStyle/>
          <a:p>
            <a:r>
              <a:rPr lang="en-US" dirty="0" smtClean="0"/>
              <a:t>Seven tools for quality control in an organization are:</a:t>
            </a:r>
          </a:p>
          <a:p>
            <a:pPr lvl="1"/>
            <a:r>
              <a:rPr lang="en-GB" dirty="0" smtClean="0"/>
              <a:t>Check list: </a:t>
            </a:r>
            <a:r>
              <a:rPr lang="en-GB" dirty="0" smtClean="0"/>
              <a:t>A structured, prepared form for collecting and analyzing data; a generic tool that can be adapted for a wide variety of purposes</a:t>
            </a:r>
            <a:r>
              <a:rPr lang="en-GB" dirty="0" smtClean="0"/>
              <a:t>.</a:t>
            </a:r>
          </a:p>
          <a:p>
            <a:pPr lvl="1"/>
            <a:r>
              <a:rPr lang="en-GB" dirty="0" smtClean="0"/>
              <a:t>Pareto chart: Shows on a bar graph which factors are more significant.</a:t>
            </a:r>
            <a:r>
              <a:rPr lang="en-GB" dirty="0" smtClean="0"/>
              <a:t> </a:t>
            </a:r>
          </a:p>
          <a:p>
            <a:pPr lvl="1"/>
            <a:r>
              <a:rPr lang="en-GB" dirty="0" smtClean="0"/>
              <a:t>Histogram: The most commonly used graph for showing frequency distributions, or how often each different value in a set of data occurs. </a:t>
            </a:r>
            <a:endParaRPr lang="en-GB" dirty="0" smtClean="0"/>
          </a:p>
          <a:p>
            <a:pPr lvl="1"/>
            <a:r>
              <a:rPr lang="en-GB" dirty="0" smtClean="0"/>
              <a:t>Control </a:t>
            </a:r>
            <a:r>
              <a:rPr lang="en-GB" dirty="0" smtClean="0"/>
              <a:t>charts: Graphs used to study how a process changes over time. </a:t>
            </a:r>
            <a:endParaRPr lang="en-GB" dirty="0" smtClean="0"/>
          </a:p>
          <a:p>
            <a:pPr lvl="1"/>
            <a:r>
              <a:rPr lang="en-GB" dirty="0" smtClean="0"/>
              <a:t>Run Charts: </a:t>
            </a:r>
            <a:r>
              <a:rPr lang="en-GB" dirty="0" smtClean="0"/>
              <a:t>A technique that separates data gathered from a variety of sources so that patterns can be </a:t>
            </a:r>
            <a:r>
              <a:rPr lang="en-GB" dirty="0" smtClean="0"/>
              <a:t>seen. </a:t>
            </a:r>
            <a:endParaRPr lang="en-GB" dirty="0" smtClean="0"/>
          </a:p>
          <a:p>
            <a:pPr lvl="1"/>
            <a:r>
              <a:rPr lang="en-GB" dirty="0" smtClean="0"/>
              <a:t>Scatter </a:t>
            </a:r>
            <a:r>
              <a:rPr lang="en-GB" dirty="0" smtClean="0"/>
              <a:t>diagram: Graphs pairs of numerical data, one variable on each axis, to look for a relationship. </a:t>
            </a:r>
            <a:endParaRPr lang="en-GB" dirty="0" smtClean="0"/>
          </a:p>
          <a:p>
            <a:pPr lvl="1"/>
            <a:r>
              <a:rPr lang="en-GB" dirty="0" smtClean="0"/>
              <a:t>Cause-and-effect diagram (also called Ishikawa or fishbone chart): Identifies many possible causes for an effect or problem and sorts ideas into useful categories.</a:t>
            </a:r>
            <a:endParaRPr lang="en-GB" dirty="0" smtClean="0"/>
          </a:p>
          <a:p>
            <a:r>
              <a:rPr lang="en-GB" dirty="0" smtClean="0"/>
              <a:t>These </a:t>
            </a:r>
            <a:r>
              <a:rPr lang="en-GB" dirty="0" smtClean="0"/>
              <a:t>tools do not provide specific information to software developers on how to improve the quality of their designs or implementation, but how to control the quality of the software by identifying the probable causes of defects.</a:t>
            </a:r>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Tool 1--Checklist</a:t>
            </a:r>
            <a:endParaRPr lang="en-US" dirty="0"/>
          </a:p>
        </p:txBody>
      </p:sp>
      <p:sp>
        <p:nvSpPr>
          <p:cNvPr id="3" name="Content Placeholder 2"/>
          <p:cNvSpPr>
            <a:spLocks noGrp="1"/>
          </p:cNvSpPr>
          <p:nvPr>
            <p:ph sz="quarter" idx="1"/>
          </p:nvPr>
        </p:nvSpPr>
        <p:spPr>
          <a:xfrm>
            <a:off x="228600" y="1524000"/>
            <a:ext cx="4114800" cy="3505200"/>
          </a:xfrm>
        </p:spPr>
        <p:txBody>
          <a:bodyPr>
            <a:normAutofit fontScale="92500" lnSpcReduction="10000"/>
          </a:bodyPr>
          <a:lstStyle/>
          <a:p>
            <a:r>
              <a:rPr lang="en-GB" dirty="0" smtClean="0"/>
              <a:t>A check sheet is a paper form with printed items to be checked. </a:t>
            </a:r>
          </a:p>
          <a:p>
            <a:r>
              <a:rPr lang="en-GB" dirty="0" smtClean="0"/>
              <a:t>Its main purposes are:</a:t>
            </a:r>
          </a:p>
          <a:p>
            <a:pPr lvl="1"/>
            <a:r>
              <a:rPr lang="en-GB" dirty="0" smtClean="0"/>
              <a:t>to facilitate gathering data and</a:t>
            </a:r>
          </a:p>
          <a:p>
            <a:pPr lvl="1"/>
            <a:r>
              <a:rPr lang="en-GB" dirty="0" smtClean="0"/>
              <a:t>to arrange data while collecting it so the data can be easily used later.</a:t>
            </a:r>
            <a:endParaRPr lang="en-US" dirty="0"/>
          </a:p>
        </p:txBody>
      </p:sp>
      <p:pic>
        <p:nvPicPr>
          <p:cNvPr id="1026" name="Picture 2"/>
          <p:cNvPicPr>
            <a:picLocks noChangeAspect="1" noChangeArrowheads="1"/>
          </p:cNvPicPr>
          <p:nvPr/>
        </p:nvPicPr>
        <p:blipFill>
          <a:blip r:embed="rId2"/>
          <a:srcRect/>
          <a:stretch>
            <a:fillRect/>
          </a:stretch>
        </p:blipFill>
        <p:spPr bwMode="auto">
          <a:xfrm>
            <a:off x="4198739" y="1676400"/>
            <a:ext cx="4945261" cy="2971800"/>
          </a:xfrm>
          <a:prstGeom prst="rect">
            <a:avLst/>
          </a:prstGeom>
          <a:noFill/>
          <a:ln w="9525">
            <a:noFill/>
            <a:miter lim="800000"/>
            <a:headEnd/>
            <a:tailEnd/>
          </a:ln>
          <a:effectLst/>
        </p:spPr>
      </p:pic>
      <p:sp>
        <p:nvSpPr>
          <p:cNvPr id="5" name="TextBox 4"/>
          <p:cNvSpPr txBox="1"/>
          <p:nvPr/>
        </p:nvSpPr>
        <p:spPr>
          <a:xfrm>
            <a:off x="304800" y="5029200"/>
            <a:ext cx="8534400" cy="1569660"/>
          </a:xfrm>
          <a:prstGeom prst="rect">
            <a:avLst/>
          </a:prstGeom>
          <a:noFill/>
        </p:spPr>
        <p:txBody>
          <a:bodyPr wrap="square" rtlCol="0">
            <a:spAutoFit/>
          </a:bodyPr>
          <a:lstStyle/>
          <a:p>
            <a:r>
              <a:rPr lang="en-GB" sz="2400" dirty="0" smtClean="0"/>
              <a:t>As a senior software development manager at a major software organization observed,  checklists that summarize the key points of the process are much more effective than the lengthy process documents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When to Use a </a:t>
            </a:r>
            <a:r>
              <a:rPr lang="en-GB" dirty="0" smtClean="0"/>
              <a:t>Checklist</a:t>
            </a:r>
            <a:endParaRPr lang="en-US" dirty="0"/>
          </a:p>
        </p:txBody>
      </p:sp>
      <p:sp>
        <p:nvSpPr>
          <p:cNvPr id="3" name="Content Placeholder 2"/>
          <p:cNvSpPr>
            <a:spLocks noGrp="1"/>
          </p:cNvSpPr>
          <p:nvPr>
            <p:ph sz="quarter" idx="1"/>
          </p:nvPr>
        </p:nvSpPr>
        <p:spPr/>
        <p:txBody>
          <a:bodyPr/>
          <a:lstStyle/>
          <a:p>
            <a:r>
              <a:rPr lang="en-GB" dirty="0" smtClean="0"/>
              <a:t>When </a:t>
            </a:r>
            <a:r>
              <a:rPr lang="en-GB" dirty="0" smtClean="0"/>
              <a:t>data can be observed and collected repeatedly by the same person or at the same location. </a:t>
            </a:r>
          </a:p>
          <a:p>
            <a:r>
              <a:rPr lang="en-GB" dirty="0" smtClean="0"/>
              <a:t>When collecting data on the frequency or patterns of events, problems, defects, defect location, defect causes, etc. </a:t>
            </a:r>
          </a:p>
          <a:p>
            <a:r>
              <a:rPr lang="en-GB" dirty="0" smtClean="0"/>
              <a:t>When collecting data from a production process.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Checklist Procedure</a:t>
            </a:r>
            <a:endParaRPr lang="en-US" dirty="0"/>
          </a:p>
        </p:txBody>
      </p:sp>
      <p:sp>
        <p:nvSpPr>
          <p:cNvPr id="3" name="Content Placeholder 2"/>
          <p:cNvSpPr>
            <a:spLocks noGrp="1"/>
          </p:cNvSpPr>
          <p:nvPr>
            <p:ph sz="quarter" idx="1"/>
          </p:nvPr>
        </p:nvSpPr>
        <p:spPr/>
        <p:txBody>
          <a:bodyPr>
            <a:normAutofit fontScale="92500" lnSpcReduction="20000"/>
          </a:bodyPr>
          <a:lstStyle/>
          <a:p>
            <a:r>
              <a:rPr lang="en-GB" dirty="0" smtClean="0"/>
              <a:t>Decide </a:t>
            </a:r>
            <a:r>
              <a:rPr lang="en-GB" dirty="0" smtClean="0"/>
              <a:t>what event or problem will be </a:t>
            </a:r>
            <a:r>
              <a:rPr lang="en-GB" dirty="0" smtClean="0"/>
              <a:t>observed. Develop </a:t>
            </a:r>
            <a:r>
              <a:rPr lang="en-GB" dirty="0" smtClean="0"/>
              <a:t>operational definitions. </a:t>
            </a:r>
          </a:p>
          <a:p>
            <a:r>
              <a:rPr lang="en-GB" dirty="0" smtClean="0"/>
              <a:t>Decide when data will be collected and for how long. </a:t>
            </a:r>
          </a:p>
          <a:p>
            <a:r>
              <a:rPr lang="en-GB" dirty="0" smtClean="0"/>
              <a:t>Design the form. Set it up so that data can be recorded simply by making check marks or Xs or similar symbols and so that data do not have to be recopied for analysis. </a:t>
            </a:r>
          </a:p>
          <a:p>
            <a:r>
              <a:rPr lang="en-GB" dirty="0" smtClean="0"/>
              <a:t>Label all spaces on the form. </a:t>
            </a:r>
          </a:p>
          <a:p>
            <a:r>
              <a:rPr lang="en-GB" dirty="0" smtClean="0"/>
              <a:t>Test the check sheet for a short trial period to be sure it collects the appropriate data and is easy to use. </a:t>
            </a:r>
          </a:p>
          <a:p>
            <a:r>
              <a:rPr lang="en-GB" dirty="0" smtClean="0"/>
              <a:t>Each time the targeted event or problem occurs, record data on the check sheet.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Checklists-- Example</a:t>
            </a:r>
            <a:endParaRPr lang="en-US" dirty="0"/>
          </a:p>
        </p:txBody>
      </p:sp>
      <p:sp>
        <p:nvSpPr>
          <p:cNvPr id="3" name="Content Placeholder 2"/>
          <p:cNvSpPr>
            <a:spLocks noGrp="1"/>
          </p:cNvSpPr>
          <p:nvPr>
            <p:ph sz="quarter" idx="1"/>
          </p:nvPr>
        </p:nvSpPr>
        <p:spPr>
          <a:xfrm>
            <a:off x="612648" y="1600200"/>
            <a:ext cx="8153400" cy="4800600"/>
          </a:xfrm>
        </p:spPr>
        <p:txBody>
          <a:bodyPr>
            <a:normAutofit fontScale="77500" lnSpcReduction="20000"/>
          </a:bodyPr>
          <a:lstStyle/>
          <a:p>
            <a:r>
              <a:rPr lang="en-GB" dirty="0" smtClean="0"/>
              <a:t>At IBM Rochester, the software development process consists of multiple phases, for example, requirements (RQ), system architecture (SD), high-level design (HLD), low-level design (LLD), code development (CODE), unit tests (UT), integration and building (I/B), component tests (CT), system tests (ST), and early customer programs (EP). </a:t>
            </a:r>
          </a:p>
          <a:p>
            <a:r>
              <a:rPr lang="en-GB" dirty="0" smtClean="0"/>
              <a:t>Each phase has a set of tasks to complete and the phases with formal hand-off have entry and exit criteria. Checklists help developers and programmers ensure that all tasks are complete and that the important factors or quality characteristics of each task are covered. </a:t>
            </a:r>
          </a:p>
          <a:p>
            <a:r>
              <a:rPr lang="en-GB" dirty="0" smtClean="0"/>
              <a:t>Several examples of checklists are design review checklist, code inspection checklist, moderator (for design review and code inspection) checklist, pre-code-integration (into the system library) checklist, entrance and exit criteria for system tests, and product readiness checklist.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Checklists-- Example</a:t>
            </a:r>
            <a:endParaRPr lang="en-US" dirty="0"/>
          </a:p>
        </p:txBody>
      </p:sp>
      <p:sp>
        <p:nvSpPr>
          <p:cNvPr id="3" name="Content Placeholder 2"/>
          <p:cNvSpPr>
            <a:spLocks noGrp="1"/>
          </p:cNvSpPr>
          <p:nvPr>
            <p:ph sz="quarter" idx="1"/>
          </p:nvPr>
        </p:nvSpPr>
        <p:spPr/>
        <p:txBody>
          <a:bodyPr/>
          <a:lstStyle/>
          <a:p>
            <a:r>
              <a:rPr lang="en-GB" dirty="0" smtClean="0"/>
              <a:t>The figure below shows a check sheet used to collect data on telephone interruptions. The tick marks were added as data was collected over several weeks.</a:t>
            </a:r>
            <a:endParaRPr lang="en-US" dirty="0"/>
          </a:p>
        </p:txBody>
      </p:sp>
      <p:pic>
        <p:nvPicPr>
          <p:cNvPr id="1026" name="Picture 2"/>
          <p:cNvPicPr>
            <a:picLocks noChangeAspect="1" noChangeArrowheads="1"/>
          </p:cNvPicPr>
          <p:nvPr/>
        </p:nvPicPr>
        <p:blipFill>
          <a:blip r:embed="rId2"/>
          <a:srcRect/>
          <a:stretch>
            <a:fillRect/>
          </a:stretch>
        </p:blipFill>
        <p:spPr bwMode="auto">
          <a:xfrm>
            <a:off x="304800" y="3505200"/>
            <a:ext cx="8634413" cy="2819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2-- Pareto Diagram</a:t>
            </a:r>
            <a:endParaRPr lang="en-US" dirty="0"/>
          </a:p>
        </p:txBody>
      </p:sp>
      <p:sp>
        <p:nvSpPr>
          <p:cNvPr id="3" name="Content Placeholder 2"/>
          <p:cNvSpPr>
            <a:spLocks noGrp="1"/>
          </p:cNvSpPr>
          <p:nvPr>
            <p:ph sz="quarter" idx="1"/>
          </p:nvPr>
        </p:nvSpPr>
        <p:spPr/>
        <p:txBody>
          <a:bodyPr>
            <a:normAutofit fontScale="92500" lnSpcReduction="10000"/>
          </a:bodyPr>
          <a:lstStyle/>
          <a:p>
            <a:r>
              <a:rPr lang="en-GB" dirty="0" smtClean="0"/>
              <a:t>A Pareto diagram is a frequency chart of bars in descending order; the frequency bars are usually associated with types of problems. </a:t>
            </a:r>
          </a:p>
          <a:p>
            <a:r>
              <a:rPr lang="en-GB" dirty="0" smtClean="0"/>
              <a:t>It is named after a nineteenth-century Italian economist named </a:t>
            </a:r>
            <a:r>
              <a:rPr lang="en-GB" dirty="0" err="1" smtClean="0"/>
              <a:t>Vilfredo</a:t>
            </a:r>
            <a:r>
              <a:rPr lang="en-GB" dirty="0" smtClean="0"/>
              <a:t> Pareto (1848–1923), who expounded his principle in terms of the distribution of wealth—that a large share of the wealth is owned by a small percentage of the population. </a:t>
            </a:r>
          </a:p>
          <a:p>
            <a:r>
              <a:rPr lang="en-GB" dirty="0" smtClean="0"/>
              <a:t>In 1950 </a:t>
            </a:r>
            <a:r>
              <a:rPr lang="en-GB" dirty="0" err="1" smtClean="0"/>
              <a:t>Juran</a:t>
            </a:r>
            <a:r>
              <a:rPr lang="en-GB" dirty="0" smtClean="0"/>
              <a:t> applied the principle to the identification of quality problems-- that most of the quality problems are due to a small percentage of the possible causes. </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StudPre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4" ma:contentTypeDescription="Create a new document." ma:contentTypeScope="" ma:versionID="e4b7918f6d70a6bbd3ae09fdaae93119"/>
</file>

<file path=customXml/itemProps1.xml><?xml version="1.0" encoding="utf-8"?>
<ds:datastoreItem xmlns:ds="http://schemas.openxmlformats.org/officeDocument/2006/customXml" ds:itemID="{B58E645B-416C-46C0-8199-EBD1F0DEEE9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9000B0E-F247-42DE-B4C8-953FA55828ED}">
  <ds:schemaRefs>
    <ds:schemaRef ds:uri="http://schemas.microsoft.com/sharepoint/v3/contenttype/forms"/>
  </ds:schemaRefs>
</ds:datastoreItem>
</file>

<file path=customXml/itemProps3.xml><?xml version="1.0" encoding="utf-8"?>
<ds:datastoreItem xmlns:ds="http://schemas.openxmlformats.org/officeDocument/2006/customXml" ds:itemID="{E0914435-E756-48BB-A166-ECAB58D992C2}">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EdStudPres</Template>
  <TotalTime>0</TotalTime>
  <Words>2867</Words>
  <Application>Microsoft Office PowerPoint</Application>
  <PresentationFormat>On-screen Show (4:3)</PresentationFormat>
  <Paragraphs>161</Paragraphs>
  <Slides>33</Slides>
  <Notes>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EdStudPres</vt:lpstr>
      <vt:lpstr>Software Quality Assurance</vt:lpstr>
      <vt:lpstr>Software Quality Control Tools</vt:lpstr>
      <vt:lpstr>Seven Quality Control Tools</vt:lpstr>
      <vt:lpstr>Tool 1--Checklist</vt:lpstr>
      <vt:lpstr>When to Use a Checklist</vt:lpstr>
      <vt:lpstr>Checklist Procedure</vt:lpstr>
      <vt:lpstr>Checklists-- Example</vt:lpstr>
      <vt:lpstr>Checklists-- Example</vt:lpstr>
      <vt:lpstr>Tool 2-- Pareto Diagram</vt:lpstr>
      <vt:lpstr>Pareto Diagram</vt:lpstr>
      <vt:lpstr>When to Use a Pareto Chart </vt:lpstr>
      <vt:lpstr>Pareto Chart Procedure</vt:lpstr>
      <vt:lpstr>Pareto Diagram-- Example</vt:lpstr>
      <vt:lpstr>Tool 3-- Histogram</vt:lpstr>
      <vt:lpstr>Histogram</vt:lpstr>
      <vt:lpstr>When to Use a Histogram </vt:lpstr>
      <vt:lpstr>Histogram-- Example</vt:lpstr>
      <vt:lpstr>Tool 4– Scatter Diagram</vt:lpstr>
      <vt:lpstr>Scatter Diagram</vt:lpstr>
      <vt:lpstr>When to Use a Scatter Diagram </vt:lpstr>
      <vt:lpstr>Scatter Diagram-- Example</vt:lpstr>
      <vt:lpstr>Tool 5-- Run Chart</vt:lpstr>
      <vt:lpstr>When to Use Run Charts</vt:lpstr>
      <vt:lpstr>Run Chart-- Example</vt:lpstr>
      <vt:lpstr>Tool 6-- Control Chart</vt:lpstr>
      <vt:lpstr>When to Use a Control Chart </vt:lpstr>
      <vt:lpstr>Control Chart-- Example</vt:lpstr>
      <vt:lpstr>Control Chart-- Example</vt:lpstr>
      <vt:lpstr>Tool 7-- Cause-and-Effect Diagram</vt:lpstr>
      <vt:lpstr>When to Use a Fishbone Diagram </vt:lpstr>
      <vt:lpstr>Fishbone Diagram Procedure </vt:lpstr>
      <vt:lpstr>Cause-and-Effect Diagram-- Example</vt:lpstr>
      <vt:lpstr>Summary</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2010-11-20T17:58:42Z</dcterms:created>
  <dcterms:modified xsi:type="dcterms:W3CDTF">2010-11-22T04:34:53Z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TC101671259990</vt:lpwstr>
  </property>
</Properties>
</file>