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5" r:id="rId21"/>
    <p:sldId id="286"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41313-2DD4-4DED-B7A3-73E81B37FFD9}" type="datetimeFigureOut">
              <a:rPr lang="en-US" smtClean="0"/>
              <a:pPr/>
              <a:t>11/29/2010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F2B53D-AE10-4533-B994-CF498610DE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F2B53D-AE10-4533-B994-CF498610DEEE}"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94AAFB2-7C9C-4C3F-94C1-3DD956A8739D}" type="datetimeFigureOut">
              <a:rPr lang="en-US" smtClean="0"/>
              <a:pPr/>
              <a:t>11/29/2010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F573D10-C20B-4D0D-AB57-D66940C7A2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AAFB2-7C9C-4C3F-94C1-3DD956A8739D}" type="datetimeFigureOut">
              <a:rPr lang="en-US" smtClean="0"/>
              <a:pPr/>
              <a:t>11/29/2010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73D10-C20B-4D0D-AB57-D66940C7A2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94AAFB2-7C9C-4C3F-94C1-3DD956A8739D}" type="datetimeFigureOut">
              <a:rPr lang="en-US" smtClean="0"/>
              <a:pPr/>
              <a:t>11/29/2010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F573D10-C20B-4D0D-AB57-D66940C7A22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94AAFB2-7C9C-4C3F-94C1-3DD956A8739D}" type="datetimeFigureOut">
              <a:rPr lang="en-US" smtClean="0"/>
              <a:pPr/>
              <a:t>11/29/2010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F573D10-C20B-4D0D-AB57-D66940C7A225}"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94AAFB2-7C9C-4C3F-94C1-3DD956A8739D}" type="datetimeFigureOut">
              <a:rPr lang="en-US" smtClean="0"/>
              <a:pPr/>
              <a:t>11/29/2010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F573D10-C20B-4D0D-AB57-D66940C7A225}"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10" name="Footer Placeholder 3"/>
          <p:cNvSpPr txBox="1">
            <a:spLocks/>
          </p:cNvSpPr>
          <p:nvPr userDrawn="1"/>
        </p:nvSpPr>
        <p:spPr>
          <a:xfrm>
            <a:off x="0" y="6477000"/>
            <a:ext cx="16764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mn-lt"/>
                <a:ea typeface="+mn-ea"/>
                <a:cs typeface="+mn-cs"/>
              </a:rPr>
              <a:t>Dr. </a:t>
            </a:r>
            <a:r>
              <a:rPr kumimoji="0" lang="en-US" sz="1600" b="1" i="0" u="none" strike="noStrike" kern="1200" cap="none" spc="0" normalizeH="0" baseline="0" noProof="0" dirty="0" err="1" smtClean="0">
                <a:ln>
                  <a:noFill/>
                </a:ln>
                <a:solidFill>
                  <a:schemeClr val="bg1"/>
                </a:solidFill>
                <a:effectLst/>
                <a:uLnTx/>
                <a:uFillTx/>
                <a:latin typeface="+mn-lt"/>
                <a:ea typeface="+mn-ea"/>
                <a:cs typeface="+mn-cs"/>
              </a:rPr>
              <a:t>Seemab</a:t>
            </a:r>
            <a:r>
              <a:rPr kumimoji="0" lang="en-US" sz="16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bg1"/>
                </a:solidFill>
                <a:effectLst/>
                <a:uLnTx/>
                <a:uFillTx/>
                <a:latin typeface="+mn-lt"/>
                <a:ea typeface="+mn-ea"/>
                <a:cs typeface="+mn-cs"/>
              </a:rPr>
              <a:t>Latif</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94AAFB2-7C9C-4C3F-94C1-3DD956A8739D}" type="datetimeFigureOut">
              <a:rPr lang="en-US" smtClean="0"/>
              <a:pPr/>
              <a:t>11/29/2010</a:t>
            </a:fld>
            <a:endParaRPr lang="en-US"/>
          </a:p>
        </p:txBody>
      </p:sp>
      <p:sp>
        <p:nvSpPr>
          <p:cNvPr id="10" name="Slide Number Placeholder 9"/>
          <p:cNvSpPr>
            <a:spLocks noGrp="1"/>
          </p:cNvSpPr>
          <p:nvPr>
            <p:ph type="sldNum" sz="quarter" idx="16"/>
          </p:nvPr>
        </p:nvSpPr>
        <p:spPr/>
        <p:txBody>
          <a:bodyPr rtlCol="0"/>
          <a:lstStyle/>
          <a:p>
            <a:fld id="{3F573D10-C20B-4D0D-AB57-D66940C7A225}"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94AAFB2-7C9C-4C3F-94C1-3DD956A8739D}" type="datetimeFigureOut">
              <a:rPr lang="en-US" smtClean="0"/>
              <a:pPr/>
              <a:t>11/29/2010</a:t>
            </a:fld>
            <a:endParaRPr lang="en-US"/>
          </a:p>
        </p:txBody>
      </p:sp>
      <p:sp>
        <p:nvSpPr>
          <p:cNvPr id="12" name="Slide Number Placeholder 11"/>
          <p:cNvSpPr>
            <a:spLocks noGrp="1"/>
          </p:cNvSpPr>
          <p:nvPr>
            <p:ph type="sldNum" sz="quarter" idx="16"/>
          </p:nvPr>
        </p:nvSpPr>
        <p:spPr/>
        <p:txBody>
          <a:bodyPr rtlCol="0"/>
          <a:lstStyle/>
          <a:p>
            <a:fld id="{3F573D10-C20B-4D0D-AB57-D66940C7A225}"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4AAFB2-7C9C-4C3F-94C1-3DD956A8739D}" type="datetimeFigureOut">
              <a:rPr lang="en-US" smtClean="0"/>
              <a:pPr/>
              <a:t>11/29/2010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F573D10-C20B-4D0D-AB57-D66940C7A2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AAFB2-7C9C-4C3F-94C1-3DD956A8739D}" type="datetimeFigureOut">
              <a:rPr lang="en-US" smtClean="0"/>
              <a:pPr/>
              <a:t>11/29/2010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F573D10-C20B-4D0D-AB57-D66940C7A2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94AAFB2-7C9C-4C3F-94C1-3DD956A8739D}" type="datetimeFigureOut">
              <a:rPr lang="en-US" smtClean="0"/>
              <a:pPr/>
              <a:t>11/29/2010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F573D10-C20B-4D0D-AB57-D66940C7A225}"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94AAFB2-7C9C-4C3F-94C1-3DD956A8739D}" type="datetimeFigureOut">
              <a:rPr lang="en-US" smtClean="0"/>
              <a:pPr/>
              <a:t>11/29/2010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F573D10-C20B-4D0D-AB57-D66940C7A225}"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94AAFB2-7C9C-4C3F-94C1-3DD956A8739D}" type="datetimeFigureOut">
              <a:rPr lang="en-US" smtClean="0"/>
              <a:pPr/>
              <a:t>11/29/2010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F573D10-C20B-4D0D-AB57-D66940C7A225}" type="slidenum">
              <a:rPr lang="en-US" smtClean="0"/>
              <a:pPr/>
              <a:t>‹#›</a:t>
            </a:fld>
            <a:endParaRPr lang="en-US"/>
          </a:p>
        </p:txBody>
      </p:sp>
      <p:sp>
        <p:nvSpPr>
          <p:cNvPr id="10" name="Footer Placeholder 3"/>
          <p:cNvSpPr txBox="1">
            <a:spLocks/>
          </p:cNvSpPr>
          <p:nvPr userDrawn="1"/>
        </p:nvSpPr>
        <p:spPr>
          <a:xfrm>
            <a:off x="0" y="6477000"/>
            <a:ext cx="16764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2"/>
                </a:solidFill>
                <a:effectLst/>
                <a:uLnTx/>
                <a:uFillTx/>
                <a:latin typeface="+mn-lt"/>
                <a:ea typeface="+mn-ea"/>
                <a:cs typeface="+mn-cs"/>
              </a:rPr>
              <a:t>Dr. </a:t>
            </a:r>
            <a:r>
              <a:rPr kumimoji="0" lang="en-US" sz="1600" b="1" i="0" u="none" strike="noStrike" kern="1200" cap="none" spc="0" normalizeH="0" baseline="0" noProof="0" dirty="0" err="1" smtClean="0">
                <a:ln>
                  <a:noFill/>
                </a:ln>
                <a:solidFill>
                  <a:schemeClr val="tx2"/>
                </a:solidFill>
                <a:effectLst/>
                <a:uLnTx/>
                <a:uFillTx/>
                <a:latin typeface="+mn-lt"/>
                <a:ea typeface="+mn-ea"/>
                <a:cs typeface="+mn-cs"/>
              </a:rPr>
              <a:t>Seemab</a:t>
            </a:r>
            <a:r>
              <a:rPr kumimoji="0" lang="en-US" sz="1600" b="1" i="0" u="none" strike="noStrike" kern="1200" cap="none" spc="0" normalizeH="0" baseline="0" noProof="0" dirty="0" smtClean="0">
                <a:ln>
                  <a:noFill/>
                </a:ln>
                <a:solidFill>
                  <a:schemeClr val="tx2"/>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tx2"/>
                </a:solidFill>
                <a:effectLst/>
                <a:uLnTx/>
                <a:uFillTx/>
                <a:latin typeface="+mn-lt"/>
                <a:ea typeface="+mn-ea"/>
                <a:cs typeface="+mn-cs"/>
              </a:rPr>
              <a:t>Latif</a:t>
            </a:r>
            <a:endParaRPr kumimoji="0" lang="en-US" sz="1600" b="1" i="0" u="none" strike="noStrike" kern="1200" cap="none" spc="0" normalizeH="0" baseline="0" noProof="0" dirty="0">
              <a:ln>
                <a:noFill/>
              </a:ln>
              <a:solidFill>
                <a:schemeClr val="tx2"/>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9</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2235035" cy="369332"/>
          </a:xfrm>
          <a:prstGeom prst="rect">
            <a:avLst/>
          </a:prstGeom>
          <a:noFill/>
        </p:spPr>
        <p:txBody>
          <a:bodyPr wrap="none" rtlCol="0">
            <a:spAutoFit/>
          </a:bodyPr>
          <a:lstStyle/>
          <a:p>
            <a:r>
              <a:rPr lang="en-US" dirty="0" smtClean="0"/>
              <a:t> </a:t>
            </a:r>
            <a:r>
              <a:rPr lang="en-US" dirty="0" smtClean="0"/>
              <a:t>29</a:t>
            </a:r>
            <a:r>
              <a:rPr lang="en-US" baseline="30000" dirty="0" smtClean="0"/>
              <a:t>th</a:t>
            </a:r>
            <a:r>
              <a:rPr lang="en-US" dirty="0" smtClean="0"/>
              <a:t> </a:t>
            </a:r>
            <a:r>
              <a:rPr lang="en-US" dirty="0" smtClean="0"/>
              <a:t>November, 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Unit Testing </a:t>
            </a:r>
            <a:endParaRPr lang="en-US" dirty="0"/>
          </a:p>
        </p:txBody>
      </p:sp>
      <p:sp>
        <p:nvSpPr>
          <p:cNvPr id="3" name="Content Placeholder 2"/>
          <p:cNvSpPr>
            <a:spLocks noGrp="1"/>
          </p:cNvSpPr>
          <p:nvPr>
            <p:ph sz="quarter" idx="1"/>
          </p:nvPr>
        </p:nvSpPr>
        <p:spPr>
          <a:xfrm>
            <a:off x="381000" y="1524000"/>
            <a:ext cx="8610600" cy="4953000"/>
          </a:xfrm>
        </p:spPr>
        <p:txBody>
          <a:bodyPr>
            <a:noAutofit/>
          </a:bodyPr>
          <a:lstStyle/>
          <a:p>
            <a:r>
              <a:rPr lang="en-GB" sz="2800" dirty="0" smtClean="0"/>
              <a:t>A programmer does not execute the unit; instead, the code is examined over all possible behaviours that might arise during run time. </a:t>
            </a:r>
          </a:p>
          <a:p>
            <a:r>
              <a:rPr lang="en-GB" sz="2800" dirty="0" smtClean="0"/>
              <a:t>Also known as non-execution-based unit testing.</a:t>
            </a:r>
          </a:p>
          <a:p>
            <a:r>
              <a:rPr lang="en-GB" sz="2800" dirty="0" smtClean="0"/>
              <a:t>Code is reviewed by applying techniques commonly known as inspection and walkthrough.</a:t>
            </a:r>
          </a:p>
          <a:p>
            <a:pPr lvl="1"/>
            <a:r>
              <a:rPr lang="en-GB" sz="2400" dirty="0" smtClean="0"/>
              <a:t>Inspection: is a step-by-step peer group review of a work product, with each step checked against predetermined criteria.</a:t>
            </a:r>
          </a:p>
          <a:p>
            <a:pPr lvl="1"/>
            <a:r>
              <a:rPr lang="en-GB" sz="2400" dirty="0" smtClean="0"/>
              <a:t>Walkthrough: is a review where the author leads the team through a manual or simulated execution of the product using predefined scenarios.</a:t>
            </a:r>
            <a:endParaRPr 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Inspection--Code Review</a:t>
            </a:r>
            <a:endParaRPr lang="en-US" dirty="0"/>
          </a:p>
        </p:txBody>
      </p:sp>
      <p:sp>
        <p:nvSpPr>
          <p:cNvPr id="3" name="Content Placeholder 2"/>
          <p:cNvSpPr>
            <a:spLocks noGrp="1"/>
          </p:cNvSpPr>
          <p:nvPr>
            <p:ph sz="quarter" idx="1"/>
          </p:nvPr>
        </p:nvSpPr>
        <p:spPr>
          <a:xfrm>
            <a:off x="155448" y="1600200"/>
            <a:ext cx="4568952" cy="4876800"/>
          </a:xfrm>
        </p:spPr>
        <p:txBody>
          <a:bodyPr>
            <a:normAutofit fontScale="92500" lnSpcReduction="10000"/>
          </a:bodyPr>
          <a:lstStyle/>
          <a:p>
            <a:r>
              <a:rPr lang="en-GB" dirty="0" smtClean="0"/>
              <a:t>A code review can be done as a special kind of inspection in which the team examines a sample of code and fixes any defects in it. </a:t>
            </a:r>
          </a:p>
          <a:p>
            <a:r>
              <a:rPr lang="en-US" dirty="0" smtClean="0"/>
              <a:t>The general guidelines for </a:t>
            </a:r>
            <a:r>
              <a:rPr lang="en-GB" dirty="0" smtClean="0"/>
              <a:t>performing code review consists of six steps as outlined in the Figure: readiness, preparation, examination, rework, validation, and exit.</a:t>
            </a:r>
            <a:endParaRPr lang="en-US" dirty="0"/>
          </a:p>
        </p:txBody>
      </p:sp>
      <p:pic>
        <p:nvPicPr>
          <p:cNvPr id="1026" name="Picture 2"/>
          <p:cNvPicPr>
            <a:picLocks noChangeAspect="1" noChangeArrowheads="1"/>
          </p:cNvPicPr>
          <p:nvPr/>
        </p:nvPicPr>
        <p:blipFill>
          <a:blip r:embed="rId2"/>
          <a:srcRect/>
          <a:stretch>
            <a:fillRect/>
          </a:stretch>
        </p:blipFill>
        <p:spPr bwMode="auto">
          <a:xfrm>
            <a:off x="4495800" y="1695450"/>
            <a:ext cx="4419600" cy="485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 Process</a:t>
            </a:r>
            <a:endParaRPr lang="en-US" dirty="0"/>
          </a:p>
        </p:txBody>
      </p:sp>
      <p:sp>
        <p:nvSpPr>
          <p:cNvPr id="3" name="Content Placeholder 2"/>
          <p:cNvSpPr>
            <a:spLocks noGrp="1"/>
          </p:cNvSpPr>
          <p:nvPr>
            <p:ph sz="quarter" idx="1"/>
          </p:nvPr>
        </p:nvSpPr>
        <p:spPr>
          <a:xfrm>
            <a:off x="304800" y="1524000"/>
            <a:ext cx="8686800" cy="4953000"/>
          </a:xfrm>
        </p:spPr>
        <p:txBody>
          <a:bodyPr>
            <a:noAutofit/>
          </a:bodyPr>
          <a:lstStyle/>
          <a:p>
            <a:r>
              <a:rPr lang="en-GB" sz="2400" dirty="0" smtClean="0"/>
              <a:t>Step 1: Readiness: The author of the unit ensures that the unit under test is ready for review. A unit is said to be ready if it satisfies the following </a:t>
            </a:r>
            <a:r>
              <a:rPr lang="en-US" sz="2400" dirty="0" smtClean="0"/>
              <a:t>criteria:</a:t>
            </a:r>
          </a:p>
          <a:p>
            <a:pPr lvl="1"/>
            <a:r>
              <a:rPr lang="en-US" sz="2200" b="1" dirty="0" smtClean="0"/>
              <a:t>Completeness: </a:t>
            </a:r>
            <a:r>
              <a:rPr lang="en-GB" sz="2200" dirty="0" smtClean="0"/>
              <a:t>code relating to the unit to be reviewed must be </a:t>
            </a:r>
            <a:r>
              <a:rPr lang="en-US" sz="2200" dirty="0" smtClean="0"/>
              <a:t>available,</a:t>
            </a:r>
          </a:p>
          <a:p>
            <a:pPr lvl="1"/>
            <a:r>
              <a:rPr lang="en-US" sz="2200" b="1" dirty="0" smtClean="0"/>
              <a:t>Minimal Functionality: </a:t>
            </a:r>
            <a:r>
              <a:rPr lang="en-US" sz="2200" dirty="0" smtClean="0"/>
              <a:t>code must compile and link.</a:t>
            </a:r>
          </a:p>
          <a:p>
            <a:pPr lvl="1"/>
            <a:r>
              <a:rPr lang="en-US" sz="2200" b="1" dirty="0" smtClean="0"/>
              <a:t>Readability: </a:t>
            </a:r>
            <a:r>
              <a:rPr lang="en-US" sz="2200" dirty="0" smtClean="0"/>
              <a:t>highly readable code.</a:t>
            </a:r>
          </a:p>
          <a:p>
            <a:pPr lvl="1"/>
            <a:r>
              <a:rPr lang="en-US" sz="2200" b="1" dirty="0" smtClean="0"/>
              <a:t>Complexity:</a:t>
            </a:r>
            <a:r>
              <a:rPr lang="en-GB" sz="2200" dirty="0" smtClean="0"/>
              <a:t>The code to be reviewed must be of sufficient complexity (no. of conditional statements, input/output data elements, real-time processing of the code, and the no. of other units with which the code communicates)</a:t>
            </a:r>
            <a:r>
              <a:rPr lang="en-US" sz="2200" dirty="0" smtClean="0"/>
              <a:t>.</a:t>
            </a:r>
          </a:p>
          <a:p>
            <a:pPr lvl="1"/>
            <a:r>
              <a:rPr lang="en-US" sz="2200" b="1" dirty="0" smtClean="0"/>
              <a:t>Requirements and Design Documents: </a:t>
            </a:r>
            <a:r>
              <a:rPr lang="en-US" sz="2200" dirty="0" smtClean="0"/>
              <a:t>latest approved version </a:t>
            </a:r>
            <a:r>
              <a:rPr lang="en-GB" sz="2200" dirty="0" smtClean="0"/>
              <a:t>of the low-level design specification must be available.</a:t>
            </a:r>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 Process</a:t>
            </a:r>
            <a:endParaRPr lang="en-US" dirty="0"/>
          </a:p>
        </p:txBody>
      </p:sp>
      <p:sp>
        <p:nvSpPr>
          <p:cNvPr id="3" name="Content Placeholder 2"/>
          <p:cNvSpPr>
            <a:spLocks noGrp="1"/>
          </p:cNvSpPr>
          <p:nvPr>
            <p:ph sz="quarter" idx="1"/>
          </p:nvPr>
        </p:nvSpPr>
        <p:spPr>
          <a:xfrm>
            <a:off x="381000" y="1524000"/>
            <a:ext cx="8534400" cy="4800600"/>
          </a:xfrm>
        </p:spPr>
        <p:txBody>
          <a:bodyPr>
            <a:normAutofit/>
          </a:bodyPr>
          <a:lstStyle/>
          <a:p>
            <a:r>
              <a:rPr lang="en-GB" sz="2400" b="1" dirty="0" smtClean="0"/>
              <a:t>Step 2: Preparation:</a:t>
            </a:r>
            <a:r>
              <a:rPr lang="en-GB" sz="2400" dirty="0" smtClean="0"/>
              <a:t> Before the meeting, each inspector carefully reviews the work package. It is expected that the inspectors read the code and understand its organization and operation before the review meeting. Each </a:t>
            </a:r>
            <a:r>
              <a:rPr lang="en-US" sz="2400" dirty="0" smtClean="0"/>
              <a:t>inspector develops the following:</a:t>
            </a:r>
          </a:p>
          <a:p>
            <a:pPr lvl="1"/>
            <a:r>
              <a:rPr lang="en-GB" sz="2400" b="1" dirty="0" smtClean="0"/>
              <a:t>List of Questions: </a:t>
            </a:r>
            <a:r>
              <a:rPr lang="en-GB" sz="2400" dirty="0" smtClean="0"/>
              <a:t>An inspector prepares a list of questions to be asked, if needed, of the author to clarify issues arising from his or her reading. </a:t>
            </a:r>
          </a:p>
          <a:p>
            <a:pPr lvl="1"/>
            <a:r>
              <a:rPr lang="en-GB" sz="2400" b="1" dirty="0" smtClean="0"/>
              <a:t>Potential Change Request: </a:t>
            </a:r>
            <a:r>
              <a:rPr lang="en-GB" sz="2400" dirty="0" smtClean="0"/>
              <a:t>An inspector may make a formal request to make a change. </a:t>
            </a:r>
          </a:p>
          <a:p>
            <a:pPr lvl="1"/>
            <a:r>
              <a:rPr lang="en-GB" sz="2400" b="1" dirty="0" smtClean="0"/>
              <a:t>Suggested Improvement Opportunities: </a:t>
            </a:r>
            <a:r>
              <a:rPr lang="en-GB" sz="2400" dirty="0" smtClean="0"/>
              <a:t>The </a:t>
            </a:r>
            <a:r>
              <a:rPr lang="en-GB" sz="2400" dirty="0" smtClean="0"/>
              <a:t>inspectors </a:t>
            </a:r>
            <a:r>
              <a:rPr lang="en-GB" sz="2400" dirty="0" smtClean="0"/>
              <a:t>may suggest how to fix the problems, if there are any, in the code under review.</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685800"/>
            <a:ext cx="4492625" cy="6172200"/>
          </a:xfrm>
        </p:spPr>
        <p:txBody>
          <a:bodyPr>
            <a:normAutofit fontScale="32500" lnSpcReduction="20000"/>
          </a:bodyPr>
          <a:lstStyle/>
          <a:p>
            <a:pPr marL="514350" indent="-514350">
              <a:buClrTx/>
              <a:buSzPct val="98000"/>
              <a:buFont typeface="+mj-lt"/>
              <a:buAutoNum type="arabicPeriod"/>
            </a:pPr>
            <a:r>
              <a:rPr lang="en-GB" sz="4300" dirty="0" smtClean="0"/>
              <a:t>Does the code do what has been specified in the design specification?</a:t>
            </a:r>
          </a:p>
          <a:p>
            <a:pPr marL="514350" indent="-514350">
              <a:buClrTx/>
              <a:buSzPct val="98000"/>
              <a:buFont typeface="+mj-lt"/>
              <a:buAutoNum type="arabicPeriod"/>
            </a:pPr>
            <a:r>
              <a:rPr lang="en-GB" sz="4300" dirty="0" smtClean="0"/>
              <a:t>Does the procedure used in the module solve the problem correctly?</a:t>
            </a:r>
          </a:p>
          <a:p>
            <a:pPr marL="514350" indent="-514350">
              <a:buClrTx/>
              <a:buSzPct val="98000"/>
              <a:buFont typeface="+mj-lt"/>
              <a:buAutoNum type="arabicPeriod"/>
            </a:pPr>
            <a:r>
              <a:rPr lang="en-GB" sz="4300" dirty="0" smtClean="0"/>
              <a:t>Does a software module duplicate another existing module which could be reused?</a:t>
            </a:r>
          </a:p>
          <a:p>
            <a:pPr marL="514350" indent="-514350">
              <a:buClrTx/>
              <a:buSzPct val="98000"/>
              <a:buFont typeface="+mj-lt"/>
              <a:buAutoNum type="arabicPeriod"/>
            </a:pPr>
            <a:r>
              <a:rPr lang="en-GB" sz="4300" dirty="0" smtClean="0"/>
              <a:t>If library modules are being used, are the right libraries and the right versions of the libraries </a:t>
            </a:r>
            <a:r>
              <a:rPr lang="en-US" sz="4300" dirty="0" smtClean="0"/>
              <a:t>being used?</a:t>
            </a:r>
          </a:p>
          <a:p>
            <a:pPr marL="514350" indent="-514350">
              <a:buClrTx/>
              <a:buSzPct val="98000"/>
              <a:buFont typeface="+mj-lt"/>
              <a:buAutoNum type="arabicPeriod"/>
            </a:pPr>
            <a:r>
              <a:rPr lang="en-GB" sz="4300" dirty="0" smtClean="0"/>
              <a:t>Does each module have a single entry point and a single exit point? Multiple exit and entry point programs are harder to test.</a:t>
            </a:r>
          </a:p>
          <a:p>
            <a:pPr marL="514350" indent="-514350">
              <a:buClrTx/>
              <a:buSzPct val="98000"/>
              <a:buFont typeface="+mj-lt"/>
              <a:buAutoNum type="arabicPeriod"/>
            </a:pPr>
            <a:r>
              <a:rPr lang="en-GB" sz="4300" dirty="0" smtClean="0"/>
              <a:t>Is the </a:t>
            </a:r>
            <a:r>
              <a:rPr lang="en-GB" sz="4300" dirty="0" err="1" smtClean="0"/>
              <a:t>cyclomatic</a:t>
            </a:r>
            <a:r>
              <a:rPr lang="en-GB" sz="4300" dirty="0" smtClean="0"/>
              <a:t> complexity of the module more than 10? If yes, then it is extremely difficult to adequately test the module.</a:t>
            </a:r>
          </a:p>
          <a:p>
            <a:pPr marL="514350" indent="-514350">
              <a:buClrTx/>
              <a:buSzPct val="98000"/>
              <a:buFont typeface="+mj-lt"/>
              <a:buAutoNum type="arabicPeriod"/>
            </a:pPr>
            <a:r>
              <a:rPr lang="en-GB" sz="4300" dirty="0" smtClean="0"/>
              <a:t>Can each atomic function be reviewed and understood in 10–15 minutes? If not, it is considered </a:t>
            </a:r>
            <a:r>
              <a:rPr lang="en-US" sz="4300" dirty="0" smtClean="0"/>
              <a:t>to be too complex.</a:t>
            </a:r>
          </a:p>
          <a:p>
            <a:pPr marL="514350" indent="-514350">
              <a:buClrTx/>
              <a:buSzPct val="98000"/>
              <a:buFont typeface="+mj-lt"/>
              <a:buAutoNum type="arabicPeriod"/>
            </a:pPr>
            <a:r>
              <a:rPr lang="en-GB" sz="4300" dirty="0" smtClean="0"/>
              <a:t>Have naming conventions been followed for all identifiers, such as pointers, indices, variables, arrays, and constants? It is important to adhere to coding standards to ease the introduction of a new contributor (programmer) to the development of a system.</a:t>
            </a:r>
          </a:p>
          <a:p>
            <a:pPr marL="514350" indent="-514350">
              <a:buClrTx/>
              <a:buSzPct val="98000"/>
              <a:buFont typeface="+mj-lt"/>
              <a:buAutoNum type="arabicPeriod"/>
            </a:pPr>
            <a:r>
              <a:rPr lang="en-GB" sz="4300" dirty="0" smtClean="0"/>
              <a:t>Has the code been adequately commented upon?</a:t>
            </a:r>
          </a:p>
          <a:p>
            <a:pPr marL="514350" indent="-514350">
              <a:buClrTx/>
              <a:buSzPct val="98000"/>
              <a:buFont typeface="+mj-lt"/>
              <a:buAutoNum type="arabicPeriod"/>
            </a:pPr>
            <a:r>
              <a:rPr lang="en-GB" sz="4300" dirty="0" smtClean="0"/>
              <a:t>Have all the variables and constants been correctly initialized? Have correct types and scopes </a:t>
            </a:r>
            <a:r>
              <a:rPr lang="en-US" sz="4300" dirty="0" smtClean="0"/>
              <a:t>been checked?</a:t>
            </a:r>
          </a:p>
          <a:p>
            <a:pPr marL="514350" indent="-514350">
              <a:buClrTx/>
              <a:buSzPct val="98000"/>
              <a:buFont typeface="+mj-lt"/>
              <a:buAutoNum type="arabicPeriod"/>
            </a:pPr>
            <a:r>
              <a:rPr lang="en-GB" sz="4300" dirty="0" smtClean="0"/>
              <a:t> Are the global or shared variables, if there are any, carefully controlled?</a:t>
            </a:r>
          </a:p>
        </p:txBody>
      </p:sp>
      <p:sp>
        <p:nvSpPr>
          <p:cNvPr id="4" name="TextBox 3"/>
          <p:cNvSpPr txBox="1"/>
          <p:nvPr/>
        </p:nvSpPr>
        <p:spPr>
          <a:xfrm>
            <a:off x="4724400" y="733246"/>
            <a:ext cx="4419600" cy="6124754"/>
          </a:xfrm>
          <a:prstGeom prst="rect">
            <a:avLst/>
          </a:prstGeom>
          <a:noFill/>
        </p:spPr>
        <p:txBody>
          <a:bodyPr wrap="square" rtlCol="0">
            <a:spAutoFit/>
          </a:bodyPr>
          <a:lstStyle/>
          <a:p>
            <a:pPr marL="342900" indent="-342900">
              <a:buFont typeface="+mj-lt"/>
              <a:buAutoNum type="arabicPeriod" startAt="12"/>
            </a:pPr>
            <a:r>
              <a:rPr lang="en-GB" sz="1400" dirty="0" smtClean="0"/>
              <a:t>Are there data values hard coded in the program? Rather, these should be declared as variables.</a:t>
            </a:r>
          </a:p>
          <a:p>
            <a:pPr marL="342900" indent="-342900">
              <a:buFont typeface="+mj-lt"/>
              <a:buAutoNum type="arabicPeriod" startAt="12"/>
            </a:pPr>
            <a:r>
              <a:rPr lang="en-GB" sz="1400" dirty="0" smtClean="0"/>
              <a:t>Are the pointers being used correctly?</a:t>
            </a:r>
          </a:p>
          <a:p>
            <a:pPr marL="342900" indent="-342900">
              <a:buFont typeface="+mj-lt"/>
              <a:buAutoNum type="arabicPeriod" startAt="12"/>
            </a:pPr>
            <a:r>
              <a:rPr lang="en-GB" sz="1400" dirty="0" smtClean="0"/>
              <a:t>Are the dynamically acquired memory blocks de-allocated after use?</a:t>
            </a:r>
          </a:p>
          <a:p>
            <a:pPr marL="342900" indent="-342900">
              <a:buFont typeface="+mj-lt"/>
              <a:buAutoNum type="arabicPeriod" startAt="12"/>
            </a:pPr>
            <a:r>
              <a:rPr lang="en-GB" sz="1400" dirty="0" smtClean="0"/>
              <a:t>Does the module terminate abnormally? Will the module eventually terminate?</a:t>
            </a:r>
          </a:p>
          <a:p>
            <a:pPr marL="342900" indent="-342900">
              <a:buFont typeface="+mj-lt"/>
              <a:buAutoNum type="arabicPeriod" startAt="12"/>
            </a:pPr>
            <a:r>
              <a:rPr lang="en-GB" sz="1400" dirty="0" smtClean="0"/>
              <a:t>Is there a possibility of an infinite loop, a loop that never executes, or a loop with a premature </a:t>
            </a:r>
            <a:r>
              <a:rPr lang="en-US" sz="1400" dirty="0" smtClean="0"/>
              <a:t>exit?</a:t>
            </a:r>
          </a:p>
          <a:p>
            <a:pPr marL="342900" indent="-342900">
              <a:buFont typeface="+mj-lt"/>
              <a:buAutoNum type="arabicPeriod" startAt="12"/>
            </a:pPr>
            <a:r>
              <a:rPr lang="en-GB" sz="1400" dirty="0" smtClean="0"/>
              <a:t>Have all the files been opened for use and closed at termination?</a:t>
            </a:r>
          </a:p>
          <a:p>
            <a:pPr marL="342900" indent="-342900">
              <a:buFont typeface="+mj-lt"/>
              <a:buAutoNum type="arabicPeriod" startAt="12"/>
            </a:pPr>
            <a:r>
              <a:rPr lang="en-GB" sz="1400" dirty="0" smtClean="0"/>
              <a:t>Are there computations using variables with inconsistent data types? Is overflow or underflow </a:t>
            </a:r>
            <a:r>
              <a:rPr lang="en-US" sz="1400" dirty="0" smtClean="0"/>
              <a:t>a possibility?</a:t>
            </a:r>
          </a:p>
          <a:p>
            <a:pPr marL="342900" indent="-342900">
              <a:buFont typeface="+mj-lt"/>
              <a:buAutoNum type="arabicPeriod" startAt="12"/>
            </a:pPr>
            <a:r>
              <a:rPr lang="en-GB" sz="1400" dirty="0" smtClean="0"/>
              <a:t>Are error codes and condition messages produced by accessing a common table of messages? Each error code should have a meaning, and all of the meanings should be available at one place in a table rather than scattered all over the program code.</a:t>
            </a:r>
          </a:p>
          <a:p>
            <a:pPr marL="342900" indent="-342900">
              <a:buFont typeface="+mj-lt"/>
              <a:buAutoNum type="arabicPeriod" startAt="12"/>
            </a:pPr>
            <a:r>
              <a:rPr lang="en-GB" sz="1400" dirty="0" smtClean="0"/>
              <a:t>Is the code portable? The source code is likely to execute on multiple processor architectures and on different operating systems over its lifetime. It must be implemented in a manner that does not preclude this kind of a variety of execution environments.</a:t>
            </a:r>
          </a:p>
          <a:p>
            <a:pPr marL="342900" indent="-342900">
              <a:buFont typeface="+mj-lt"/>
              <a:buAutoNum type="arabicPeriod" startAt="12"/>
            </a:pPr>
            <a:r>
              <a:rPr lang="en-GB" sz="1400" dirty="0" smtClean="0"/>
              <a:t>Is the code efficient? In general, clarity, readability, or correctness should not be sacrificed for efficiency. Code review is intended to detect implementation choices that have adverse </a:t>
            </a:r>
            <a:r>
              <a:rPr lang="en-US" sz="1400" dirty="0" smtClean="0"/>
              <a:t>effects on system performance.</a:t>
            </a:r>
          </a:p>
        </p:txBody>
      </p:sp>
      <p:sp>
        <p:nvSpPr>
          <p:cNvPr id="5" name="TextBox 4"/>
          <p:cNvSpPr txBox="1"/>
          <p:nvPr/>
        </p:nvSpPr>
        <p:spPr>
          <a:xfrm>
            <a:off x="3048000" y="0"/>
            <a:ext cx="3383170" cy="523220"/>
          </a:xfrm>
          <a:prstGeom prst="rect">
            <a:avLst/>
          </a:prstGeom>
          <a:noFill/>
        </p:spPr>
        <p:txBody>
          <a:bodyPr wrap="none" rtlCol="0">
            <a:spAutoFit/>
          </a:bodyPr>
          <a:lstStyle/>
          <a:p>
            <a:r>
              <a:rPr lang="en-US" sz="2800" dirty="0" smtClean="0"/>
              <a:t>Code Review Checklist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 Process</a:t>
            </a:r>
            <a:endParaRPr lang="en-US" dirty="0"/>
          </a:p>
        </p:txBody>
      </p:sp>
      <p:sp>
        <p:nvSpPr>
          <p:cNvPr id="3" name="Content Placeholder 2"/>
          <p:cNvSpPr>
            <a:spLocks noGrp="1"/>
          </p:cNvSpPr>
          <p:nvPr>
            <p:ph sz="quarter" idx="1"/>
          </p:nvPr>
        </p:nvSpPr>
        <p:spPr>
          <a:xfrm>
            <a:off x="304800" y="1524000"/>
            <a:ext cx="8686800" cy="4953000"/>
          </a:xfrm>
        </p:spPr>
        <p:txBody>
          <a:bodyPr>
            <a:normAutofit fontScale="92500" lnSpcReduction="20000"/>
          </a:bodyPr>
          <a:lstStyle/>
          <a:p>
            <a:r>
              <a:rPr lang="en-GB" b="1" dirty="0" smtClean="0"/>
              <a:t>Step 3: Examination :</a:t>
            </a:r>
            <a:r>
              <a:rPr lang="en-GB" dirty="0" smtClean="0"/>
              <a:t>The examination process consists of the following </a:t>
            </a:r>
            <a:r>
              <a:rPr lang="en-US" dirty="0" smtClean="0"/>
              <a:t>activities:</a:t>
            </a:r>
          </a:p>
          <a:p>
            <a:pPr lvl="1"/>
            <a:r>
              <a:rPr lang="en-GB" dirty="0" smtClean="0"/>
              <a:t>The author makes a presentation of the procedural logic used in the code, the paths denoting major computations, and the dependency of the unit under review on other units.</a:t>
            </a:r>
          </a:p>
          <a:p>
            <a:pPr lvl="1"/>
            <a:r>
              <a:rPr lang="en-GB" dirty="0" smtClean="0"/>
              <a:t>The reader reads the code line by line. The inspector may raise questions if the code is seen to have defects. </a:t>
            </a:r>
          </a:p>
          <a:p>
            <a:pPr lvl="1"/>
            <a:r>
              <a:rPr lang="en-GB" dirty="0" smtClean="0"/>
              <a:t>The recorder documents the change requests and the suggestions for fixing the problems, if there are any. </a:t>
            </a:r>
          </a:p>
          <a:p>
            <a:r>
              <a:rPr lang="en-GB" dirty="0" smtClean="0"/>
              <a:t>A Change Request (CR) includes the following </a:t>
            </a:r>
            <a:r>
              <a:rPr lang="en-US" dirty="0" smtClean="0"/>
              <a:t>details:</a:t>
            </a:r>
          </a:p>
          <a:p>
            <a:pPr lvl="1"/>
            <a:r>
              <a:rPr lang="en-GB" dirty="0" smtClean="0"/>
              <a:t>Give a brief description of the issue or action item.</a:t>
            </a:r>
          </a:p>
          <a:p>
            <a:pPr lvl="1"/>
            <a:r>
              <a:rPr lang="en-GB" dirty="0" smtClean="0"/>
              <a:t>Assign a priority level (major or minor) to a CR.</a:t>
            </a:r>
          </a:p>
          <a:p>
            <a:pPr lvl="1"/>
            <a:r>
              <a:rPr lang="en-GB" dirty="0" smtClean="0"/>
              <a:t>Assign a person to follow up the issue. </a:t>
            </a:r>
          </a:p>
          <a:p>
            <a:pPr lvl="1"/>
            <a:r>
              <a:rPr lang="en-GB" dirty="0" smtClean="0"/>
              <a:t>Set a deadline for addressing a CR.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 Process</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85000" lnSpcReduction="20000"/>
          </a:bodyPr>
          <a:lstStyle/>
          <a:p>
            <a:r>
              <a:rPr lang="en-GB" b="1" dirty="0" smtClean="0"/>
              <a:t>Step 4: Rework:</a:t>
            </a:r>
            <a:r>
              <a:rPr lang="en-GB" dirty="0" smtClean="0"/>
              <a:t> At the end of the meeting, the recorder produces a summary of the meeting that includes the following information:</a:t>
            </a:r>
          </a:p>
          <a:p>
            <a:pPr lvl="1"/>
            <a:r>
              <a:rPr lang="en-GB" dirty="0" smtClean="0"/>
              <a:t>A list of all the CRs, the dates by which those will be fixed, and the names of the persons responsible for validating the CRs</a:t>
            </a:r>
          </a:p>
          <a:p>
            <a:pPr lvl="1"/>
            <a:r>
              <a:rPr lang="en-GB" dirty="0" smtClean="0"/>
              <a:t>A list of improvement opportunities</a:t>
            </a:r>
          </a:p>
          <a:p>
            <a:pPr lvl="1"/>
            <a:r>
              <a:rPr lang="en-GB" dirty="0" smtClean="0"/>
              <a:t>The minutes of the meeting (optional)</a:t>
            </a:r>
          </a:p>
          <a:p>
            <a:r>
              <a:rPr lang="en-GB" dirty="0" smtClean="0"/>
              <a:t>A copy of the report is distributed to all the members of the review group. After the meeting, the author works on the CRs to fix the problems. </a:t>
            </a:r>
          </a:p>
          <a:p>
            <a:r>
              <a:rPr lang="en-GB" dirty="0" smtClean="0"/>
              <a:t>The author documents the improvements made to the code in the CRs. The author makes an attempt to address the issues within the agreed-upon time frame using the prevailing coding conventions.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 Process</a:t>
            </a:r>
            <a:endParaRPr lang="en-US" dirty="0"/>
          </a:p>
        </p:txBody>
      </p:sp>
      <p:sp>
        <p:nvSpPr>
          <p:cNvPr id="3" name="Content Placeholder 2"/>
          <p:cNvSpPr>
            <a:spLocks noGrp="1"/>
          </p:cNvSpPr>
          <p:nvPr>
            <p:ph sz="quarter" idx="1"/>
          </p:nvPr>
        </p:nvSpPr>
        <p:spPr>
          <a:xfrm>
            <a:off x="612648" y="1600200"/>
            <a:ext cx="8153400" cy="4724400"/>
          </a:xfrm>
        </p:spPr>
        <p:txBody>
          <a:bodyPr>
            <a:normAutofit/>
          </a:bodyPr>
          <a:lstStyle/>
          <a:p>
            <a:r>
              <a:rPr lang="en-GB" b="1" dirty="0" smtClean="0"/>
              <a:t>Step 5: Validation:</a:t>
            </a:r>
            <a:r>
              <a:rPr lang="en-GB" dirty="0" smtClean="0"/>
              <a:t> The CRs are independently validated by the moderator or another person designated for this purpose. </a:t>
            </a:r>
          </a:p>
          <a:p>
            <a:r>
              <a:rPr lang="en-GB" dirty="0" smtClean="0"/>
              <a:t>The validation process involves checking the modified code as documented in the CRs and ensuring that the suggested improvements have been implemented correctly. </a:t>
            </a:r>
          </a:p>
          <a:p>
            <a:r>
              <a:rPr lang="en-GB" dirty="0" smtClean="0"/>
              <a:t>The revised and final version of the outcome of the review meeting is distributed to all the group members.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Unit Testing</a:t>
            </a:r>
            <a:endParaRPr lang="en-US" dirty="0"/>
          </a:p>
        </p:txBody>
      </p:sp>
      <p:sp>
        <p:nvSpPr>
          <p:cNvPr id="3" name="Content Placeholder 2"/>
          <p:cNvSpPr>
            <a:spLocks noGrp="1"/>
          </p:cNvSpPr>
          <p:nvPr>
            <p:ph sz="quarter" idx="1"/>
          </p:nvPr>
        </p:nvSpPr>
        <p:spPr/>
        <p:txBody>
          <a:bodyPr>
            <a:normAutofit/>
          </a:bodyPr>
          <a:lstStyle/>
          <a:p>
            <a:r>
              <a:rPr lang="en-US" sz="3200" dirty="0" smtClean="0"/>
              <a:t>Dynamic unit testing is execution based and the outcomes of the execution are observed.</a:t>
            </a:r>
          </a:p>
          <a:p>
            <a:r>
              <a:rPr lang="en-US" sz="3200" dirty="0" smtClean="0"/>
              <a:t>Also known as Execution-based unit testing.</a:t>
            </a:r>
          </a:p>
          <a:p>
            <a:r>
              <a:rPr lang="en-US" sz="2800" dirty="0" smtClean="0"/>
              <a:t>Note: Static unit testing is not an alternative of dynamic unit testing, a programmer performs both kinds of tests.</a:t>
            </a:r>
          </a:p>
          <a:p>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Unit Testing</a:t>
            </a:r>
            <a:endParaRPr lang="en-US" dirty="0"/>
          </a:p>
        </p:txBody>
      </p:sp>
      <p:sp>
        <p:nvSpPr>
          <p:cNvPr id="3" name="Content Placeholder 2"/>
          <p:cNvSpPr>
            <a:spLocks noGrp="1"/>
          </p:cNvSpPr>
          <p:nvPr>
            <p:ph sz="quarter" idx="1"/>
          </p:nvPr>
        </p:nvSpPr>
        <p:spPr>
          <a:xfrm>
            <a:off x="76200" y="1447800"/>
            <a:ext cx="9144000" cy="5029200"/>
          </a:xfrm>
        </p:spPr>
        <p:txBody>
          <a:bodyPr>
            <a:noAutofit/>
          </a:bodyPr>
          <a:lstStyle/>
          <a:p>
            <a:r>
              <a:rPr lang="en-US" sz="2400" dirty="0" smtClean="0"/>
              <a:t>In this testing, </a:t>
            </a:r>
            <a:r>
              <a:rPr lang="en-GB" sz="2400" dirty="0" smtClean="0"/>
              <a:t>a program unit is actually executed in </a:t>
            </a:r>
            <a:r>
              <a:rPr lang="en-GB" sz="2400" dirty="0" smtClean="0"/>
              <a:t>isolation. However</a:t>
            </a:r>
            <a:r>
              <a:rPr lang="en-GB" sz="2400" dirty="0" smtClean="0"/>
              <a:t>, this execution differs from ordinary execution in the following way:</a:t>
            </a:r>
          </a:p>
          <a:p>
            <a:pPr lvl="1"/>
            <a:r>
              <a:rPr lang="en-GB" sz="2400" dirty="0" smtClean="0"/>
              <a:t>A unit under test is taken out of its actual execution environment.</a:t>
            </a:r>
          </a:p>
          <a:p>
            <a:pPr lvl="1"/>
            <a:r>
              <a:rPr lang="en-GB" sz="2400" dirty="0" smtClean="0"/>
              <a:t>The actual execution environment is emulated by writing more code so that the unit and the emulated environment can be compiled together.</a:t>
            </a:r>
          </a:p>
          <a:p>
            <a:pPr lvl="1"/>
            <a:r>
              <a:rPr lang="en-GB" sz="2400" dirty="0" smtClean="0"/>
              <a:t>The above compiled aggregate is executed with selected inputs. The outcome of such an execution is collected in a variety of ways, such as straightforward observation on a screen, logging on files, and software instrumentation of the code to reveal run time behaviour. The result is compared with the expected outcome. Any difference between the actual and expected outcome implies a failure and the fault is in </a:t>
            </a:r>
            <a:r>
              <a:rPr lang="en-US" sz="2400" dirty="0" smtClean="0"/>
              <a:t>the code.</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057400"/>
          </a:xfrm>
        </p:spPr>
        <p:txBody>
          <a:bodyPr>
            <a:normAutofit fontScale="92500" lnSpcReduction="10000"/>
          </a:bodyPr>
          <a:lstStyle/>
          <a:p>
            <a:pPr>
              <a:buClr>
                <a:schemeClr val="bg1"/>
              </a:buClr>
              <a:buSzPct val="80000"/>
              <a:buFont typeface="Wingdings" pitchFamily="2" charset="2"/>
              <a:buChar char="q"/>
            </a:pPr>
            <a:r>
              <a:rPr lang="en-GB" dirty="0" smtClean="0">
                <a:solidFill>
                  <a:schemeClr val="bg1"/>
                </a:solidFill>
              </a:rPr>
              <a:t>   First level of testing.</a:t>
            </a:r>
          </a:p>
          <a:p>
            <a:pPr>
              <a:buClr>
                <a:schemeClr val="bg1"/>
              </a:buClr>
              <a:buSzPct val="80000"/>
              <a:buFont typeface="Wingdings" pitchFamily="2" charset="2"/>
              <a:buChar char="q"/>
            </a:pPr>
            <a:r>
              <a:rPr lang="en-GB" dirty="0" smtClean="0">
                <a:solidFill>
                  <a:schemeClr val="bg1"/>
                </a:solidFill>
              </a:rPr>
              <a:t>   Refers to testing program units in isolation.</a:t>
            </a:r>
          </a:p>
          <a:p>
            <a:pPr>
              <a:buClr>
                <a:schemeClr val="bg1"/>
              </a:buClr>
              <a:buSzPct val="80000"/>
              <a:buFont typeface="Wingdings" pitchFamily="2" charset="2"/>
              <a:buChar char="q"/>
            </a:pPr>
            <a:r>
              <a:rPr lang="en-GB" dirty="0" smtClean="0">
                <a:solidFill>
                  <a:schemeClr val="bg1"/>
                </a:solidFill>
              </a:rPr>
              <a:t>   A program unit implements a function, it is  	natural to test the unit before it is integrated 	with other units.</a:t>
            </a:r>
            <a:endParaRPr lang="en-US" dirty="0">
              <a:solidFill>
                <a:schemeClr val="bg1"/>
              </a:solidFill>
            </a:endParaRPr>
          </a:p>
        </p:txBody>
      </p:sp>
      <p:sp>
        <p:nvSpPr>
          <p:cNvPr id="3" name="Title 2"/>
          <p:cNvSpPr>
            <a:spLocks noGrp="1"/>
          </p:cNvSpPr>
          <p:nvPr>
            <p:ph type="title"/>
          </p:nvPr>
        </p:nvSpPr>
        <p:spPr/>
        <p:txBody>
          <a:bodyPr/>
          <a:lstStyle/>
          <a:p>
            <a:r>
              <a:rPr lang="en-US" dirty="0" smtClean="0"/>
              <a:t>Unit Testing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00400" y="381000"/>
            <a:ext cx="2514600" cy="609600"/>
          </a:xfrm>
        </p:spPr>
        <p:txBody>
          <a:bodyPr>
            <a:noAutofit/>
          </a:bodyPr>
          <a:lstStyle/>
          <a:p>
            <a:r>
              <a:rPr lang="en-US" dirty="0" smtClean="0"/>
              <a:t>Example:</a:t>
            </a:r>
            <a:endParaRPr lang="en-US" dirty="0"/>
          </a:p>
        </p:txBody>
      </p:sp>
      <p:sp>
        <p:nvSpPr>
          <p:cNvPr id="3" name="Content Placeholder 2"/>
          <p:cNvSpPr>
            <a:spLocks noGrp="1"/>
          </p:cNvSpPr>
          <p:nvPr>
            <p:ph sz="quarter" idx="4294967295"/>
          </p:nvPr>
        </p:nvSpPr>
        <p:spPr>
          <a:xfrm>
            <a:off x="304800" y="1524000"/>
            <a:ext cx="8534400" cy="1219200"/>
          </a:xfrm>
        </p:spPr>
        <p:txBody>
          <a:bodyPr>
            <a:normAutofit/>
          </a:bodyPr>
          <a:lstStyle/>
          <a:p>
            <a:pPr>
              <a:buNone/>
            </a:pPr>
            <a:r>
              <a:rPr lang="en-GB" sz="2000" dirty="0" smtClean="0"/>
              <a:t>	Imagine </a:t>
            </a:r>
            <a:r>
              <a:rPr lang="en-GB" sz="2000" dirty="0" smtClean="0"/>
              <a:t>you are </a:t>
            </a:r>
            <a:r>
              <a:rPr lang="en-GB" sz="2000" dirty="0" smtClean="0"/>
              <a:t>writing </a:t>
            </a:r>
            <a:r>
              <a:rPr lang="en-GB" sz="2000" dirty="0" smtClean="0"/>
              <a:t>the tests for a bank's Automatic Teller Machine</a:t>
            </a:r>
            <a:r>
              <a:rPr lang="en-GB" sz="2000" dirty="0" smtClean="0"/>
              <a:t>. Withdraw functionality of the ATM is called by the user by pressing ‘Withdraw’ button on the screen: </a:t>
            </a:r>
            <a:r>
              <a:rPr lang="en-US" sz="2000" dirty="0" err="1" smtClean="0"/>
              <a:t>atm.pressButton</a:t>
            </a:r>
            <a:r>
              <a:rPr lang="en-US" sz="2000" dirty="0" smtClean="0"/>
              <a:t>("Withdraw"); </a:t>
            </a:r>
            <a:endParaRPr lang="en-US" sz="2000" dirty="0"/>
          </a:p>
        </p:txBody>
      </p:sp>
      <p:sp>
        <p:nvSpPr>
          <p:cNvPr id="5" name="TextBox 4"/>
          <p:cNvSpPr txBox="1"/>
          <p:nvPr/>
        </p:nvSpPr>
        <p:spPr>
          <a:xfrm>
            <a:off x="1524000" y="3733800"/>
            <a:ext cx="6172200" cy="2554545"/>
          </a:xfrm>
          <a:prstGeom prst="rect">
            <a:avLst/>
          </a:prstGeom>
          <a:noFill/>
        </p:spPr>
        <p:txBody>
          <a:bodyPr wrap="square" rtlCol="0">
            <a:spAutoFit/>
          </a:bodyPr>
          <a:lstStyle/>
          <a:p>
            <a:r>
              <a:rPr lang="en-US" sz="1600" b="1" dirty="0" smtClean="0"/>
              <a:t>Actual Code:</a:t>
            </a:r>
          </a:p>
          <a:p>
            <a:r>
              <a:rPr lang="en-US" sz="1600" dirty="0" smtClean="0"/>
              <a:t>private </a:t>
            </a:r>
            <a:r>
              <a:rPr lang="en-US" sz="1600" dirty="0" smtClean="0"/>
              <a:t>Status </a:t>
            </a:r>
            <a:r>
              <a:rPr lang="en-US" sz="1600" dirty="0" err="1" smtClean="0"/>
              <a:t>doWithdrawal</a:t>
            </a:r>
            <a:r>
              <a:rPr lang="en-US" sz="1600" dirty="0" smtClean="0"/>
              <a:t>(Account </a:t>
            </a:r>
            <a:r>
              <a:rPr lang="en-US" sz="1600" dirty="0" err="1" smtClean="0"/>
              <a:t>account</a:t>
            </a:r>
            <a:r>
              <a:rPr lang="en-US" sz="1600" dirty="0" smtClean="0"/>
              <a:t>, float amount) { </a:t>
            </a:r>
            <a:endParaRPr lang="en-US" sz="1600" dirty="0" smtClean="0"/>
          </a:p>
          <a:p>
            <a:r>
              <a:rPr lang="en-US" sz="1600" dirty="0" smtClean="0"/>
              <a:t>	</a:t>
            </a:r>
            <a:r>
              <a:rPr lang="en-US" sz="1600" dirty="0" smtClean="0"/>
              <a:t>Transaction </a:t>
            </a:r>
            <a:r>
              <a:rPr lang="en-US" sz="1600" dirty="0" err="1" smtClean="0"/>
              <a:t>transaction</a:t>
            </a:r>
            <a:r>
              <a:rPr lang="en-US" sz="1600" dirty="0" smtClean="0"/>
              <a:t> = new Transaction(); </a:t>
            </a:r>
            <a:endParaRPr lang="en-US" sz="1600" dirty="0" smtClean="0"/>
          </a:p>
          <a:p>
            <a:r>
              <a:rPr lang="en-US" sz="1600" dirty="0" smtClean="0"/>
              <a:t>	</a:t>
            </a:r>
            <a:r>
              <a:rPr lang="en-US" sz="1600" dirty="0" err="1" smtClean="0"/>
              <a:t>transaction.setSourceAccount</a:t>
            </a:r>
            <a:r>
              <a:rPr lang="en-US" sz="1600" dirty="0" smtClean="0"/>
              <a:t>(account</a:t>
            </a:r>
            <a:r>
              <a:rPr lang="en-US" sz="1600" dirty="0" smtClean="0"/>
              <a:t>); </a:t>
            </a:r>
            <a:endParaRPr lang="en-US" sz="1600" dirty="0" smtClean="0"/>
          </a:p>
          <a:p>
            <a:r>
              <a:rPr lang="en-US" sz="1600" dirty="0" smtClean="0"/>
              <a:t>	</a:t>
            </a:r>
            <a:r>
              <a:rPr lang="en-US" sz="1600" dirty="0" err="1" smtClean="0"/>
              <a:t>transaction.setDestAccount</a:t>
            </a:r>
            <a:r>
              <a:rPr lang="en-US" sz="1600" dirty="0" smtClean="0"/>
              <a:t>(</a:t>
            </a:r>
            <a:r>
              <a:rPr lang="en-US" sz="1600" dirty="0" err="1" smtClean="0"/>
              <a:t>myCashAccount</a:t>
            </a:r>
            <a:r>
              <a:rPr lang="en-US" sz="1600" dirty="0" smtClean="0"/>
              <a:t>()); </a:t>
            </a:r>
            <a:endParaRPr lang="en-US" sz="1600" dirty="0" smtClean="0"/>
          </a:p>
          <a:p>
            <a:r>
              <a:rPr lang="en-US" sz="1600" dirty="0" smtClean="0"/>
              <a:t>	</a:t>
            </a:r>
            <a:r>
              <a:rPr lang="en-US" sz="1600" dirty="0" err="1" smtClean="0"/>
              <a:t>transaction.setAmount</a:t>
            </a:r>
            <a:r>
              <a:rPr lang="en-US" sz="1600" dirty="0" smtClean="0"/>
              <a:t>(amount</a:t>
            </a:r>
            <a:r>
              <a:rPr lang="en-US" sz="1600" dirty="0" smtClean="0"/>
              <a:t>); </a:t>
            </a:r>
            <a:endParaRPr lang="en-US" sz="1600" dirty="0" smtClean="0"/>
          </a:p>
          <a:p>
            <a:r>
              <a:rPr lang="en-US" sz="1600" dirty="0" smtClean="0"/>
              <a:t>	</a:t>
            </a:r>
            <a:r>
              <a:rPr lang="en-US" sz="1600" dirty="0" err="1" smtClean="0"/>
              <a:t>transaction.process</a:t>
            </a:r>
            <a:r>
              <a:rPr lang="en-US" sz="1600" dirty="0" smtClean="0"/>
              <a:t>(); </a:t>
            </a:r>
            <a:endParaRPr lang="en-US" sz="1600" dirty="0" smtClean="0"/>
          </a:p>
          <a:p>
            <a:r>
              <a:rPr lang="en-US" sz="1600" dirty="0" smtClean="0"/>
              <a:t>	</a:t>
            </a:r>
            <a:r>
              <a:rPr lang="en-US" sz="1600" dirty="0" smtClean="0"/>
              <a:t>if </a:t>
            </a:r>
            <a:r>
              <a:rPr lang="en-US" sz="1600" dirty="0" smtClean="0"/>
              <a:t>(</a:t>
            </a:r>
            <a:r>
              <a:rPr lang="en-US" sz="1600" dirty="0" err="1" smtClean="0"/>
              <a:t>transaction.successful</a:t>
            </a:r>
            <a:r>
              <a:rPr lang="en-US" sz="1600" dirty="0" smtClean="0"/>
              <a:t>()) { </a:t>
            </a:r>
            <a:endParaRPr lang="en-US" sz="1600" dirty="0" smtClean="0"/>
          </a:p>
          <a:p>
            <a:r>
              <a:rPr lang="en-US" sz="1600" dirty="0" smtClean="0"/>
              <a:t>	</a:t>
            </a:r>
            <a:r>
              <a:rPr lang="en-US" sz="1600" dirty="0" smtClean="0"/>
              <a:t>	dispense(amount</a:t>
            </a:r>
            <a:r>
              <a:rPr lang="en-US" sz="1600" dirty="0" smtClean="0"/>
              <a:t>); </a:t>
            </a:r>
            <a:r>
              <a:rPr lang="en-US" sz="1600" dirty="0" smtClean="0"/>
              <a:t>} </a:t>
            </a:r>
          </a:p>
          <a:p>
            <a:r>
              <a:rPr lang="en-US" sz="1600" dirty="0" smtClean="0"/>
              <a:t>	</a:t>
            </a:r>
            <a:r>
              <a:rPr lang="en-US" sz="1600" dirty="0" smtClean="0"/>
              <a:t>return </a:t>
            </a:r>
            <a:r>
              <a:rPr lang="en-US" sz="1600" dirty="0" err="1" smtClean="0"/>
              <a:t>transaction.getStatus</a:t>
            </a:r>
            <a:r>
              <a:rPr lang="en-US" sz="1600" dirty="0" smtClean="0"/>
              <a:t>(); } </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flipH="1">
            <a:off x="533400" y="533400"/>
            <a:ext cx="8001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cs typeface="Arial" pitchFamily="34" charset="0"/>
              </a:rPr>
              <a:t>Test Case Code: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public void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testCheckingWithdrawal</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float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startingBalance</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1600" b="0" i="0" u="none" strike="noStrike" cap="none" normalizeH="0" dirty="0" smtClean="0">
                <a:ln>
                  <a:noFill/>
                </a:ln>
                <a:solidFill>
                  <a:schemeClr val="tx1"/>
                </a:solidFill>
                <a:effectLst/>
                <a:latin typeface="Arial Unicode MS" pitchFamily="34" charset="-128"/>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balanceForTestCheckingAccount</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AtmGui</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atm</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 new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AtmGui</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insertCardAndInputPin</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atm</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atm.pressButton</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("Withdraw");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atm.pressButton</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("Checking");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atm.pressButtons</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("1", "0", "0", "0", "0");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assertContains</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("$100.00",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atm.getDisplayContents</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atm.pressButton</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("Continue");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assertEquals</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startingBalance</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- 100,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balanceForTestCheckingAccount</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1295401" y="3752433"/>
            <a:ext cx="5867399" cy="2800767"/>
          </a:xfrm>
          <a:prstGeom prst="rect">
            <a:avLst/>
          </a:prstGeom>
          <a:noFill/>
        </p:spPr>
        <p:txBody>
          <a:bodyPr wrap="square" rtlCol="0">
            <a:spAutoFit/>
          </a:bodyPr>
          <a:lstStyle/>
          <a:p>
            <a:r>
              <a:rPr lang="en-US" sz="1600" b="1" dirty="0" smtClean="0"/>
              <a:t>Emulated Code:</a:t>
            </a:r>
          </a:p>
          <a:p>
            <a:r>
              <a:rPr lang="en-US" sz="1600" dirty="0" smtClean="0"/>
              <a:t>private </a:t>
            </a:r>
            <a:r>
              <a:rPr lang="en-US" sz="1600" dirty="0" err="1" smtClean="0"/>
              <a:t>MockTransaction</a:t>
            </a:r>
            <a:r>
              <a:rPr lang="en-US" sz="1600" dirty="0" smtClean="0"/>
              <a:t> extends Transaction { </a:t>
            </a:r>
            <a:endParaRPr lang="en-US" sz="1600" dirty="0" smtClean="0"/>
          </a:p>
          <a:p>
            <a:r>
              <a:rPr lang="en-US" sz="1600" dirty="0" smtClean="0"/>
              <a:t>	</a:t>
            </a:r>
            <a:r>
              <a:rPr lang="en-US" sz="1600" dirty="0" smtClean="0"/>
              <a:t>private </a:t>
            </a:r>
            <a:r>
              <a:rPr lang="en-US" sz="1600" dirty="0" err="1" smtClean="0"/>
              <a:t>boolean</a:t>
            </a:r>
            <a:r>
              <a:rPr lang="en-US" sz="1600" dirty="0" smtClean="0"/>
              <a:t> </a:t>
            </a:r>
            <a:r>
              <a:rPr lang="en-US" sz="1600" dirty="0" err="1" smtClean="0"/>
              <a:t>processCalled</a:t>
            </a:r>
            <a:r>
              <a:rPr lang="en-US" sz="1600" dirty="0" smtClean="0"/>
              <a:t> = false; </a:t>
            </a:r>
            <a:endParaRPr lang="en-US" sz="1600" dirty="0" smtClean="0"/>
          </a:p>
          <a:p>
            <a:r>
              <a:rPr lang="en-US" sz="1600" dirty="0" smtClean="0"/>
              <a:t>	</a:t>
            </a:r>
            <a:r>
              <a:rPr lang="en-US" sz="1600" dirty="0" smtClean="0"/>
              <a:t>// </a:t>
            </a:r>
            <a:r>
              <a:rPr lang="en-US" sz="1600" dirty="0" smtClean="0"/>
              <a:t>override process method so that no real work is done </a:t>
            </a:r>
            <a:r>
              <a:rPr lang="en-US" sz="1600" dirty="0" smtClean="0"/>
              <a:t>	public </a:t>
            </a:r>
            <a:r>
              <a:rPr lang="en-US" sz="1600" dirty="0" smtClean="0"/>
              <a:t>void process() </a:t>
            </a:r>
            <a:r>
              <a:rPr lang="en-US" sz="1600" dirty="0" smtClean="0"/>
              <a:t>{ </a:t>
            </a:r>
          </a:p>
          <a:p>
            <a:r>
              <a:rPr lang="en-US" sz="1600" dirty="0" smtClean="0"/>
              <a:t>	</a:t>
            </a:r>
            <a:r>
              <a:rPr lang="en-US" sz="1600" dirty="0" smtClean="0"/>
              <a:t>	</a:t>
            </a:r>
            <a:r>
              <a:rPr lang="en-US" sz="1600" dirty="0" err="1" smtClean="0"/>
              <a:t>processCalled</a:t>
            </a:r>
            <a:r>
              <a:rPr lang="en-US" sz="1600" dirty="0" smtClean="0"/>
              <a:t> </a:t>
            </a:r>
            <a:r>
              <a:rPr lang="en-US" sz="1600" dirty="0" smtClean="0"/>
              <a:t>= true; </a:t>
            </a:r>
            <a:r>
              <a:rPr lang="en-US" sz="1600" dirty="0" smtClean="0"/>
              <a:t>	</a:t>
            </a:r>
          </a:p>
          <a:p>
            <a:r>
              <a:rPr lang="en-US" sz="1600" dirty="0" smtClean="0"/>
              <a:t>		</a:t>
            </a:r>
            <a:r>
              <a:rPr lang="en-US" sz="1600" dirty="0" err="1" smtClean="0"/>
              <a:t>setStatus</a:t>
            </a:r>
            <a:r>
              <a:rPr lang="en-US" sz="1600" dirty="0" smtClean="0"/>
              <a:t>(</a:t>
            </a:r>
            <a:r>
              <a:rPr lang="en-US" sz="1600" dirty="0" err="1" smtClean="0"/>
              <a:t>Status.SUCCESS</a:t>
            </a:r>
            <a:r>
              <a:rPr lang="en-US" sz="1600" dirty="0" smtClean="0"/>
              <a:t>); </a:t>
            </a:r>
            <a:endParaRPr lang="en-US" sz="1600" dirty="0" smtClean="0"/>
          </a:p>
          <a:p>
            <a:r>
              <a:rPr lang="en-US" sz="1600" dirty="0" smtClean="0"/>
              <a:t>	</a:t>
            </a:r>
            <a:r>
              <a:rPr lang="en-US" sz="1600" dirty="0" smtClean="0"/>
              <a:t>} </a:t>
            </a:r>
          </a:p>
          <a:p>
            <a:r>
              <a:rPr lang="en-US" sz="1600" dirty="0" smtClean="0"/>
              <a:t>	</a:t>
            </a:r>
            <a:r>
              <a:rPr lang="en-US" sz="1600" dirty="0" smtClean="0"/>
              <a:t>.</a:t>
            </a:r>
          </a:p>
          <a:p>
            <a:r>
              <a:rPr lang="en-US" sz="1600" dirty="0" smtClean="0"/>
              <a:t>	</a:t>
            </a:r>
            <a:r>
              <a:rPr lang="en-US" sz="1600" dirty="0" smtClean="0"/>
              <a:t>.</a:t>
            </a:r>
          </a:p>
          <a:p>
            <a:r>
              <a:rPr lang="en-US" sz="1600" dirty="0" smtClean="0"/>
              <a:t>} </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Environment for Dynamic Unit Testing</a:t>
            </a:r>
            <a:endParaRPr lang="en-US" dirty="0"/>
          </a:p>
        </p:txBody>
      </p:sp>
      <p:sp>
        <p:nvSpPr>
          <p:cNvPr id="3" name="Content Placeholder 2"/>
          <p:cNvSpPr>
            <a:spLocks noGrp="1"/>
          </p:cNvSpPr>
          <p:nvPr>
            <p:ph sz="quarter" idx="1"/>
          </p:nvPr>
        </p:nvSpPr>
        <p:spPr>
          <a:xfrm>
            <a:off x="228600" y="1447800"/>
            <a:ext cx="8763000" cy="1524000"/>
          </a:xfrm>
        </p:spPr>
        <p:txBody>
          <a:bodyPr>
            <a:normAutofit lnSpcReduction="10000"/>
          </a:bodyPr>
          <a:lstStyle/>
          <a:p>
            <a:r>
              <a:rPr lang="en-GB" sz="2300" dirty="0" smtClean="0"/>
              <a:t>An environment for dynamic unit testing is created by emulating the context of the unit under test</a:t>
            </a:r>
          </a:p>
          <a:p>
            <a:r>
              <a:rPr lang="en-GB" sz="2300" dirty="0" smtClean="0"/>
              <a:t>The caller unit is known as a </a:t>
            </a:r>
            <a:r>
              <a:rPr lang="en-GB" sz="2300" i="1" dirty="0" smtClean="0"/>
              <a:t>test driver, and all the emulations of the units </a:t>
            </a:r>
            <a:r>
              <a:rPr lang="en-GB" sz="2300" dirty="0" smtClean="0"/>
              <a:t>called by the unit under test are called </a:t>
            </a:r>
            <a:r>
              <a:rPr lang="en-GB" sz="2300" i="1" dirty="0" smtClean="0"/>
              <a:t>stubs</a:t>
            </a:r>
            <a:endParaRPr lang="en-US" sz="2300" dirty="0"/>
          </a:p>
        </p:txBody>
      </p:sp>
      <p:pic>
        <p:nvPicPr>
          <p:cNvPr id="1026" name="Picture 2"/>
          <p:cNvPicPr>
            <a:picLocks noChangeAspect="1" noChangeArrowheads="1"/>
          </p:cNvPicPr>
          <p:nvPr/>
        </p:nvPicPr>
        <p:blipFill>
          <a:blip r:embed="rId2"/>
          <a:srcRect/>
          <a:stretch>
            <a:fillRect/>
          </a:stretch>
        </p:blipFill>
        <p:spPr bwMode="auto">
          <a:xfrm>
            <a:off x="1602414" y="2895600"/>
            <a:ext cx="6093786" cy="39040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Driver and Stubs</a:t>
            </a:r>
            <a:endParaRPr lang="en-US" dirty="0"/>
          </a:p>
        </p:txBody>
      </p:sp>
      <p:sp>
        <p:nvSpPr>
          <p:cNvPr id="3" name="Content Placeholder 2"/>
          <p:cNvSpPr>
            <a:spLocks noGrp="1"/>
          </p:cNvSpPr>
          <p:nvPr>
            <p:ph sz="quarter" idx="1"/>
          </p:nvPr>
        </p:nvSpPr>
        <p:spPr>
          <a:xfrm>
            <a:off x="228600" y="1447800"/>
            <a:ext cx="8839200" cy="4724400"/>
          </a:xfrm>
        </p:spPr>
        <p:txBody>
          <a:bodyPr>
            <a:noAutofit/>
          </a:bodyPr>
          <a:lstStyle/>
          <a:p>
            <a:r>
              <a:rPr lang="en-GB" sz="2300" b="1" dirty="0" smtClean="0"/>
              <a:t>Test Driver: </a:t>
            </a:r>
            <a:r>
              <a:rPr lang="en-GB" sz="2300" dirty="0" smtClean="0"/>
              <a:t>A test driver is a program that invokes the unit under test. The unit under test executes with input values received from the driver and, upon termination, returns a value to the driver. The driver compares the actual outcome, that is, the actual value returned by the unit under test with the expected outcome from the unit and reports the ensuing test result. The test driver functions as the </a:t>
            </a:r>
            <a:r>
              <a:rPr lang="en-GB" sz="2300" i="1" dirty="0" smtClean="0"/>
              <a:t>main unit in the execution process. The </a:t>
            </a:r>
            <a:r>
              <a:rPr lang="en-GB" sz="2300" dirty="0" smtClean="0"/>
              <a:t>driver not only facilitates compilation, but also provides input data to the unit under test in the expected format.</a:t>
            </a:r>
          </a:p>
          <a:p>
            <a:r>
              <a:rPr lang="en-GB" sz="2300" b="1" dirty="0" smtClean="0"/>
              <a:t>Stubs: </a:t>
            </a:r>
            <a:r>
              <a:rPr lang="en-GB" sz="2300" dirty="0" smtClean="0"/>
              <a:t>A stub is a “dummy subprogram” that replaces a unit that is called by the unit under test. A stub performs two tasks. First, it shows an evidence that the stub was, in fact, called. Such evidence can be shown by merely printing a message. Second, the stub returns a pre-computed value to the caller so that the unit under test can continue its execution.</a:t>
            </a:r>
            <a:endParaRPr lang="en-US" sz="23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Unit Testing Tasks and Steps</a:t>
            </a:r>
            <a:endParaRPr lang="en-US" dirty="0"/>
          </a:p>
        </p:txBody>
      </p:sp>
      <p:sp>
        <p:nvSpPr>
          <p:cNvPr id="3" name="Content Placeholder 2"/>
          <p:cNvSpPr>
            <a:spLocks noGrp="1"/>
          </p:cNvSpPr>
          <p:nvPr>
            <p:ph sz="quarter" idx="1"/>
          </p:nvPr>
        </p:nvSpPr>
        <p:spPr/>
        <p:txBody>
          <a:bodyPr/>
          <a:lstStyle/>
          <a:p>
            <a:r>
              <a:rPr lang="en-GB" dirty="0" smtClean="0"/>
              <a:t>Step 1: Create a Test Plan</a:t>
            </a:r>
          </a:p>
          <a:p>
            <a:r>
              <a:rPr lang="en-GB" dirty="0" smtClean="0"/>
              <a:t>Step 2: Create Test Cases and Test Data</a:t>
            </a:r>
          </a:p>
          <a:p>
            <a:r>
              <a:rPr lang="en-GB" dirty="0" smtClean="0"/>
              <a:t>Step 3: If applicable create scripts to run test cases</a:t>
            </a:r>
          </a:p>
          <a:p>
            <a:r>
              <a:rPr lang="en-GB" dirty="0" smtClean="0"/>
              <a:t>Step 4: Once the code is ready execute the test cases</a:t>
            </a:r>
          </a:p>
          <a:p>
            <a:r>
              <a:rPr lang="en-GB" dirty="0" smtClean="0"/>
              <a:t>Step 5: Fix the bugs if any and re test the code</a:t>
            </a:r>
          </a:p>
          <a:p>
            <a:r>
              <a:rPr lang="en-GB" dirty="0" smtClean="0"/>
              <a:t>Step 6: Repeat the test cycle until the “unit” is free of all bug</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is a Unit Test Plan? </a:t>
            </a:r>
            <a:endParaRPr lang="en-US" dirty="0"/>
          </a:p>
        </p:txBody>
      </p:sp>
      <p:sp>
        <p:nvSpPr>
          <p:cNvPr id="3" name="Content Placeholder 2"/>
          <p:cNvSpPr>
            <a:spLocks noGrp="1"/>
          </p:cNvSpPr>
          <p:nvPr>
            <p:ph sz="quarter" idx="1"/>
          </p:nvPr>
        </p:nvSpPr>
        <p:spPr/>
        <p:txBody>
          <a:bodyPr/>
          <a:lstStyle/>
          <a:p>
            <a:r>
              <a:rPr lang="en-GB" dirty="0" smtClean="0"/>
              <a:t>This document describes the Test Plan in other words how the tests will be carried out.</a:t>
            </a:r>
          </a:p>
          <a:p>
            <a:r>
              <a:rPr lang="en-GB" dirty="0" smtClean="0"/>
              <a:t>This will typically include the list of things to be Tested, Roles and Responsibilities, prerequisites to begin Testing, Test Environment, Assumptions, what to do after a test is successfully carried out, what to do if test fails, Glossary and so on</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is captured in a Test Case? </a:t>
            </a:r>
            <a:endParaRPr lang="en-US" dirty="0"/>
          </a:p>
        </p:txBody>
      </p:sp>
      <p:pic>
        <p:nvPicPr>
          <p:cNvPr id="1026" name="Picture 2"/>
          <p:cNvPicPr>
            <a:picLocks noChangeAspect="1" noChangeArrowheads="1"/>
          </p:cNvPicPr>
          <p:nvPr/>
        </p:nvPicPr>
        <p:blipFill>
          <a:blip r:embed="rId2"/>
          <a:srcRect/>
          <a:stretch>
            <a:fillRect/>
          </a:stretch>
        </p:blipFill>
        <p:spPr bwMode="auto">
          <a:xfrm>
            <a:off x="457200" y="1600200"/>
            <a:ext cx="8417278" cy="2376487"/>
          </a:xfrm>
          <a:prstGeom prst="rect">
            <a:avLst/>
          </a:prstGeom>
          <a:noFill/>
          <a:ln w="9525">
            <a:noFill/>
            <a:miter lim="800000"/>
            <a:headEnd/>
            <a:tailEnd/>
          </a:ln>
          <a:effectLst/>
        </p:spPr>
      </p:pic>
      <p:sp>
        <p:nvSpPr>
          <p:cNvPr id="5" name="TextBox 4"/>
          <p:cNvSpPr txBox="1"/>
          <p:nvPr/>
        </p:nvSpPr>
        <p:spPr>
          <a:xfrm>
            <a:off x="609600" y="4114800"/>
            <a:ext cx="7634782" cy="2308324"/>
          </a:xfrm>
          <a:prstGeom prst="rect">
            <a:avLst/>
          </a:prstGeom>
          <a:noFill/>
        </p:spPr>
        <p:txBody>
          <a:bodyPr wrap="none" rtlCol="0">
            <a:spAutoFit/>
          </a:bodyPr>
          <a:lstStyle/>
          <a:p>
            <a:r>
              <a:rPr lang="en-GB" sz="2400" dirty="0" smtClean="0"/>
              <a:t>Additionally the following information may also be captured:</a:t>
            </a:r>
            <a:br>
              <a:rPr lang="en-GB" sz="2400" dirty="0" smtClean="0"/>
            </a:br>
            <a:r>
              <a:rPr lang="en-GB" sz="2400" dirty="0" smtClean="0"/>
              <a:t>a) Unit Name and Version Being tested</a:t>
            </a:r>
            <a:br>
              <a:rPr lang="en-GB" sz="2400" dirty="0" smtClean="0"/>
            </a:br>
            <a:r>
              <a:rPr lang="en-GB" sz="2400" dirty="0" smtClean="0"/>
              <a:t>b) Tested By</a:t>
            </a:r>
            <a:br>
              <a:rPr lang="en-GB" sz="2400" dirty="0" smtClean="0"/>
            </a:br>
            <a:r>
              <a:rPr lang="en-GB" sz="2400" dirty="0" smtClean="0"/>
              <a:t>c)  Date</a:t>
            </a:r>
            <a:br>
              <a:rPr lang="en-GB" sz="2400" dirty="0" smtClean="0"/>
            </a:br>
            <a:r>
              <a:rPr lang="en-GB" sz="2400" dirty="0" smtClean="0"/>
              <a:t>d) Test Iteration (One or more iterations of unit testing may </a:t>
            </a:r>
          </a:p>
          <a:p>
            <a:r>
              <a:rPr lang="en-GB" sz="2400" dirty="0" smtClean="0"/>
              <a:t>    be performed)</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to Effective Unit Testing</a:t>
            </a:r>
            <a:endParaRPr lang="en-US" dirty="0"/>
          </a:p>
        </p:txBody>
      </p:sp>
      <p:sp>
        <p:nvSpPr>
          <p:cNvPr id="3" name="Content Placeholder 2"/>
          <p:cNvSpPr>
            <a:spLocks noGrp="1"/>
          </p:cNvSpPr>
          <p:nvPr>
            <p:ph sz="quarter" idx="1"/>
          </p:nvPr>
        </p:nvSpPr>
        <p:spPr>
          <a:xfrm>
            <a:off x="384048" y="1524000"/>
            <a:ext cx="8531352" cy="4876800"/>
          </a:xfrm>
        </p:spPr>
        <p:txBody>
          <a:bodyPr>
            <a:normAutofit fontScale="77500" lnSpcReduction="20000"/>
          </a:bodyPr>
          <a:lstStyle/>
          <a:p>
            <a:pPr marL="514350" indent="-514350">
              <a:buSzPct val="104000"/>
              <a:buFont typeface="+mj-lt"/>
              <a:buAutoNum type="arabicPeriod"/>
            </a:pPr>
            <a:r>
              <a:rPr lang="en-GB" dirty="0" smtClean="0"/>
              <a:t>Documentation: document all the Test Cases needed to test your code. A lot of times this task is not given due importance. Document the Test Cases, actual Results when executing the Test Cases, Response Time of the code for each test case. There are several important advantages if the test cases and the actual execution of test cases are well documented.</a:t>
            </a:r>
          </a:p>
          <a:p>
            <a:pPr marL="514350" indent="-514350">
              <a:buSzPct val="104000"/>
              <a:buFont typeface="+mj-lt"/>
              <a:buAutoNum type="arabicPeriod"/>
            </a:pPr>
            <a:endParaRPr lang="en-GB" dirty="0" smtClean="0"/>
          </a:p>
          <a:p>
            <a:pPr lvl="1"/>
            <a:r>
              <a:rPr lang="en-GB" dirty="0" smtClean="0"/>
              <a:t>Documenting Test Cases prevents oversight.</a:t>
            </a:r>
          </a:p>
          <a:p>
            <a:pPr lvl="1"/>
            <a:r>
              <a:rPr lang="en-GB" dirty="0" smtClean="0"/>
              <a:t>Documentation clearly indicates the quality of test cases</a:t>
            </a:r>
          </a:p>
          <a:p>
            <a:pPr lvl="1"/>
            <a:r>
              <a:rPr lang="en-GB" dirty="0" smtClean="0"/>
              <a:t>If the code needs to be retested we can be sure that we did not miss anything</a:t>
            </a:r>
          </a:p>
          <a:p>
            <a:pPr lvl="1"/>
            <a:r>
              <a:rPr lang="en-GB" dirty="0" smtClean="0"/>
              <a:t>It provides a level of transparency of what was really tested during unit testing. This is one of the most important aspects.</a:t>
            </a:r>
          </a:p>
          <a:p>
            <a:pPr lvl="1"/>
            <a:r>
              <a:rPr lang="en-GB" dirty="0" smtClean="0"/>
              <a:t>It helps in knowledge transfer in case of employee attrition</a:t>
            </a:r>
          </a:p>
          <a:p>
            <a:pPr lvl="1"/>
            <a:r>
              <a:rPr lang="en-GB" dirty="0" smtClean="0"/>
              <a:t>Sometimes Unit Test Cases can be used to develop test cases for other levels of testing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to Effective Unit Testing</a:t>
            </a:r>
            <a:endParaRPr lang="en-US" dirty="0"/>
          </a:p>
        </p:txBody>
      </p:sp>
      <p:sp>
        <p:nvSpPr>
          <p:cNvPr id="3" name="Content Placeholder 2"/>
          <p:cNvSpPr>
            <a:spLocks noGrp="1"/>
          </p:cNvSpPr>
          <p:nvPr>
            <p:ph sz="quarter" idx="1"/>
          </p:nvPr>
        </p:nvSpPr>
        <p:spPr>
          <a:xfrm>
            <a:off x="457200" y="1524000"/>
            <a:ext cx="8385048" cy="4953000"/>
          </a:xfrm>
        </p:spPr>
        <p:txBody>
          <a:bodyPr>
            <a:noAutofit/>
          </a:bodyPr>
          <a:lstStyle/>
          <a:p>
            <a:pPr marL="514350" indent="-514350">
              <a:buSzPct val="106000"/>
              <a:buFont typeface="+mj-lt"/>
              <a:buAutoNum type="arabicPeriod" startAt="2"/>
            </a:pPr>
            <a:r>
              <a:rPr lang="en-GB" sz="1700" dirty="0" smtClean="0"/>
              <a:t>What should be tested when Unit Testing: A lot depends on the type of program or  unit that is being created. It could be a screen or a component or a web service. Broadly the following aspects should be considered: </a:t>
            </a:r>
          </a:p>
          <a:p>
            <a:pPr marL="834390" lvl="1" indent="-514350">
              <a:buSzPct val="106000"/>
            </a:pPr>
            <a:r>
              <a:rPr lang="en-GB" sz="1700" dirty="0" smtClean="0"/>
              <a:t>For a UI screen include test cases to verify all the screen elements that need to</a:t>
            </a:r>
            <a:br>
              <a:rPr lang="en-GB" sz="1700" dirty="0" smtClean="0"/>
            </a:br>
            <a:r>
              <a:rPr lang="en-GB" sz="1700" dirty="0" smtClean="0"/>
              <a:t>appear on the screen</a:t>
            </a:r>
          </a:p>
          <a:p>
            <a:pPr marL="834390" lvl="1" indent="-514350">
              <a:buSzPct val="106000"/>
            </a:pPr>
            <a:r>
              <a:rPr lang="en-GB" sz="1700" dirty="0" smtClean="0"/>
              <a:t>For a UI screen include Test cases to verify the spelling/font/size of all the “labels”</a:t>
            </a:r>
            <a:br>
              <a:rPr lang="en-GB" sz="1700" dirty="0" smtClean="0"/>
            </a:br>
            <a:r>
              <a:rPr lang="en-GB" sz="1700" dirty="0" smtClean="0"/>
              <a:t>or text that appears on the screen</a:t>
            </a:r>
          </a:p>
          <a:p>
            <a:pPr marL="834390" lvl="1" indent="-514350">
              <a:buSzPct val="106000"/>
            </a:pPr>
            <a:r>
              <a:rPr lang="en-GB" sz="1700" dirty="0" smtClean="0"/>
              <a:t>Create Test Cases such that every line of code in the unit is tested at least once in</a:t>
            </a:r>
            <a:br>
              <a:rPr lang="en-GB" sz="1700" dirty="0" smtClean="0"/>
            </a:br>
            <a:r>
              <a:rPr lang="en-GB" sz="1700" dirty="0" smtClean="0"/>
              <a:t>a test cycle</a:t>
            </a:r>
          </a:p>
          <a:p>
            <a:pPr marL="834390" lvl="1" indent="-514350">
              <a:buSzPct val="106000"/>
            </a:pPr>
            <a:r>
              <a:rPr lang="en-GB" sz="1700" dirty="0" smtClean="0"/>
              <a:t>Create Test Cases such that every condition in case of “conditional statements” is</a:t>
            </a:r>
            <a:br>
              <a:rPr lang="en-GB" sz="1700" dirty="0" smtClean="0"/>
            </a:br>
            <a:r>
              <a:rPr lang="en-GB" sz="1700" dirty="0" smtClean="0"/>
              <a:t>tested once</a:t>
            </a:r>
          </a:p>
          <a:p>
            <a:pPr marL="834390" lvl="1" indent="-514350">
              <a:buSzPct val="106000"/>
            </a:pPr>
            <a:r>
              <a:rPr lang="en-GB" sz="1700" dirty="0" smtClean="0"/>
              <a:t>Create Test Cases to test the minimum/maximum range of data that can be</a:t>
            </a:r>
            <a:br>
              <a:rPr lang="en-GB" sz="1700" dirty="0" smtClean="0"/>
            </a:br>
            <a:r>
              <a:rPr lang="en-GB" sz="1700" dirty="0" smtClean="0"/>
              <a:t>entered. For example what is the maximum “amount” that can be entered or the</a:t>
            </a:r>
            <a:br>
              <a:rPr lang="en-GB" sz="1700" dirty="0" smtClean="0"/>
            </a:br>
            <a:r>
              <a:rPr lang="en-GB" sz="1700" dirty="0" smtClean="0"/>
              <a:t>max length of string that can be entered or passed in as a parameter</a:t>
            </a:r>
          </a:p>
          <a:p>
            <a:pPr marL="834390" lvl="1" indent="-514350">
              <a:buSzPct val="106000"/>
            </a:pPr>
            <a:r>
              <a:rPr lang="en-GB" sz="1700" dirty="0" smtClean="0"/>
              <a:t>Create Test Cases to verify how various errors are handled</a:t>
            </a:r>
          </a:p>
          <a:p>
            <a:pPr marL="834390" lvl="1" indent="-514350">
              <a:buSzPct val="106000"/>
            </a:pPr>
            <a:r>
              <a:rPr lang="en-GB" sz="1700" dirty="0" smtClean="0"/>
              <a:t>Create Test Cases to verify if all the validations are being performed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to Effective Unit Testing</a:t>
            </a:r>
            <a:endParaRPr lang="en-US" dirty="0"/>
          </a:p>
        </p:txBody>
      </p:sp>
      <p:sp>
        <p:nvSpPr>
          <p:cNvPr id="3" name="Content Placeholder 2"/>
          <p:cNvSpPr>
            <a:spLocks noGrp="1"/>
          </p:cNvSpPr>
          <p:nvPr>
            <p:ph sz="quarter" idx="1"/>
          </p:nvPr>
        </p:nvSpPr>
        <p:spPr/>
        <p:txBody>
          <a:bodyPr/>
          <a:lstStyle/>
          <a:p>
            <a:pPr marL="514350" indent="-514350">
              <a:buSzPct val="104000"/>
              <a:buFont typeface="+mj-lt"/>
              <a:buAutoNum type="arabicPeriod" startAt="3"/>
            </a:pPr>
            <a:r>
              <a:rPr lang="en-GB" dirty="0" smtClean="0"/>
              <a:t>Automate where Necessary: Time pressures/Pressure to get the job done may result in developers cutting corners in unit testing. Sometimes it helps to write scripts, which</a:t>
            </a:r>
            <a:br>
              <a:rPr lang="en-GB" dirty="0" smtClean="0"/>
            </a:br>
            <a:r>
              <a:rPr lang="en-GB" dirty="0" smtClean="0"/>
              <a:t>automate a part of unit testing. This may help ensure that the necessary tests were done</a:t>
            </a:r>
            <a:br>
              <a:rPr lang="en-GB" dirty="0" smtClean="0"/>
            </a:br>
            <a:r>
              <a:rPr lang="en-GB" dirty="0" smtClean="0"/>
              <a:t>and may result in saving time required to perform the tests.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Unit?</a:t>
            </a:r>
            <a:endParaRPr lang="en-US" dirty="0"/>
          </a:p>
        </p:txBody>
      </p:sp>
      <p:sp>
        <p:nvSpPr>
          <p:cNvPr id="3" name="Content Placeholder 2"/>
          <p:cNvSpPr>
            <a:spLocks noGrp="1"/>
          </p:cNvSpPr>
          <p:nvPr>
            <p:ph sz="quarter" idx="1"/>
          </p:nvPr>
        </p:nvSpPr>
        <p:spPr>
          <a:xfrm>
            <a:off x="612648" y="1524000"/>
            <a:ext cx="8153400" cy="5257800"/>
          </a:xfrm>
        </p:spPr>
        <p:txBody>
          <a:bodyPr>
            <a:normAutofit fontScale="92500" lnSpcReduction="20000"/>
          </a:bodyPr>
          <a:lstStyle/>
          <a:p>
            <a:r>
              <a:rPr lang="en-GB" dirty="0" smtClean="0"/>
              <a:t>Syntactically, a program unit is a piece of code, such as a function or method of class, that is invoked from outside the unit and that can invoke other program units. </a:t>
            </a:r>
          </a:p>
          <a:p>
            <a:r>
              <a:rPr lang="en-GB" dirty="0" smtClean="0"/>
              <a:t>Moreover, a program unit is assumed to implement a well-defined function providing a certain level of abstraction to the implementation of higher level functions. </a:t>
            </a:r>
          </a:p>
          <a:p>
            <a:r>
              <a:rPr lang="en-GB" dirty="0" smtClean="0"/>
              <a:t>Why units need to be tested?</a:t>
            </a:r>
          </a:p>
          <a:p>
            <a:pPr lvl="1"/>
            <a:r>
              <a:rPr lang="en-GB" dirty="0" smtClean="0"/>
              <a:t>The function performed by a program unit may not have a direct association with a system-level function. Thus, a program unit may be viewed as a piece of code implementing a “low”-level function</a:t>
            </a:r>
          </a:p>
          <a:p>
            <a:pPr lvl="1"/>
            <a:r>
              <a:rPr lang="en-GB" dirty="0" smtClean="0"/>
              <a:t>Given that a program unit implements a function, it is only natural to test the unit before it is integrated with other units.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Summary</a:t>
            </a:r>
            <a:endParaRPr lang="en-US" dirty="0"/>
          </a:p>
        </p:txBody>
      </p:sp>
      <p:sp>
        <p:nvSpPr>
          <p:cNvPr id="3" name="Content Placeholder 2"/>
          <p:cNvSpPr>
            <a:spLocks noGrp="1"/>
          </p:cNvSpPr>
          <p:nvPr>
            <p:ph sz="quarter" idx="1"/>
          </p:nvPr>
        </p:nvSpPr>
        <p:spPr/>
        <p:txBody>
          <a:bodyPr>
            <a:normAutofit fontScale="85000" lnSpcReduction="20000"/>
          </a:bodyPr>
          <a:lstStyle/>
          <a:p>
            <a:r>
              <a:rPr lang="en-GB" dirty="0" smtClean="0"/>
              <a:t>“Unit Testing” is the first level of testing and the most important one.</a:t>
            </a:r>
          </a:p>
          <a:p>
            <a:r>
              <a:rPr lang="en-GB" dirty="0" smtClean="0"/>
              <a:t>Detecting and fixing bugs early on in the Software Lifecycle helps reduce costly fixes later on. </a:t>
            </a:r>
          </a:p>
          <a:p>
            <a:r>
              <a:rPr lang="en-GB" dirty="0" smtClean="0"/>
              <a:t>An Effective Unit Testing Process can and should be developed to increase the Software Reliability and credibility of the developer. </a:t>
            </a:r>
          </a:p>
          <a:p>
            <a:r>
              <a:rPr lang="en-GB" dirty="0" smtClean="0"/>
              <a:t>This lecture explains how Unit Testing should be done and</a:t>
            </a:r>
            <a:br>
              <a:rPr lang="en-GB" dirty="0" smtClean="0"/>
            </a:br>
            <a:r>
              <a:rPr lang="en-GB" dirty="0" smtClean="0"/>
              <a:t>the important points that should be considered when doing Unit Testing.</a:t>
            </a:r>
          </a:p>
          <a:p>
            <a:r>
              <a:rPr lang="en-GB" dirty="0" smtClean="0"/>
              <a:t>Many new developers take the unit testing tasks lightly and realize the importance of Unit Testing further down the road if they are still part of the project</a:t>
            </a:r>
            <a:r>
              <a:rPr lang="en-GB"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in Stand-alone manner</a:t>
            </a:r>
            <a:endParaRPr lang="en-US" dirty="0"/>
          </a:p>
        </p:txBody>
      </p:sp>
      <p:sp>
        <p:nvSpPr>
          <p:cNvPr id="3" name="Content Placeholder 2"/>
          <p:cNvSpPr>
            <a:spLocks noGrp="1"/>
          </p:cNvSpPr>
          <p:nvPr>
            <p:ph sz="quarter" idx="1"/>
          </p:nvPr>
        </p:nvSpPr>
        <p:spPr>
          <a:xfrm>
            <a:off x="612648" y="1600200"/>
            <a:ext cx="8153400" cy="4648200"/>
          </a:xfrm>
        </p:spPr>
        <p:txBody>
          <a:bodyPr>
            <a:normAutofit/>
          </a:bodyPr>
          <a:lstStyle/>
          <a:p>
            <a:r>
              <a:rPr lang="en-GB" sz="3200" dirty="0" smtClean="0"/>
              <a:t>There are two reasons for testing a unit in a stand-alone manner. </a:t>
            </a:r>
          </a:p>
          <a:p>
            <a:pPr lvl="1"/>
            <a:r>
              <a:rPr lang="en-GB" sz="2800" dirty="0" smtClean="0"/>
              <a:t>First, errors found during testing can be attributed to a specific unit so that it can be easily fixed. </a:t>
            </a:r>
          </a:p>
          <a:p>
            <a:pPr lvl="1"/>
            <a:r>
              <a:rPr lang="en-GB" sz="2800" dirty="0" smtClean="0"/>
              <a:t>Second, during unit testing it is desirable to verify that each distinct execution of a program unit produces the expected </a:t>
            </a:r>
            <a:r>
              <a:rPr lang="en-US" sz="2800" dirty="0" smtClean="0"/>
              <a:t>result.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Scope of Unit Testing</a:t>
            </a:r>
            <a:endParaRPr lang="en-US" dirty="0"/>
          </a:p>
        </p:txBody>
      </p:sp>
      <p:sp>
        <p:nvSpPr>
          <p:cNvPr id="3" name="Rectangle 2"/>
          <p:cNvSpPr>
            <a:spLocks noGrp="1"/>
          </p:cNvSpPr>
          <p:nvPr>
            <p:ph sz="quarter" idx="1"/>
          </p:nvPr>
        </p:nvSpPr>
        <p:spPr>
          <a:xfrm>
            <a:off x="533400" y="1524000"/>
            <a:ext cx="8305800" cy="5029200"/>
          </a:xfrm>
        </p:spPr>
        <p:txBody>
          <a:bodyPr>
            <a:normAutofit fontScale="92500"/>
          </a:bodyPr>
          <a:lstStyle/>
          <a:p>
            <a:r>
              <a:rPr lang="en-GB" dirty="0" smtClean="0"/>
              <a:t>Unit testing has a limited scope. A programmer will need to verify whether or not a code works correctly by performing unit-level testing. Intuitively, a programmer needs to test a unit as follows:</a:t>
            </a:r>
          </a:p>
          <a:p>
            <a:pPr lvl="1"/>
            <a:r>
              <a:rPr lang="en-GB" dirty="0" smtClean="0"/>
              <a:t>Execute every line of code. This is desirable because the programmer needs to know what happens when a line of code is executed. In the absence of such basic observations, surprises at a later stage can be expensive.</a:t>
            </a:r>
          </a:p>
          <a:p>
            <a:pPr lvl="1"/>
            <a:r>
              <a:rPr lang="en-GB" dirty="0" smtClean="0"/>
              <a:t>Execute every predicate in the unit to evaluate them to true and false </a:t>
            </a:r>
            <a:r>
              <a:rPr lang="en-US" dirty="0" smtClean="0"/>
              <a:t>separately.</a:t>
            </a:r>
          </a:p>
          <a:p>
            <a:pPr lvl="1"/>
            <a:r>
              <a:rPr lang="en-GB" dirty="0" smtClean="0"/>
              <a:t>Observe that the unit performs its intended function and ensure that it </a:t>
            </a:r>
            <a:r>
              <a:rPr lang="en-US" dirty="0" smtClean="0"/>
              <a:t>contains no known errors.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Storming!!!</a:t>
            </a:r>
            <a:endParaRPr lang="en-US" dirty="0"/>
          </a:p>
        </p:txBody>
      </p:sp>
      <p:sp>
        <p:nvSpPr>
          <p:cNvPr id="3" name="Content Placeholder 2"/>
          <p:cNvSpPr>
            <a:spLocks noGrp="1"/>
          </p:cNvSpPr>
          <p:nvPr>
            <p:ph sz="quarter" idx="1"/>
          </p:nvPr>
        </p:nvSpPr>
        <p:spPr>
          <a:xfrm>
            <a:off x="612648" y="1600200"/>
            <a:ext cx="8153400" cy="4800600"/>
          </a:xfrm>
        </p:spPr>
        <p:txBody>
          <a:bodyPr>
            <a:normAutofit lnSpcReduction="10000"/>
          </a:bodyPr>
          <a:lstStyle/>
          <a:p>
            <a:r>
              <a:rPr lang="en-GB" dirty="0" smtClean="0"/>
              <a:t>In spite of the tests discussed on previous slide, there is no guarantee that a satisfactorily tested unit is functionally correct from a system wide perspective.</a:t>
            </a:r>
          </a:p>
          <a:p>
            <a:pPr algn="ctr">
              <a:buNone/>
            </a:pPr>
            <a:r>
              <a:rPr lang="en-GB" dirty="0" smtClean="0"/>
              <a:t> </a:t>
            </a:r>
            <a:r>
              <a:rPr lang="en-GB" sz="4800" dirty="0" smtClean="0"/>
              <a:t>WHY???</a:t>
            </a:r>
            <a:endParaRPr lang="en-GB" dirty="0" smtClean="0"/>
          </a:p>
          <a:p>
            <a:pPr>
              <a:buNone/>
            </a:pPr>
            <a:r>
              <a:rPr lang="en-GB" dirty="0" smtClean="0"/>
              <a:t>	Not everything </a:t>
            </a:r>
            <a:r>
              <a:rPr lang="en-GB" dirty="0" smtClean="0"/>
              <a:t>relevant </a:t>
            </a:r>
            <a:r>
              <a:rPr lang="en-GB" dirty="0" smtClean="0"/>
              <a:t>to a unit can be tested in isolation because of the limitations of testing in isolation. This means that some errors in a program unit can only be found later, when the unit is integrated with other units in the integration testing and system testing phases.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Storming!!!</a:t>
            </a:r>
            <a:endParaRPr lang="en-US" dirty="0"/>
          </a:p>
        </p:txBody>
      </p:sp>
      <p:sp>
        <p:nvSpPr>
          <p:cNvPr id="3" name="Content Placeholder 2"/>
          <p:cNvSpPr>
            <a:spLocks noGrp="1"/>
          </p:cNvSpPr>
          <p:nvPr>
            <p:ph sz="quarter" idx="1"/>
          </p:nvPr>
        </p:nvSpPr>
        <p:spPr>
          <a:xfrm>
            <a:off x="612648" y="1600200"/>
            <a:ext cx="8153400" cy="4648200"/>
          </a:xfrm>
        </p:spPr>
        <p:txBody>
          <a:bodyPr>
            <a:normAutofit/>
          </a:bodyPr>
          <a:lstStyle/>
          <a:p>
            <a:r>
              <a:rPr lang="en-GB" dirty="0" smtClean="0"/>
              <a:t>It serves no purpose to integrate an erroneous unit with other units for the following reasons: </a:t>
            </a:r>
          </a:p>
          <a:p>
            <a:endParaRPr lang="en-GB" sz="1600" dirty="0" smtClean="0"/>
          </a:p>
          <a:p>
            <a:pPr algn="ctr">
              <a:buNone/>
            </a:pPr>
            <a:r>
              <a:rPr lang="en-GB" sz="3600" dirty="0" smtClean="0"/>
              <a:t>WHAT CAN BE THE REASONS??</a:t>
            </a:r>
          </a:p>
          <a:p>
            <a:pPr lvl="1">
              <a:buNone/>
            </a:pPr>
            <a:endParaRPr lang="en-GB" dirty="0" smtClean="0"/>
          </a:p>
          <a:p>
            <a:pPr lvl="1"/>
            <a:r>
              <a:rPr lang="en-GB" dirty="0" smtClean="0"/>
              <a:t>Many of the subsequent tests will be a waste of resources and </a:t>
            </a:r>
          </a:p>
          <a:p>
            <a:pPr lvl="1"/>
            <a:r>
              <a:rPr lang="en-GB" dirty="0" smtClean="0"/>
              <a:t>Finding the root causes of failures in an integrated system is </a:t>
            </a:r>
            <a:r>
              <a:rPr lang="en-US" dirty="0" smtClean="0"/>
              <a:t>more resource consuming.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Performs the Unit Testing?</a:t>
            </a:r>
            <a:endParaRPr lang="en-US" dirty="0"/>
          </a:p>
        </p:txBody>
      </p:sp>
      <p:sp>
        <p:nvSpPr>
          <p:cNvPr id="3" name="Content Placeholder 2"/>
          <p:cNvSpPr>
            <a:spLocks noGrp="1"/>
          </p:cNvSpPr>
          <p:nvPr>
            <p:ph sz="quarter" idx="1"/>
          </p:nvPr>
        </p:nvSpPr>
        <p:spPr/>
        <p:txBody>
          <a:bodyPr/>
          <a:lstStyle/>
          <a:p>
            <a:r>
              <a:rPr lang="en-GB" dirty="0" smtClean="0"/>
              <a:t>Unit testing is performed by the programmer who writes the program unit because the programmer is intimately familiar with the internal details of the unit.</a:t>
            </a:r>
          </a:p>
          <a:p>
            <a:r>
              <a:rPr lang="en-GB" dirty="0" smtClean="0"/>
              <a:t>The objective for the programmer is to be satisfied that the unit works as expected.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buClr>
                <a:schemeClr val="bg1"/>
              </a:buClr>
              <a:buFont typeface="Wingdings" pitchFamily="2" charset="2"/>
              <a:buChar char="q"/>
            </a:pPr>
            <a:r>
              <a:rPr lang="en-US" dirty="0" smtClean="0">
                <a:solidFill>
                  <a:schemeClr val="bg1"/>
                </a:solidFill>
              </a:rPr>
              <a:t>Static Unit Testing</a:t>
            </a:r>
          </a:p>
          <a:p>
            <a:pPr>
              <a:buClr>
                <a:schemeClr val="bg1"/>
              </a:buClr>
              <a:buFont typeface="Wingdings" pitchFamily="2" charset="2"/>
              <a:buChar char="q"/>
            </a:pPr>
            <a:r>
              <a:rPr lang="en-US" dirty="0" smtClean="0">
                <a:solidFill>
                  <a:schemeClr val="bg1"/>
                </a:solidFill>
              </a:rPr>
              <a:t>Dynamic Unit Testing</a:t>
            </a:r>
            <a:endParaRPr lang="en-US" dirty="0">
              <a:solidFill>
                <a:schemeClr val="bg1"/>
              </a:solidFill>
            </a:endParaRPr>
          </a:p>
        </p:txBody>
      </p:sp>
      <p:sp>
        <p:nvSpPr>
          <p:cNvPr id="4" name="Title 3"/>
          <p:cNvSpPr>
            <a:spLocks noGrp="1"/>
          </p:cNvSpPr>
          <p:nvPr>
            <p:ph type="title"/>
          </p:nvPr>
        </p:nvSpPr>
        <p:spPr/>
        <p:txBody>
          <a:bodyPr/>
          <a:lstStyle/>
          <a:p>
            <a:r>
              <a:rPr lang="en-US" dirty="0" smtClean="0"/>
              <a:t>Phases of Unit Testing</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60</TotalTime>
  <Words>2639</Words>
  <Application>Microsoft Office PowerPoint</Application>
  <PresentationFormat>On-screen Show (4:3)</PresentationFormat>
  <Paragraphs>195</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Median</vt:lpstr>
      <vt:lpstr>Software Quality Assurance</vt:lpstr>
      <vt:lpstr>Unit Testing</vt:lpstr>
      <vt:lpstr>What is a Unit?</vt:lpstr>
      <vt:lpstr>Unit Testing in Stand-alone manner</vt:lpstr>
      <vt:lpstr>Scope of Unit Testing</vt:lpstr>
      <vt:lpstr>Brain Storming!!!</vt:lpstr>
      <vt:lpstr>Brain Storming!!!</vt:lpstr>
      <vt:lpstr>Who Performs the Unit Testing?</vt:lpstr>
      <vt:lpstr>Phases of Unit Testing</vt:lpstr>
      <vt:lpstr>Static Unit Testing </vt:lpstr>
      <vt:lpstr>Inspection--Code Review</vt:lpstr>
      <vt:lpstr>Code Review Process</vt:lpstr>
      <vt:lpstr>Code Review Process</vt:lpstr>
      <vt:lpstr>Slide 14</vt:lpstr>
      <vt:lpstr>Code Review Process</vt:lpstr>
      <vt:lpstr>Code Review Process</vt:lpstr>
      <vt:lpstr>Code Review Process</vt:lpstr>
      <vt:lpstr>Dynamic Unit Testing</vt:lpstr>
      <vt:lpstr>Dynamic Unit Testing</vt:lpstr>
      <vt:lpstr>Example:</vt:lpstr>
      <vt:lpstr>Slide 21</vt:lpstr>
      <vt:lpstr>Environment for Dynamic Unit Testing</vt:lpstr>
      <vt:lpstr>Test Driver and Stubs</vt:lpstr>
      <vt:lpstr>Unit Testing Tasks and Steps</vt:lpstr>
      <vt:lpstr>What is a Unit Test Plan? </vt:lpstr>
      <vt:lpstr>What is captured in a Test Case? </vt:lpstr>
      <vt:lpstr>Steps to Effective Unit Testing</vt:lpstr>
      <vt:lpstr>Steps to Effective Unit Testing</vt:lpstr>
      <vt:lpstr>Steps to Effective Unit Testing</vt:lpstr>
      <vt:lpstr>Summary</vt:lpstr>
    </vt:vector>
  </TitlesOfParts>
  <Company>NUST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dc:title>
  <dc:creator>Seemab</dc:creator>
  <cp:lastModifiedBy>Seemab</cp:lastModifiedBy>
  <cp:revision>15</cp:revision>
  <dcterms:created xsi:type="dcterms:W3CDTF">2010-11-23T14:15:45Z</dcterms:created>
  <dcterms:modified xsi:type="dcterms:W3CDTF">2010-11-29T04:49:07Z</dcterms:modified>
</cp:coreProperties>
</file>