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258" r:id="rId5"/>
    <p:sldId id="259" r:id="rId6"/>
    <p:sldId id="260" r:id="rId7"/>
    <p:sldId id="261" r:id="rId8"/>
    <p:sldId id="263" r:id="rId9"/>
    <p:sldId id="262" r:id="rId10"/>
    <p:sldId id="264" r:id="rId11"/>
    <p:sldId id="266" r:id="rId12"/>
    <p:sldId id="267" r:id="rId13"/>
    <p:sldId id="268" r:id="rId14"/>
    <p:sldId id="269" r:id="rId15"/>
    <p:sldId id="270" r:id="rId16"/>
    <p:sldId id="274" r:id="rId17"/>
    <p:sldId id="271" r:id="rId18"/>
    <p:sldId id="272" r:id="rId19"/>
    <p:sldId id="273"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534" autoAdjust="0"/>
  </p:normalViewPr>
  <p:slideViewPr>
    <p:cSldViewPr>
      <p:cViewPr varScale="1">
        <p:scale>
          <a:sx n="68" d="100"/>
          <a:sy n="68" d="100"/>
        </p:scale>
        <p:origin x="-11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FDA6127-2684-472F-9205-9DE6AAD24B2E}" type="datetimeFigureOut">
              <a:rPr lang="en-US" smtClean="0"/>
              <a:pPr/>
              <a:t>3/4/2011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48F73F62-D358-406D-AABF-F1B06FEE4B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DA6127-2684-472F-9205-9DE6AAD24B2E}" type="datetimeFigureOut">
              <a:rPr lang="en-US" smtClean="0"/>
              <a:pPr/>
              <a:t>3/4/2011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73F62-D358-406D-AABF-F1B06FEE4B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FDA6127-2684-472F-9205-9DE6AAD24B2E}" type="datetimeFigureOut">
              <a:rPr lang="en-US" smtClean="0"/>
              <a:pPr/>
              <a:t>3/4/2011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48F73F62-D358-406D-AABF-F1B06FEE4B1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FDA6127-2684-472F-9205-9DE6AAD24B2E}" type="datetimeFigureOut">
              <a:rPr lang="en-US" smtClean="0"/>
              <a:pPr/>
              <a:t>3/4/2011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8F73F62-D358-406D-AABF-F1B06FEE4B11}"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FDA6127-2684-472F-9205-9DE6AAD24B2E}" type="datetimeFigureOut">
              <a:rPr lang="en-US" smtClean="0"/>
              <a:pPr/>
              <a:t>3/4/2011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48F73F62-D358-406D-AABF-F1B06FEE4B11}"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5FDA6127-2684-472F-9205-9DE6AAD24B2E}" type="datetimeFigureOut">
              <a:rPr lang="en-US" smtClean="0"/>
              <a:pPr/>
              <a:t>3/4/2011</a:t>
            </a:fld>
            <a:endParaRPr lang="en-US"/>
          </a:p>
        </p:txBody>
      </p:sp>
      <p:sp>
        <p:nvSpPr>
          <p:cNvPr id="10" name="Slide Number Placeholder 9"/>
          <p:cNvSpPr>
            <a:spLocks noGrp="1"/>
          </p:cNvSpPr>
          <p:nvPr>
            <p:ph type="sldNum" sz="quarter" idx="16"/>
          </p:nvPr>
        </p:nvSpPr>
        <p:spPr/>
        <p:txBody>
          <a:bodyPr rtlCol="0"/>
          <a:lstStyle/>
          <a:p>
            <a:fld id="{48F73F62-D358-406D-AABF-F1B06FEE4B11}"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5FDA6127-2684-472F-9205-9DE6AAD24B2E}" type="datetimeFigureOut">
              <a:rPr lang="en-US" smtClean="0"/>
              <a:pPr/>
              <a:t>3/4/2011</a:t>
            </a:fld>
            <a:endParaRPr lang="en-US"/>
          </a:p>
        </p:txBody>
      </p:sp>
      <p:sp>
        <p:nvSpPr>
          <p:cNvPr id="12" name="Slide Number Placeholder 11"/>
          <p:cNvSpPr>
            <a:spLocks noGrp="1"/>
          </p:cNvSpPr>
          <p:nvPr>
            <p:ph type="sldNum" sz="quarter" idx="16"/>
          </p:nvPr>
        </p:nvSpPr>
        <p:spPr/>
        <p:txBody>
          <a:bodyPr rtlCol="0"/>
          <a:lstStyle/>
          <a:p>
            <a:fld id="{48F73F62-D358-406D-AABF-F1B06FEE4B11}"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FDA6127-2684-472F-9205-9DE6AAD24B2E}" type="datetimeFigureOut">
              <a:rPr lang="en-US" smtClean="0"/>
              <a:pPr/>
              <a:t>3/4/2011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8F73F62-D358-406D-AABF-F1B06FEE4B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DA6127-2684-472F-9205-9DE6AAD24B2E}" type="datetimeFigureOut">
              <a:rPr lang="en-US" smtClean="0"/>
              <a:pPr/>
              <a:t>3/4/2011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48F73F62-D358-406D-AABF-F1B06FEE4B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FDA6127-2684-472F-9205-9DE6AAD24B2E}" type="datetimeFigureOut">
              <a:rPr lang="en-US" smtClean="0"/>
              <a:pPr/>
              <a:t>3/4/2011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8F73F62-D358-406D-AABF-F1B06FEE4B11}"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5FDA6127-2684-472F-9205-9DE6AAD24B2E}" type="datetimeFigureOut">
              <a:rPr lang="en-US" smtClean="0"/>
              <a:pPr/>
              <a:t>3/4/2011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48F73F62-D358-406D-AABF-F1B06FEE4B11}"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FDA6127-2684-472F-9205-9DE6AAD24B2E}" type="datetimeFigureOut">
              <a:rPr lang="en-US" smtClean="0"/>
              <a:pPr/>
              <a:t>3/4/2011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8F73F62-D358-406D-AABF-F1B06FEE4B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990600"/>
            <a:ext cx="6477000" cy="1828800"/>
          </a:xfrm>
        </p:spPr>
        <p:txBody>
          <a:bodyPr/>
          <a:lstStyle/>
          <a:p>
            <a:r>
              <a:rPr lang="en-US" dirty="0" smtClean="0"/>
              <a:t>Control Flow Testing</a:t>
            </a:r>
            <a:endParaRPr lang="en-US" dirty="0"/>
          </a:p>
        </p:txBody>
      </p:sp>
      <p:sp>
        <p:nvSpPr>
          <p:cNvPr id="3" name="Subtitle 2"/>
          <p:cNvSpPr>
            <a:spLocks noGrp="1"/>
          </p:cNvSpPr>
          <p:nvPr>
            <p:ph type="subTitle" idx="1"/>
          </p:nvPr>
        </p:nvSpPr>
        <p:spPr/>
        <p:txBody>
          <a:bodyPr/>
          <a:lstStyle/>
          <a:p>
            <a:pPr algn="r"/>
            <a:r>
              <a:rPr lang="en-US" dirty="0" smtClean="0"/>
              <a:t>Dr. </a:t>
            </a:r>
            <a:r>
              <a:rPr lang="en-US" dirty="0" err="1" smtClean="0"/>
              <a:t>Seemab</a:t>
            </a:r>
            <a:r>
              <a:rPr lang="en-US" dirty="0" smtClean="0"/>
              <a:t> </a:t>
            </a:r>
            <a:r>
              <a:rPr lang="en-US" dirty="0" err="1" smtClean="0"/>
              <a:t>Latif</a:t>
            </a:r>
            <a:endParaRPr lang="en-US" dirty="0"/>
          </a:p>
        </p:txBody>
      </p:sp>
      <p:sp>
        <p:nvSpPr>
          <p:cNvPr id="4" name="Rectangle 3"/>
          <p:cNvSpPr/>
          <p:nvPr/>
        </p:nvSpPr>
        <p:spPr>
          <a:xfrm>
            <a:off x="2971800" y="3048000"/>
            <a:ext cx="3429000" cy="584775"/>
          </a:xfrm>
          <a:prstGeom prst="rect">
            <a:avLst/>
          </a:prstGeom>
        </p:spPr>
        <p:txBody>
          <a:bodyPr wrap="square">
            <a:spAutoFit/>
          </a:bodyPr>
          <a:lstStyle/>
          <a:p>
            <a:pPr algn="ctr"/>
            <a:r>
              <a:rPr lang="en-US" sz="3200" dirty="0" smtClean="0"/>
              <a:t>Coverage Levels</a:t>
            </a:r>
            <a:endParaRPr lang="en-US" sz="3200" dirty="0"/>
          </a:p>
        </p:txBody>
      </p:sp>
      <p:sp>
        <p:nvSpPr>
          <p:cNvPr id="5" name="Rectangle 4"/>
          <p:cNvSpPr/>
          <p:nvPr/>
        </p:nvSpPr>
        <p:spPr>
          <a:xfrm>
            <a:off x="316349" y="6248400"/>
            <a:ext cx="1686295" cy="369332"/>
          </a:xfrm>
          <a:prstGeom prst="rect">
            <a:avLst/>
          </a:prstGeom>
        </p:spPr>
        <p:txBody>
          <a:bodyPr wrap="none">
            <a:spAutoFit/>
          </a:bodyPr>
          <a:lstStyle/>
          <a:p>
            <a:pPr algn="r"/>
            <a:r>
              <a:rPr lang="en-US" dirty="0" smtClean="0"/>
              <a:t>4</a:t>
            </a:r>
            <a:r>
              <a:rPr lang="en-US" baseline="30000" dirty="0" smtClean="0"/>
              <a:t>th</a:t>
            </a:r>
            <a:r>
              <a:rPr lang="en-US" dirty="0" smtClean="0"/>
              <a:t> March, 2011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1371601" y="0"/>
            <a:ext cx="6096000" cy="3319749"/>
          </a:xfrm>
          <a:prstGeom prst="rect">
            <a:avLst/>
          </a:prstGeom>
          <a:noFill/>
          <a:ln w="9525">
            <a:noFill/>
            <a:miter lim="800000"/>
            <a:headEnd/>
            <a:tailEnd/>
          </a:ln>
          <a:effectLst/>
        </p:spPr>
      </p:pic>
      <p:sp>
        <p:nvSpPr>
          <p:cNvPr id="3" name="Rectangle 2"/>
          <p:cNvSpPr/>
          <p:nvPr/>
        </p:nvSpPr>
        <p:spPr>
          <a:xfrm>
            <a:off x="304800" y="3276600"/>
            <a:ext cx="8610600" cy="3477875"/>
          </a:xfrm>
          <a:prstGeom prst="rect">
            <a:avLst/>
          </a:prstGeom>
        </p:spPr>
        <p:txBody>
          <a:bodyPr wrap="square">
            <a:spAutoFit/>
          </a:bodyPr>
          <a:lstStyle/>
          <a:p>
            <a:pPr>
              <a:buFont typeface="Arial" pitchFamily="34" charset="0"/>
              <a:buChar char="•"/>
            </a:pPr>
            <a:r>
              <a:rPr lang="en-US" sz="2000" dirty="0" smtClean="0"/>
              <a:t> </a:t>
            </a:r>
            <a:r>
              <a:rPr lang="en-US" sz="2000" dirty="0"/>
              <a:t>We will need 2 tests to achieve 100% </a:t>
            </a:r>
            <a:r>
              <a:rPr lang="en-US" sz="2000" dirty="0" smtClean="0"/>
              <a:t>decision.</a:t>
            </a:r>
            <a:r>
              <a:rPr lang="en-US" sz="2000" dirty="0"/>
              <a:t> </a:t>
            </a:r>
            <a:r>
              <a:rPr lang="en-US" sz="2000" dirty="0" smtClean="0"/>
              <a:t>As the decisions are separate questions we only need two tests to achieve 100% decision coverage.</a:t>
            </a:r>
          </a:p>
          <a:p>
            <a:pPr>
              <a:buFont typeface="Arial" pitchFamily="34" charset="0"/>
              <a:buChar char="•"/>
            </a:pPr>
            <a:r>
              <a:rPr lang="en-US" sz="2000" dirty="0"/>
              <a:t> </a:t>
            </a:r>
            <a:r>
              <a:rPr lang="en-US" sz="2000" dirty="0" smtClean="0"/>
              <a:t>You may have thought that four tests were required - exercising the four different routes through the code, but remember, with decision testing our concern is to exercise each outcome of each decision at least once - as long as we have answered 'Yes' and 'No' to each decision we have satisfied the requirements of the technique.</a:t>
            </a:r>
          </a:p>
          <a:p>
            <a:endParaRPr lang="en-US" sz="2000" dirty="0" smtClean="0"/>
          </a:p>
          <a:p>
            <a:pPr>
              <a:buFont typeface="Arial" pitchFamily="34" charset="0"/>
              <a:buChar char="•"/>
            </a:pPr>
            <a:r>
              <a:rPr lang="en-US" sz="2000" dirty="0" smtClean="0"/>
              <a:t>The tests we have illustrated would need the following input conditions:</a:t>
            </a:r>
            <a:br>
              <a:rPr lang="en-US" sz="2000" dirty="0" smtClean="0"/>
            </a:br>
            <a:r>
              <a:rPr lang="en-US" sz="2000" dirty="0" smtClean="0"/>
              <a:t>* Coffee drinker wanting cream.</a:t>
            </a:r>
            <a:br>
              <a:rPr lang="en-US" sz="2000" dirty="0" smtClean="0"/>
            </a:br>
            <a:r>
              <a:rPr lang="en-US" sz="2000" dirty="0" smtClean="0"/>
              <a:t>* Non Coffee drinker not wanting cream (but milk).</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Condition Coverage </a:t>
            </a:r>
            <a:br>
              <a:rPr lang="en-US" b="1" dirty="0" smtClean="0"/>
            </a:br>
            <a:endParaRPr lang="en-US" dirty="0"/>
          </a:p>
        </p:txBody>
      </p:sp>
      <p:sp>
        <p:nvSpPr>
          <p:cNvPr id="3" name="Content Placeholder 2"/>
          <p:cNvSpPr>
            <a:spLocks noGrp="1"/>
          </p:cNvSpPr>
          <p:nvPr>
            <p:ph sz="quarter" idx="1"/>
          </p:nvPr>
        </p:nvSpPr>
        <p:spPr>
          <a:xfrm>
            <a:off x="381000" y="1600200"/>
            <a:ext cx="8458200" cy="4525963"/>
          </a:xfrm>
        </p:spPr>
        <p:txBody>
          <a:bodyPr>
            <a:normAutofit/>
          </a:bodyPr>
          <a:lstStyle/>
          <a:p>
            <a:r>
              <a:rPr lang="en-US" dirty="0" smtClean="0"/>
              <a:t>Condition coverage reports the true or false outcome of each Boolean sub-statement, separated by &amp;&amp; and || if they occur. </a:t>
            </a:r>
          </a:p>
          <a:p>
            <a:r>
              <a:rPr lang="en-US" dirty="0" smtClean="0"/>
              <a:t>Condition coverage measures the sub-expressions independently of each other. </a:t>
            </a:r>
          </a:p>
          <a:p>
            <a:r>
              <a:rPr lang="en-US" dirty="0"/>
              <a:t>This measure is similar to decision coverage but has better sensitivity to the control flow. </a:t>
            </a:r>
            <a:endParaRPr lang="en-US" dirty="0" smtClean="0"/>
          </a:p>
          <a:p>
            <a:r>
              <a:rPr lang="en-US" dirty="0"/>
              <a:t>However, full condition coverage does not guarantee full decision coverage </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err="1" smtClean="0"/>
              <a:t>bool</a:t>
            </a:r>
            <a:r>
              <a:rPr lang="en-US" dirty="0" smtClean="0"/>
              <a:t> f(</a:t>
            </a:r>
            <a:r>
              <a:rPr lang="en-US" dirty="0" err="1" smtClean="0"/>
              <a:t>bool</a:t>
            </a:r>
            <a:r>
              <a:rPr lang="en-US" dirty="0" smtClean="0"/>
              <a:t> e) { return false; }</a:t>
            </a:r>
            <a:br>
              <a:rPr lang="en-US" dirty="0" smtClean="0"/>
            </a:br>
            <a:r>
              <a:rPr lang="en-US" dirty="0" err="1" smtClean="0"/>
              <a:t>bool</a:t>
            </a:r>
            <a:r>
              <a:rPr lang="en-US" dirty="0" smtClean="0"/>
              <a:t> a[2] = { false, false };</a:t>
            </a:r>
            <a:br>
              <a:rPr lang="en-US" dirty="0" smtClean="0"/>
            </a:br>
            <a:r>
              <a:rPr lang="en-US" dirty="0" smtClean="0"/>
              <a:t>if (f(a &amp;&amp; b)) {….}</a:t>
            </a:r>
            <a:br>
              <a:rPr lang="en-US" dirty="0" smtClean="0"/>
            </a:br>
            <a:r>
              <a:rPr lang="en-US" dirty="0" smtClean="0"/>
              <a:t>if (a[</a:t>
            </a:r>
            <a:r>
              <a:rPr lang="en-US" dirty="0" err="1" smtClean="0"/>
              <a:t>int</a:t>
            </a:r>
            <a:r>
              <a:rPr lang="en-US" dirty="0" smtClean="0"/>
              <a:t>(a &amp;&amp; b)]) {….}</a:t>
            </a:r>
            <a:br>
              <a:rPr lang="en-US" dirty="0" smtClean="0"/>
            </a:br>
            <a:r>
              <a:rPr lang="en-US" dirty="0" smtClean="0"/>
              <a:t>if ((a &amp;&amp; b) ? false : false) ...</a:t>
            </a:r>
            <a:br>
              <a:rPr lang="en-US" dirty="0" smtClean="0"/>
            </a:br>
            <a:endParaRPr lang="en-US" dirty="0" smtClean="0"/>
          </a:p>
          <a:p>
            <a:r>
              <a:rPr lang="en-US" dirty="0"/>
              <a:t>All three of the if-statements above branch false regardless of the values </a:t>
            </a:r>
            <a:r>
              <a:rPr lang="en-US" dirty="0" smtClean="0"/>
              <a:t>of a and b</a:t>
            </a:r>
            <a:r>
              <a:rPr lang="en-US" dirty="0"/>
              <a:t>. However if you exercise </a:t>
            </a:r>
            <a:r>
              <a:rPr lang="en-US" dirty="0" smtClean="0"/>
              <a:t> this </a:t>
            </a:r>
            <a:r>
              <a:rPr lang="en-US" dirty="0"/>
              <a:t>code </a:t>
            </a:r>
            <a:r>
              <a:rPr lang="en-US" dirty="0" smtClean="0"/>
              <a:t>with a and b </a:t>
            </a:r>
            <a:r>
              <a:rPr lang="en-US" dirty="0"/>
              <a:t>having all possible combinations of values, condition coverage reports full coverage.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testdesigners.com/images/myersfigure1.jpg"/>
          <p:cNvPicPr>
            <a:picLocks noChangeAspect="1" noChangeArrowheads="1"/>
          </p:cNvPicPr>
          <p:nvPr/>
        </p:nvPicPr>
        <p:blipFill>
          <a:blip r:embed="rId2"/>
          <a:srcRect/>
          <a:stretch>
            <a:fillRect/>
          </a:stretch>
        </p:blipFill>
        <p:spPr bwMode="auto">
          <a:xfrm>
            <a:off x="5486400" y="457200"/>
            <a:ext cx="2743200" cy="5575610"/>
          </a:xfrm>
          <a:prstGeom prst="rect">
            <a:avLst/>
          </a:prstGeom>
          <a:noFill/>
        </p:spPr>
      </p:pic>
      <p:sp>
        <p:nvSpPr>
          <p:cNvPr id="5" name="Rectangle 4"/>
          <p:cNvSpPr/>
          <p:nvPr/>
        </p:nvSpPr>
        <p:spPr>
          <a:xfrm>
            <a:off x="381000" y="762000"/>
            <a:ext cx="5105400" cy="4247317"/>
          </a:xfrm>
          <a:prstGeom prst="rect">
            <a:avLst/>
          </a:prstGeom>
        </p:spPr>
        <p:txBody>
          <a:bodyPr wrap="square">
            <a:spAutoFit/>
          </a:bodyPr>
          <a:lstStyle/>
          <a:p>
            <a:r>
              <a:rPr lang="en-US" dirty="0" smtClean="0"/>
              <a:t>This control flow has four conditions: A &gt; 1, B = 0, A = 2, and X &gt; 1. Hence enough test cases are needed to force the situations where A &gt; 1, A=1, B = 0, and B != 0 are present at point a and where A = 2, A != 2, X &gt; 1, and X = 1 at point b. A sufficient number of test cases satisfying the criterion, and the paths traversed by each, are :</a:t>
            </a:r>
          </a:p>
          <a:p>
            <a:pPr lvl="1"/>
            <a:r>
              <a:rPr lang="en-US" dirty="0" smtClean="0"/>
              <a:t>A=2, B=0, X=4 </a:t>
            </a:r>
            <a:r>
              <a:rPr lang="en-US" i="1" dirty="0" smtClean="0"/>
              <a:t>ace</a:t>
            </a:r>
            <a:r>
              <a:rPr lang="en-US" dirty="0" smtClean="0"/>
              <a:t> </a:t>
            </a:r>
            <a:br>
              <a:rPr lang="en-US" dirty="0" smtClean="0"/>
            </a:br>
            <a:r>
              <a:rPr lang="en-US" dirty="0" smtClean="0"/>
              <a:t>A=1, B=1, X=1 </a:t>
            </a:r>
            <a:r>
              <a:rPr lang="en-US" i="1" dirty="0" err="1" smtClean="0"/>
              <a:t>adb</a:t>
            </a:r>
            <a:r>
              <a:rPr lang="en-US" dirty="0" smtClean="0"/>
              <a:t> </a:t>
            </a:r>
            <a:br>
              <a:rPr lang="en-US" dirty="0" smtClean="0"/>
            </a:br>
            <a:endParaRPr lang="en-US" dirty="0" smtClean="0"/>
          </a:p>
          <a:p>
            <a:r>
              <a:rPr lang="en-US" dirty="0"/>
              <a:t>C</a:t>
            </a:r>
            <a:r>
              <a:rPr lang="en-US" dirty="0" smtClean="0"/>
              <a:t>ondition coverage is usually superior to decision coverage in that it may cause every individual condition in a decision to be executed with both outcomes, where decision coverage does not.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0"/>
            <a:ext cx="8153400" cy="6370975"/>
          </a:xfrm>
          <a:prstGeom prst="rect">
            <a:avLst/>
          </a:prstGeom>
        </p:spPr>
        <p:txBody>
          <a:bodyPr wrap="square">
            <a:spAutoFit/>
          </a:bodyPr>
          <a:lstStyle/>
          <a:p>
            <a:pPr>
              <a:buNone/>
            </a:pPr>
            <a:r>
              <a:rPr lang="en-GB" sz="2400" dirty="0" smtClean="0"/>
              <a:t>if(</a:t>
            </a:r>
            <a:r>
              <a:rPr lang="en-GB" sz="2400" dirty="0"/>
              <a:t>A</a:t>
            </a:r>
            <a:r>
              <a:rPr lang="en-GB" sz="2400" dirty="0" smtClean="0"/>
              <a:t>&amp;&amp;</a:t>
            </a:r>
            <a:r>
              <a:rPr lang="en-GB" sz="2400" dirty="0"/>
              <a:t>B</a:t>
            </a:r>
            <a:r>
              <a:rPr lang="en-GB" sz="2400" dirty="0" smtClean="0"/>
              <a:t>) </a:t>
            </a:r>
          </a:p>
          <a:p>
            <a:pPr>
              <a:buNone/>
            </a:pPr>
            <a:r>
              <a:rPr lang="en-GB" sz="2400" dirty="0" smtClean="0"/>
              <a:t>Then {x=x+1;} </a:t>
            </a:r>
          </a:p>
          <a:p>
            <a:endParaRPr lang="en-US" sz="2400" dirty="0" smtClean="0"/>
          </a:p>
          <a:p>
            <a:r>
              <a:rPr lang="en-US" sz="2400" dirty="0" smtClean="0"/>
              <a:t>If the decision if(A&amp;B) is being tested, the condition-coverage criterion would allow one to write two test cases A is true, B is false, and A is false, B is true but this would not cause the THEN clause of the IF to execute. </a:t>
            </a:r>
          </a:p>
          <a:p>
            <a:endParaRPr lang="en-US" sz="2400" dirty="0"/>
          </a:p>
          <a:p>
            <a:r>
              <a:rPr lang="en-US" sz="2400" dirty="0" smtClean="0"/>
              <a:t>The condition-coverage tests for the earlier example covered all decision outcomes, but this was only by chance. For instance, two alternative test cases </a:t>
            </a:r>
          </a:p>
          <a:p>
            <a:endParaRPr lang="en-US" sz="2400" dirty="0" smtClean="0"/>
          </a:p>
          <a:p>
            <a:r>
              <a:rPr lang="en-US" sz="2400" dirty="0" smtClean="0"/>
              <a:t>A = 1, B = 0, X = 3</a:t>
            </a:r>
            <a:br>
              <a:rPr lang="en-US" sz="2400" dirty="0" smtClean="0"/>
            </a:br>
            <a:r>
              <a:rPr lang="en-US" sz="2400" dirty="0" smtClean="0"/>
              <a:t>A = 2, B = 1, X = 1 </a:t>
            </a:r>
          </a:p>
          <a:p>
            <a:endParaRPr lang="en-US" sz="2400" dirty="0" smtClean="0"/>
          </a:p>
          <a:p>
            <a:r>
              <a:rPr lang="en-US" sz="2400" dirty="0" smtClean="0"/>
              <a:t>cover all condition outcomes, but they cover only two of the four decision outcomes </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100% Decision/Condition Coverage</a:t>
            </a:r>
            <a:endParaRPr lang="en-US" dirty="0"/>
          </a:p>
        </p:txBody>
      </p:sp>
      <p:sp>
        <p:nvSpPr>
          <p:cNvPr id="3" name="Content Placeholder 2"/>
          <p:cNvSpPr>
            <a:spLocks noGrp="1"/>
          </p:cNvSpPr>
          <p:nvPr>
            <p:ph sz="quarter" idx="1"/>
          </p:nvPr>
        </p:nvSpPr>
        <p:spPr>
          <a:xfrm>
            <a:off x="457200" y="1600200"/>
            <a:ext cx="7620000" cy="4800600"/>
          </a:xfrm>
        </p:spPr>
        <p:txBody>
          <a:bodyPr>
            <a:normAutofit fontScale="85000" lnSpcReduction="20000"/>
          </a:bodyPr>
          <a:lstStyle/>
          <a:p>
            <a:r>
              <a:rPr lang="en-US" dirty="0" smtClean="0"/>
              <a:t>Combines both 100% Decision Coverage and 100% Condition Coverage</a:t>
            </a:r>
          </a:p>
          <a:p>
            <a:r>
              <a:rPr lang="en-US" dirty="0" smtClean="0"/>
              <a:t>At this level test cases are created for every condition and every decision.</a:t>
            </a:r>
          </a:p>
          <a:p>
            <a:pPr>
              <a:buNone/>
            </a:pPr>
            <a:r>
              <a:rPr lang="en-GB" dirty="0" smtClean="0"/>
              <a:t>	</a:t>
            </a:r>
            <a:r>
              <a:rPr lang="en-GB" sz="3400" dirty="0" smtClean="0"/>
              <a:t>	if(A&amp;&amp;B) </a:t>
            </a:r>
          </a:p>
          <a:p>
            <a:pPr>
              <a:buNone/>
            </a:pPr>
            <a:r>
              <a:rPr lang="en-GB" sz="3400" dirty="0" smtClean="0"/>
              <a:t>		Then {x=x+1;} </a:t>
            </a:r>
          </a:p>
          <a:p>
            <a:pPr lvl="1">
              <a:buNone/>
            </a:pPr>
            <a:r>
              <a:rPr lang="en-US" sz="3400" dirty="0" smtClean="0"/>
              <a:t> Four two case:</a:t>
            </a:r>
          </a:p>
          <a:p>
            <a:pPr lvl="1">
              <a:buNone/>
            </a:pPr>
            <a:r>
              <a:rPr lang="en-US" sz="3400" dirty="0" smtClean="0"/>
              <a:t>A = True, B = True</a:t>
            </a:r>
          </a:p>
          <a:p>
            <a:pPr lvl="1">
              <a:buNone/>
            </a:pPr>
            <a:r>
              <a:rPr lang="en-US" sz="3400" dirty="0" smtClean="0"/>
              <a:t>A = False, B = False</a:t>
            </a:r>
          </a:p>
          <a:p>
            <a:pPr lvl="1">
              <a:buNone/>
            </a:pPr>
            <a:endParaRPr lang="en-US" dirty="0" smtClean="0"/>
          </a:p>
          <a:p>
            <a:r>
              <a:rPr lang="en-US" dirty="0" smtClean="0"/>
              <a:t>These 2 test cases cover both Decision Coverage and Condition Coverage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A weakness with decision/condition coverage is that although it may appear to exercise all outcomes of all conditions and decisions, it frequently does not because certain conditions mask other conditions in multiple conditions.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 y="304800"/>
            <a:ext cx="5486400" cy="6324600"/>
          </a:xfrm>
        </p:spPr>
        <p:txBody>
          <a:bodyPr>
            <a:noAutofit/>
          </a:bodyPr>
          <a:lstStyle/>
          <a:p>
            <a:pPr>
              <a:buNone/>
            </a:pPr>
            <a:r>
              <a:rPr lang="pt-BR" sz="2000" dirty="0" smtClean="0"/>
              <a:t>	A = 1, B = ?, X = 3</a:t>
            </a:r>
            <a:br>
              <a:rPr lang="pt-BR" sz="2000" dirty="0" smtClean="0"/>
            </a:br>
            <a:r>
              <a:rPr lang="pt-BR" sz="2000" dirty="0" smtClean="0"/>
              <a:t>A = 2, B = 0, X = ? </a:t>
            </a:r>
          </a:p>
          <a:p>
            <a:pPr>
              <a:buNone/>
            </a:pPr>
            <a:r>
              <a:rPr lang="pt-BR" sz="2000" dirty="0" smtClean="0"/>
              <a:t>	A = 1, B = ?, X = 1 </a:t>
            </a:r>
          </a:p>
          <a:p>
            <a:pPr>
              <a:buNone/>
            </a:pPr>
            <a:r>
              <a:rPr lang="pt-BR" sz="2000" dirty="0" smtClean="0"/>
              <a:t>	A = 2, B = 0, X = ? </a:t>
            </a:r>
            <a:endParaRPr lang="en-US" sz="2100" dirty="0" smtClean="0"/>
          </a:p>
          <a:p>
            <a:r>
              <a:rPr lang="en-US" sz="2100" dirty="0" smtClean="0"/>
              <a:t>In this example, decision/condition coverage  does not invoke the false outcome of decision I and the true outcome of decision K.</a:t>
            </a:r>
          </a:p>
          <a:p>
            <a:r>
              <a:rPr lang="en-US" sz="2100" dirty="0" smtClean="0"/>
              <a:t>The reason is that results of conditions in &amp;&amp; and || expressions can mask or block the evaluation of other conditions. </a:t>
            </a:r>
          </a:p>
          <a:p>
            <a:r>
              <a:rPr lang="en-US" sz="2100" dirty="0" smtClean="0"/>
              <a:t>For instance, if an &amp;&amp; condition is false, none of the subsequent conditions in the expression need be evaluated. Likewise, if an || condition is found to be true, none of the subsequent conditions need be evaluated. </a:t>
            </a:r>
          </a:p>
          <a:p>
            <a:r>
              <a:rPr lang="en-US" sz="2100" dirty="0" smtClean="0"/>
              <a:t>Hence, errors in logical expressions are not necessarily made visible by the decision/condition coverage criteria.</a:t>
            </a:r>
          </a:p>
        </p:txBody>
      </p:sp>
      <p:pic>
        <p:nvPicPr>
          <p:cNvPr id="26626" name="Picture 2" descr="http://testdesigners.com/images/myersfigure2.jpg"/>
          <p:cNvPicPr>
            <a:picLocks noChangeAspect="1" noChangeArrowheads="1"/>
          </p:cNvPicPr>
          <p:nvPr/>
        </p:nvPicPr>
        <p:blipFill>
          <a:blip r:embed="rId2"/>
          <a:srcRect/>
          <a:stretch>
            <a:fillRect/>
          </a:stretch>
        </p:blipFill>
        <p:spPr bwMode="auto">
          <a:xfrm>
            <a:off x="5638800" y="0"/>
            <a:ext cx="3429000" cy="67818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Condition Coverage</a:t>
            </a:r>
            <a:endParaRPr lang="en-US" dirty="0"/>
          </a:p>
        </p:txBody>
      </p:sp>
      <p:sp>
        <p:nvSpPr>
          <p:cNvPr id="3" name="Content Placeholder 2"/>
          <p:cNvSpPr>
            <a:spLocks noGrp="1"/>
          </p:cNvSpPr>
          <p:nvPr>
            <p:ph sz="quarter" idx="1"/>
          </p:nvPr>
        </p:nvSpPr>
        <p:spPr/>
        <p:txBody>
          <a:bodyPr/>
          <a:lstStyle/>
          <a:p>
            <a:r>
              <a:rPr lang="en-US" dirty="0" smtClean="0"/>
              <a:t>A criterion that covers this problem, and then some, is multiple-condition coverage. This criterion requires one to write sufficient test cases such that all possible combinations of condition outcomes in each decision, and all points of entry, are invoked at least once.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 y="304800"/>
            <a:ext cx="5486400" cy="6324600"/>
          </a:xfrm>
        </p:spPr>
        <p:txBody>
          <a:bodyPr>
            <a:noAutofit/>
          </a:bodyPr>
          <a:lstStyle/>
          <a:p>
            <a:r>
              <a:rPr lang="en-US" sz="2000" dirty="0" smtClean="0"/>
              <a:t>Using multiple condition coverage, eight combinations must be covered by test cases: </a:t>
            </a:r>
          </a:p>
          <a:p>
            <a:r>
              <a:rPr lang="en-US" sz="2000" dirty="0" smtClean="0"/>
              <a:t>1. A &gt; 1, B = 0</a:t>
            </a:r>
            <a:br>
              <a:rPr lang="en-US" sz="2000" dirty="0" smtClean="0"/>
            </a:br>
            <a:r>
              <a:rPr lang="en-US" sz="2000" dirty="0" smtClean="0"/>
              <a:t>2. A &gt; 1, B ≠ 0 </a:t>
            </a:r>
            <a:br>
              <a:rPr lang="en-US" sz="2000" dirty="0" smtClean="0"/>
            </a:br>
            <a:r>
              <a:rPr lang="en-US" sz="2000" dirty="0" smtClean="0"/>
              <a:t>3. A ≤ 1, B = 0</a:t>
            </a:r>
            <a:br>
              <a:rPr lang="en-US" sz="2000" dirty="0" smtClean="0"/>
            </a:br>
            <a:r>
              <a:rPr lang="en-US" sz="2000" dirty="0" smtClean="0"/>
              <a:t>4. A ≤ 1, B ≠ 0</a:t>
            </a:r>
            <a:br>
              <a:rPr lang="en-US" sz="2000" dirty="0" smtClean="0"/>
            </a:br>
            <a:r>
              <a:rPr lang="en-US" sz="2000" dirty="0" smtClean="0"/>
              <a:t>5. A = 2, X &gt; 1</a:t>
            </a:r>
            <a:br>
              <a:rPr lang="en-US" sz="2000" dirty="0" smtClean="0"/>
            </a:br>
            <a:r>
              <a:rPr lang="en-US" sz="2000" dirty="0" smtClean="0"/>
              <a:t>6. A = 2, X = 1</a:t>
            </a:r>
            <a:br>
              <a:rPr lang="en-US" sz="2000" dirty="0" smtClean="0"/>
            </a:br>
            <a:r>
              <a:rPr lang="en-US" sz="2000" dirty="0" smtClean="0"/>
              <a:t>7. A ≠ 2, X &gt; 1</a:t>
            </a:r>
            <a:br>
              <a:rPr lang="en-US" sz="2000" dirty="0" smtClean="0"/>
            </a:br>
            <a:r>
              <a:rPr lang="en-US" sz="2000" dirty="0" smtClean="0"/>
              <a:t>8. A ≠ 2, X = 1</a:t>
            </a:r>
          </a:p>
          <a:p>
            <a:r>
              <a:rPr lang="en-US" sz="2000" dirty="0" smtClean="0"/>
              <a:t>These combinations to be tested do not necessarily imply that eight test cases are needed. In fact, they can be covered by four test cases. The test-case input values, and the combinations they cover, are </a:t>
            </a:r>
          </a:p>
          <a:p>
            <a:r>
              <a:rPr lang="en-US" sz="2000" dirty="0" smtClean="0"/>
              <a:t>A = 2, B = 0, X = 4 covers 1, 5</a:t>
            </a:r>
          </a:p>
          <a:p>
            <a:r>
              <a:rPr lang="en-US" sz="2000" dirty="0" smtClean="0"/>
              <a:t>A = 2, B = 1, X = 1 covers 2, 6</a:t>
            </a:r>
          </a:p>
          <a:p>
            <a:r>
              <a:rPr lang="en-US" sz="2000" dirty="0" smtClean="0"/>
              <a:t>A = 1, B = 0, X = 2 covers 3, 7</a:t>
            </a:r>
          </a:p>
          <a:p>
            <a:r>
              <a:rPr lang="en-US" sz="2000" dirty="0" smtClean="0"/>
              <a:t>A = 1, B = 1, X = 1 covers 4, 8</a:t>
            </a:r>
          </a:p>
        </p:txBody>
      </p:sp>
      <p:pic>
        <p:nvPicPr>
          <p:cNvPr id="26626" name="Picture 2" descr="http://testdesigners.com/images/myersfigure2.jpg"/>
          <p:cNvPicPr>
            <a:picLocks noChangeAspect="1" noChangeArrowheads="1"/>
          </p:cNvPicPr>
          <p:nvPr/>
        </p:nvPicPr>
        <p:blipFill>
          <a:blip r:embed="rId2"/>
          <a:srcRect/>
          <a:stretch>
            <a:fillRect/>
          </a:stretch>
        </p:blipFill>
        <p:spPr bwMode="auto">
          <a:xfrm>
            <a:off x="5638800" y="0"/>
            <a:ext cx="3429000" cy="6781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100% Statement Coverage</a:t>
            </a:r>
            <a:endParaRPr lang="en-US" dirty="0"/>
          </a:p>
        </p:txBody>
      </p:sp>
      <p:sp>
        <p:nvSpPr>
          <p:cNvPr id="3" name="Content Placeholder 2"/>
          <p:cNvSpPr>
            <a:spLocks noGrp="1"/>
          </p:cNvSpPr>
          <p:nvPr>
            <p:ph sz="quarter" idx="1"/>
          </p:nvPr>
        </p:nvSpPr>
        <p:spPr>
          <a:xfrm>
            <a:off x="457200" y="1600200"/>
            <a:ext cx="4800600" cy="4876800"/>
          </a:xfrm>
        </p:spPr>
        <p:txBody>
          <a:bodyPr>
            <a:normAutofit/>
          </a:bodyPr>
          <a:lstStyle/>
          <a:p>
            <a:r>
              <a:rPr lang="en-GB" sz="2400" dirty="0" smtClean="0"/>
              <a:t>The lowest coverage level is "100% statement coverage" .</a:t>
            </a:r>
          </a:p>
          <a:p>
            <a:r>
              <a:rPr lang="en-GB" sz="2400" dirty="0" smtClean="0"/>
              <a:t>This means that every statement within the module is executed, under test, at least once. </a:t>
            </a:r>
          </a:p>
          <a:p>
            <a:pPr>
              <a:buNone/>
            </a:pPr>
            <a:r>
              <a:rPr lang="en-GB" sz="2400" dirty="0" smtClean="0"/>
              <a:t>	if (a&gt;0) </a:t>
            </a:r>
          </a:p>
          <a:p>
            <a:pPr>
              <a:buNone/>
            </a:pPr>
            <a:r>
              <a:rPr lang="en-GB" sz="2400" dirty="0" smtClean="0"/>
              <a:t>		{x=x+1;} </a:t>
            </a:r>
          </a:p>
          <a:p>
            <a:pPr>
              <a:buNone/>
            </a:pPr>
            <a:r>
              <a:rPr lang="en-GB" sz="2400" dirty="0" smtClean="0"/>
              <a:t>	if (b==3) </a:t>
            </a:r>
          </a:p>
          <a:p>
            <a:pPr>
              <a:buNone/>
            </a:pPr>
            <a:r>
              <a:rPr lang="en-GB" sz="2400" dirty="0" smtClean="0"/>
              <a:t>		{y=0;}</a:t>
            </a:r>
          </a:p>
          <a:p>
            <a:r>
              <a:rPr lang="en-GB" sz="2400" dirty="0" smtClean="0"/>
              <a:t>Test Case:</a:t>
            </a:r>
          </a:p>
          <a:p>
            <a:pPr>
              <a:buNone/>
            </a:pPr>
            <a:r>
              <a:rPr lang="en-GB" sz="2400" dirty="0" smtClean="0"/>
              <a:t>	a&gt;0,b=3</a:t>
            </a:r>
            <a:endParaRPr lang="en-US" sz="2400" dirty="0"/>
          </a:p>
        </p:txBody>
      </p:sp>
      <p:pic>
        <p:nvPicPr>
          <p:cNvPr id="4" name="Picture 2"/>
          <p:cNvPicPr>
            <a:picLocks noChangeAspect="1" noChangeArrowheads="1"/>
          </p:cNvPicPr>
          <p:nvPr/>
        </p:nvPicPr>
        <p:blipFill>
          <a:blip r:embed="rId2"/>
          <a:srcRect/>
          <a:stretch>
            <a:fillRect/>
          </a:stretch>
        </p:blipFill>
        <p:spPr bwMode="auto">
          <a:xfrm>
            <a:off x="5638800" y="1524000"/>
            <a:ext cx="3322664" cy="4686300"/>
          </a:xfrm>
          <a:prstGeom prst="rect">
            <a:avLst/>
          </a:prstGeom>
          <a:noFill/>
          <a:ln w="9525">
            <a:noFill/>
            <a:miter lim="800000"/>
            <a:headEnd/>
            <a:tailEnd/>
          </a:ln>
          <a:effectLst/>
        </p:spPr>
      </p:pic>
      <p:cxnSp>
        <p:nvCxnSpPr>
          <p:cNvPr id="6" name="Straight Connector 5"/>
          <p:cNvCxnSpPr/>
          <p:nvPr/>
        </p:nvCxnSpPr>
        <p:spPr>
          <a:xfrm>
            <a:off x="6705600" y="2667000"/>
            <a:ext cx="838200" cy="4572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6781800" y="3124190"/>
            <a:ext cx="762000" cy="22860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781801" y="3352799"/>
            <a:ext cx="1066799" cy="83820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flipV="1">
            <a:off x="6781801" y="4190998"/>
            <a:ext cx="1066803" cy="91440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GB" dirty="0" smtClean="0"/>
              <a:t>Achieving 100% multiple condition coverage also achieves decision coverage, condition coverage, and decision/condition coverage. Note that multiple condition coverage does not guarantee path coverage.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Level 2: 100% Decision Coverage</a:t>
            </a:r>
            <a:endParaRPr lang="en-US" dirty="0"/>
          </a:p>
        </p:txBody>
      </p:sp>
      <p:sp>
        <p:nvSpPr>
          <p:cNvPr id="3" name="Content Placeholder 2"/>
          <p:cNvSpPr>
            <a:spLocks noGrp="1"/>
          </p:cNvSpPr>
          <p:nvPr>
            <p:ph sz="quarter" idx="1"/>
          </p:nvPr>
        </p:nvSpPr>
        <p:spPr>
          <a:xfrm>
            <a:off x="609600" y="1295400"/>
            <a:ext cx="8001000" cy="5105400"/>
          </a:xfrm>
        </p:spPr>
        <p:txBody>
          <a:bodyPr>
            <a:normAutofit fontScale="92500" lnSpcReduction="10000"/>
          </a:bodyPr>
          <a:lstStyle/>
          <a:p>
            <a:r>
              <a:rPr lang="en-US" dirty="0" smtClean="0"/>
              <a:t>A Decision </a:t>
            </a:r>
            <a:r>
              <a:rPr lang="en-US" dirty="0"/>
              <a:t>is : </a:t>
            </a:r>
          </a:p>
          <a:p>
            <a:pPr lvl="1"/>
            <a:r>
              <a:rPr lang="en-US" dirty="0" smtClean="0"/>
              <a:t>' </a:t>
            </a:r>
            <a:r>
              <a:rPr lang="en-US" dirty="0"/>
              <a:t>A program point at which the control flow has two or more alternative routes. A </a:t>
            </a:r>
            <a:r>
              <a:rPr lang="en-US" dirty="0" smtClean="0"/>
              <a:t>node </a:t>
            </a:r>
            <a:r>
              <a:rPr lang="en-US" dirty="0"/>
              <a:t>with two or more links to separate branches</a:t>
            </a:r>
            <a:r>
              <a:rPr lang="en-US" dirty="0" smtClean="0"/>
              <a:t>.‘</a:t>
            </a:r>
          </a:p>
          <a:p>
            <a:pPr lvl="1"/>
            <a:r>
              <a:rPr lang="en-US" dirty="0" smtClean="0"/>
              <a:t>For example: if statement, switch statement</a:t>
            </a:r>
            <a:endParaRPr lang="en-US" dirty="0"/>
          </a:p>
          <a:p>
            <a:r>
              <a:rPr lang="en-US" dirty="0"/>
              <a:t>A Decision Coverage is : </a:t>
            </a:r>
          </a:p>
          <a:p>
            <a:pPr lvl="1"/>
            <a:r>
              <a:rPr lang="en-US" dirty="0" smtClean="0"/>
              <a:t>' the percentage of the decision outcomes that have been exercised by a test case. 100% decision coverage implies both 100% branch coverage and 100% statement coverage.' </a:t>
            </a:r>
          </a:p>
          <a:p>
            <a:r>
              <a:rPr lang="en-US" dirty="0"/>
              <a:t>The objective of decision coverage testing is to show all the decisions within a </a:t>
            </a:r>
            <a:r>
              <a:rPr lang="en-US" dirty="0" smtClean="0"/>
              <a:t>component have been executed at least once.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Decision coverage is stronger than statement coverage.</a:t>
            </a:r>
            <a:endParaRPr lang="en-US" dirty="0"/>
          </a:p>
          <a:p>
            <a:r>
              <a:rPr lang="en-US" dirty="0" smtClean="0"/>
              <a:t>100% decision coverage for a component is achieved by exercising all decision</a:t>
            </a:r>
            <a:br>
              <a:rPr lang="en-US" dirty="0" smtClean="0"/>
            </a:br>
            <a:r>
              <a:rPr lang="en-US" dirty="0" smtClean="0"/>
              <a:t>outcomes in the component.</a:t>
            </a:r>
            <a:endParaRPr lang="en-US" dirty="0"/>
          </a:p>
          <a:p>
            <a:r>
              <a:rPr lang="en-US" dirty="0" smtClean="0"/>
              <a:t>100% decision coverage guarantees 100% statement coverage, but not vice</a:t>
            </a:r>
            <a:br>
              <a:rPr lang="en-US" dirty="0" smtClean="0"/>
            </a:br>
            <a:r>
              <a:rPr lang="en-US" dirty="0" smtClean="0"/>
              <a:t>versa.</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Example</a:t>
            </a:r>
            <a:endParaRPr lang="en-US" dirty="0"/>
          </a:p>
        </p:txBody>
      </p:sp>
      <p:sp>
        <p:nvSpPr>
          <p:cNvPr id="4" name="TextBox 3"/>
          <p:cNvSpPr txBox="1"/>
          <p:nvPr/>
        </p:nvSpPr>
        <p:spPr>
          <a:xfrm>
            <a:off x="685800" y="1600200"/>
            <a:ext cx="4038600" cy="1200329"/>
          </a:xfrm>
          <a:prstGeom prst="rect">
            <a:avLst/>
          </a:prstGeom>
          <a:noFill/>
        </p:spPr>
        <p:txBody>
          <a:bodyPr wrap="square" rtlCol="0">
            <a:spAutoFit/>
          </a:bodyPr>
          <a:lstStyle/>
          <a:p>
            <a:r>
              <a:rPr lang="en-US" sz="2400" dirty="0" smtClean="0"/>
              <a:t>1. If age &lt; 17</a:t>
            </a:r>
          </a:p>
          <a:p>
            <a:r>
              <a:rPr lang="en-US" sz="2400" dirty="0" smtClean="0"/>
              <a:t>2.	Display Error Message</a:t>
            </a:r>
          </a:p>
          <a:p>
            <a:r>
              <a:rPr lang="en-US" sz="2400" dirty="0" smtClean="0"/>
              <a:t>3. </a:t>
            </a:r>
            <a:r>
              <a:rPr lang="en-US" sz="2400" dirty="0" err="1" smtClean="0"/>
              <a:t>Endif</a:t>
            </a:r>
            <a:endParaRPr lang="en-US" sz="2400" dirty="0"/>
          </a:p>
        </p:txBody>
      </p:sp>
      <p:sp>
        <p:nvSpPr>
          <p:cNvPr id="5" name="Oval 4"/>
          <p:cNvSpPr/>
          <p:nvPr/>
        </p:nvSpPr>
        <p:spPr>
          <a:xfrm>
            <a:off x="6357464" y="762000"/>
            <a:ext cx="1066800" cy="1143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Age &lt; 17</a:t>
            </a:r>
            <a:endParaRPr lang="en-US" dirty="0">
              <a:solidFill>
                <a:schemeClr val="tx1"/>
              </a:solidFill>
            </a:endParaRPr>
          </a:p>
        </p:txBody>
      </p:sp>
      <p:sp>
        <p:nvSpPr>
          <p:cNvPr id="6" name="Oval 5"/>
          <p:cNvSpPr/>
          <p:nvPr/>
        </p:nvSpPr>
        <p:spPr>
          <a:xfrm>
            <a:off x="6433664" y="3352800"/>
            <a:ext cx="10668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Exit</a:t>
            </a:r>
            <a:endParaRPr lang="en-US" dirty="0">
              <a:solidFill>
                <a:schemeClr val="tx1"/>
              </a:solidFill>
            </a:endParaRPr>
          </a:p>
        </p:txBody>
      </p:sp>
      <p:cxnSp>
        <p:nvCxnSpPr>
          <p:cNvPr id="8" name="Curved Connector 7"/>
          <p:cNvCxnSpPr>
            <a:stCxn id="5" idx="2"/>
            <a:endCxn id="15" idx="0"/>
          </p:cNvCxnSpPr>
          <p:nvPr/>
        </p:nvCxnSpPr>
        <p:spPr>
          <a:xfrm rot="10800000" flipV="1">
            <a:off x="5633564" y="1333500"/>
            <a:ext cx="723900" cy="6477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5" idx="6"/>
            <a:endCxn id="6" idx="6"/>
          </p:cNvCxnSpPr>
          <p:nvPr/>
        </p:nvCxnSpPr>
        <p:spPr>
          <a:xfrm>
            <a:off x="7424264" y="1333500"/>
            <a:ext cx="76200" cy="2552700"/>
          </a:xfrm>
          <a:prstGeom prst="curvedConnector3">
            <a:avLst>
              <a:gd name="adj1" fmla="val 121290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90664" y="1295400"/>
            <a:ext cx="599972" cy="369332"/>
          </a:xfrm>
          <a:prstGeom prst="rect">
            <a:avLst/>
          </a:prstGeom>
          <a:noFill/>
        </p:spPr>
        <p:txBody>
          <a:bodyPr wrap="none" rtlCol="0">
            <a:spAutoFit/>
          </a:bodyPr>
          <a:lstStyle/>
          <a:p>
            <a:r>
              <a:rPr lang="en-US" dirty="0" smtClean="0"/>
              <a:t>True</a:t>
            </a:r>
            <a:endParaRPr lang="en-US" dirty="0"/>
          </a:p>
        </p:txBody>
      </p:sp>
      <p:sp>
        <p:nvSpPr>
          <p:cNvPr id="14" name="TextBox 13"/>
          <p:cNvSpPr txBox="1"/>
          <p:nvPr/>
        </p:nvSpPr>
        <p:spPr>
          <a:xfrm>
            <a:off x="8414864" y="2286000"/>
            <a:ext cx="652936" cy="369332"/>
          </a:xfrm>
          <a:prstGeom prst="rect">
            <a:avLst/>
          </a:prstGeom>
          <a:noFill/>
        </p:spPr>
        <p:txBody>
          <a:bodyPr wrap="none" rtlCol="0">
            <a:spAutoFit/>
          </a:bodyPr>
          <a:lstStyle/>
          <a:p>
            <a:r>
              <a:rPr lang="en-US" dirty="0" smtClean="0"/>
              <a:t>False</a:t>
            </a:r>
            <a:endParaRPr lang="en-US" dirty="0"/>
          </a:p>
        </p:txBody>
      </p:sp>
      <p:sp>
        <p:nvSpPr>
          <p:cNvPr id="15" name="Oval 14"/>
          <p:cNvSpPr/>
          <p:nvPr/>
        </p:nvSpPr>
        <p:spPr>
          <a:xfrm>
            <a:off x="4985864" y="1981200"/>
            <a:ext cx="1295400" cy="1143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Display</a:t>
            </a:r>
            <a:endParaRPr lang="en-US" dirty="0">
              <a:solidFill>
                <a:schemeClr val="tx1"/>
              </a:solidFill>
            </a:endParaRPr>
          </a:p>
        </p:txBody>
      </p:sp>
      <p:cxnSp>
        <p:nvCxnSpPr>
          <p:cNvPr id="19" name="Shape 18"/>
          <p:cNvCxnSpPr>
            <a:stCxn id="15" idx="4"/>
            <a:endCxn id="6" idx="2"/>
          </p:cNvCxnSpPr>
          <p:nvPr/>
        </p:nvCxnSpPr>
        <p:spPr>
          <a:xfrm rot="16200000" flipH="1">
            <a:off x="5652614" y="3105150"/>
            <a:ext cx="762000" cy="8001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28600" y="3581400"/>
            <a:ext cx="6172200" cy="3046988"/>
          </a:xfrm>
          <a:prstGeom prst="rect">
            <a:avLst/>
          </a:prstGeom>
        </p:spPr>
        <p:txBody>
          <a:bodyPr wrap="square">
            <a:spAutoFit/>
          </a:bodyPr>
          <a:lstStyle/>
          <a:p>
            <a:pPr>
              <a:buFont typeface="Arial" pitchFamily="34" charset="0"/>
              <a:buChar char="•"/>
            </a:pPr>
            <a:r>
              <a:rPr lang="en-US" sz="2400" dirty="0"/>
              <a:t>This would require 2 tests to achieve 100% decision coverage, but only 1 test to </a:t>
            </a:r>
          </a:p>
          <a:p>
            <a:r>
              <a:rPr lang="en-US" sz="2400" dirty="0"/>
              <a:t>achieve 100% statement coverage. </a:t>
            </a:r>
          </a:p>
          <a:p>
            <a:pPr>
              <a:buFont typeface="Arial" pitchFamily="34" charset="0"/>
              <a:buChar char="•"/>
            </a:pPr>
            <a:r>
              <a:rPr lang="en-US" sz="2400" dirty="0" smtClean="0"/>
              <a:t>In this example there is one decision, and therefore 2 outcomes. To achieve 100% decision coverage we could have two tests:</a:t>
            </a:r>
            <a:br>
              <a:rPr lang="en-US" sz="2400" dirty="0" smtClean="0"/>
            </a:br>
            <a:r>
              <a:rPr lang="en-US" sz="2400" dirty="0" smtClean="0"/>
              <a:t>* Age less than 17(answer 'yes')</a:t>
            </a:r>
            <a:br>
              <a:rPr lang="en-US" sz="2400" dirty="0" smtClean="0"/>
            </a:br>
            <a:r>
              <a:rPr lang="en-US" sz="2400" dirty="0" smtClean="0"/>
              <a:t>* Age equal to or greater than 17 (answer 'no')</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533400" y="4389437"/>
            <a:ext cx="8229600" cy="1858963"/>
          </a:xfrm>
        </p:spPr>
        <p:txBody>
          <a:bodyPr>
            <a:normAutofit fontScale="92500"/>
          </a:bodyPr>
          <a:lstStyle/>
          <a:p>
            <a:r>
              <a:rPr lang="en-US" dirty="0" smtClean="0"/>
              <a:t>we </a:t>
            </a:r>
            <a:r>
              <a:rPr lang="en-US" dirty="0"/>
              <a:t>will need 2 tests to achieve 100% decision coverage &amp; also 2 tests to achieve </a:t>
            </a:r>
            <a:r>
              <a:rPr lang="en-US" dirty="0" smtClean="0"/>
              <a:t>100</a:t>
            </a:r>
            <a:r>
              <a:rPr lang="en-US" dirty="0"/>
              <a:t>% statement coverage. </a:t>
            </a:r>
          </a:p>
          <a:p>
            <a:r>
              <a:rPr lang="en-US" dirty="0" smtClean="0"/>
              <a:t>This example would still result in two tests, as there is one decision therefore 2 outcomes to tests.</a:t>
            </a:r>
          </a:p>
          <a:p>
            <a:endParaRPr lang="en-US" dirty="0"/>
          </a:p>
        </p:txBody>
      </p:sp>
      <p:pic>
        <p:nvPicPr>
          <p:cNvPr id="1027" name="Picture 3"/>
          <p:cNvPicPr>
            <a:picLocks noChangeAspect="1" noChangeArrowheads="1"/>
          </p:cNvPicPr>
          <p:nvPr/>
        </p:nvPicPr>
        <p:blipFill>
          <a:blip r:embed="rId2"/>
          <a:srcRect/>
          <a:stretch>
            <a:fillRect/>
          </a:stretch>
        </p:blipFill>
        <p:spPr bwMode="auto">
          <a:xfrm>
            <a:off x="990600" y="1524000"/>
            <a:ext cx="6788727" cy="2667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 y="2971800"/>
            <a:ext cx="9067800" cy="3810000"/>
          </a:xfrm>
        </p:spPr>
        <p:txBody>
          <a:bodyPr>
            <a:noAutofit/>
          </a:bodyPr>
          <a:lstStyle/>
          <a:p>
            <a:r>
              <a:rPr lang="en-US" sz="2400" dirty="0"/>
              <a:t>We will need 3 tests to achieve 100% decision </a:t>
            </a:r>
            <a:r>
              <a:rPr lang="en-US" sz="2400" dirty="0" smtClean="0"/>
              <a:t>coverage.</a:t>
            </a:r>
          </a:p>
          <a:p>
            <a:r>
              <a:rPr lang="en-US" sz="2400" dirty="0" smtClean="0"/>
              <a:t>Here we have an example of a 'nested if'. We have 2 decisions, so you may think that 4 tests may be required to achieve 100% decision coverage (two for each decision).</a:t>
            </a:r>
          </a:p>
          <a:p>
            <a:r>
              <a:rPr lang="en-US" sz="2400" dirty="0" smtClean="0"/>
              <a:t>This is NOT the case! We can achieve 100% decision coverage with three tests. </a:t>
            </a:r>
          </a:p>
          <a:p>
            <a:pPr lvl="1"/>
            <a:r>
              <a:rPr lang="en-US" sz="1800" dirty="0" smtClean="0"/>
              <a:t>We need to exercise the 'Yes' outcome from the first decision ( line 1) twice, in order to subsequently exercise the 'Yes' and then the 'No' outcome from the nested if (line 2).</a:t>
            </a:r>
          </a:p>
          <a:p>
            <a:pPr lvl="1"/>
            <a:r>
              <a:rPr lang="en-US" sz="1800" dirty="0" smtClean="0"/>
              <a:t>We need a further third test to ensure we exercise the 'No' outcome of the first</a:t>
            </a:r>
            <a:br>
              <a:rPr lang="en-US" sz="1800" dirty="0" smtClean="0"/>
            </a:br>
            <a:r>
              <a:rPr lang="en-US" sz="1800" dirty="0" smtClean="0"/>
              <a:t>decision (line 1).</a:t>
            </a:r>
          </a:p>
        </p:txBody>
      </p:sp>
      <p:pic>
        <p:nvPicPr>
          <p:cNvPr id="18435" name="Picture 3"/>
          <p:cNvPicPr>
            <a:picLocks noChangeAspect="1" noChangeArrowheads="1"/>
          </p:cNvPicPr>
          <p:nvPr/>
        </p:nvPicPr>
        <p:blipFill>
          <a:blip r:embed="rId2"/>
          <a:srcRect/>
          <a:stretch>
            <a:fillRect/>
          </a:stretch>
        </p:blipFill>
        <p:spPr bwMode="auto">
          <a:xfrm>
            <a:off x="1600200" y="0"/>
            <a:ext cx="5745804" cy="3048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much tests we need in this piece of code?</a:t>
            </a:r>
            <a:endParaRPr lang="en-US" dirty="0"/>
          </a:p>
        </p:txBody>
      </p:sp>
      <p:pic>
        <p:nvPicPr>
          <p:cNvPr id="20482" name="Picture 2"/>
          <p:cNvPicPr>
            <a:picLocks noChangeAspect="1" noChangeArrowheads="1"/>
          </p:cNvPicPr>
          <p:nvPr/>
        </p:nvPicPr>
        <p:blipFill>
          <a:blip r:embed="rId2"/>
          <a:srcRect/>
          <a:stretch>
            <a:fillRect/>
          </a:stretch>
        </p:blipFill>
        <p:spPr bwMode="auto">
          <a:xfrm>
            <a:off x="2667000" y="2057400"/>
            <a:ext cx="3744553" cy="3429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1143000" y="76200"/>
            <a:ext cx="7107319" cy="3352800"/>
          </a:xfrm>
          <a:prstGeom prst="rect">
            <a:avLst/>
          </a:prstGeom>
          <a:noFill/>
          <a:ln w="9525">
            <a:noFill/>
            <a:miter lim="800000"/>
            <a:headEnd/>
            <a:tailEnd/>
          </a:ln>
          <a:effectLst/>
        </p:spPr>
      </p:pic>
      <p:sp>
        <p:nvSpPr>
          <p:cNvPr id="5" name="Rectangle 4"/>
          <p:cNvSpPr/>
          <p:nvPr/>
        </p:nvSpPr>
        <p:spPr>
          <a:xfrm>
            <a:off x="914400" y="3733800"/>
            <a:ext cx="7696200" cy="2862322"/>
          </a:xfrm>
          <a:prstGeom prst="rect">
            <a:avLst/>
          </a:prstGeom>
        </p:spPr>
        <p:txBody>
          <a:bodyPr wrap="square">
            <a:spAutoFit/>
          </a:bodyPr>
          <a:lstStyle/>
          <a:p>
            <a:r>
              <a:rPr lang="en-US" sz="2000" dirty="0" smtClean="0"/>
              <a:t>3 </a:t>
            </a:r>
            <a:r>
              <a:rPr lang="en-US" sz="2000" dirty="0"/>
              <a:t>tests to achieve 100% decision </a:t>
            </a:r>
            <a:r>
              <a:rPr lang="en-US" sz="2000" dirty="0" smtClean="0"/>
              <a:t>coverage:</a:t>
            </a:r>
          </a:p>
          <a:p>
            <a:endParaRPr lang="en-US" sz="2000" dirty="0" smtClean="0"/>
          </a:p>
          <a:p>
            <a:pPr lvl="1">
              <a:buFont typeface="Arial" pitchFamily="34" charset="0"/>
              <a:buChar char="•"/>
            </a:pPr>
            <a:r>
              <a:rPr lang="en-US" sz="2000" dirty="0"/>
              <a:t>We need to exercise the 'Yes' outcome from the first decision ( line 1) twice, in order to subsequently exercise the 'Yes' and then the 'No' outcome from the nested </a:t>
            </a:r>
            <a:r>
              <a:rPr lang="en-US" sz="2000" dirty="0" smtClean="0"/>
              <a:t>if-else </a:t>
            </a:r>
            <a:r>
              <a:rPr lang="en-US" sz="2000" dirty="0"/>
              <a:t>(line </a:t>
            </a:r>
            <a:r>
              <a:rPr lang="en-US" sz="2000" dirty="0" smtClean="0"/>
              <a:t>2 and 4).</a:t>
            </a:r>
          </a:p>
          <a:p>
            <a:pPr lvl="1"/>
            <a:endParaRPr lang="en-US" sz="2000" dirty="0"/>
          </a:p>
          <a:p>
            <a:pPr lvl="1">
              <a:buFont typeface="Arial" pitchFamily="34" charset="0"/>
              <a:buChar char="•"/>
            </a:pPr>
            <a:r>
              <a:rPr lang="en-US" sz="2000" dirty="0"/>
              <a:t>We need a further third test to ensure we exercise the 'No' outcome of the </a:t>
            </a:r>
            <a:r>
              <a:rPr lang="en-US" sz="2000" dirty="0" smtClean="0"/>
              <a:t>first decision </a:t>
            </a:r>
            <a:r>
              <a:rPr lang="en-US" sz="2000" dirty="0"/>
              <a:t>(line 1).</a:t>
            </a:r>
          </a:p>
          <a:p>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100</TotalTime>
  <Words>1024</Words>
  <Application>Microsoft Office PowerPoint</Application>
  <PresentationFormat>On-screen Show (4:3)</PresentationFormat>
  <Paragraphs>100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Median</vt:lpstr>
      <vt:lpstr>Control Flow Testing</vt:lpstr>
      <vt:lpstr>100% Statement Coverage</vt:lpstr>
      <vt:lpstr>Level 2: 100% Decision Coverage</vt:lpstr>
      <vt:lpstr>Slide 4</vt:lpstr>
      <vt:lpstr>Example</vt:lpstr>
      <vt:lpstr>Slide 6</vt:lpstr>
      <vt:lpstr>Slide 7</vt:lpstr>
      <vt:lpstr>How much tests we need in this piece of code?</vt:lpstr>
      <vt:lpstr>Slide 9</vt:lpstr>
      <vt:lpstr>Slide 10</vt:lpstr>
      <vt:lpstr>Condition Coverage  </vt:lpstr>
      <vt:lpstr>Slide 12</vt:lpstr>
      <vt:lpstr>Slide 13</vt:lpstr>
      <vt:lpstr>Slide 14</vt:lpstr>
      <vt:lpstr>100% Decision/Condition Coverage</vt:lpstr>
      <vt:lpstr>Slide 16</vt:lpstr>
      <vt:lpstr>Slide 17</vt:lpstr>
      <vt:lpstr>Multiple Condition Coverage</vt:lpstr>
      <vt:lpstr>Slide 19</vt:lpstr>
      <vt:lpstr>Slide 20</vt:lpstr>
    </vt:vector>
  </TitlesOfParts>
  <Company>mcs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mudasar</dc:creator>
  <cp:lastModifiedBy>Seemab</cp:lastModifiedBy>
  <cp:revision>13</cp:revision>
  <dcterms:created xsi:type="dcterms:W3CDTF">2010-11-04T04:12:27Z</dcterms:created>
  <dcterms:modified xsi:type="dcterms:W3CDTF">2011-03-04T03:17:55Z</dcterms:modified>
</cp:coreProperties>
</file>