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4" r:id="rId4"/>
  </p:sldMasterIdLst>
  <p:notesMasterIdLst>
    <p:notesMasterId r:id="rId26"/>
  </p:notesMasterIdLst>
  <p:sldIdLst>
    <p:sldId id="267" r:id="rId5"/>
    <p:sldId id="268" r:id="rId6"/>
    <p:sldId id="281" r:id="rId7"/>
    <p:sldId id="269" r:id="rId8"/>
    <p:sldId id="284" r:id="rId9"/>
    <p:sldId id="285" r:id="rId10"/>
    <p:sldId id="293" r:id="rId11"/>
    <p:sldId id="286" r:id="rId12"/>
    <p:sldId id="294" r:id="rId13"/>
    <p:sldId id="287" r:id="rId14"/>
    <p:sldId id="288" r:id="rId15"/>
    <p:sldId id="289" r:id="rId16"/>
    <p:sldId id="290" r:id="rId17"/>
    <p:sldId id="291" r:id="rId18"/>
    <p:sldId id="292" r:id="rId19"/>
    <p:sldId id="282" r:id="rId20"/>
    <p:sldId id="270" r:id="rId21"/>
    <p:sldId id="271" r:id="rId22"/>
    <p:sldId id="283" r:id="rId23"/>
    <p:sldId id="272" r:id="rId24"/>
    <p:sldId id="273" r:id="rId25"/>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63" autoAdjust="0"/>
    <p:restoredTop sz="94660"/>
  </p:normalViewPr>
  <p:slideViewPr>
    <p:cSldViewPr>
      <p:cViewPr>
        <p:scale>
          <a:sx n="70" d="100"/>
          <a:sy n="70" d="100"/>
        </p:scale>
        <p:origin x="-108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2/17/2011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20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79177620-2AFE-4083-AB4F-AE9F42C78F6C}" type="datetime8">
              <a:rPr lang="en-US" smtClean="0"/>
              <a:pPr algn="ctr"/>
              <a:t>2/17/2011 10:50 AM</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8A2FC6-2DF1-4EE4-A586-3CE12AFE93D7}" type="datetime8">
              <a:rPr lang="en-US" smtClean="0">
                <a:solidFill>
                  <a:schemeClr val="tx2"/>
                </a:solidFill>
              </a:rPr>
              <a:pPr/>
              <a:t>2/17/2011 10:50 AM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p>
            <a:fld id="{BFA0672E-1702-46B1-910D-9F6DBDFA83AE}" type="datetime8">
              <a:rPr lang="en-US" smtClean="0">
                <a:solidFill>
                  <a:schemeClr val="tx2"/>
                </a:solidFill>
              </a:rPr>
              <a:pPr/>
              <a:t>2/17/2011 10:50 AM</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2AC53DF-4216-466D-99A7-94400E6C2A25}" type="slidenum">
              <a:rPr lang="en-US" sz="1200" smtClean="0">
                <a:solidFill>
                  <a:schemeClr val="tx2"/>
                </a:solidFill>
              </a: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33AD54F4-F895-4523-BB06-07E9CE202F28}" type="datetime8">
              <a:rPr lang="en-US" smtClean="0"/>
              <a:pPr/>
              <a:t>2/17/2011 10:50 AM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12" name="Date Placeholder 11"/>
          <p:cNvSpPr>
            <a:spLocks noGrp="1"/>
          </p:cNvSpPr>
          <p:nvPr>
            <p:ph type="dt" sz="half" idx="10"/>
          </p:nvPr>
        </p:nvSpPr>
        <p:spPr/>
        <p:txBody>
          <a:bodyPr/>
          <a:lstStyle/>
          <a:p>
            <a:fld id="{27E8FE43-BE8C-498F-993A-BE62AFB4A367}" type="datetime8">
              <a:rPr lang="en-US" smtClean="0"/>
              <a:pPr/>
              <a:t>2/17/2011 10:50 AM</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p>
            <a:fld id="{A4A7FF48-1E97-4420-A0BE-F00970D45263}" type="datetime8">
              <a:rPr lang="en-US" smtClean="0"/>
              <a:pPr/>
              <a:t>2/17/2011 10:50 AM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lang="en-US" smtClean="0"/>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p>
            <a:fld id="{CB72A3F9-5501-43D3-9EC5-F01511C6A2EC}" type="datetime8">
              <a:rPr lang="en-US" smtClean="0"/>
              <a:pPr/>
              <a:t>2/17/2011 10:50 AM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81FA55-86CC-4F3C-8DF9-3F6C3E71EE3C}" type="datetime8">
              <a:rPr lang="en-US" smtClean="0"/>
              <a:pPr/>
              <a:t>2/17/2011 10:50 AM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BD283-0370-4339-A847-5ADA51010F15}" type="datetime8">
              <a:rPr lang="en-US" smtClean="0"/>
              <a:pPr/>
              <a:t>2/17/2011 10:50 AM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3B6B59E7-2BE5-4DE7-B509-0F5B3E206953}" type="datetime8">
              <a:rPr lang="en-US" smtClean="0"/>
              <a:pPr/>
              <a:t>2/17/2011 10:50 AM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smtClean="0"/>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p>
            <a:fld id="{C847DCB4-8245-4C4F-99F3-412B0D37A9D9}" type="datetime8">
              <a:rPr lang="en-US" smtClean="0"/>
              <a:pPr/>
              <a:t>2/17/2011 10:50 AM</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smtClean="0"/>
              <a:t>Click icon to add picture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09C5848A-2351-4573-9D42-640E6EEF68C8}" type="datetime8">
              <a:rPr lang="en-US" smtClean="0">
                <a:solidFill>
                  <a:schemeClr val="tx2"/>
                </a:solidFill>
              </a:rPr>
              <a:pPr/>
              <a:t>2/17/2011 10:50 AM</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457200" y="1600200"/>
            <a:ext cx="8382000" cy="914400"/>
          </a:xfrm>
        </p:spPr>
        <p:txBody>
          <a:bodyPr/>
          <a:lstStyle/>
          <a:p>
            <a:r>
              <a:rPr lang="en-US" dirty="0" smtClean="0"/>
              <a:t>Software Quality Assurance</a:t>
            </a:r>
            <a:endParaRPr lang="en-US" dirty="0"/>
          </a:p>
        </p:txBody>
      </p:sp>
      <p:sp>
        <p:nvSpPr>
          <p:cNvPr id="3" name="Rectangle 2"/>
          <p:cNvSpPr>
            <a:spLocks noGrp="1"/>
          </p:cNvSpPr>
          <p:nvPr>
            <p:ph type="subTitle" idx="1"/>
          </p:nvPr>
        </p:nvSpPr>
        <p:spPr/>
        <p:txBody>
          <a:bodyPr>
            <a:normAutofit/>
          </a:bodyPr>
          <a:lstStyle/>
          <a:p>
            <a:pPr lvl="0" algn="r">
              <a:defRPr/>
            </a:pPr>
            <a:r>
              <a:rPr lang="en-US" sz="2800" dirty="0" smtClean="0"/>
              <a:t>Lecture No. 2</a:t>
            </a:r>
            <a:endParaRPr lang="en-US" sz="2800" dirty="0"/>
          </a:p>
        </p:txBody>
      </p:sp>
      <p:sp>
        <p:nvSpPr>
          <p:cNvPr id="4" name="Subtitle 2"/>
          <p:cNvSpPr txBox="1">
            <a:spLocks/>
          </p:cNvSpPr>
          <p:nvPr/>
        </p:nvSpPr>
        <p:spPr>
          <a:xfrm>
            <a:off x="5943600" y="5181600"/>
            <a:ext cx="3124200" cy="762000"/>
          </a:xfrm>
          <a:prstGeom prst="rect">
            <a:avLst/>
          </a:prstGeom>
        </p:spPr>
        <p:txBody>
          <a:bodyPr vert="horz" anchor="ctr">
            <a:normAutofit/>
          </a:bodyPr>
          <a:lstStyle/>
          <a:p>
            <a:pPr marL="0" marR="0" lvl="0" indent="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3200" i="0" u="none" strike="noStrike" kern="1200" cap="none" spc="0" normalizeH="0" baseline="0" noProof="0" dirty="0" smtClean="0">
                <a:ln>
                  <a:noFill/>
                </a:ln>
                <a:solidFill>
                  <a:srgbClr val="FFFFFF"/>
                </a:solidFill>
                <a:effectLst/>
                <a:uLnTx/>
                <a:uFillTx/>
                <a:latin typeface="+mn-lt"/>
                <a:ea typeface="+mn-ea"/>
                <a:cs typeface="+mn-cs"/>
              </a:rPr>
              <a:t>Dr. </a:t>
            </a:r>
            <a:r>
              <a:rPr kumimoji="0" lang="en-US" sz="3200" i="0" u="none" strike="noStrike" kern="1200" cap="none" spc="0" normalizeH="0" baseline="0" noProof="0" dirty="0" err="1" smtClean="0">
                <a:ln>
                  <a:noFill/>
                </a:ln>
                <a:solidFill>
                  <a:srgbClr val="FFFFFF"/>
                </a:solidFill>
                <a:effectLst/>
                <a:uLnTx/>
                <a:uFillTx/>
                <a:latin typeface="+mn-lt"/>
                <a:ea typeface="+mn-ea"/>
                <a:cs typeface="+mn-cs"/>
              </a:rPr>
              <a:t>Seemab</a:t>
            </a:r>
            <a:r>
              <a:rPr kumimoji="0" lang="en-US" sz="3200" i="0" u="none" strike="noStrike" kern="1200" cap="none" spc="0" normalizeH="0" baseline="0" noProof="0" dirty="0" smtClean="0">
                <a:ln>
                  <a:noFill/>
                </a:ln>
                <a:solidFill>
                  <a:srgbClr val="FFFFFF"/>
                </a:solidFill>
                <a:effectLst/>
                <a:uLnTx/>
                <a:uFillTx/>
                <a:latin typeface="+mn-lt"/>
                <a:ea typeface="+mn-ea"/>
                <a:cs typeface="+mn-cs"/>
              </a:rPr>
              <a:t> </a:t>
            </a:r>
            <a:r>
              <a:rPr kumimoji="0" lang="en-US" sz="3200" i="0" u="none" strike="noStrike" kern="1200" cap="none" spc="0" normalizeH="0" baseline="0" noProof="0" dirty="0" err="1" smtClean="0">
                <a:ln>
                  <a:noFill/>
                </a:ln>
                <a:solidFill>
                  <a:srgbClr val="FFFFFF"/>
                </a:solidFill>
                <a:effectLst/>
                <a:uLnTx/>
                <a:uFillTx/>
                <a:latin typeface="+mn-lt"/>
                <a:ea typeface="+mn-ea"/>
                <a:cs typeface="+mn-cs"/>
              </a:rPr>
              <a:t>Latif</a:t>
            </a:r>
            <a:endParaRPr kumimoji="0" lang="en-US" sz="320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5" name="TextBox 4"/>
          <p:cNvSpPr txBox="1"/>
          <p:nvPr/>
        </p:nvSpPr>
        <p:spPr>
          <a:xfrm>
            <a:off x="19777" y="6260068"/>
            <a:ext cx="2052293" cy="369332"/>
          </a:xfrm>
          <a:prstGeom prst="rect">
            <a:avLst/>
          </a:prstGeom>
          <a:noFill/>
        </p:spPr>
        <p:txBody>
          <a:bodyPr wrap="none" rtlCol="0">
            <a:spAutoFit/>
          </a:bodyPr>
          <a:lstStyle/>
          <a:p>
            <a:r>
              <a:rPr lang="en-US" dirty="0" smtClean="0"/>
              <a:t>17</a:t>
            </a:r>
            <a:r>
              <a:rPr lang="en-US" baseline="30000" dirty="0" smtClean="0"/>
              <a:t>th</a:t>
            </a:r>
            <a:r>
              <a:rPr lang="en-US" dirty="0" smtClean="0"/>
              <a:t> February, 2011</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
        <p:nvSpPr>
          <p:cNvPr id="3" name="Content Placeholder 2"/>
          <p:cNvSpPr>
            <a:spLocks noGrp="1"/>
          </p:cNvSpPr>
          <p:nvPr>
            <p:ph sz="quarter" idx="1"/>
          </p:nvPr>
        </p:nvSpPr>
        <p:spPr/>
        <p:txBody>
          <a:bodyPr/>
          <a:lstStyle/>
          <a:p>
            <a:r>
              <a:rPr lang="en-GB" dirty="0" smtClean="0"/>
              <a:t>In unit testing, programmers test individual program units, such as procedures, functions, methods, or classes, in isolation. </a:t>
            </a:r>
          </a:p>
          <a:p>
            <a:r>
              <a:rPr lang="en-GB" dirty="0" smtClean="0"/>
              <a:t>After ensuring that individual units work to a satisfactory extent, modules are assembled to construct larger subsystems by following integration testing techniques.</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10</a:t>
            </a:fld>
            <a:endParaRPr lang="en-US" dirty="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Testing</a:t>
            </a:r>
            <a:endParaRPr lang="en-US" dirty="0"/>
          </a:p>
        </p:txBody>
      </p:sp>
      <p:sp>
        <p:nvSpPr>
          <p:cNvPr id="3" name="Content Placeholder 2"/>
          <p:cNvSpPr>
            <a:spLocks noGrp="1"/>
          </p:cNvSpPr>
          <p:nvPr>
            <p:ph sz="quarter" idx="1"/>
          </p:nvPr>
        </p:nvSpPr>
        <p:spPr/>
        <p:txBody>
          <a:bodyPr/>
          <a:lstStyle/>
          <a:p>
            <a:r>
              <a:rPr lang="en-US" dirty="0" smtClean="0"/>
              <a:t>Integration testing is jointly </a:t>
            </a:r>
            <a:r>
              <a:rPr lang="en-GB" dirty="0" smtClean="0"/>
              <a:t>performed by software developers and integration test engineers. </a:t>
            </a:r>
          </a:p>
          <a:p>
            <a:r>
              <a:rPr lang="en-GB" dirty="0" smtClean="0"/>
              <a:t>The objective of integration testing is to construct a reasonably stable system that can withstand the rigor of system-level testing.</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11</a:t>
            </a:fld>
            <a:endParaRPr lang="en-US" dirty="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Testing</a:t>
            </a:r>
            <a:endParaRPr lang="en-US" dirty="0"/>
          </a:p>
        </p:txBody>
      </p:sp>
      <p:sp>
        <p:nvSpPr>
          <p:cNvPr id="3" name="Content Placeholder 2"/>
          <p:cNvSpPr>
            <a:spLocks noGrp="1"/>
          </p:cNvSpPr>
          <p:nvPr>
            <p:ph sz="quarter" idx="1"/>
          </p:nvPr>
        </p:nvSpPr>
        <p:spPr>
          <a:xfrm>
            <a:off x="612648" y="1600200"/>
            <a:ext cx="8153400" cy="4800600"/>
          </a:xfrm>
        </p:spPr>
        <p:txBody>
          <a:bodyPr>
            <a:normAutofit fontScale="85000" lnSpcReduction="20000"/>
          </a:bodyPr>
          <a:lstStyle/>
          <a:p>
            <a:r>
              <a:rPr lang="en-GB" dirty="0" smtClean="0"/>
              <a:t>System-level testing includes a wide spectrum of testing, such as functionality testing, security testing, robustness testing, load testing, stability testing, stress testing, performance testing, and reliability testing.</a:t>
            </a:r>
          </a:p>
          <a:p>
            <a:r>
              <a:rPr lang="en-GB" dirty="0" smtClean="0"/>
              <a:t>System testing is a critical phase in a software development process because of the need to meet a tight schedule close to delivery date, to discover most of the faults, and to verify that fixes are working and have not resulted in new faults. </a:t>
            </a:r>
          </a:p>
          <a:p>
            <a:r>
              <a:rPr lang="en-GB" dirty="0" smtClean="0"/>
              <a:t>System testing comprises a number of distinct activities:</a:t>
            </a:r>
          </a:p>
          <a:p>
            <a:pPr lvl="1"/>
            <a:r>
              <a:rPr lang="en-GB" dirty="0" smtClean="0"/>
              <a:t>creating a test plan, </a:t>
            </a:r>
          </a:p>
          <a:p>
            <a:pPr lvl="1"/>
            <a:r>
              <a:rPr lang="en-GB" dirty="0" smtClean="0"/>
              <a:t>Designing a test suite, </a:t>
            </a:r>
          </a:p>
          <a:p>
            <a:pPr lvl="1"/>
            <a:r>
              <a:rPr lang="en-GB" dirty="0" smtClean="0"/>
              <a:t>preparing test environments, </a:t>
            </a:r>
          </a:p>
          <a:p>
            <a:pPr lvl="1"/>
            <a:r>
              <a:rPr lang="en-GB" dirty="0" smtClean="0"/>
              <a:t>executing the tests by following a clear strategy, and </a:t>
            </a:r>
          </a:p>
          <a:p>
            <a:pPr lvl="1"/>
            <a:r>
              <a:rPr lang="en-GB" dirty="0" smtClean="0"/>
              <a:t>monitoring the process of test execution.</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12</a:t>
            </a:fld>
            <a:endParaRPr lang="en-US" dirty="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p:cNvPicPr>
            <a:picLocks noChangeAspect="1" noChangeArrowheads="1"/>
          </p:cNvPicPr>
          <p:nvPr/>
        </p:nvPicPr>
        <p:blipFill>
          <a:blip r:embed="rId2"/>
          <a:srcRect/>
          <a:stretch>
            <a:fillRect/>
          </a:stretch>
        </p:blipFill>
        <p:spPr bwMode="auto">
          <a:xfrm>
            <a:off x="1295400" y="4800601"/>
            <a:ext cx="6934200" cy="18288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Regression Testing</a:t>
            </a:r>
            <a:endParaRPr lang="en-US" dirty="0"/>
          </a:p>
        </p:txBody>
      </p:sp>
      <p:sp>
        <p:nvSpPr>
          <p:cNvPr id="3" name="Content Placeholder 2"/>
          <p:cNvSpPr>
            <a:spLocks noGrp="1"/>
          </p:cNvSpPr>
          <p:nvPr>
            <p:ph sz="quarter" idx="1"/>
          </p:nvPr>
        </p:nvSpPr>
        <p:spPr>
          <a:xfrm>
            <a:off x="612648" y="1600200"/>
            <a:ext cx="8153400" cy="3505200"/>
          </a:xfrm>
        </p:spPr>
        <p:txBody>
          <a:bodyPr>
            <a:normAutofit fontScale="85000" lnSpcReduction="20000"/>
          </a:bodyPr>
          <a:lstStyle/>
          <a:p>
            <a:r>
              <a:rPr lang="en-GB" dirty="0" smtClean="0"/>
              <a:t>Regression testing is another level of testing that is performed throughout the life cycle of a system. Regression testing is performed whenever a component of the system is modified. </a:t>
            </a:r>
          </a:p>
          <a:p>
            <a:r>
              <a:rPr lang="en-GB" dirty="0" smtClean="0"/>
              <a:t>The key idea in regression testing is to ascertain that the modification has not introduced any new faults in the portion that was not subject to modification. </a:t>
            </a:r>
          </a:p>
          <a:p>
            <a:r>
              <a:rPr lang="en-GB" dirty="0" smtClean="0"/>
              <a:t>Regression testing is not a distinct level of testing. Rather, it is considered as a sub-phase of unit, integration, and system-level testing.</a:t>
            </a:r>
          </a:p>
        </p:txBody>
      </p:sp>
      <p:sp>
        <p:nvSpPr>
          <p:cNvPr id="6" name="Slide Number Placeholder 5"/>
          <p:cNvSpPr>
            <a:spLocks noGrp="1"/>
          </p:cNvSpPr>
          <p:nvPr>
            <p:ph type="sldNum" sz="quarter" idx="12"/>
          </p:nvPr>
        </p:nvSpPr>
        <p:spPr/>
        <p:txBody>
          <a:bodyPr>
            <a:normAutofit fontScale="85000" lnSpcReduction="20000"/>
          </a:bodyPr>
          <a:lstStyle/>
          <a:p>
            <a:fld id="{1AD93096-5B34-4342-9326-69289CEAE4C2}" type="slidenum">
              <a:rPr lang="en-US" smtClean="0"/>
              <a:pPr/>
              <a:t>13</a:t>
            </a:fld>
            <a:endParaRPr lang="en-US" dirty="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 Testing</a:t>
            </a:r>
            <a:endParaRPr lang="en-US" dirty="0"/>
          </a:p>
        </p:txBody>
      </p:sp>
      <p:sp>
        <p:nvSpPr>
          <p:cNvPr id="3" name="Content Placeholder 2"/>
          <p:cNvSpPr>
            <a:spLocks noGrp="1"/>
          </p:cNvSpPr>
          <p:nvPr>
            <p:ph sz="quarter" idx="1"/>
          </p:nvPr>
        </p:nvSpPr>
        <p:spPr/>
        <p:txBody>
          <a:bodyPr>
            <a:normAutofit fontScale="92500" lnSpcReduction="20000"/>
          </a:bodyPr>
          <a:lstStyle/>
          <a:p>
            <a:r>
              <a:rPr lang="en-GB" dirty="0" smtClean="0"/>
              <a:t>After the completion of system-level testing, the product is delivered to the customer. The customer performs their own series of tests, commonly known as </a:t>
            </a:r>
            <a:r>
              <a:rPr lang="en-GB" i="1" dirty="0" smtClean="0"/>
              <a:t>acceptance testing. </a:t>
            </a:r>
          </a:p>
          <a:p>
            <a:r>
              <a:rPr lang="en-GB" i="1" dirty="0" smtClean="0"/>
              <a:t>The objective of acceptance testing is to measure the quality </a:t>
            </a:r>
            <a:r>
              <a:rPr lang="en-GB" dirty="0" smtClean="0"/>
              <a:t>of the product, rather than searching for the defects, which is objective of system testing. </a:t>
            </a:r>
          </a:p>
          <a:p>
            <a:r>
              <a:rPr lang="en-GB" dirty="0" smtClean="0"/>
              <a:t>A key notion in acceptance testing is the customer’s </a:t>
            </a:r>
            <a:r>
              <a:rPr lang="en-GB" i="1" dirty="0" smtClean="0"/>
              <a:t>expectations from the </a:t>
            </a:r>
            <a:r>
              <a:rPr lang="en-GB" dirty="0" smtClean="0"/>
              <a:t>system. By the time of acceptance testing, the customer should have developed their acceptance criteria based on their own expectations from the system. </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14</a:t>
            </a:fld>
            <a:endParaRPr lang="en-US" dirty="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Kinds of Acceptance Testing</a:t>
            </a:r>
            <a:endParaRPr lang="en-US" dirty="0"/>
          </a:p>
        </p:txBody>
      </p:sp>
      <p:sp>
        <p:nvSpPr>
          <p:cNvPr id="3" name="Content Placeholder 2"/>
          <p:cNvSpPr>
            <a:spLocks noGrp="1"/>
          </p:cNvSpPr>
          <p:nvPr>
            <p:ph sz="quarter" idx="1"/>
          </p:nvPr>
        </p:nvSpPr>
        <p:spPr/>
        <p:txBody>
          <a:bodyPr>
            <a:normAutofit lnSpcReduction="10000"/>
          </a:bodyPr>
          <a:lstStyle/>
          <a:p>
            <a:r>
              <a:rPr lang="en-GB" dirty="0" smtClean="0"/>
              <a:t>There are two kinds of acceptance testing as explained in the following:</a:t>
            </a:r>
          </a:p>
          <a:p>
            <a:pPr lvl="1"/>
            <a:r>
              <a:rPr lang="en-US" dirty="0" smtClean="0"/>
              <a:t>User acceptance testing (UAT): </a:t>
            </a:r>
            <a:r>
              <a:rPr lang="en-GB" dirty="0" smtClean="0"/>
              <a:t>is conducted by the customer to ensure that the system satisfies the contractual acceptance criteria before being signed off as meeting user needs. </a:t>
            </a:r>
            <a:endParaRPr lang="en-US" dirty="0" smtClean="0"/>
          </a:p>
          <a:p>
            <a:pPr lvl="1"/>
            <a:r>
              <a:rPr lang="en-US" dirty="0" smtClean="0"/>
              <a:t>Business acceptance testing (BAT): </a:t>
            </a:r>
            <a:r>
              <a:rPr lang="en-GB" dirty="0" smtClean="0"/>
              <a:t>is undertaken within the supplier’s development organization. The idea in having a BAT is to ensure that the system will eventually pass the user acceptance test. It is a rehearsal of UAT at the supplier’s premises.</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15</a:t>
            </a:fld>
            <a:endParaRPr lang="en-US" dirty="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71600" y="2743200"/>
            <a:ext cx="7123113" cy="2133600"/>
          </a:xfrm>
        </p:spPr>
        <p:txBody>
          <a:bodyPr>
            <a:normAutofit/>
          </a:bodyPr>
          <a:lstStyle/>
          <a:p>
            <a:r>
              <a:rPr lang="en-GB" dirty="0" smtClean="0">
                <a:solidFill>
                  <a:schemeClr val="bg1"/>
                </a:solidFill>
              </a:rPr>
              <a:t>Testing is often divided into:</a:t>
            </a:r>
          </a:p>
          <a:p>
            <a:pPr>
              <a:buClr>
                <a:schemeClr val="bg1"/>
              </a:buClr>
              <a:buSzPct val="61000"/>
              <a:buFont typeface="Wingdings" pitchFamily="2" charset="2"/>
              <a:buChar char="Ø"/>
            </a:pPr>
            <a:r>
              <a:rPr lang="en-GB" dirty="0" smtClean="0">
                <a:solidFill>
                  <a:schemeClr val="bg1"/>
                </a:solidFill>
              </a:rPr>
              <a:t> Black Box Testing .</a:t>
            </a:r>
          </a:p>
          <a:p>
            <a:pPr>
              <a:buClr>
                <a:schemeClr val="bg1"/>
              </a:buClr>
              <a:buSzPct val="61000"/>
              <a:buFont typeface="Wingdings" pitchFamily="2" charset="2"/>
              <a:buChar char="Ø"/>
            </a:pPr>
            <a:r>
              <a:rPr lang="en-GB" dirty="0" smtClean="0">
                <a:solidFill>
                  <a:schemeClr val="bg1"/>
                </a:solidFill>
              </a:rPr>
              <a:t>White Box Testing.</a:t>
            </a:r>
          </a:p>
          <a:p>
            <a:pPr>
              <a:buClr>
                <a:schemeClr val="bg1"/>
              </a:buClr>
              <a:buSzPct val="61000"/>
              <a:buFont typeface="Wingdings" pitchFamily="2" charset="2"/>
              <a:buChar char="Ø"/>
            </a:pPr>
            <a:r>
              <a:rPr lang="en-GB" dirty="0" smtClean="0">
                <a:solidFill>
                  <a:schemeClr val="bg1"/>
                </a:solidFill>
              </a:rPr>
              <a:t>Grey Box Testing.</a:t>
            </a:r>
          </a:p>
          <a:p>
            <a:endParaRPr lang="en-US" dirty="0"/>
          </a:p>
        </p:txBody>
      </p:sp>
      <p:sp>
        <p:nvSpPr>
          <p:cNvPr id="3" name="Title 2"/>
          <p:cNvSpPr>
            <a:spLocks noGrp="1"/>
          </p:cNvSpPr>
          <p:nvPr>
            <p:ph type="title"/>
          </p:nvPr>
        </p:nvSpPr>
        <p:spPr/>
        <p:txBody>
          <a:bodyPr/>
          <a:lstStyle/>
          <a:p>
            <a:r>
              <a:rPr lang="en-US" dirty="0" smtClean="0"/>
              <a:t>Types of Testing</a:t>
            </a:r>
            <a:endParaRPr lang="en-US" dirty="0"/>
          </a:p>
        </p:txBody>
      </p:sp>
      <p:pic>
        <p:nvPicPr>
          <p:cNvPr id="1031" name="Picture 7"/>
          <p:cNvPicPr>
            <a:picLocks noChangeAspect="1" noChangeArrowheads="1"/>
          </p:cNvPicPr>
          <p:nvPr/>
        </p:nvPicPr>
        <p:blipFill>
          <a:blip r:embed="rId2"/>
          <a:srcRect/>
          <a:stretch>
            <a:fillRect/>
          </a:stretch>
        </p:blipFill>
        <p:spPr bwMode="auto">
          <a:xfrm>
            <a:off x="3810000" y="5013198"/>
            <a:ext cx="1600200" cy="1616202"/>
          </a:xfrm>
          <a:prstGeom prst="rect">
            <a:avLst/>
          </a:prstGeom>
          <a:noFill/>
          <a:ln w="9525">
            <a:noFill/>
            <a:miter lim="800000"/>
            <a:headEnd/>
            <a:tailEnd/>
          </a:ln>
          <a:effectLst/>
        </p:spPr>
      </p:pic>
      <p:sp>
        <p:nvSpPr>
          <p:cNvPr id="6" name="Slide Number Placeholder 5"/>
          <p:cNvSpPr>
            <a:spLocks noGrp="1"/>
          </p:cNvSpPr>
          <p:nvPr>
            <p:ph type="sldNum" sz="quarter" idx="11"/>
          </p:nvPr>
        </p:nvSpPr>
        <p:spPr/>
        <p:txBody>
          <a:bodyPr/>
          <a:lstStyle/>
          <a:p>
            <a:pPr algn="ctr"/>
            <a:fld id="{1AD93096-5B34-4342-9326-69289CEAE4C2}" type="slidenum">
              <a:rPr lang="en-US" smtClean="0"/>
              <a:pPr algn="ctr"/>
              <a:t>16</a:t>
            </a:fld>
            <a:endParaRPr lang="en-US" sz="2400" dirty="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Black Box Testing</a:t>
            </a:r>
            <a:endParaRPr lang="en-US" dirty="0"/>
          </a:p>
        </p:txBody>
      </p:sp>
      <p:sp>
        <p:nvSpPr>
          <p:cNvPr id="3" name="Rectangle 2"/>
          <p:cNvSpPr>
            <a:spLocks noGrp="1"/>
          </p:cNvSpPr>
          <p:nvPr>
            <p:ph sz="quarter" idx="1"/>
          </p:nvPr>
        </p:nvSpPr>
        <p:spPr>
          <a:xfrm>
            <a:off x="612648" y="1600200"/>
            <a:ext cx="8153400" cy="4876800"/>
          </a:xfrm>
        </p:spPr>
        <p:txBody>
          <a:bodyPr>
            <a:normAutofit/>
          </a:bodyPr>
          <a:lstStyle/>
          <a:p>
            <a:r>
              <a:rPr lang="en-GB" dirty="0" smtClean="0"/>
              <a:t>Black box testing is a strategy in which testing is based solely on the requirements and specifications.</a:t>
            </a:r>
          </a:p>
          <a:p>
            <a:r>
              <a:rPr lang="en-GB" dirty="0" smtClean="0"/>
              <a:t>Black box testing requires no knowledge of the internal paths, structure, or implementation of the software under test.</a:t>
            </a:r>
          </a:p>
          <a:p>
            <a:pPr lvl="0">
              <a:buNone/>
              <a:defRPr/>
            </a:pPr>
            <a:endParaRPr lang="en-US" dirty="0" smtClean="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17</a:t>
            </a:fld>
            <a:endParaRPr lang="en-US" dirty="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White Box Testing</a:t>
            </a:r>
            <a:endParaRPr lang="en-US" dirty="0"/>
          </a:p>
        </p:txBody>
      </p:sp>
      <p:sp>
        <p:nvSpPr>
          <p:cNvPr id="3" name="Rectangle 2"/>
          <p:cNvSpPr>
            <a:spLocks noGrp="1"/>
          </p:cNvSpPr>
          <p:nvPr>
            <p:ph sz="quarter" idx="1"/>
          </p:nvPr>
        </p:nvSpPr>
        <p:spPr>
          <a:xfrm>
            <a:off x="612648" y="1600200"/>
            <a:ext cx="8153400" cy="4876800"/>
          </a:xfrm>
        </p:spPr>
        <p:txBody>
          <a:bodyPr>
            <a:normAutofit/>
          </a:bodyPr>
          <a:lstStyle/>
          <a:p>
            <a:r>
              <a:rPr lang="en-GB" dirty="0" smtClean="0"/>
              <a:t>White box testing is a strategy in which testing is based on the internal paths, structure, and implementation of the software under test. </a:t>
            </a:r>
          </a:p>
          <a:p>
            <a:r>
              <a:rPr lang="en-GB" dirty="0" smtClean="0"/>
              <a:t>White box testing generally requires detailed programming skills.</a:t>
            </a:r>
          </a:p>
          <a:p>
            <a:pPr lvl="0">
              <a:defRPr/>
            </a:pPr>
            <a:endParaRPr lang="en-US" dirty="0" smtClean="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18</a:t>
            </a:fld>
            <a:endParaRPr lang="en-US" dirty="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763000" cy="990600"/>
          </a:xfrm>
        </p:spPr>
        <p:txBody>
          <a:bodyPr>
            <a:normAutofit fontScale="90000"/>
          </a:bodyPr>
          <a:lstStyle/>
          <a:p>
            <a:r>
              <a:rPr lang="en-US" dirty="0" smtClean="0"/>
              <a:t>Black Box and White Box Testing in Action</a:t>
            </a:r>
            <a:endParaRPr lang="en-US" dirty="0"/>
          </a:p>
        </p:txBody>
      </p:sp>
      <p:pic>
        <p:nvPicPr>
          <p:cNvPr id="45058" name="Picture 2"/>
          <p:cNvPicPr>
            <a:picLocks noChangeAspect="1" noChangeArrowheads="1"/>
          </p:cNvPicPr>
          <p:nvPr/>
        </p:nvPicPr>
        <p:blipFill>
          <a:blip r:embed="rId2"/>
          <a:srcRect/>
          <a:stretch>
            <a:fillRect/>
          </a:stretch>
        </p:blipFill>
        <p:spPr bwMode="auto">
          <a:xfrm>
            <a:off x="228600" y="1676400"/>
            <a:ext cx="4267200" cy="4419599"/>
          </a:xfrm>
          <a:prstGeom prst="rect">
            <a:avLst/>
          </a:prstGeom>
          <a:noFill/>
          <a:ln w="9525">
            <a:noFill/>
            <a:miter lim="800000"/>
            <a:headEnd/>
            <a:tailEnd/>
          </a:ln>
          <a:effectLst/>
        </p:spPr>
      </p:pic>
      <p:sp>
        <p:nvSpPr>
          <p:cNvPr id="5" name="TextBox 4"/>
          <p:cNvSpPr txBox="1"/>
          <p:nvPr/>
        </p:nvSpPr>
        <p:spPr>
          <a:xfrm>
            <a:off x="152400" y="5943600"/>
            <a:ext cx="4043607" cy="369332"/>
          </a:xfrm>
          <a:prstGeom prst="rect">
            <a:avLst/>
          </a:prstGeom>
          <a:noFill/>
        </p:spPr>
        <p:txBody>
          <a:bodyPr wrap="none" rtlCol="0">
            <a:spAutoFit/>
          </a:bodyPr>
          <a:lstStyle/>
          <a:p>
            <a:r>
              <a:rPr lang="en-US" dirty="0" smtClean="0"/>
              <a:t>Black box and White box testing in Action</a:t>
            </a:r>
            <a:endParaRPr lang="en-US" dirty="0"/>
          </a:p>
        </p:txBody>
      </p:sp>
      <p:sp>
        <p:nvSpPr>
          <p:cNvPr id="6" name="Rectangle 2"/>
          <p:cNvSpPr>
            <a:spLocks noGrp="1"/>
          </p:cNvSpPr>
          <p:nvPr>
            <p:ph sz="quarter" idx="1"/>
          </p:nvPr>
        </p:nvSpPr>
        <p:spPr>
          <a:xfrm>
            <a:off x="4114800" y="1600200"/>
            <a:ext cx="5029200" cy="4876800"/>
          </a:xfrm>
        </p:spPr>
        <p:txBody>
          <a:bodyPr>
            <a:normAutofit fontScale="77500" lnSpcReduction="20000"/>
          </a:bodyPr>
          <a:lstStyle/>
          <a:p>
            <a:pPr>
              <a:buNone/>
            </a:pPr>
            <a:r>
              <a:rPr lang="en-GB" dirty="0" smtClean="0"/>
              <a:t>	</a:t>
            </a:r>
            <a:r>
              <a:rPr lang="en-GB" sz="3100" dirty="0" smtClean="0"/>
              <a:t>The following figure shows how both types of testers view an accounting application during testing. Black box testers view the basic accounting application. While during white box testing the tester knows the internal structure of the application. In most scenarios white box testing is done by developers as they know the internals of the application. In black box testing we check the overall functionality of the application while in white box testing we do code reviews, view the architecture, remove bad code practices, and </a:t>
            </a:r>
            <a:r>
              <a:rPr lang="en-US" sz="3100" dirty="0" smtClean="0"/>
              <a:t>do component level testing.</a:t>
            </a:r>
          </a:p>
        </p:txBody>
      </p:sp>
      <p:sp>
        <p:nvSpPr>
          <p:cNvPr id="8" name="Slide Number Placeholder 7"/>
          <p:cNvSpPr>
            <a:spLocks noGrp="1"/>
          </p:cNvSpPr>
          <p:nvPr>
            <p:ph type="sldNum" sz="quarter" idx="12"/>
          </p:nvPr>
        </p:nvSpPr>
        <p:spPr/>
        <p:txBody>
          <a:bodyPr>
            <a:normAutofit fontScale="85000" lnSpcReduction="20000"/>
          </a:bodyPr>
          <a:lstStyle/>
          <a:p>
            <a:fld id="{1AD93096-5B34-4342-9326-69289CEAE4C2}" type="slidenum">
              <a:rPr lang="en-US" smtClean="0"/>
              <a:pPr/>
              <a:t>19</a:t>
            </a:fld>
            <a:endParaRPr lang="en-US" dirty="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Review of Previous Lecture</a:t>
            </a:r>
            <a:endParaRPr lang="en-US" dirty="0"/>
          </a:p>
        </p:txBody>
      </p:sp>
      <p:sp>
        <p:nvSpPr>
          <p:cNvPr id="3" name="Rectangle 2"/>
          <p:cNvSpPr>
            <a:spLocks noGrp="1"/>
          </p:cNvSpPr>
          <p:nvPr>
            <p:ph sz="quarter" idx="1"/>
          </p:nvPr>
        </p:nvSpPr>
        <p:spPr>
          <a:xfrm>
            <a:off x="612648" y="1600200"/>
            <a:ext cx="8153400" cy="4876800"/>
          </a:xfrm>
        </p:spPr>
        <p:txBody>
          <a:bodyPr>
            <a:normAutofit fontScale="85000" lnSpcReduction="20000"/>
          </a:bodyPr>
          <a:lstStyle/>
          <a:p>
            <a:pPr lvl="0">
              <a:defRPr/>
            </a:pPr>
            <a:r>
              <a:rPr lang="en-US" dirty="0" smtClean="0"/>
              <a:t>Why Software Quality Assurance is important?</a:t>
            </a:r>
          </a:p>
          <a:p>
            <a:pPr marL="777240" lvl="1" indent="-320040">
              <a:spcBef>
                <a:spcPts val="700"/>
              </a:spcBef>
              <a:buClr>
                <a:schemeClr val="accent1">
                  <a:lumMod val="50000"/>
                </a:schemeClr>
              </a:buClr>
              <a:buSzPct val="60000"/>
              <a:buFont typeface="Wingdings" pitchFamily="2" charset="2"/>
              <a:buChar char="q"/>
            </a:pPr>
            <a:r>
              <a:rPr lang="en-US" sz="2900" dirty="0" smtClean="0"/>
              <a:t>Discuss some of the famous software disasters. </a:t>
            </a:r>
          </a:p>
          <a:p>
            <a:pPr lvl="0">
              <a:defRPr/>
            </a:pPr>
            <a:r>
              <a:rPr lang="en-US" dirty="0" smtClean="0"/>
              <a:t>What is Software Testing, Quality Assurance and Software Quality Control.</a:t>
            </a:r>
          </a:p>
          <a:p>
            <a:pPr marL="777240" lvl="1" indent="-320040">
              <a:spcBef>
                <a:spcPts val="700"/>
              </a:spcBef>
              <a:buClr>
                <a:schemeClr val="accent1">
                  <a:lumMod val="50000"/>
                </a:schemeClr>
              </a:buClr>
              <a:buSzPct val="60000"/>
              <a:buFont typeface="Wingdings"/>
              <a:buChar char=""/>
            </a:pPr>
            <a:r>
              <a:rPr lang="en-US" sz="2900" dirty="0" smtClean="0"/>
              <a:t>Scope and Content Hierarchy.</a:t>
            </a:r>
          </a:p>
          <a:p>
            <a:r>
              <a:rPr lang="en-US" dirty="0" smtClean="0"/>
              <a:t>Difference between software Testing, Quality Assurance and Software Quality Control.</a:t>
            </a:r>
          </a:p>
          <a:p>
            <a:r>
              <a:rPr lang="en-US" dirty="0" smtClean="0"/>
              <a:t>What is software testing, its role and objectives and software reliability.</a:t>
            </a:r>
          </a:p>
          <a:p>
            <a:r>
              <a:rPr lang="en-US" dirty="0" smtClean="0"/>
              <a:t>Defined and explained defect, fault, error and failure.</a:t>
            </a:r>
          </a:p>
          <a:p>
            <a:r>
              <a:rPr lang="en-US" dirty="0" smtClean="0"/>
              <a:t>Described test cases.</a:t>
            </a:r>
          </a:p>
          <a:p>
            <a:r>
              <a:rPr lang="en-US" dirty="0" smtClean="0"/>
              <a:t>Concept of complete testing and what are the reasons that limit complete testing.</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a:t>
            </a:fld>
            <a:endParaRPr lang="en-US" dirty="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Grey Box Testing</a:t>
            </a:r>
            <a:endParaRPr lang="en-US" dirty="0"/>
          </a:p>
        </p:txBody>
      </p:sp>
      <p:sp>
        <p:nvSpPr>
          <p:cNvPr id="3" name="Rectangle 2"/>
          <p:cNvSpPr>
            <a:spLocks noGrp="1"/>
          </p:cNvSpPr>
          <p:nvPr>
            <p:ph sz="quarter" idx="1"/>
          </p:nvPr>
        </p:nvSpPr>
        <p:spPr>
          <a:xfrm>
            <a:off x="612648" y="1600200"/>
            <a:ext cx="8153400" cy="4876800"/>
          </a:xfrm>
        </p:spPr>
        <p:txBody>
          <a:bodyPr>
            <a:normAutofit/>
          </a:bodyPr>
          <a:lstStyle/>
          <a:p>
            <a:pPr>
              <a:defRPr/>
            </a:pPr>
            <a:r>
              <a:rPr lang="en-GB" dirty="0" smtClean="0"/>
              <a:t>An additional type of testing is called Grey box testing. In this approach we peek into the "box" under test just long enough to understand how it has been implemented. Then we close up the box and use our knowledge to choose more effective black box tests.</a:t>
            </a:r>
          </a:p>
          <a:p>
            <a:pPr lvl="0">
              <a:defRPr/>
            </a:pPr>
            <a:endParaRPr lang="en-US" dirty="0" smtClean="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20</a:t>
            </a:fld>
            <a:endParaRPr lang="en-US" dirty="0">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Summary</a:t>
            </a:r>
            <a:endParaRPr lang="en-US" dirty="0"/>
          </a:p>
        </p:txBody>
      </p:sp>
      <p:sp>
        <p:nvSpPr>
          <p:cNvPr id="3" name="Rectangle 2"/>
          <p:cNvSpPr>
            <a:spLocks noGrp="1"/>
          </p:cNvSpPr>
          <p:nvPr>
            <p:ph sz="quarter" idx="1"/>
          </p:nvPr>
        </p:nvSpPr>
        <p:spPr>
          <a:xfrm>
            <a:off x="612648" y="1600200"/>
            <a:ext cx="8153400" cy="4876800"/>
          </a:xfrm>
        </p:spPr>
        <p:txBody>
          <a:bodyPr>
            <a:normAutofit fontScale="92500" lnSpcReduction="20000"/>
          </a:bodyPr>
          <a:lstStyle/>
          <a:p>
            <a:pPr lvl="0">
              <a:defRPr/>
            </a:pPr>
            <a:r>
              <a:rPr lang="en-US" dirty="0" smtClean="0"/>
              <a:t>Testing: </a:t>
            </a:r>
            <a:r>
              <a:rPr lang="en-GB" sz="2800" dirty="0" smtClean="0"/>
              <a:t>process of comparing "what is" with "what ought to be."</a:t>
            </a:r>
            <a:r>
              <a:rPr lang="en-US" dirty="0" smtClean="0"/>
              <a:t> </a:t>
            </a:r>
          </a:p>
          <a:p>
            <a:pPr lvl="0">
              <a:defRPr/>
            </a:pPr>
            <a:r>
              <a:rPr lang="en-US" dirty="0" smtClean="0"/>
              <a:t>Levels of Testing:</a:t>
            </a:r>
          </a:p>
          <a:p>
            <a:pPr lvl="1">
              <a:defRPr/>
            </a:pPr>
            <a:r>
              <a:rPr lang="en-US" dirty="0" smtClean="0"/>
              <a:t>Unit Testing</a:t>
            </a:r>
          </a:p>
          <a:p>
            <a:pPr lvl="1">
              <a:defRPr/>
            </a:pPr>
            <a:r>
              <a:rPr lang="en-US" dirty="0" smtClean="0"/>
              <a:t>Integration Testing</a:t>
            </a:r>
          </a:p>
          <a:p>
            <a:pPr lvl="1">
              <a:defRPr/>
            </a:pPr>
            <a:r>
              <a:rPr lang="en-US" dirty="0" smtClean="0"/>
              <a:t>System Testing</a:t>
            </a:r>
          </a:p>
          <a:p>
            <a:pPr lvl="1">
              <a:defRPr/>
            </a:pPr>
            <a:r>
              <a:rPr lang="en-US" dirty="0" smtClean="0"/>
              <a:t>Acceptance Testing</a:t>
            </a:r>
          </a:p>
          <a:p>
            <a:pPr>
              <a:defRPr/>
            </a:pPr>
            <a:r>
              <a:rPr lang="en-US" dirty="0" smtClean="0"/>
              <a:t>Regression Testing</a:t>
            </a:r>
          </a:p>
          <a:p>
            <a:pPr>
              <a:defRPr/>
            </a:pPr>
            <a:r>
              <a:rPr lang="en-US" dirty="0" smtClean="0"/>
              <a:t>Types of Testing</a:t>
            </a:r>
          </a:p>
          <a:p>
            <a:pPr lvl="1">
              <a:defRPr/>
            </a:pPr>
            <a:r>
              <a:rPr lang="en-US" dirty="0" smtClean="0"/>
              <a:t>Black Box Testing</a:t>
            </a:r>
          </a:p>
          <a:p>
            <a:pPr lvl="1">
              <a:defRPr/>
            </a:pPr>
            <a:r>
              <a:rPr lang="en-US" dirty="0" smtClean="0"/>
              <a:t>White Box Testing</a:t>
            </a:r>
          </a:p>
          <a:p>
            <a:pPr lvl="1">
              <a:defRPr/>
            </a:pPr>
            <a:r>
              <a:rPr lang="en-US" dirty="0" smtClean="0"/>
              <a:t>Grey Box Testing</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21</a:t>
            </a:fld>
            <a:endParaRPr lang="en-US" dirty="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71600" y="2743200"/>
            <a:ext cx="7123113" cy="2209800"/>
          </a:xfrm>
        </p:spPr>
        <p:txBody>
          <a:bodyPr/>
          <a:lstStyle/>
          <a:p>
            <a:r>
              <a:rPr lang="en-GB" dirty="0" smtClean="0">
                <a:solidFill>
                  <a:schemeClr val="bg1"/>
                </a:solidFill>
              </a:rPr>
              <a:t>	</a:t>
            </a:r>
            <a:r>
              <a:rPr lang="en-GB" sz="3200" dirty="0" smtClean="0">
                <a:solidFill>
                  <a:schemeClr val="bg1"/>
                </a:solidFill>
              </a:rPr>
              <a:t>While many definitions have been written, at its core testing is the process of comparing "what is" with "what ought to be."</a:t>
            </a:r>
            <a:endParaRPr lang="en-US" sz="3200" dirty="0">
              <a:solidFill>
                <a:schemeClr val="bg1"/>
              </a:solidFill>
            </a:endParaRPr>
          </a:p>
        </p:txBody>
      </p:sp>
      <p:sp>
        <p:nvSpPr>
          <p:cNvPr id="3" name="Title 2"/>
          <p:cNvSpPr>
            <a:spLocks noGrp="1"/>
          </p:cNvSpPr>
          <p:nvPr>
            <p:ph type="title"/>
          </p:nvPr>
        </p:nvSpPr>
        <p:spPr/>
        <p:txBody>
          <a:bodyPr/>
          <a:lstStyle/>
          <a:p>
            <a:r>
              <a:rPr lang="en-US" dirty="0" smtClean="0"/>
              <a:t>What is Testing</a:t>
            </a:r>
            <a:endParaRPr lang="en-US" dirty="0"/>
          </a:p>
        </p:txBody>
      </p:sp>
      <p:sp>
        <p:nvSpPr>
          <p:cNvPr id="5" name="Slide Number Placeholder 4"/>
          <p:cNvSpPr>
            <a:spLocks noGrp="1"/>
          </p:cNvSpPr>
          <p:nvPr>
            <p:ph type="sldNum" sz="quarter" idx="11"/>
          </p:nvPr>
        </p:nvSpPr>
        <p:spPr/>
        <p:txBody>
          <a:bodyPr/>
          <a:lstStyle/>
          <a:p>
            <a:pPr algn="ctr"/>
            <a:fld id="{1AD93096-5B34-4342-9326-69289CEAE4C2}" type="slidenum">
              <a:rPr lang="en-US" smtClean="0"/>
              <a:pPr algn="ctr"/>
              <a:t>3</a:t>
            </a:fld>
            <a:endParaRPr lang="en-US" sz="2400" dirty="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Formal Definition of Testing</a:t>
            </a:r>
            <a:endParaRPr lang="en-US" dirty="0"/>
          </a:p>
        </p:txBody>
      </p:sp>
      <p:sp>
        <p:nvSpPr>
          <p:cNvPr id="3" name="Rectangle 2"/>
          <p:cNvSpPr>
            <a:spLocks noGrp="1"/>
          </p:cNvSpPr>
          <p:nvPr>
            <p:ph sz="quarter" idx="1"/>
          </p:nvPr>
        </p:nvSpPr>
        <p:spPr>
          <a:xfrm>
            <a:off x="612648" y="1600200"/>
            <a:ext cx="8153400" cy="4876800"/>
          </a:xfrm>
        </p:spPr>
        <p:txBody>
          <a:bodyPr>
            <a:normAutofit/>
          </a:bodyPr>
          <a:lstStyle/>
          <a:p>
            <a:r>
              <a:rPr lang="en-GB" dirty="0" smtClean="0"/>
              <a:t>A more formal definition is given in the IEEE Standard 610.12-1990, "IEEE Standard Glossary of Software Engineering Terminology" which defines "testing" as:</a:t>
            </a:r>
          </a:p>
          <a:p>
            <a:endParaRPr lang="en-GB" dirty="0" smtClean="0"/>
          </a:p>
          <a:p>
            <a:pPr algn="ctr">
              <a:buNone/>
            </a:pPr>
            <a:r>
              <a:rPr lang="en-GB" i="1" dirty="0" smtClean="0">
                <a:solidFill>
                  <a:schemeClr val="accent1">
                    <a:lumMod val="50000"/>
                  </a:schemeClr>
                </a:solidFill>
              </a:rPr>
              <a:t>"The process of operating a system or component under specified conditions, observing or recording the results, and making an evaluation of some </a:t>
            </a:r>
          </a:p>
          <a:p>
            <a:pPr algn="ctr">
              <a:buNone/>
            </a:pPr>
            <a:r>
              <a:rPr lang="en-GB" i="1" dirty="0" smtClean="0">
                <a:solidFill>
                  <a:schemeClr val="accent1">
                    <a:lumMod val="50000"/>
                  </a:schemeClr>
                </a:solidFill>
              </a:rPr>
              <a:t>aspect of the system or component."</a:t>
            </a:r>
          </a:p>
          <a:p>
            <a:pPr lvl="0">
              <a:defRPr/>
            </a:pPr>
            <a:endParaRPr lang="en-US" dirty="0" smtClean="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4</a:t>
            </a:fld>
            <a:endParaRPr lang="en-US" dirty="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71600" y="2743200"/>
            <a:ext cx="7123113" cy="3657600"/>
          </a:xfrm>
        </p:spPr>
        <p:txBody>
          <a:bodyPr>
            <a:normAutofit lnSpcReduction="10000"/>
          </a:bodyPr>
          <a:lstStyle/>
          <a:p>
            <a:r>
              <a:rPr lang="en-US" dirty="0" smtClean="0">
                <a:solidFill>
                  <a:schemeClr val="bg1"/>
                </a:solidFill>
              </a:rPr>
              <a:t>There are four levels of testing based on four levels of system development:</a:t>
            </a:r>
          </a:p>
          <a:p>
            <a:pPr>
              <a:buClr>
                <a:schemeClr val="bg1"/>
              </a:buClr>
              <a:buSzPct val="70000"/>
              <a:buFont typeface="Arial" pitchFamily="34" charset="0"/>
              <a:buChar char="•"/>
            </a:pPr>
            <a:r>
              <a:rPr lang="en-US" dirty="0" smtClean="0">
                <a:solidFill>
                  <a:schemeClr val="bg1"/>
                </a:solidFill>
              </a:rPr>
              <a:t>Unit Testing</a:t>
            </a:r>
          </a:p>
          <a:p>
            <a:pPr>
              <a:buClr>
                <a:schemeClr val="bg1"/>
              </a:buClr>
              <a:buSzPct val="70000"/>
              <a:buFont typeface="Arial" pitchFamily="34" charset="0"/>
              <a:buChar char="•"/>
            </a:pPr>
            <a:r>
              <a:rPr lang="en-US" dirty="0" smtClean="0">
                <a:solidFill>
                  <a:schemeClr val="bg1"/>
                </a:solidFill>
              </a:rPr>
              <a:t>Integration Testing</a:t>
            </a:r>
          </a:p>
          <a:p>
            <a:pPr>
              <a:buClr>
                <a:schemeClr val="bg1"/>
              </a:buClr>
              <a:buSzPct val="70000"/>
              <a:buFont typeface="Arial" pitchFamily="34" charset="0"/>
              <a:buChar char="•"/>
            </a:pPr>
            <a:r>
              <a:rPr lang="en-US" dirty="0" smtClean="0">
                <a:solidFill>
                  <a:schemeClr val="bg1"/>
                </a:solidFill>
              </a:rPr>
              <a:t>System Testing</a:t>
            </a:r>
          </a:p>
          <a:p>
            <a:pPr>
              <a:buClr>
                <a:schemeClr val="bg1"/>
              </a:buClr>
              <a:buSzPct val="70000"/>
              <a:buFont typeface="Arial" pitchFamily="34" charset="0"/>
              <a:buChar char="•"/>
            </a:pPr>
            <a:r>
              <a:rPr lang="en-US" dirty="0" smtClean="0">
                <a:solidFill>
                  <a:schemeClr val="bg1"/>
                </a:solidFill>
              </a:rPr>
              <a:t>Acceptance Testing</a:t>
            </a:r>
          </a:p>
          <a:p>
            <a:pPr>
              <a:buClr>
                <a:schemeClr val="bg1"/>
              </a:buClr>
              <a:buSzPct val="70000"/>
            </a:pPr>
            <a:r>
              <a:rPr lang="en-US" dirty="0" smtClean="0">
                <a:solidFill>
                  <a:schemeClr val="bg1"/>
                </a:solidFill>
              </a:rPr>
              <a:t>Another intermediate level of testing is Regression Testing.</a:t>
            </a:r>
            <a:endParaRPr lang="en-US" dirty="0">
              <a:solidFill>
                <a:schemeClr val="bg1"/>
              </a:solidFill>
            </a:endParaRPr>
          </a:p>
        </p:txBody>
      </p:sp>
      <p:sp>
        <p:nvSpPr>
          <p:cNvPr id="3" name="Title 2"/>
          <p:cNvSpPr>
            <a:spLocks noGrp="1"/>
          </p:cNvSpPr>
          <p:nvPr>
            <p:ph type="title"/>
          </p:nvPr>
        </p:nvSpPr>
        <p:spPr/>
        <p:txBody>
          <a:bodyPr/>
          <a:lstStyle/>
          <a:p>
            <a:r>
              <a:rPr lang="en-US" dirty="0" smtClean="0"/>
              <a:t>Levels of Testing</a:t>
            </a:r>
            <a:endParaRPr lang="en-US" dirty="0"/>
          </a:p>
        </p:txBody>
      </p:sp>
      <p:sp>
        <p:nvSpPr>
          <p:cNvPr id="5" name="Slide Number Placeholder 4"/>
          <p:cNvSpPr>
            <a:spLocks noGrp="1"/>
          </p:cNvSpPr>
          <p:nvPr>
            <p:ph type="sldNum" sz="quarter" idx="11"/>
          </p:nvPr>
        </p:nvSpPr>
        <p:spPr/>
        <p:txBody>
          <a:bodyPr/>
          <a:lstStyle/>
          <a:p>
            <a:pPr algn="ctr"/>
            <a:fld id="{1AD93096-5B34-4342-9326-69289CEAE4C2}" type="slidenum">
              <a:rPr lang="en-US" smtClean="0"/>
              <a:pPr algn="ctr"/>
              <a:t>5</a:t>
            </a:fld>
            <a:endParaRPr lang="en-US" sz="2400" dirty="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Testing</a:t>
            </a:r>
            <a:endParaRPr lang="en-US" dirty="0"/>
          </a:p>
        </p:txBody>
      </p:sp>
      <p:sp>
        <p:nvSpPr>
          <p:cNvPr id="3" name="Content Placeholder 2"/>
          <p:cNvSpPr>
            <a:spLocks noGrp="1"/>
          </p:cNvSpPr>
          <p:nvPr>
            <p:ph sz="quarter" idx="1"/>
          </p:nvPr>
        </p:nvSpPr>
        <p:spPr/>
        <p:txBody>
          <a:bodyPr>
            <a:normAutofit fontScale="92500" lnSpcReduction="10000"/>
          </a:bodyPr>
          <a:lstStyle/>
          <a:p>
            <a:r>
              <a:rPr lang="en-GB" dirty="0" smtClean="0"/>
              <a:t>Testing is performed at different levels involving the complete system or parts of it throughout the life cycle of a software product. </a:t>
            </a:r>
          </a:p>
          <a:p>
            <a:r>
              <a:rPr lang="en-GB" dirty="0" smtClean="0"/>
              <a:t>A software system goes through four stages of testing before it is actually deployed. These four stages are known as </a:t>
            </a:r>
            <a:r>
              <a:rPr lang="en-GB" i="1" dirty="0" smtClean="0"/>
              <a:t>unit, integration, system, and acceptance level testing. </a:t>
            </a:r>
          </a:p>
          <a:p>
            <a:r>
              <a:rPr lang="en-GB" i="1" dirty="0" smtClean="0"/>
              <a:t>The first three levels of </a:t>
            </a:r>
            <a:r>
              <a:rPr lang="en-GB" dirty="0" smtClean="0"/>
              <a:t>testing are performed by a number of different stakeholders in the development organization, where as acceptance testing is performed by the customers.</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6</a:t>
            </a:fld>
            <a:endParaRPr lang="en-US" dirty="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 and Validation</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7</a:t>
            </a:fld>
            <a:endParaRPr lang="en-US" dirty="0">
              <a:solidFill>
                <a:srgbClr val="FFFFFF"/>
              </a:solidFill>
            </a:endParaRPr>
          </a:p>
        </p:txBody>
      </p:sp>
      <p:sp>
        <p:nvSpPr>
          <p:cNvPr id="4" name="Content Placeholder 3"/>
          <p:cNvSpPr>
            <a:spLocks noGrp="1"/>
          </p:cNvSpPr>
          <p:nvPr>
            <p:ph sz="quarter" idx="1"/>
          </p:nvPr>
        </p:nvSpPr>
        <p:spPr>
          <a:xfrm>
            <a:off x="0" y="1524000"/>
            <a:ext cx="4572000" cy="5334000"/>
          </a:xfrm>
        </p:spPr>
        <p:txBody>
          <a:bodyPr>
            <a:normAutofit fontScale="70000" lnSpcReduction="20000"/>
          </a:bodyPr>
          <a:lstStyle/>
          <a:p>
            <a:pPr>
              <a:buNone/>
            </a:pPr>
            <a:r>
              <a:rPr lang="en-GB" b="1" dirty="0" smtClean="0"/>
              <a:t>			Verification </a:t>
            </a:r>
          </a:p>
          <a:p>
            <a:r>
              <a:rPr lang="en-GB" dirty="0" smtClean="0"/>
              <a:t>process </a:t>
            </a:r>
            <a:r>
              <a:rPr lang="en-GB" dirty="0" smtClean="0"/>
              <a:t>to ensure that the design outputs of particular phase of the SDLC meet all specified requirements for that phase. </a:t>
            </a:r>
          </a:p>
          <a:p>
            <a:r>
              <a:rPr lang="en-GB" dirty="0" smtClean="0"/>
              <a:t>also </a:t>
            </a:r>
            <a:r>
              <a:rPr lang="en-GB" dirty="0" smtClean="0"/>
              <a:t>known as In-Process Testing. </a:t>
            </a:r>
            <a:r>
              <a:rPr lang="en-GB" dirty="0" smtClean="0"/>
              <a:t> </a:t>
            </a:r>
          </a:p>
          <a:p>
            <a:r>
              <a:rPr lang="en-GB" dirty="0" smtClean="0"/>
              <a:t>typically </a:t>
            </a:r>
            <a:r>
              <a:rPr lang="en-GB" dirty="0" smtClean="0"/>
              <a:t>involves reviews and </a:t>
            </a:r>
            <a:r>
              <a:rPr lang="en-GB" dirty="0" smtClean="0"/>
              <a:t>meetings </a:t>
            </a:r>
            <a:r>
              <a:rPr lang="en-GB" dirty="0" smtClean="0"/>
              <a:t>to evaluate documents, plans, code, requirements and specifications. </a:t>
            </a:r>
            <a:endParaRPr lang="en-GB" dirty="0" smtClean="0"/>
          </a:p>
          <a:p>
            <a:r>
              <a:rPr lang="en-GB" dirty="0" smtClean="0"/>
              <a:t>determines </a:t>
            </a:r>
            <a:r>
              <a:rPr lang="en-GB" dirty="0" smtClean="0"/>
              <a:t>consistency, correctness and completeness of a program at each stage</a:t>
            </a:r>
            <a:r>
              <a:rPr lang="en-GB" dirty="0" smtClean="0"/>
              <a:t>.</a:t>
            </a:r>
            <a:endParaRPr lang="en-GB" dirty="0" smtClean="0"/>
          </a:p>
          <a:p>
            <a:r>
              <a:rPr lang="en-GB" dirty="0" smtClean="0"/>
              <a:t>Verification </a:t>
            </a:r>
            <a:r>
              <a:rPr lang="en-GB" dirty="0" smtClean="0"/>
              <a:t>is the checking or testing of items, including software, for conformance and consistency with an associated specification. </a:t>
            </a:r>
            <a:endParaRPr lang="en-GB" dirty="0" smtClean="0"/>
          </a:p>
          <a:p>
            <a:r>
              <a:rPr lang="en-GB" b="1" i="1" dirty="0" smtClean="0"/>
              <a:t>Verification</a:t>
            </a:r>
            <a:r>
              <a:rPr lang="en-GB" b="1" i="1" dirty="0" smtClean="0"/>
              <a:t>: Are we building the product right</a:t>
            </a:r>
            <a:r>
              <a:rPr lang="en-GB" b="1" i="1" dirty="0" smtClean="0"/>
              <a:t>?</a:t>
            </a:r>
            <a:endParaRPr lang="en-GB" dirty="0" smtClean="0"/>
          </a:p>
        </p:txBody>
      </p:sp>
      <p:sp>
        <p:nvSpPr>
          <p:cNvPr id="5" name="Content Placeholder 3"/>
          <p:cNvSpPr txBox="1">
            <a:spLocks/>
          </p:cNvSpPr>
          <p:nvPr/>
        </p:nvSpPr>
        <p:spPr>
          <a:xfrm>
            <a:off x="4495800" y="1428464"/>
            <a:ext cx="4648200" cy="5181600"/>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GB" sz="2000" i="0" strike="noStrike" kern="1200" cap="none" spc="0" normalizeH="0" baseline="0" noProof="0" dirty="0" smtClean="0">
                <a:ln>
                  <a:noFill/>
                </a:ln>
                <a:solidFill>
                  <a:schemeClr val="tx1"/>
                </a:solidFill>
                <a:effectLst/>
                <a:uLnTx/>
                <a:uFillTx/>
                <a:latin typeface="+mn-lt"/>
                <a:ea typeface="+mn-ea"/>
                <a:cs typeface="+mn-cs"/>
              </a:rPr>
              <a:t>			</a:t>
            </a:r>
            <a:r>
              <a:rPr kumimoji="0" lang="en-GB" sz="2000" b="1" i="0" strike="noStrike" kern="1200" cap="none" spc="0" normalizeH="0" baseline="0" noProof="0" dirty="0" smtClean="0">
                <a:ln>
                  <a:noFill/>
                </a:ln>
                <a:solidFill>
                  <a:schemeClr val="tx1"/>
                </a:solidFill>
                <a:effectLst/>
                <a:uLnTx/>
                <a:uFillTx/>
                <a:latin typeface="+mn-lt"/>
                <a:ea typeface="+mn-ea"/>
                <a:cs typeface="+mn-cs"/>
              </a:rPr>
              <a:t>Validation</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is the process to test whether the product meets the customer requirements in the intended environment.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also known as Exit or End Process Testing.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involves actual testing and takes place after the verification are complete. </a:t>
            </a:r>
            <a:endParaRPr lang="en-GB" sz="2000" dirty="0" smtClean="0"/>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determines the correctness of final build with respect to its requirements.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Validation is the process of checking that what has been specified is what the user actually wanted.</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GB" sz="2000" b="1" i="1" u="none" strike="noStrike" kern="1200" cap="none" spc="0" normalizeH="0" baseline="0" noProof="0" dirty="0" smtClean="0">
                <a:ln>
                  <a:noFill/>
                </a:ln>
                <a:solidFill>
                  <a:schemeClr val="tx1"/>
                </a:solidFill>
                <a:effectLst/>
                <a:uLnTx/>
                <a:uFillTx/>
                <a:latin typeface="+mn-lt"/>
                <a:ea typeface="+mn-ea"/>
                <a:cs typeface="+mn-cs"/>
              </a:rPr>
              <a:t>Validation: Are we building the right product?</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 Model</a:t>
            </a:r>
            <a:endParaRPr lang="en-US" dirty="0"/>
          </a:p>
        </p:txBody>
      </p:sp>
      <p:sp>
        <p:nvSpPr>
          <p:cNvPr id="3" name="Content Placeholder 2"/>
          <p:cNvSpPr>
            <a:spLocks noGrp="1"/>
          </p:cNvSpPr>
          <p:nvPr>
            <p:ph sz="quarter" idx="1"/>
          </p:nvPr>
        </p:nvSpPr>
        <p:spPr>
          <a:xfrm>
            <a:off x="612648" y="1524000"/>
            <a:ext cx="8153400" cy="4495800"/>
          </a:xfrm>
        </p:spPr>
        <p:txBody>
          <a:bodyPr>
            <a:normAutofit/>
          </a:bodyPr>
          <a:lstStyle/>
          <a:p>
            <a:r>
              <a:rPr lang="en-GB" sz="2400" dirty="0" smtClean="0"/>
              <a:t>The four stages of testing have been illustrated in the form of classical ‘V’ </a:t>
            </a:r>
            <a:r>
              <a:rPr lang="en-US" sz="2400" dirty="0" smtClean="0"/>
              <a:t>model.</a:t>
            </a:r>
            <a:endParaRPr lang="en-US" sz="2400" dirty="0"/>
          </a:p>
        </p:txBody>
      </p:sp>
      <p:pic>
        <p:nvPicPr>
          <p:cNvPr id="46082" name="Picture 2"/>
          <p:cNvPicPr>
            <a:picLocks noChangeAspect="1" noChangeArrowheads="1"/>
          </p:cNvPicPr>
          <p:nvPr/>
        </p:nvPicPr>
        <p:blipFill>
          <a:blip r:embed="rId2"/>
          <a:srcRect/>
          <a:stretch>
            <a:fillRect/>
          </a:stretch>
        </p:blipFill>
        <p:spPr bwMode="auto">
          <a:xfrm>
            <a:off x="1371600" y="2362200"/>
            <a:ext cx="6383285" cy="4038600"/>
          </a:xfrm>
          <a:prstGeom prst="rect">
            <a:avLst/>
          </a:prstGeom>
          <a:noFill/>
          <a:ln w="9525">
            <a:noFill/>
            <a:miter lim="800000"/>
            <a:headEnd/>
            <a:tailEnd/>
          </a:ln>
          <a:effectLst/>
        </p:spPr>
      </p:pic>
      <p:sp>
        <p:nvSpPr>
          <p:cNvPr id="5" name="TextBox 4"/>
          <p:cNvSpPr txBox="1"/>
          <p:nvPr/>
        </p:nvSpPr>
        <p:spPr>
          <a:xfrm>
            <a:off x="2112573" y="6488668"/>
            <a:ext cx="4669227" cy="369332"/>
          </a:xfrm>
          <a:prstGeom prst="rect">
            <a:avLst/>
          </a:prstGeom>
          <a:noFill/>
        </p:spPr>
        <p:txBody>
          <a:bodyPr wrap="none" rtlCol="0">
            <a:spAutoFit/>
          </a:bodyPr>
          <a:lstStyle/>
          <a:p>
            <a:r>
              <a:rPr lang="en-US" dirty="0" smtClean="0"/>
              <a:t>Development and Testing Phases in the ‘V’ Model</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fld id="{1AD93096-5B34-4342-9326-69289CEAE4C2}" type="slidenum">
              <a:rPr lang="en-US" smtClean="0"/>
              <a:pPr/>
              <a:t>8</a:t>
            </a:fld>
            <a:endParaRPr lang="en-US" dirty="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 Model</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9</a:t>
            </a:fld>
            <a:endParaRPr lang="en-US" dirty="0">
              <a:solidFill>
                <a:srgbClr val="FFFFFF"/>
              </a:solidFill>
            </a:endParaRPr>
          </a:p>
        </p:txBody>
      </p:sp>
      <p:sp>
        <p:nvSpPr>
          <p:cNvPr id="4" name="Content Placeholder 3"/>
          <p:cNvSpPr>
            <a:spLocks noGrp="1"/>
          </p:cNvSpPr>
          <p:nvPr>
            <p:ph sz="quarter" idx="1"/>
          </p:nvPr>
        </p:nvSpPr>
        <p:spPr>
          <a:xfrm>
            <a:off x="612648" y="1524000"/>
            <a:ext cx="8153400" cy="4495800"/>
          </a:xfrm>
        </p:spPr>
        <p:txBody>
          <a:bodyPr>
            <a:normAutofit/>
          </a:bodyPr>
          <a:lstStyle/>
          <a:p>
            <a:r>
              <a:rPr lang="en-GB" sz="2400" dirty="0" smtClean="0"/>
              <a:t>Extension of V model is W Model, which is also known as verification and validation (</a:t>
            </a:r>
            <a:r>
              <a:rPr lang="en-GB" sz="2400" dirty="0" err="1" smtClean="0"/>
              <a:t>VnV</a:t>
            </a:r>
            <a:r>
              <a:rPr lang="en-GB" sz="2400" dirty="0" smtClean="0"/>
              <a:t>) model.</a:t>
            </a:r>
            <a:endParaRPr lang="en-US" sz="2400" dirty="0"/>
          </a:p>
        </p:txBody>
      </p:sp>
      <p:pic>
        <p:nvPicPr>
          <p:cNvPr id="5" name="Picture 2"/>
          <p:cNvPicPr>
            <a:picLocks noChangeAspect="1" noChangeArrowheads="1"/>
          </p:cNvPicPr>
          <p:nvPr/>
        </p:nvPicPr>
        <p:blipFill>
          <a:blip r:embed="rId2"/>
          <a:srcRect/>
          <a:stretch>
            <a:fillRect/>
          </a:stretch>
        </p:blipFill>
        <p:spPr bwMode="auto">
          <a:xfrm>
            <a:off x="990600" y="2362200"/>
            <a:ext cx="7467600" cy="4361201"/>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dStudPr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34" ma:contentTypeDescription="Create a new document." ma:contentTypeScope="" ma:versionID="e4b7918f6d70a6bbd3ae09fdaae93119"/>
</file>

<file path=customXml/itemProps1.xml><?xml version="1.0" encoding="utf-8"?>
<ds:datastoreItem xmlns:ds="http://schemas.openxmlformats.org/officeDocument/2006/customXml" ds:itemID="{B58E645B-416C-46C0-8199-EBD1F0DEEE9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9000B0E-F247-42DE-B4C8-953FA55828ED}">
  <ds:schemaRefs>
    <ds:schemaRef ds:uri="http://schemas.microsoft.com/sharepoint/v3/contenttype/forms"/>
  </ds:schemaRefs>
</ds:datastoreItem>
</file>

<file path=customXml/itemProps3.xml><?xml version="1.0" encoding="utf-8"?>
<ds:datastoreItem xmlns:ds="http://schemas.openxmlformats.org/officeDocument/2006/customXml" ds:itemID="{E0914435-E756-48BB-A166-ECAB58D992C2}">
  <ds:schemaRefs>
    <ds:schemaRef ds:uri="http://schemas.microsoft.com/office/2006/metadata/contentType"/>
    <ds:schemaRef ds:uri="http://schemas.microsoft.com/office/2006/metadata/properties/metaAttributes"/>
  </ds:schemaRefs>
</ds:datastoreItem>
</file>

<file path=docProps/app.xml><?xml version="1.0" encoding="utf-8"?>
<Properties xmlns="http://schemas.openxmlformats.org/officeDocument/2006/extended-properties" xmlns:vt="http://schemas.openxmlformats.org/officeDocument/2006/docPropsVTypes">
  <Template>EdStudPres</Template>
  <TotalTime>0</TotalTime>
  <Words>1016</Words>
  <Application>Microsoft Office PowerPoint</Application>
  <PresentationFormat>On-screen Show (4:3)</PresentationFormat>
  <Paragraphs>134</Paragraphs>
  <Slides>21</Slides>
  <Notes>7</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EdStudPres</vt:lpstr>
      <vt:lpstr>Software Quality Assurance</vt:lpstr>
      <vt:lpstr>Review of Previous Lecture</vt:lpstr>
      <vt:lpstr>What is Testing</vt:lpstr>
      <vt:lpstr>Formal Definition of Testing</vt:lpstr>
      <vt:lpstr>Levels of Testing</vt:lpstr>
      <vt:lpstr>Levels of Testing</vt:lpstr>
      <vt:lpstr>Verification and Validation</vt:lpstr>
      <vt:lpstr>The ‘V’ Model</vt:lpstr>
      <vt:lpstr>The ‘W’ Model</vt:lpstr>
      <vt:lpstr>Unit Testing</vt:lpstr>
      <vt:lpstr>Integration Testing</vt:lpstr>
      <vt:lpstr>System Testing</vt:lpstr>
      <vt:lpstr>Regression Testing</vt:lpstr>
      <vt:lpstr>Acceptance Testing</vt:lpstr>
      <vt:lpstr>Kinds of Acceptance Testing</vt:lpstr>
      <vt:lpstr>Types of Testing</vt:lpstr>
      <vt:lpstr>Black Box Testing</vt:lpstr>
      <vt:lpstr>White Box Testing</vt:lpstr>
      <vt:lpstr>Black Box and White Box Testing in Action</vt:lpstr>
      <vt:lpstr>Grey Box Testing</vt:lpstr>
      <vt:lpstr>Summary</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2010-09-23T07:07:56Z</dcterms:created>
  <dcterms:modified xsi:type="dcterms:W3CDTF">2011-02-17T06:15:48Z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TC101671259990</vt:lpwstr>
  </property>
</Properties>
</file>