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3">
  <p:sldMasterIdLst>
    <p:sldMasterId id="2147483694" r:id="rId4"/>
  </p:sldMasterIdLst>
  <p:notesMasterIdLst>
    <p:notesMasterId r:id="rId31"/>
  </p:notesMasterIdLst>
  <p:sldIdLst>
    <p:sldId id="267" r:id="rId5"/>
    <p:sldId id="268" r:id="rId6"/>
    <p:sldId id="270" r:id="rId7"/>
    <p:sldId id="269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8" r:id="rId19"/>
    <p:sldId id="289" r:id="rId20"/>
    <p:sldId id="290" r:id="rId21"/>
    <p:sldId id="291" r:id="rId22"/>
    <p:sldId id="292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1A80EF5D-0AFC-4C10-8A6D-3EE38E877B7A}" type="datetime8">
              <a:rPr lang="en-US" smtClean="0"/>
              <a:pPr algn="ctr"/>
              <a:t>2/24/2011 9:45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A5E2-D836-4097-9E68-9E8617B55D19}" type="datetime8">
              <a:rPr lang="en-US" smtClean="0">
                <a:solidFill>
                  <a:schemeClr val="tx2"/>
                </a:solidFill>
              </a:rPr>
              <a:pPr/>
              <a:t>2/24/2011 9:45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6A1387-77FE-4C79-BDCA-83A1505402B7}" type="datetime8">
              <a:rPr lang="en-US" smtClean="0">
                <a:solidFill>
                  <a:schemeClr val="tx2"/>
                </a:solidFill>
              </a:rPr>
              <a:pPr/>
              <a:t>2/24/2011 9:45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5AD0-632D-4E33-B1F8-99AED9A5F59B}" type="datetime8">
              <a:rPr lang="en-US" smtClean="0"/>
              <a:pPr/>
              <a:t>2/24/2011 9:45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F26-E17E-466C-822C-E7BAEEA25381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6E6C6A-B12B-40A3-ABB7-BDD9C6D9DA42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AE17BE-D393-4ADF-AB32-2C69F0854C1C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79F7-30A5-43C7-AD2E-D59E75BC600E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3F8-C2DB-4E2E-93CD-6CB70EA2CF81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9C40-3C70-477B-9305-40CEB70A1F01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1CD629-1867-4CC1-8C58-0E8F2D99E8D3}" type="datetime8">
              <a:rPr lang="en-US" smtClean="0"/>
              <a:pPr/>
              <a:t>2/24/2011 9:45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95F48A7-1CB9-449E-A0EE-E27261CFFD11}" type="datetime8">
              <a:rPr lang="en-US" smtClean="0">
                <a:solidFill>
                  <a:schemeClr val="tx2"/>
                </a:solidFill>
              </a:rPr>
              <a:pPr/>
              <a:t>2/24/2011 9:45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Seemab 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k:@MSITStore:C:\Documents%20and%20Settings\Seemab\My%20Documents\Documents\PEC%20Courses\Software%20Quality%20Assurance\SQA\Students%20Copy\Students%20Copy\7Star_Artech%20House%20-%20A%20Practitioner's%20Guide%20to%20Software%20Test%20Design.chm::/7898/images/fig121_01_0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k:@MSITStore:C:\Documents%20and%20Settings\Seemab\My%20Documents\Documents\PEC%20Courses\Software%20Quality%20Assurance\SQA\Students%20Copy\Students%20Copy\7Star_Artech%20House%20-%20A%20Practitioner's%20Guide%20to%20Software%20Test%20Design.chm::/7898/images/fig125_01_0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sz="2800" dirty="0" smtClean="0"/>
              <a:t>Lecture No. </a:t>
            </a:r>
            <a:r>
              <a:rPr lang="en-US" sz="2800" smtClean="0"/>
              <a:t>4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February,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limits of the equivalence classes</a:t>
            </a:r>
          </a:p>
          <a:p>
            <a:pPr lvl="1"/>
            <a:r>
              <a:rPr lang="en-US" i="1" dirty="0" smtClean="0"/>
              <a:t>Zero</a:t>
            </a:r>
          </a:p>
          <a:p>
            <a:pPr lvl="1"/>
            <a:r>
              <a:rPr lang="en-US" i="1" dirty="0" smtClean="0"/>
              <a:t>Monday/Sunday, December/January</a:t>
            </a:r>
          </a:p>
          <a:p>
            <a:pPr lvl="1"/>
            <a:r>
              <a:rPr lang="en-US" i="1" dirty="0" smtClean="0"/>
              <a:t>MININT/MAXINT, MINFLOAT/MAXFLOAT</a:t>
            </a:r>
          </a:p>
          <a:p>
            <a:pPr lvl="1"/>
            <a:r>
              <a:rPr lang="en-GB" i="1" dirty="0" smtClean="0"/>
              <a:t>Wrap-around values: min/max, ’99 </a:t>
            </a:r>
            <a:r>
              <a:rPr lang="en-GB" i="1" dirty="0" err="1" smtClean="0"/>
              <a:t>vs</a:t>
            </a:r>
            <a:r>
              <a:rPr lang="en-GB" i="1" dirty="0" smtClean="0"/>
              <a:t> ’00</a:t>
            </a:r>
          </a:p>
          <a:p>
            <a:pPr lvl="1"/>
            <a:r>
              <a:rPr lang="en-US" i="1" dirty="0" smtClean="0"/>
              <a:t>Zero, one, multi-element strings/sequences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Value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Test on and next to boundaries</a:t>
            </a:r>
          </a:p>
          <a:p>
            <a:pPr lvl="1"/>
            <a:r>
              <a:rPr lang="en-GB" i="1" dirty="0" smtClean="0"/>
              <a:t>Move value by smallest possible value</a:t>
            </a:r>
          </a:p>
          <a:p>
            <a:pPr lvl="1"/>
            <a:r>
              <a:rPr lang="en-US" dirty="0" smtClean="0"/>
              <a:t>±1 for </a:t>
            </a:r>
            <a:r>
              <a:rPr lang="en-US" dirty="0" err="1" smtClean="0"/>
              <a:t>ints</a:t>
            </a:r>
            <a:r>
              <a:rPr lang="en-US" dirty="0" smtClean="0"/>
              <a:t>, ± single char for strings, ±</a:t>
            </a:r>
            <a:r>
              <a:rPr lang="el-GR" dirty="0" smtClean="0"/>
              <a:t>ε </a:t>
            </a:r>
            <a:r>
              <a:rPr lang="en-US" dirty="0" smtClean="0"/>
              <a:t>for doubles</a:t>
            </a:r>
          </a:p>
          <a:p>
            <a:pPr lvl="1"/>
            <a:r>
              <a:rPr lang="en-US" i="1" dirty="0" smtClean="0"/>
              <a:t>Non-scalar values only have =/≠</a:t>
            </a:r>
          </a:p>
          <a:p>
            <a:r>
              <a:rPr lang="en-US" dirty="0" smtClean="0"/>
              <a:t>Boundaries may be open/closed</a:t>
            </a:r>
          </a:p>
          <a:p>
            <a:pPr lvl="1"/>
            <a:r>
              <a:rPr lang="en-US" i="1" dirty="0" smtClean="0"/>
              <a:t>Complete </a:t>
            </a:r>
            <a:r>
              <a:rPr lang="en-US" i="1" dirty="0" err="1" smtClean="0"/>
              <a:t>vs</a:t>
            </a:r>
            <a:r>
              <a:rPr lang="en-US" i="1" dirty="0" smtClean="0"/>
              <a:t> minimal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8525" y="6096000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&lt;= 5 			 x &gt;= 10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5715000"/>
            <a:ext cx="51054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209006" y="54102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5028406" y="540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0574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Vary values/conditions around one boundary</a:t>
            </a:r>
          </a:p>
          <a:p>
            <a:pPr lvl="1"/>
            <a:r>
              <a:rPr lang="en-US" i="1" dirty="0" smtClean="0"/>
              <a:t>Test boundary</a:t>
            </a:r>
          </a:p>
          <a:p>
            <a:r>
              <a:rPr lang="en-GB" dirty="0" smtClean="0"/>
              <a:t>Hold other values/conditions at typical values</a:t>
            </a:r>
          </a:p>
          <a:p>
            <a:pPr lvl="1"/>
            <a:r>
              <a:rPr lang="en-GB" i="1" dirty="0" smtClean="0"/>
              <a:t>Choose values from equivalence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Table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Decision tables represent complex business rules based on a set of conditions</a:t>
            </a:r>
          </a:p>
          <a:p>
            <a:r>
              <a:rPr lang="en-GB" sz="2400" dirty="0" smtClean="0"/>
              <a:t>Decision Table testing can be used whenever the system must implement complex business rules when these rules can be represented as a combination of conditions and when these conditions have discrete actions associated with them.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Decision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599" y="1600200"/>
          <a:ext cx="7543801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158"/>
                <a:gridCol w="1243484"/>
                <a:gridCol w="1077686"/>
                <a:gridCol w="911888"/>
                <a:gridCol w="1160585"/>
              </a:tblGrid>
              <a:tr h="4364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-------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Rule-p</a:t>
                      </a:r>
                      <a:endParaRPr lang="en-US" b="0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condition</a:t>
                      </a:r>
                      <a:r>
                        <a:rPr lang="en-US" baseline="0" dirty="0" smtClean="0"/>
                        <a:t> -1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condition</a:t>
                      </a:r>
                      <a:r>
                        <a:rPr lang="en-US" baseline="0" dirty="0" smtClean="0"/>
                        <a:t> -2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condition-m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action-1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action-2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action-n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Pair-wise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Pair-wise </a:t>
            </a:r>
            <a:r>
              <a:rPr lang="en-GB" dirty="0" smtClean="0"/>
              <a:t>(a.k.a. all-pairs) testing is an effective test case generation technique that is based on the observation that most faults are caused by interactions of at most two factors. </a:t>
            </a:r>
            <a:endParaRPr lang="en-GB" dirty="0" smtClean="0"/>
          </a:p>
          <a:p>
            <a:r>
              <a:rPr lang="en-GB" dirty="0" smtClean="0"/>
              <a:t>Pair-wise generated </a:t>
            </a:r>
            <a:r>
              <a:rPr lang="en-GB" dirty="0" smtClean="0"/>
              <a:t>test suites cover all combinations of two therefore are much smaller than exhaustive ones yet still very effective in finding defects.</a:t>
            </a:r>
          </a:p>
          <a:p>
            <a:r>
              <a:rPr lang="en-GB" dirty="0" err="1" smtClean="0"/>
              <a:t>Pari</a:t>
            </a:r>
            <a:r>
              <a:rPr lang="en-GB" dirty="0" smtClean="0"/>
              <a:t>-wise Testing--Combinatorial </a:t>
            </a:r>
            <a:r>
              <a:rPr lang="en-GB" dirty="0" smtClean="0"/>
              <a:t>Test Case Generation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Pair-wise Testing: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0352" y="1524000"/>
            <a:ext cx="846124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these situations:</a:t>
            </a:r>
          </a:p>
          <a:p>
            <a:r>
              <a:rPr lang="en-US" sz="3100" dirty="0" smtClean="0"/>
              <a:t>A Web site must operate correctly with different browsers—Internet Explorer 5.0, 5.5, and 6.0, Netscape 6.0, 6.1, and 7.0, Mozilla 1.1, and Opera 7; using different plug-ins—RealPlayer, </a:t>
            </a:r>
            <a:r>
              <a:rPr lang="en-US" sz="3100" dirty="0" smtClean="0"/>
              <a:t>Media Player</a:t>
            </a:r>
            <a:r>
              <a:rPr lang="en-US" sz="3100" dirty="0" smtClean="0"/>
              <a:t>, or none; running on different client operating systems—Windows 95, 98, ME, NT, 2000, and XP; receiving pages from different servers—IIS, Apache, and </a:t>
            </a:r>
            <a:r>
              <a:rPr lang="en-US" sz="3100" dirty="0" err="1" smtClean="0"/>
              <a:t>WebLogic</a:t>
            </a:r>
            <a:r>
              <a:rPr lang="en-US" sz="3100" dirty="0" smtClean="0"/>
              <a:t>; running on different server operating systems—Windows NT, 2000, and Linux.</a:t>
            </a:r>
          </a:p>
          <a:p>
            <a:r>
              <a:rPr lang="en-GB" b="1" dirty="0" smtClean="0"/>
              <a:t>Web Combinations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8 browsers</a:t>
            </a:r>
          </a:p>
          <a:p>
            <a:pPr lvl="1"/>
            <a:r>
              <a:rPr lang="en-GB" dirty="0" smtClean="0"/>
              <a:t>3 plug-ins</a:t>
            </a:r>
            <a:endParaRPr lang="en-GB" dirty="0" smtClean="0"/>
          </a:p>
          <a:p>
            <a:pPr lvl="1"/>
            <a:r>
              <a:rPr lang="en-GB" dirty="0" smtClean="0"/>
              <a:t>6 client operating systems</a:t>
            </a:r>
          </a:p>
          <a:p>
            <a:pPr lvl="1"/>
            <a:r>
              <a:rPr lang="en-GB" dirty="0" smtClean="0"/>
              <a:t>3 servers</a:t>
            </a:r>
          </a:p>
          <a:p>
            <a:pPr lvl="1"/>
            <a:r>
              <a:rPr lang="en-GB" dirty="0" smtClean="0"/>
              <a:t>3 server OS</a:t>
            </a:r>
          </a:p>
          <a:p>
            <a:pPr lvl="1"/>
            <a:r>
              <a:rPr lang="en-GB" dirty="0" smtClean="0"/>
              <a:t>1,296 combinations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Pair-wise Testing: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7952" y="1524000"/>
            <a:ext cx="8537448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It has </a:t>
            </a:r>
            <a:r>
              <a:rPr lang="en-GB" dirty="0" smtClean="0"/>
              <a:t>a large number of combinations that may be risky if we do not test. </a:t>
            </a:r>
            <a:r>
              <a:rPr lang="en-GB" dirty="0" smtClean="0"/>
              <a:t>It has </a:t>
            </a:r>
            <a:r>
              <a:rPr lang="en-GB" dirty="0" smtClean="0"/>
              <a:t>such a large number of combinations that we may not have the resources to construct and run all the </a:t>
            </a:r>
            <a:r>
              <a:rPr lang="en-GB" dirty="0" smtClean="0"/>
              <a:t>tests. We must select </a:t>
            </a:r>
            <a:r>
              <a:rPr lang="en-GB" dirty="0" smtClean="0"/>
              <a:t>a reasonably sized subset that we could test given our resource constraints. What are some ways of choosing such a subset? This list starts with the worst schemes but does improve</a:t>
            </a:r>
            <a:r>
              <a:rPr lang="en-GB" dirty="0" smtClean="0"/>
              <a:t>: </a:t>
            </a:r>
          </a:p>
          <a:p>
            <a:endParaRPr lang="en-GB" sz="700" dirty="0" smtClean="0"/>
          </a:p>
          <a:p>
            <a:pPr lvl="1"/>
            <a:r>
              <a:rPr lang="en-GB" dirty="0" smtClean="0"/>
              <a:t>Don't </a:t>
            </a:r>
            <a:r>
              <a:rPr lang="en-GB" dirty="0" smtClean="0"/>
              <a:t>test at all. Simply give up because the number of input combinations, and thus the number of test cases, is just too </a:t>
            </a:r>
            <a:r>
              <a:rPr lang="en-GB" dirty="0" smtClean="0"/>
              <a:t>great.</a:t>
            </a:r>
          </a:p>
          <a:p>
            <a:pPr lvl="1"/>
            <a:r>
              <a:rPr lang="en-GB" dirty="0" smtClean="0"/>
              <a:t>Test </a:t>
            </a:r>
            <a:r>
              <a:rPr lang="en-GB" dirty="0" smtClean="0"/>
              <a:t>all combinations [once], but delay the project so it misses its market window so that everyone quits from stress, or the company goes out of business.</a:t>
            </a:r>
          </a:p>
          <a:p>
            <a:pPr lvl="1"/>
            <a:r>
              <a:rPr lang="en-GB" dirty="0" smtClean="0"/>
              <a:t>Choose one or two tests and hope for the best.</a:t>
            </a:r>
          </a:p>
          <a:p>
            <a:pPr lvl="1"/>
            <a:r>
              <a:rPr lang="en-GB" dirty="0" smtClean="0"/>
              <a:t>Choose the tests that you have already run, perhaps as part of programmer-led testing. Incorporate them into a formal test plan and run them again.</a:t>
            </a:r>
          </a:p>
          <a:p>
            <a:pPr lvl="1"/>
            <a:r>
              <a:rPr lang="en-GB" dirty="0" smtClean="0"/>
              <a:t>Choose the tests that are easy to create and run. Ignore whether they provide useful information about the quality of the product.</a:t>
            </a:r>
          </a:p>
          <a:p>
            <a:pPr lvl="1"/>
            <a:r>
              <a:rPr lang="en-GB" dirty="0" smtClean="0"/>
              <a:t>Make a list of all the combinations and choose the first few.</a:t>
            </a:r>
          </a:p>
          <a:p>
            <a:pPr lvl="1"/>
            <a:r>
              <a:rPr lang="en-GB" dirty="0" smtClean="0"/>
              <a:t>Make a list of all the combinations and choose a random subset</a:t>
            </a:r>
            <a:r>
              <a:rPr lang="en-GB" dirty="0" smtClean="0"/>
              <a:t>.</a:t>
            </a:r>
          </a:p>
          <a:p>
            <a:pPr lvl="1">
              <a:buNone/>
            </a:pPr>
            <a:endParaRPr lang="en-GB" sz="600" dirty="0" smtClean="0"/>
          </a:p>
          <a:p>
            <a:r>
              <a:rPr lang="en-GB" dirty="0" smtClean="0"/>
              <a:t>Best---By </a:t>
            </a:r>
            <a:r>
              <a:rPr lang="en-GB" dirty="0" smtClean="0"/>
              <a:t>magic, choose a specially selected, fairly small subset that finds a great many defects—more than you would expect from such a </a:t>
            </a:r>
            <a:r>
              <a:rPr lang="en-GB" dirty="0" smtClean="0"/>
              <a:t>subset</a:t>
            </a:r>
            <a:r>
              <a:rPr lang="en-GB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</a:t>
            </a:r>
            <a:r>
              <a:rPr lang="en-GB" dirty="0" smtClean="0"/>
              <a:t>different techniques are used to identify all the pairs for creating test </a:t>
            </a:r>
            <a:r>
              <a:rPr lang="en-GB" dirty="0" smtClean="0"/>
              <a:t>cases</a:t>
            </a:r>
          </a:p>
          <a:p>
            <a:pPr lvl="1"/>
            <a:r>
              <a:rPr lang="en-GB" dirty="0" smtClean="0"/>
              <a:t>O</a:t>
            </a:r>
            <a:r>
              <a:rPr lang="en-GB" dirty="0" smtClean="0"/>
              <a:t>rthogonal </a:t>
            </a:r>
            <a:r>
              <a:rPr lang="en-GB" dirty="0" smtClean="0"/>
              <a:t>arrays </a:t>
            </a:r>
          </a:p>
          <a:p>
            <a:pPr lvl="1"/>
            <a:r>
              <a:rPr lang="en-GB" dirty="0" err="1" smtClean="0"/>
              <a:t>Allpairs</a:t>
            </a:r>
            <a:r>
              <a:rPr lang="en-GB" dirty="0" smtClean="0"/>
              <a:t> algorithm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Orthogonal </a:t>
            </a:r>
            <a:r>
              <a:rPr lang="en-GB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process of using orthogonal arrays to select </a:t>
            </a:r>
            <a:r>
              <a:rPr lang="en-GB" dirty="0" err="1" smtClean="0"/>
              <a:t>pairwise</a:t>
            </a:r>
            <a:r>
              <a:rPr lang="en-GB" dirty="0" smtClean="0"/>
              <a:t> subsets for testing is:</a:t>
            </a:r>
          </a:p>
          <a:p>
            <a:pPr lvl="1"/>
            <a:r>
              <a:rPr lang="en-GB" dirty="0" smtClean="0"/>
              <a:t>Identify the variables.</a:t>
            </a:r>
          </a:p>
          <a:p>
            <a:pPr lvl="1"/>
            <a:r>
              <a:rPr lang="en-GB" dirty="0" smtClean="0"/>
              <a:t>Determine the number of choices for each variable.</a:t>
            </a:r>
          </a:p>
          <a:p>
            <a:pPr lvl="1"/>
            <a:r>
              <a:rPr lang="en-GB" dirty="0" smtClean="0"/>
              <a:t>Locate an orthogonal array which has a column for each variable and values within the columns that correspond to the choices for each variable.</a:t>
            </a:r>
          </a:p>
          <a:p>
            <a:pPr lvl="1"/>
            <a:r>
              <a:rPr lang="en-GB" dirty="0" smtClean="0"/>
              <a:t>Map the test problem onto the orthogonal array.</a:t>
            </a:r>
          </a:p>
          <a:p>
            <a:pPr lvl="1"/>
            <a:r>
              <a:rPr lang="en-GB" dirty="0" smtClean="0"/>
              <a:t>Construct the test cases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200" dirty="0" smtClean="0"/>
              <a:t>Black box testing is a strategy in which testing is based solely on the requirements and specifications. </a:t>
            </a:r>
          </a:p>
          <a:p>
            <a:r>
              <a:rPr lang="en-GB" sz="3200" dirty="0" smtClean="0"/>
              <a:t>It requires no knowledge of the internal paths, structure, or implementation of the software under test (SUT).</a:t>
            </a:r>
          </a:p>
          <a:p>
            <a:r>
              <a:rPr lang="en-US" sz="3200" dirty="0" smtClean="0"/>
              <a:t>It can be applied to all levels of testing.</a:t>
            </a:r>
          </a:p>
          <a:p>
            <a:r>
              <a:rPr lang="en-GB" sz="3200" dirty="0" smtClean="0"/>
              <a:t>White box testing is a strategy in which testing is based on the internal paths, structure, and implementation of the software under test (SUT). </a:t>
            </a:r>
          </a:p>
          <a:p>
            <a:r>
              <a:rPr lang="en-GB" sz="3200" dirty="0" smtClean="0"/>
              <a:t>It generally requires detailed programming skills.</a:t>
            </a:r>
          </a:p>
          <a:p>
            <a:r>
              <a:rPr lang="en-GB" sz="3200" dirty="0" smtClean="0"/>
              <a:t>White box testing is more than code testing-it is path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State-Transition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Like decision tables, are another excellent tool to capture certain types of system requirements and to document internal system design. </a:t>
            </a:r>
          </a:p>
          <a:p>
            <a:r>
              <a:rPr lang="en-GB" dirty="0" smtClean="0"/>
              <a:t>These diagrams document the events that come into and are processed by a system as well as the system's responses. </a:t>
            </a:r>
          </a:p>
          <a:p>
            <a:r>
              <a:rPr lang="en-GB" dirty="0" smtClean="0"/>
              <a:t>When a system must remember something about what has happened before or when valid and invalid orders of operations exist, state-transition diagrams are excellent tools to record this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State Transition Diagram</a:t>
            </a:r>
            <a:endParaRPr lang="en-US" dirty="0"/>
          </a:p>
        </p:txBody>
      </p:sp>
      <p:sp>
        <p:nvSpPr>
          <p:cNvPr id="1026" name="AutoShape 2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33337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33337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5715000" cy="489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Test Cases-Level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 set of test cases such that </a:t>
            </a:r>
            <a:r>
              <a:rPr lang="en-GB" b="1" dirty="0" smtClean="0"/>
              <a:t>all states</a:t>
            </a:r>
            <a:r>
              <a:rPr lang="en-GB" dirty="0" smtClean="0"/>
              <a:t> are "visited" at least once under test. 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4705350" cy="40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Create a set of test cases such that </a:t>
            </a:r>
            <a:r>
              <a:rPr lang="en-GB" sz="2400" b="1" dirty="0" smtClean="0"/>
              <a:t>all events</a:t>
            </a:r>
            <a:r>
              <a:rPr lang="en-GB" sz="2400" dirty="0" smtClean="0"/>
              <a:t> are triggered at least once under test. Note that the test cases that cover each event can be the same as those that cover each state.</a:t>
            </a:r>
            <a:endParaRPr lang="en-US" sz="2400" dirty="0"/>
          </a:p>
        </p:txBody>
      </p:sp>
      <p:sp>
        <p:nvSpPr>
          <p:cNvPr id="32770" name="AutoShape 2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63663"/>
            <a:ext cx="3333750" cy="2847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939" y="2819400"/>
            <a:ext cx="46382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Create a set of test cases such that </a:t>
            </a:r>
            <a:r>
              <a:rPr lang="en-GB" b="1" dirty="0" smtClean="0"/>
              <a:t>all paths</a:t>
            </a:r>
            <a:r>
              <a:rPr lang="en-GB" dirty="0" smtClean="0"/>
              <a:t> are executed at least once under test. While this level is the most preferred because of its level of coverage, it may not be feasible. If the state-transition diagram has loops, then the number of possible paths may be infinite. For example, given a system with two states, A and B, where A transitions to B and B transitions to A. A few of the possible paths are:</a:t>
            </a:r>
          </a:p>
          <a:p>
            <a:pPr>
              <a:buNone/>
            </a:pPr>
            <a:r>
              <a:rPr lang="en-GB" dirty="0" smtClean="0"/>
              <a:t>		A→B</a:t>
            </a:r>
          </a:p>
          <a:p>
            <a:pPr>
              <a:buNone/>
            </a:pPr>
            <a:r>
              <a:rPr lang="en-GB" dirty="0" smtClean="0"/>
              <a:t>		A→B→A</a:t>
            </a:r>
          </a:p>
          <a:p>
            <a:pPr>
              <a:buNone/>
            </a:pPr>
            <a:r>
              <a:rPr lang="en-GB" dirty="0" smtClean="0"/>
              <a:t>		A→B→A→B→A→B</a:t>
            </a:r>
          </a:p>
          <a:p>
            <a:pPr>
              <a:buNone/>
            </a:pPr>
            <a:r>
              <a:rPr lang="en-GB" dirty="0" smtClean="0"/>
              <a:t>		A→B→A→B→A→B→A</a:t>
            </a:r>
          </a:p>
          <a:p>
            <a:pPr>
              <a:buNone/>
            </a:pPr>
            <a:r>
              <a:rPr lang="en-GB" dirty="0" smtClean="0"/>
              <a:t>		A→B→A→B→A→B→A→B→A→B</a:t>
            </a:r>
            <a:endParaRPr lang="en-US" dirty="0" smtClean="0"/>
          </a:p>
          <a:p>
            <a:r>
              <a:rPr lang="en-GB" dirty="0" smtClean="0"/>
              <a:t>Testing of loops such as this can be important if they may result in accumulating computational errors or resource loss (locks without corresponding releases, memory leaks,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Create a set of test cases such that </a:t>
            </a:r>
            <a:r>
              <a:rPr lang="en-GB" sz="2000" b="1" dirty="0" smtClean="0"/>
              <a:t>all transitions</a:t>
            </a:r>
            <a:r>
              <a:rPr lang="en-GB" sz="2000" dirty="0" smtClean="0"/>
              <a:t> are exercised at least once under test. This level of testing provides a good level of coverage without generating large numbers of tests. This level is generally the one recommended.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3099" y="2827238"/>
            <a:ext cx="4585901" cy="38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Box testing techniques:</a:t>
            </a:r>
          </a:p>
          <a:p>
            <a:pPr lvl="1"/>
            <a:r>
              <a:rPr lang="en-US" dirty="0" smtClean="0"/>
              <a:t>Equivalence Class Testing: </a:t>
            </a:r>
            <a:r>
              <a:rPr lang="en-GB" dirty="0" smtClean="0"/>
              <a:t>Group input and outputs of a component into classes which can be treated similarly</a:t>
            </a:r>
            <a:endParaRPr lang="en-US" dirty="0" smtClean="0"/>
          </a:p>
          <a:p>
            <a:pPr lvl="1"/>
            <a:r>
              <a:rPr lang="en-US" dirty="0" smtClean="0"/>
              <a:t>Boundary Value Testing: </a:t>
            </a:r>
            <a:r>
              <a:rPr lang="en-GB" dirty="0" smtClean="0"/>
              <a:t>Tests around edges of partitions</a:t>
            </a:r>
            <a:endParaRPr lang="en-US" dirty="0" smtClean="0"/>
          </a:p>
          <a:p>
            <a:pPr lvl="1"/>
            <a:r>
              <a:rPr lang="en-US" dirty="0" smtClean="0"/>
              <a:t>Decision Table Testing: </a:t>
            </a:r>
            <a:r>
              <a:rPr lang="en-GB" sz="2800" dirty="0" smtClean="0"/>
              <a:t>handles complex business rules which are based on a set of conditions</a:t>
            </a:r>
            <a:endParaRPr lang="en-US" dirty="0" smtClean="0"/>
          </a:p>
          <a:p>
            <a:pPr lvl="1"/>
            <a:r>
              <a:rPr lang="en-US" dirty="0" smtClean="0"/>
              <a:t>State-Transition Testing: </a:t>
            </a:r>
            <a:r>
              <a:rPr lang="en-GB" dirty="0" smtClean="0"/>
              <a:t>document the events that come into and are processed by a system as well as the system's responses. </a:t>
            </a:r>
            <a:endParaRPr lang="en-US" dirty="0" smtClean="0"/>
          </a:p>
          <a:p>
            <a:pPr lvl="1">
              <a:buClr>
                <a:schemeClr val="bg1"/>
              </a:buClr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Equivalence Class 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Boundary Value </a:t>
            </a:r>
            <a:r>
              <a:rPr lang="en-US" sz="3200" dirty="0" smtClean="0">
                <a:solidFill>
                  <a:schemeClr val="bg1"/>
                </a:solidFill>
              </a:rPr>
              <a:t>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Decision </a:t>
            </a:r>
            <a:r>
              <a:rPr lang="en-US" sz="3200" dirty="0" smtClean="0">
                <a:solidFill>
                  <a:schemeClr val="bg1"/>
                </a:solidFill>
              </a:rPr>
              <a:t>Table 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/>
              <a:t>Pair-wise </a:t>
            </a:r>
            <a:r>
              <a:rPr lang="en-US" sz="3200" dirty="0" smtClean="0"/>
              <a:t>Testing</a:t>
            </a:r>
            <a:endParaRPr lang="en-US" sz="32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State-Transition </a:t>
            </a:r>
            <a:r>
              <a:rPr lang="en-US" sz="3200" dirty="0" smtClean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Black 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Class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 input and outputs of a component into classes which can be treated similarly</a:t>
            </a:r>
          </a:p>
          <a:p>
            <a:pPr lvl="1"/>
            <a:r>
              <a:rPr lang="en-GB" i="1" dirty="0" smtClean="0"/>
              <a:t>Assumed to be treated equally by component</a:t>
            </a:r>
          </a:p>
          <a:p>
            <a:pPr lvl="1"/>
            <a:r>
              <a:rPr lang="en-GB" i="1" dirty="0" smtClean="0"/>
              <a:t>A value in a partition is taken to be representative all the entire partition</a:t>
            </a:r>
          </a:p>
          <a:p>
            <a:r>
              <a:rPr lang="en-GB" dirty="0" smtClean="0"/>
              <a:t>If the test passes for the representative value it is assumed that all other values in the group </a:t>
            </a:r>
            <a:r>
              <a:rPr lang="en-US" dirty="0" smtClean="0"/>
              <a:t>will also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Values between boundaries</a:t>
            </a:r>
          </a:p>
          <a:p>
            <a:pPr lvl="1"/>
            <a:r>
              <a:rPr lang="en-GB" i="1" dirty="0" smtClean="0"/>
              <a:t>Numeric values &lt;0, =0, &gt;0</a:t>
            </a:r>
          </a:p>
          <a:p>
            <a:pPr lvl="1"/>
            <a:r>
              <a:rPr lang="en-GB" i="1" dirty="0" smtClean="0"/>
              <a:t>Dates &lt;2000, =2000, &gt;2000; leap/non-leap years</a:t>
            </a:r>
          </a:p>
          <a:p>
            <a:pPr lvl="1"/>
            <a:r>
              <a:rPr lang="en-US" i="1" dirty="0" smtClean="0"/>
              <a:t>Months of various lengths</a:t>
            </a:r>
          </a:p>
          <a:p>
            <a:pPr lvl="1"/>
            <a:r>
              <a:rPr lang="en-GB" dirty="0" smtClean="0"/>
              <a:t>0–16 Don't hire</a:t>
            </a:r>
          </a:p>
          <a:p>
            <a:pPr lvl="1"/>
            <a:r>
              <a:rPr lang="en-GB" dirty="0" smtClean="0"/>
              <a:t>16–18 Can hire on a part-time basis only</a:t>
            </a:r>
          </a:p>
          <a:p>
            <a:pPr lvl="1"/>
            <a:r>
              <a:rPr lang="en-GB" dirty="0" smtClean="0"/>
              <a:t>18–55 Can hire as a full-time employee</a:t>
            </a:r>
          </a:p>
          <a:p>
            <a:pPr lvl="1"/>
            <a:r>
              <a:rPr lang="en-GB" dirty="0" smtClean="0"/>
              <a:t>55–99 Don't hire </a:t>
            </a:r>
          </a:p>
          <a:p>
            <a:r>
              <a:rPr lang="en-US" dirty="0" smtClean="0"/>
              <a:t>Objects with different state</a:t>
            </a:r>
          </a:p>
          <a:p>
            <a:pPr lvl="1"/>
            <a:r>
              <a:rPr lang="en-US" i="1" dirty="0" smtClean="0"/>
              <a:t>Empty/non-empty strings/lists/containers</a:t>
            </a:r>
          </a:p>
          <a:p>
            <a:pPr lvl="1"/>
            <a:r>
              <a:rPr lang="en-US" i="1" dirty="0" smtClean="0"/>
              <a:t>Files with different permissions</a:t>
            </a:r>
          </a:p>
          <a:p>
            <a:pPr lvl="1"/>
            <a:r>
              <a:rPr lang="en-US" i="1" dirty="0" smtClean="0"/>
              <a:t>Objects/references which exist/don’t exist</a:t>
            </a:r>
          </a:p>
          <a:p>
            <a:r>
              <a:rPr lang="en-GB" dirty="0" smtClean="0"/>
              <a:t>Valid </a:t>
            </a:r>
            <a:r>
              <a:rPr lang="en-GB" i="1" dirty="0" err="1" smtClean="0"/>
              <a:t>vs</a:t>
            </a:r>
            <a:r>
              <a:rPr lang="en-GB" i="1" dirty="0" smtClean="0"/>
              <a:t> invalid input and output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</a:t>
            </a:r>
            <a:r>
              <a:rPr lang="en-US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cases must exercise all partitions</a:t>
            </a:r>
          </a:p>
          <a:p>
            <a:r>
              <a:rPr lang="en-US" dirty="0" smtClean="0"/>
              <a:t>Each test case lists</a:t>
            </a:r>
          </a:p>
          <a:p>
            <a:pPr lvl="1"/>
            <a:r>
              <a:rPr lang="en-US" i="1" dirty="0" smtClean="0"/>
              <a:t>Inputs</a:t>
            </a:r>
          </a:p>
          <a:p>
            <a:pPr lvl="1"/>
            <a:r>
              <a:rPr lang="en-US" i="1" dirty="0" smtClean="0"/>
              <a:t>Partition(s) to be exercised</a:t>
            </a:r>
          </a:p>
          <a:p>
            <a:pPr lvl="1"/>
            <a:r>
              <a:rPr lang="en-GB" i="1" dirty="0" smtClean="0"/>
              <a:t>Expected outcome of the test case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GB" i="1" dirty="0" smtClean="0"/>
              <a:t>Separate test cases for each partition</a:t>
            </a:r>
          </a:p>
          <a:p>
            <a:pPr lvl="1"/>
            <a:r>
              <a:rPr lang="en-GB" i="1" dirty="0" smtClean="0"/>
              <a:t>Minimal set of test cases to cover all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 versus Minimalist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GB" i="1" dirty="0" smtClean="0"/>
              <a:t>More time consuming as many more cases</a:t>
            </a:r>
          </a:p>
          <a:p>
            <a:pPr lvl="1"/>
            <a:r>
              <a:rPr lang="en-GB" i="1" dirty="0" smtClean="0"/>
              <a:t>More detail in the case of test failure</a:t>
            </a:r>
          </a:p>
          <a:p>
            <a:r>
              <a:rPr lang="en-US" dirty="0" smtClean="0"/>
              <a:t>Minimalist</a:t>
            </a:r>
          </a:p>
          <a:p>
            <a:pPr lvl="1"/>
            <a:r>
              <a:rPr lang="en-GB" i="1" dirty="0" smtClean="0"/>
              <a:t>Less time consuming to prepare cases</a:t>
            </a:r>
          </a:p>
          <a:p>
            <a:pPr lvl="1"/>
            <a:r>
              <a:rPr lang="en-US" i="1" dirty="0" smtClean="0"/>
              <a:t>Less detail on failure</a:t>
            </a:r>
          </a:p>
          <a:p>
            <a:pPr lvl="2"/>
            <a:r>
              <a:rPr lang="en-US" dirty="0" smtClean="0"/>
              <a:t>Testing still effective</a:t>
            </a:r>
          </a:p>
          <a:p>
            <a:pPr lvl="2"/>
            <a:r>
              <a:rPr lang="en-GB" dirty="0" smtClean="0"/>
              <a:t>May be hard to determine cause of failure</a:t>
            </a:r>
          </a:p>
          <a:p>
            <a:pPr lvl="2"/>
            <a:r>
              <a:rPr lang="en-US" dirty="0" smtClean="0"/>
              <a:t>Makes debugging more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 Testing</a:t>
            </a:r>
            <a:r>
              <a:rPr lang="en-GB" dirty="0" smtClean="0"/>
              <a:t>:Key Point 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group of tests forms an equivalence class if:</a:t>
            </a:r>
          </a:p>
          <a:p>
            <a:pPr lvl="1"/>
            <a:r>
              <a:rPr lang="en-GB" dirty="0" smtClean="0"/>
              <a:t>They all test the same thing.</a:t>
            </a:r>
          </a:p>
          <a:p>
            <a:pPr lvl="1"/>
            <a:r>
              <a:rPr lang="en-GB" dirty="0" smtClean="0"/>
              <a:t>If one test catches a bug, the others probably will too.</a:t>
            </a:r>
          </a:p>
          <a:p>
            <a:pPr lvl="1"/>
            <a:r>
              <a:rPr lang="en-GB" dirty="0" smtClean="0"/>
              <a:t>If one test doesn't catch a bug, the others probably won't either.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Value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Tests around edges of partitions</a:t>
            </a:r>
          </a:p>
          <a:p>
            <a:pPr lvl="1"/>
            <a:r>
              <a:rPr lang="en-US" i="1" dirty="0" smtClean="0"/>
              <a:t>Multiple tests per partition on boundaries</a:t>
            </a:r>
          </a:p>
          <a:p>
            <a:r>
              <a:rPr lang="en-GB" dirty="0" smtClean="0"/>
              <a:t>Retains assuming that similar values (values from the same partition) are treated similarly</a:t>
            </a:r>
          </a:p>
          <a:p>
            <a:r>
              <a:rPr lang="en-GB" dirty="0" smtClean="0"/>
              <a:t>Catches developer errors in choosing boundary </a:t>
            </a:r>
            <a:r>
              <a:rPr lang="en-US" dirty="0" smtClean="0"/>
              <a:t>values and conditions</a:t>
            </a:r>
          </a:p>
          <a:p>
            <a:r>
              <a:rPr lang="en-GB" dirty="0" smtClean="0"/>
              <a:t>Boundary value testing focuses on the boundaries because that is where so many defects hide.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1530</Words>
  <Application>Microsoft Office PowerPoint</Application>
  <PresentationFormat>On-screen Show (4:3)</PresentationFormat>
  <Paragraphs>192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EdStudPres</vt:lpstr>
      <vt:lpstr>Software Quality Assurance</vt:lpstr>
      <vt:lpstr>Review of Previous Lecture</vt:lpstr>
      <vt:lpstr>Techniques of Black Box Testing</vt:lpstr>
      <vt:lpstr>Equivalence Class Testing</vt:lpstr>
      <vt:lpstr>Example Partitions</vt:lpstr>
      <vt:lpstr>Design of Test Cases</vt:lpstr>
      <vt:lpstr>One-to-one versus Minimalist</vt:lpstr>
      <vt:lpstr>Equivalence Class Testing:Key Point  </vt:lpstr>
      <vt:lpstr>Boundary Value Testing</vt:lpstr>
      <vt:lpstr>Example Boundaries</vt:lpstr>
      <vt:lpstr>Boundary Value Tests</vt:lpstr>
      <vt:lpstr>Boundary Matrices</vt:lpstr>
      <vt:lpstr>Decision Table Testing</vt:lpstr>
      <vt:lpstr>Example Decision Table</vt:lpstr>
      <vt:lpstr>Pair-wise Testing</vt:lpstr>
      <vt:lpstr>Pair-wise Testing: Example</vt:lpstr>
      <vt:lpstr>Pair-wise Testing: Example</vt:lpstr>
      <vt:lpstr>Technique</vt:lpstr>
      <vt:lpstr>Using Orthogonal Arrays</vt:lpstr>
      <vt:lpstr>State-Transition Diagrams</vt:lpstr>
      <vt:lpstr>Example State Transition Diagram</vt:lpstr>
      <vt:lpstr>Creating Test Cases-Level 1</vt:lpstr>
      <vt:lpstr>Level 2</vt:lpstr>
      <vt:lpstr>Level 3</vt:lpstr>
      <vt:lpstr>Level 4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2010-10-17T03:05:13Z</dcterms:created>
  <dcterms:modified xsi:type="dcterms:W3CDTF">2011-02-24T05:37:45Z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