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4"/>
  </p:sldMasterIdLst>
  <p:notesMasterIdLst>
    <p:notesMasterId r:id="rId19"/>
  </p:notesMasterIdLst>
  <p:sldIdLst>
    <p:sldId id="256" r:id="rId5"/>
    <p:sldId id="257" r:id="rId6"/>
    <p:sldId id="258" r:id="rId7"/>
    <p:sldId id="259" r:id="rId8"/>
    <p:sldId id="260" r:id="rId9"/>
    <p:sldId id="261" r:id="rId10"/>
    <p:sldId id="262" r:id="rId11"/>
    <p:sldId id="263" r:id="rId12"/>
    <p:sldId id="268" r:id="rId13"/>
    <p:sldId id="269" r:id="rId14"/>
    <p:sldId id="264" r:id="rId15"/>
    <p:sldId id="265" r:id="rId16"/>
    <p:sldId id="266" r:id="rId17"/>
    <p:sldId id="267" r:id="rId1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3" autoAdjust="0"/>
    <p:restoredTop sz="94660"/>
  </p:normalViewPr>
  <p:slideViewPr>
    <p:cSldViewPr>
      <p:cViewPr>
        <p:scale>
          <a:sx n="70" d="100"/>
          <a:sy n="70" d="100"/>
        </p:scale>
        <p:origin x="-10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974225D7-ABF7-4348-A8CF-2069210B2A8E}" type="datetime8">
              <a:rPr lang="en-US" smtClean="0"/>
              <a:pPr algn="ctr"/>
              <a:t>3/2/2011 8:04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C6315-40F0-4291-A690-D5E31EBBE4E0}" type="datetime8">
              <a:rPr lang="en-US" smtClean="0">
                <a:solidFill>
                  <a:schemeClr val="tx2"/>
                </a:solidFill>
              </a:rPr>
              <a:pPr/>
              <a:t>3/2/2011 8:04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7ACDAFD7-D6FA-4620-94E9-4D2498D68F18}" type="datetime8">
              <a:rPr lang="en-US" smtClean="0">
                <a:solidFill>
                  <a:schemeClr val="tx2"/>
                </a:solidFill>
              </a:rPr>
              <a:pPr/>
              <a:t>3/2/2011 8:04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4A028FA-1218-4521-9AD7-B99A28E1B9B8}" type="datetime8">
              <a:rPr lang="en-US" smtClean="0"/>
              <a:pPr/>
              <a:t>3/2/2011 8:04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147467-CBEE-4B72-8B39-CB47EC172797}" type="datetime8">
              <a:rPr lang="en-US" smtClean="0"/>
              <a:pPr/>
              <a:t>3/2/2011 8:04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4A0D83A5-5B94-4BE5-8D61-FFAB8FB31166}" type="datetime8">
              <a:rPr lang="en-US" smtClean="0"/>
              <a:pPr/>
              <a:t>3/2/2011 8:04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498D0B5A-EFE7-4F11-8155-005E36A85AC3}" type="datetime8">
              <a:rPr lang="en-US" smtClean="0"/>
              <a:pPr/>
              <a:t>3/2/2011 8:04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E44806-EF65-4033-85D7-A7902B55FBF5}" type="datetime8">
              <a:rPr lang="en-US" smtClean="0"/>
              <a:pPr/>
              <a:t>3/2/2011 8:04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63B29-1DA0-4E05-853B-4C42AD651266}" type="datetime8">
              <a:rPr lang="en-US" smtClean="0"/>
              <a:pPr/>
              <a:t>3/2/2011 8:04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0AF0FB87-B511-4B2D-A2AB-FE167BE33B8E}" type="datetime8">
              <a:rPr lang="en-US" smtClean="0"/>
              <a:pPr/>
              <a:t>3/2/2011 8:04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69C93CBB-EB7F-4841-A320-FE4BB5F6ABD2}" type="datetime8">
              <a:rPr lang="en-US" smtClean="0"/>
              <a:pPr/>
              <a:t>3/2/2011 8:04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E0C59BC8-D17F-4E30-B789-B7AB245D289A}" type="datetime8">
              <a:rPr lang="en-US" smtClean="0">
                <a:solidFill>
                  <a:schemeClr val="tx2"/>
                </a:solidFill>
              </a:rPr>
              <a:pPr/>
              <a:t>3/2/2011 8:04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a:t>
            </a:r>
            <a:r>
              <a:rPr lang="en-US" sz="2800" dirty="0" smtClean="0"/>
              <a:t>5</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1713546" cy="369332"/>
          </a:xfrm>
          <a:prstGeom prst="rect">
            <a:avLst/>
          </a:prstGeom>
          <a:noFill/>
        </p:spPr>
        <p:txBody>
          <a:bodyPr wrap="none" rtlCol="0">
            <a:spAutoFit/>
          </a:bodyPr>
          <a:lstStyle/>
          <a:p>
            <a:r>
              <a:rPr lang="en-US" dirty="0" smtClean="0"/>
              <a:t>3</a:t>
            </a:r>
            <a:r>
              <a:rPr lang="en-US" baseline="30000" dirty="0" smtClean="0"/>
              <a:t>rd</a:t>
            </a:r>
            <a:r>
              <a:rPr lang="en-US" dirty="0" smtClean="0"/>
              <a:t> March,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Disadvantage-4</a:t>
            </a:r>
            <a:endParaRPr lang="en-US" dirty="0"/>
          </a:p>
        </p:txBody>
      </p:sp>
      <p:sp>
        <p:nvSpPr>
          <p:cNvPr id="3" name="Content Placeholder 2"/>
          <p:cNvSpPr>
            <a:spLocks noGrp="1"/>
          </p:cNvSpPr>
          <p:nvPr>
            <p:ph sz="quarter" idx="1"/>
          </p:nvPr>
        </p:nvSpPr>
        <p:spPr/>
        <p:txBody>
          <a:bodyPr/>
          <a:lstStyle/>
          <a:p>
            <a:r>
              <a:rPr lang="en-GB" dirty="0" smtClean="0"/>
              <a:t>Fourth, the tester must have the programming skills to understand and evaluate the software under test. Unfortunately, many testers today do not have this background.</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
          </p:nvPr>
        </p:nvSpPr>
        <p:spPr/>
        <p:txBody>
          <a:bodyPr/>
          <a:lstStyle/>
          <a:p>
            <a:r>
              <a:rPr lang="en-GB" dirty="0" smtClean="0"/>
              <a:t>When using white box testing, the tester can be sure that every path through the software under test has been identified and tested.</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a:t>
            </a:r>
            <a:r>
              <a:rPr lang="en-US" smtClean="0"/>
              <a:t>of White Box </a:t>
            </a:r>
            <a:r>
              <a:rPr lang="en-US" dirty="0" smtClean="0"/>
              <a:t>Testing</a:t>
            </a:r>
            <a:endParaRPr lang="en-US" dirty="0"/>
          </a:p>
        </p:txBody>
      </p:sp>
      <p:sp>
        <p:nvSpPr>
          <p:cNvPr id="3" name="Content Placeholder 2"/>
          <p:cNvSpPr>
            <a:spLocks noGrp="1"/>
          </p:cNvSpPr>
          <p:nvPr>
            <p:ph sz="quarter" idx="1"/>
          </p:nvPr>
        </p:nvSpPr>
        <p:spPr/>
        <p:txBody>
          <a:bodyPr/>
          <a:lstStyle/>
          <a:p>
            <a:r>
              <a:rPr lang="en-US" dirty="0" smtClean="0"/>
              <a:t>Control Flow Testing</a:t>
            </a:r>
          </a:p>
          <a:p>
            <a:r>
              <a:rPr lang="en-US" dirty="0" smtClean="0"/>
              <a:t>Data Flow Testing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a:xfrm>
            <a:off x="533400" y="1524000"/>
            <a:ext cx="8534400" cy="5105400"/>
          </a:xfrm>
        </p:spPr>
        <p:txBody>
          <a:bodyPr>
            <a:noAutofit/>
          </a:bodyPr>
          <a:lstStyle/>
          <a:p>
            <a:r>
              <a:rPr lang="en-GB" sz="2100" dirty="0" smtClean="0"/>
              <a:t>White box testing is a strategy in which testing is based on the internal paths, structure, and implementation of the software under test (SUT). </a:t>
            </a:r>
          </a:p>
          <a:p>
            <a:r>
              <a:rPr lang="en-GB" sz="2100" dirty="0" smtClean="0"/>
              <a:t>It generally requires detailed programming skills.</a:t>
            </a:r>
          </a:p>
          <a:p>
            <a:r>
              <a:rPr lang="en-GB" sz="2100" dirty="0" smtClean="0"/>
              <a:t>White box testing is more than code testing-it is path testing.</a:t>
            </a:r>
          </a:p>
          <a:p>
            <a:r>
              <a:rPr lang="en-GB" sz="2100" dirty="0" smtClean="0"/>
              <a:t>White box testing has four distinct disadvantages. </a:t>
            </a:r>
          </a:p>
          <a:p>
            <a:pPr lvl="1"/>
            <a:r>
              <a:rPr lang="en-GB" sz="2100" dirty="0" smtClean="0"/>
              <a:t>First, the number of execution paths may be so large than they cannot all be tested. </a:t>
            </a:r>
          </a:p>
          <a:p>
            <a:pPr lvl="1"/>
            <a:r>
              <a:rPr lang="en-GB" sz="2100" dirty="0" smtClean="0"/>
              <a:t>Second, the test cases chosen may not detect data sensitivity errors. </a:t>
            </a:r>
          </a:p>
          <a:p>
            <a:pPr lvl="1"/>
            <a:r>
              <a:rPr lang="en-GB" sz="2100" dirty="0" smtClean="0"/>
              <a:t>Third, white box testing assumes the control flow is correct. </a:t>
            </a:r>
          </a:p>
          <a:p>
            <a:pPr lvl="1"/>
            <a:r>
              <a:rPr lang="en-GB" sz="2100" dirty="0" smtClean="0"/>
              <a:t>Fourth, the tester must have the programming skills to understand and evaluate the software under test.</a:t>
            </a:r>
          </a:p>
          <a:p>
            <a:r>
              <a:rPr lang="en-GB" sz="2100" dirty="0" smtClean="0"/>
              <a:t>When using white box testing, the tester can be sure that every path through the software under test has been identified and tested.</a:t>
            </a:r>
          </a:p>
          <a:p>
            <a:endParaRPr lang="en-US" sz="2100"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GB" dirty="0" smtClean="0"/>
              <a:t>A Practitioner’s Guide to Software Test Design: Lee </a:t>
            </a:r>
            <a:r>
              <a:rPr lang="en-GB" dirty="0" err="1" smtClean="0"/>
              <a:t>Coopeland</a:t>
            </a:r>
            <a:r>
              <a:rPr lang="en-GB" dirty="0" smtClean="0"/>
              <a:t>, 2004.</a:t>
            </a:r>
          </a:p>
          <a:p>
            <a:r>
              <a:rPr lang="en-GB" dirty="0" smtClean="0"/>
              <a:t>Myers, </a:t>
            </a:r>
            <a:r>
              <a:rPr lang="en-GB" dirty="0" err="1" smtClean="0"/>
              <a:t>Glenford</a:t>
            </a:r>
            <a:r>
              <a:rPr lang="en-GB" dirty="0" smtClean="0"/>
              <a:t> J. (1979). </a:t>
            </a:r>
            <a:r>
              <a:rPr lang="en-GB" i="1" dirty="0" smtClean="0"/>
              <a:t>The Art of Software Testing</a:t>
            </a:r>
            <a:r>
              <a:rPr lang="en-GB" dirty="0" smtClean="0"/>
              <a:t>. John Wiley </a:t>
            </a:r>
            <a:r>
              <a:rPr lang="en-GB" smtClean="0"/>
              <a:t>&amp; Sons.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Review of Previous Lecture</a:t>
            </a:r>
            <a:endParaRPr lang="en-US" dirty="0"/>
          </a:p>
        </p:txBody>
      </p:sp>
      <p:sp>
        <p:nvSpPr>
          <p:cNvPr id="3" name="Rectangle 2"/>
          <p:cNvSpPr>
            <a:spLocks noGrp="1"/>
          </p:cNvSpPr>
          <p:nvPr>
            <p:ph sz="quarter" idx="1"/>
          </p:nvPr>
        </p:nvSpPr>
        <p:spPr>
          <a:xfrm>
            <a:off x="612648" y="1600200"/>
            <a:ext cx="8153400" cy="4876800"/>
          </a:xfrm>
        </p:spPr>
        <p:txBody>
          <a:bodyPr>
            <a:normAutofit fontScale="85000" lnSpcReduction="20000"/>
          </a:bodyPr>
          <a:lstStyle/>
          <a:p>
            <a:r>
              <a:rPr lang="en-GB" sz="2800" dirty="0" smtClean="0"/>
              <a:t>Black box testing is a strategy in which testing is based solely on the requirements and specifications. </a:t>
            </a:r>
          </a:p>
          <a:p>
            <a:r>
              <a:rPr lang="en-GB" sz="2800" dirty="0" smtClean="0"/>
              <a:t>It requires no knowledge of the internal paths, structure, or implementation of the software under test (SUT).</a:t>
            </a:r>
          </a:p>
          <a:p>
            <a:r>
              <a:rPr lang="en-US" sz="2800" dirty="0" smtClean="0"/>
              <a:t>It can be applied to all levels of testing.</a:t>
            </a:r>
          </a:p>
          <a:p>
            <a:r>
              <a:rPr lang="en-GB" sz="2800" dirty="0" smtClean="0"/>
              <a:t>When using black box testing, the tester can never be sure of how much of the system under test has been tested.</a:t>
            </a:r>
          </a:p>
          <a:p>
            <a:r>
              <a:rPr lang="en-GB" sz="2800" dirty="0" smtClean="0"/>
              <a:t>Even though we can't test everything, formal black box testing directs the tester to choose subsets of tests that are both efficient and effective in finding defects.</a:t>
            </a:r>
          </a:p>
          <a:p>
            <a:r>
              <a:rPr lang="en-US" sz="2800" dirty="0" smtClean="0"/>
              <a:t>Techniques of Black Box Testing: Equivalence Class Testing, Boundary Value Testing, Decision Table Testing, Pair-wise Testing, State-Transition Testing, Domain Analysis Testing, Use Case Testing.</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048000"/>
          </a:xfrm>
        </p:spPr>
        <p:txBody>
          <a:bodyPr>
            <a:normAutofit/>
          </a:bodyPr>
          <a:lstStyle/>
          <a:p>
            <a:pPr>
              <a:buClr>
                <a:schemeClr val="bg1"/>
              </a:buClr>
              <a:buSzPct val="66000"/>
              <a:buFont typeface="Wingdings" pitchFamily="2" charset="2"/>
              <a:buChar char="Ø"/>
            </a:pPr>
            <a:r>
              <a:rPr lang="en-GB" dirty="0" smtClean="0">
                <a:solidFill>
                  <a:schemeClr val="bg1"/>
                </a:solidFill>
              </a:rPr>
              <a:t>White box testing is a strategy in which testing is based on the internal paths, structure, and implementation of the software under test. </a:t>
            </a:r>
          </a:p>
          <a:p>
            <a:pPr>
              <a:buClr>
                <a:schemeClr val="bg1"/>
              </a:buClr>
              <a:buSzPct val="66000"/>
              <a:buFont typeface="Wingdings" pitchFamily="2" charset="2"/>
              <a:buChar char="Ø"/>
            </a:pPr>
            <a:r>
              <a:rPr lang="en-GB" dirty="0" smtClean="0">
                <a:solidFill>
                  <a:schemeClr val="bg1"/>
                </a:solidFill>
              </a:rPr>
              <a:t>White box testing generally requires detailed programming skills.</a:t>
            </a:r>
          </a:p>
          <a:p>
            <a:endParaRPr lang="en-US" dirty="0"/>
          </a:p>
        </p:txBody>
      </p:sp>
      <p:sp>
        <p:nvSpPr>
          <p:cNvPr id="3" name="Title 2"/>
          <p:cNvSpPr>
            <a:spLocks noGrp="1"/>
          </p:cNvSpPr>
          <p:nvPr>
            <p:ph type="title"/>
          </p:nvPr>
        </p:nvSpPr>
        <p:spPr/>
        <p:txBody>
          <a:bodyPr/>
          <a:lstStyle/>
          <a:p>
            <a:r>
              <a:rPr lang="en-US" dirty="0" smtClean="0"/>
              <a:t>White Box Testing</a:t>
            </a:r>
            <a:endParaRPr lang="en-US" dirty="0"/>
          </a:p>
        </p:txBody>
      </p:sp>
      <p:sp>
        <p:nvSpPr>
          <p:cNvPr id="5" name="Slide Number Placeholder 4"/>
          <p:cNvSpPr>
            <a:spLocks noGrp="1"/>
          </p:cNvSpPr>
          <p:nvPr>
            <p:ph type="sldNum" sz="quarter" idx="11"/>
          </p:nvPr>
        </p:nvSpPr>
        <p:spPr/>
        <p:txBody>
          <a:bodyPr/>
          <a:lstStyle/>
          <a:p>
            <a:pPr algn="ctr"/>
            <a:fld id="{1AD93096-5B34-4342-9326-69289CEAE4C2}" type="slidenum">
              <a:rPr lang="en-US" smtClean="0"/>
              <a:pPr algn="ctr"/>
              <a:t>3</a:t>
            </a:fld>
            <a:endParaRPr lang="en-US" sz="24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 Process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a:bodyPr>
          <a:lstStyle/>
          <a:p>
            <a:pPr>
              <a:buNone/>
            </a:pPr>
            <a:r>
              <a:rPr lang="en-GB" dirty="0" smtClean="0"/>
              <a:t>The general white box testing process is:</a:t>
            </a:r>
          </a:p>
          <a:p>
            <a:r>
              <a:rPr lang="en-GB" dirty="0" smtClean="0"/>
              <a:t>The </a:t>
            </a:r>
            <a:r>
              <a:rPr lang="en-GB" dirty="0" err="1" smtClean="0"/>
              <a:t>SUT's</a:t>
            </a:r>
            <a:r>
              <a:rPr lang="en-GB" dirty="0" smtClean="0"/>
              <a:t> implementation is analysed.</a:t>
            </a:r>
          </a:p>
          <a:p>
            <a:r>
              <a:rPr lang="en-GB" dirty="0" smtClean="0"/>
              <a:t>Paths through the SUT are identified.</a:t>
            </a:r>
          </a:p>
          <a:p>
            <a:r>
              <a:rPr lang="en-GB" dirty="0" smtClean="0"/>
              <a:t>Inputs are chosen to cause the SUT to execute selected paths. This is called path sensitisation. Expected results for those inputs are determined.</a:t>
            </a:r>
          </a:p>
          <a:p>
            <a:r>
              <a:rPr lang="en-GB" dirty="0" smtClean="0"/>
              <a:t>The tests are run.</a:t>
            </a:r>
          </a:p>
          <a:p>
            <a:r>
              <a:rPr lang="en-GB" dirty="0" smtClean="0"/>
              <a:t>Actual outputs are compared with the expected outputs.</a:t>
            </a:r>
          </a:p>
          <a:p>
            <a:r>
              <a:rPr lang="en-GB" dirty="0" smtClean="0"/>
              <a:t>A determination is made as to the proper functioning of the </a:t>
            </a:r>
            <a:r>
              <a:rPr lang="en-GB" smtClean="0"/>
              <a:t>SUT.</a:t>
            </a:r>
            <a:endParaRPr lang="en-GB"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1026" name="AutoShape 2"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a:spLocks noGrp="1"/>
          </p:cNvSpPr>
          <p:nvPr>
            <p:ph sz="quarter" idx="1"/>
          </p:nvPr>
        </p:nvSpPr>
        <p:spPr>
          <a:xfrm>
            <a:off x="612648" y="1600200"/>
            <a:ext cx="8153400" cy="4495800"/>
          </a:xfrm>
        </p:spPr>
        <p:txBody>
          <a:bodyPr/>
          <a:lstStyle/>
          <a:p>
            <a:r>
              <a:rPr lang="en-GB" dirty="0" smtClean="0"/>
              <a:t>White box testing can be applied at all levels of system development—unit, integration, system, and acceptance.</a:t>
            </a:r>
            <a:endParaRPr lang="en-US" dirty="0" smtClean="0"/>
          </a:p>
          <a:p>
            <a:r>
              <a:rPr lang="en-GB" dirty="0" smtClean="0"/>
              <a:t>Generally white box testing is equated with unit testing performed by developers. While this is correct, it is a narrow view of white box testing.</a:t>
            </a:r>
            <a:endParaRPr lang="en-US" dirty="0"/>
          </a:p>
        </p:txBody>
      </p:sp>
      <p:sp>
        <p:nvSpPr>
          <p:cNvPr id="10" name="Slide Number Placeholder 9"/>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3" name="Content Placeholder 2"/>
          <p:cNvSpPr>
            <a:spLocks noGrp="1"/>
          </p:cNvSpPr>
          <p:nvPr>
            <p:ph sz="quarter" idx="1"/>
          </p:nvPr>
        </p:nvSpPr>
        <p:spPr>
          <a:xfrm>
            <a:off x="228600" y="1524000"/>
            <a:ext cx="5178552" cy="5029200"/>
          </a:xfrm>
        </p:spPr>
        <p:txBody>
          <a:bodyPr>
            <a:normAutofit/>
          </a:bodyPr>
          <a:lstStyle/>
          <a:p>
            <a:r>
              <a:rPr lang="en-GB" dirty="0" smtClean="0"/>
              <a:t>White box testing is more than code testing-it is </a:t>
            </a:r>
            <a:r>
              <a:rPr lang="en-GB" b="1" dirty="0" smtClean="0"/>
              <a:t>path</a:t>
            </a:r>
            <a:r>
              <a:rPr lang="en-GB" dirty="0" smtClean="0"/>
              <a:t> testing. Generally, the paths that are tested are within a module (unit testing). But we can apply the same techniques to test paths between modules within subsystems, between subsystems within systems, and even between entire systems.</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5505450" y="2362200"/>
            <a:ext cx="3562350" cy="284797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Disadvantage-1</a:t>
            </a:r>
            <a:endParaRPr lang="en-US" dirty="0"/>
          </a:p>
        </p:txBody>
      </p:sp>
      <p:sp>
        <p:nvSpPr>
          <p:cNvPr id="3" name="Content Placeholder 2"/>
          <p:cNvSpPr>
            <a:spLocks noGrp="1"/>
          </p:cNvSpPr>
          <p:nvPr>
            <p:ph sz="quarter" idx="1"/>
          </p:nvPr>
        </p:nvSpPr>
        <p:spPr>
          <a:xfrm>
            <a:off x="612648" y="1600200"/>
            <a:ext cx="8153400" cy="3429000"/>
          </a:xfrm>
        </p:spPr>
        <p:txBody>
          <a:bodyPr>
            <a:normAutofit/>
          </a:bodyPr>
          <a:lstStyle/>
          <a:p>
            <a:r>
              <a:rPr lang="en-GB" dirty="0" smtClean="0"/>
              <a:t>The number of execution paths may be so large than they cannot all be tested. Attempting to test all execution paths through white box testing is generally as infeasible as testing all input data combinations through black box testing.</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Disadvantage-2</a:t>
            </a:r>
            <a:endParaRPr lang="en-US" dirty="0"/>
          </a:p>
        </p:txBody>
      </p:sp>
      <p:sp>
        <p:nvSpPr>
          <p:cNvPr id="3" name="Content Placeholder 2"/>
          <p:cNvSpPr>
            <a:spLocks noGrp="1"/>
          </p:cNvSpPr>
          <p:nvPr>
            <p:ph sz="quarter" idx="1"/>
          </p:nvPr>
        </p:nvSpPr>
        <p:spPr/>
        <p:txBody>
          <a:bodyPr/>
          <a:lstStyle/>
          <a:p>
            <a:r>
              <a:rPr lang="en-GB" dirty="0" smtClean="0"/>
              <a:t>Second, the test cases chosen may not detect data sensitivity errors. For example:</a:t>
            </a:r>
          </a:p>
          <a:p>
            <a:pPr>
              <a:buNone/>
            </a:pPr>
            <a:endParaRPr lang="en-GB" dirty="0" smtClean="0"/>
          </a:p>
          <a:p>
            <a:pPr>
              <a:buNone/>
            </a:pPr>
            <a:r>
              <a:rPr lang="en-GB" dirty="0" smtClean="0"/>
              <a:t>				p=q/r</a:t>
            </a:r>
            <a:r>
              <a:rPr lang="en-GB" dirty="0" smtClean="0"/>
              <a:t>; </a:t>
            </a:r>
          </a:p>
          <a:p>
            <a:pPr>
              <a:buNone/>
            </a:pPr>
            <a:r>
              <a:rPr lang="en-GB" dirty="0" smtClean="0"/>
              <a:t>		may </a:t>
            </a:r>
            <a:r>
              <a:rPr lang="en-GB" dirty="0" smtClean="0"/>
              <a:t>execute correctly except when r=0.</a:t>
            </a:r>
          </a:p>
          <a:p>
            <a:pPr>
              <a:buNone/>
            </a:pPr>
            <a:endParaRPr lang="en-GB"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Disadvantage-3</a:t>
            </a:r>
            <a:endParaRPr lang="en-US" dirty="0"/>
          </a:p>
        </p:txBody>
      </p:sp>
      <p:sp>
        <p:nvSpPr>
          <p:cNvPr id="3" name="Content Placeholder 2"/>
          <p:cNvSpPr>
            <a:spLocks noGrp="1"/>
          </p:cNvSpPr>
          <p:nvPr>
            <p:ph sz="quarter" idx="1"/>
          </p:nvPr>
        </p:nvSpPr>
        <p:spPr/>
        <p:txBody>
          <a:bodyPr/>
          <a:lstStyle/>
          <a:p>
            <a:r>
              <a:rPr lang="en-GB" dirty="0" smtClean="0"/>
              <a:t>Third, white box testing assumes the control flow is correct (or very close to correct). Since the tests are based on the existing paths, nonexistent paths cannot be discovered through white box testing.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727</Words>
  <Application>Microsoft Office PowerPoint</Application>
  <PresentationFormat>On-screen Show (4:3)</PresentationFormat>
  <Paragraphs>71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EdStudPres</vt:lpstr>
      <vt:lpstr>Software Quality Assurance</vt:lpstr>
      <vt:lpstr>Review of Previous Lecture</vt:lpstr>
      <vt:lpstr>White Box Testing</vt:lpstr>
      <vt:lpstr>White Box Testing Process</vt:lpstr>
      <vt:lpstr>Applicability</vt:lpstr>
      <vt:lpstr>Applicability</vt:lpstr>
      <vt:lpstr>Disadvantage-1</vt:lpstr>
      <vt:lpstr>Disadvantage-2</vt:lpstr>
      <vt:lpstr>Disadvantage-3</vt:lpstr>
      <vt:lpstr>Disadvantage-4</vt:lpstr>
      <vt:lpstr>Advantages</vt:lpstr>
      <vt:lpstr>Techniques of White Box Testing</vt:lpstr>
      <vt:lpstr>Summary</vt:lpstr>
      <vt:lpstr>References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2010-09-28T14:09:44Z</dcterms:created>
  <dcterms:modified xsi:type="dcterms:W3CDTF">2011-03-02T15:08:52Z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