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4"/>
  </p:sldMasterIdLst>
  <p:notesMasterIdLst>
    <p:notesMasterId r:id="rId42"/>
  </p:notesMasterIdLst>
  <p:sldIdLst>
    <p:sldId id="324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3" autoAdjust="0"/>
    <p:restoredTop sz="94660"/>
  </p:normalViewPr>
  <p:slideViewPr>
    <p:cSldViewPr>
      <p:cViewPr>
        <p:scale>
          <a:sx n="70" d="100"/>
          <a:sy n="70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2/28/2011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784E4-D93E-4243-A1F1-BC677D0182A1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AE88FC-D6EC-48C2-AD47-1A8F7134661B}" type="slidenum">
              <a:rPr lang="en-US"/>
              <a:pPr/>
              <a:t>2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/>
              <a:t>No lab today</a:t>
            </a:r>
          </a:p>
          <a:p>
            <a:pPr>
              <a:buFontTx/>
              <a:buChar char="-"/>
            </a:pPr>
            <a:r>
              <a:rPr lang="en-US"/>
              <a:t>More lab in later term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485CF6-12E3-4BCB-92BC-342365924DCD}" type="slidenum">
              <a:rPr lang="en-US"/>
              <a:pPr/>
              <a:t>3</a:t>
            </a:fld>
            <a:endParaRPr lang="en-US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873EB8-6BA1-4A25-A7A9-5F0154D7A693}" type="slidenum">
              <a:rPr lang="en-US"/>
              <a:pPr/>
              <a:t>4</a:t>
            </a:fld>
            <a:endParaRPr lang="en-US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520"/>
            <a:ext cx="5029200" cy="41142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91F2A2-2D70-4962-A063-7CF333F7754C}" type="slidenum">
              <a:rPr lang="en-US"/>
              <a:pPr/>
              <a:t>12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2B643B-8E1A-4AA6-AC9C-90B222FD758D}" type="slidenum">
              <a:rPr lang="en-US"/>
              <a:pPr/>
              <a:t>14</a:t>
            </a:fld>
            <a:endParaRPr lang="en-US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/>
              <a:t>projects are composed of processes</a:t>
            </a:r>
          </a:p>
          <a:p>
            <a:pPr>
              <a:buFontTx/>
              <a:buChar char="-"/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2/28/2011 10:26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2/28/2011 10:26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2/28/2011 10:26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2/28/2011 10:26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2/28/2011 10:26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1" y="6492875"/>
            <a:ext cx="1676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Seemab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Latif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2/28/2011 10:26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2/28/2011 10:26 PM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2/28/2011 10:26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2/28/2011 10:26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2/28/2011 10:26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2/28/2011 10:26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2/28/2011 10:26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1" y="6492875"/>
            <a:ext cx="1676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Seemab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Latif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Q7503_1.pp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524000"/>
            <a:ext cx="85344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Software Project Management</a:t>
            </a:r>
            <a:endParaRPr lang="en-US" sz="36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971800"/>
            <a:ext cx="6400800" cy="9144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Processes and Organization</a:t>
            </a:r>
            <a:endParaRPr lang="en-US" sz="2800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5562600" y="5410200"/>
            <a:ext cx="350520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</a:t>
            </a:r>
            <a:r>
              <a:rPr kumimoji="0" lang="en-US" sz="2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Seemab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Latif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2"/>
          <p:cNvSpPr txBox="1">
            <a:spLocks/>
          </p:cNvSpPr>
          <p:nvPr/>
        </p:nvSpPr>
        <p:spPr>
          <a:xfrm>
            <a:off x="2362200" y="6050037"/>
            <a:ext cx="6705600" cy="685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Lecture No. 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063" y="6260068"/>
            <a:ext cx="1836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dirty="0" smtClean="0"/>
              <a:t>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March, 2011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0DF500E-CFE4-46EF-A4F0-ECEAAC5B14BF}" type="slidenum">
              <a:rPr lang="en-US"/>
              <a:pPr/>
              <a:t>10</a:t>
            </a:fld>
            <a:endParaRPr 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Stakeholder Triad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1. Function Representative</a:t>
            </a:r>
          </a:p>
          <a:p>
            <a:pPr lvl="2"/>
            <a:r>
              <a:rPr lang="en-US" sz="2000" dirty="0"/>
              <a:t>The ‘business person’</a:t>
            </a:r>
          </a:p>
          <a:p>
            <a:pPr lvl="2"/>
            <a:r>
              <a:rPr lang="en-US" sz="2000" dirty="0"/>
              <a:t>Or SME: Subject Matter Expert</a:t>
            </a:r>
          </a:p>
          <a:p>
            <a:r>
              <a:rPr lang="en-US" sz="2800" dirty="0"/>
              <a:t>2. Executive Sponsor</a:t>
            </a:r>
          </a:p>
          <a:p>
            <a:pPr lvl="2"/>
            <a:r>
              <a:rPr lang="en-US" sz="2000" dirty="0"/>
              <a:t>Project’s visionary &amp; champion</a:t>
            </a:r>
          </a:p>
          <a:p>
            <a:pPr lvl="2"/>
            <a:r>
              <a:rPr lang="en-US" sz="2000" dirty="0"/>
              <a:t>Also the ‘General’, ‘Fall Guy’, and ‘Minesweeper’</a:t>
            </a:r>
          </a:p>
          <a:p>
            <a:pPr lvl="2"/>
            <a:r>
              <a:rPr lang="en-US" sz="2000" dirty="0"/>
              <a:t>Not the PM, ‘Santa Claus’, or the ‘Tech Guy’</a:t>
            </a:r>
          </a:p>
          <a:p>
            <a:r>
              <a:rPr lang="en-US" sz="2800" dirty="0"/>
              <a:t>3. Project Manager</a:t>
            </a:r>
          </a:p>
          <a:p>
            <a:pPr lvl="2"/>
            <a:r>
              <a:rPr lang="en-US" sz="2000" dirty="0"/>
              <a:t>The </a:t>
            </a:r>
            <a:r>
              <a:rPr lang="en-US" sz="2000" dirty="0" smtClean="0"/>
              <a:t>‘key player’</a:t>
            </a:r>
            <a:endParaRPr lang="en-US" sz="2000" dirty="0"/>
          </a:p>
          <a:p>
            <a:pPr lvl="2"/>
            <a:r>
              <a:rPr lang="en-US" sz="2000" dirty="0"/>
              <a:t>Must be ‘multi-lingual’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4149725" cy="4572000"/>
          </a:xfrm>
        </p:spPr>
        <p:txBody>
          <a:bodyPr/>
          <a:lstStyle/>
          <a:p>
            <a:r>
              <a:rPr lang="en-US" sz="2400" dirty="0"/>
              <a:t>Define scope of project</a:t>
            </a:r>
          </a:p>
          <a:p>
            <a:r>
              <a:rPr lang="en-US" sz="2400" dirty="0"/>
              <a:t>Identify stakeholders, decision-makers, and escalation procedures</a:t>
            </a:r>
          </a:p>
          <a:p>
            <a:r>
              <a:rPr lang="en-US" sz="2400" dirty="0"/>
              <a:t>Develop detailed task list (work breakdown structures)</a:t>
            </a:r>
          </a:p>
          <a:p>
            <a:r>
              <a:rPr lang="en-US" sz="2400" dirty="0"/>
              <a:t>Estimate time requirements</a:t>
            </a:r>
          </a:p>
          <a:p>
            <a:r>
              <a:rPr lang="en-US" sz="2400" dirty="0"/>
              <a:t>Develop initial project management flow chart</a:t>
            </a:r>
          </a:p>
          <a:p>
            <a:r>
              <a:rPr lang="en-US" sz="2400" dirty="0"/>
              <a:t>Identify required resources and budget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24000"/>
            <a:ext cx="4364038" cy="4572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Evaluate project requirements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Identify and evaluate risks 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Prepare </a:t>
            </a:r>
            <a:r>
              <a:rPr lang="en-US" sz="2400" dirty="0"/>
              <a:t>contingency plan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Identify interdependencies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Identify and track critical milestones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Participate in project phase review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Secure needed resources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Manage the change control process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Report project status</a:t>
            </a:r>
            <a:endParaRPr lang="en-US" sz="2000" dirty="0"/>
          </a:p>
        </p:txBody>
      </p:sp>
      <p:sp>
        <p:nvSpPr>
          <p:cNvPr id="33280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15 PM Job Functions</a:t>
            </a:r>
          </a:p>
        </p:txBody>
      </p:sp>
      <p:sp>
        <p:nvSpPr>
          <p:cNvPr id="332805" name="Text Box 5"/>
          <p:cNvSpPr txBox="1">
            <a:spLocks noChangeArrowheads="1"/>
          </p:cNvSpPr>
          <p:nvPr/>
        </p:nvSpPr>
        <p:spPr bwMode="auto">
          <a:xfrm>
            <a:off x="1981200" y="6324601"/>
            <a:ext cx="716280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600" dirty="0"/>
              <a:t>*Northwest Center for Emerging Technologies, "Building a Foundation for Tomorrow:  Skills Standards for Information </a:t>
            </a:r>
            <a:r>
              <a:rPr lang="en-US" sz="1600" dirty="0" err="1"/>
              <a:t>Technology,"Belleview</a:t>
            </a:r>
            <a:r>
              <a:rPr lang="en-US" sz="1600" dirty="0"/>
              <a:t>, WA, </a:t>
            </a:r>
            <a:r>
              <a:rPr lang="en-US" sz="1600" dirty="0" smtClean="0"/>
              <a:t>1999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042EDF5-0C08-4B1B-ACAF-BE51DA899808}" type="slidenum">
              <a:rPr lang="en-US"/>
              <a:pPr/>
              <a:t>12</a:t>
            </a:fld>
            <a:endParaRPr lang="en-US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PMBOK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Structures PM by </a:t>
            </a:r>
          </a:p>
          <a:p>
            <a:pPr lvl="1"/>
            <a:r>
              <a:rPr lang="en-US" sz="2400"/>
              <a:t>A) Processes</a:t>
            </a:r>
          </a:p>
          <a:p>
            <a:pPr lvl="1"/>
            <a:r>
              <a:rPr lang="en-US" sz="2400"/>
              <a:t>B) Knowledge Areas</a:t>
            </a:r>
          </a:p>
          <a:p>
            <a:r>
              <a:rPr lang="en-US" sz="2800"/>
              <a:t>Processes. 2 types</a:t>
            </a:r>
          </a:p>
          <a:p>
            <a:pPr lvl="1"/>
            <a:r>
              <a:rPr lang="en-US" sz="2400"/>
              <a:t>1. PM processes: describing and organizing the work of the project</a:t>
            </a:r>
          </a:p>
          <a:p>
            <a:pPr lvl="1"/>
            <a:r>
              <a:rPr lang="en-US" sz="2400"/>
              <a:t>2. Product-oriented processes: specifying and building the project’s product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4158EF4-6FC9-4847-B76F-DB06499F1B15}" type="slidenum">
              <a:rPr lang="en-US"/>
              <a:pPr/>
              <a:t>13</a:t>
            </a:fld>
            <a:endParaRPr lang="en-US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PMI Framework</a:t>
            </a:r>
          </a:p>
        </p:txBody>
      </p:sp>
      <p:pic>
        <p:nvPicPr>
          <p:cNvPr id="3051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8534400" cy="407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5157" name="Text Box 5"/>
          <p:cNvSpPr txBox="1">
            <a:spLocks noChangeArrowheads="1"/>
          </p:cNvSpPr>
          <p:nvPr/>
        </p:nvSpPr>
        <p:spPr bwMode="auto">
          <a:xfrm>
            <a:off x="5638800" y="5791200"/>
            <a:ext cx="2667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200"/>
              <a:t>Source: Project Management Institute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B45F21A-B578-445F-8D6F-6CDBBDF7199C}" type="slidenum">
              <a:rPr lang="en-US"/>
              <a:pPr/>
              <a:t>14</a:t>
            </a:fld>
            <a:endParaRPr lang="en-US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The 5 PMI Process Groups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1. Initiating</a:t>
            </a:r>
          </a:p>
          <a:p>
            <a:r>
              <a:rPr lang="en-US" sz="2400"/>
              <a:t>2. Planning</a:t>
            </a:r>
          </a:p>
          <a:p>
            <a:r>
              <a:rPr lang="en-US" sz="2400"/>
              <a:t>3. Executing</a:t>
            </a:r>
          </a:p>
          <a:p>
            <a:r>
              <a:rPr lang="en-US" sz="2400"/>
              <a:t>4. Controlling</a:t>
            </a:r>
          </a:p>
          <a:p>
            <a:r>
              <a:rPr lang="en-US" sz="2400"/>
              <a:t>5. Closing</a:t>
            </a:r>
          </a:p>
          <a:p>
            <a:r>
              <a:rPr lang="en-US" sz="2400"/>
              <a:t>Note: these can be repeated for each phase</a:t>
            </a:r>
          </a:p>
          <a:p>
            <a:r>
              <a:rPr lang="en-US" sz="2800"/>
              <a:t>Each process is described by:</a:t>
            </a:r>
          </a:p>
          <a:p>
            <a:pPr lvl="2"/>
            <a:r>
              <a:rPr lang="en-US" sz="2000"/>
              <a:t>Inputs</a:t>
            </a:r>
          </a:p>
          <a:p>
            <a:pPr lvl="2"/>
            <a:r>
              <a:rPr lang="en-US" sz="2000"/>
              <a:t>Tools &amp; Techniques</a:t>
            </a:r>
          </a:p>
          <a:p>
            <a:pPr lvl="2"/>
            <a:r>
              <a:rPr lang="en-US" sz="2000"/>
              <a:t>Outputs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5E48BF0-A7F3-407C-9BE4-BEF7FEAD374E}" type="slidenum">
              <a:rPr lang="en-US"/>
              <a:pPr/>
              <a:t>15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PMI Process Groups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5638800" y="5791200"/>
            <a:ext cx="2667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200"/>
              <a:t>Source: Project Management Institute</a:t>
            </a:r>
          </a:p>
        </p:txBody>
      </p:sp>
      <p:pic>
        <p:nvPicPr>
          <p:cNvPr id="17408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81162"/>
            <a:ext cx="8229600" cy="464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D70B5D5-8630-4E09-AE65-407165CD07C8}" type="slidenum">
              <a:rPr lang="en-US"/>
              <a:pPr/>
              <a:t>16</a:t>
            </a:fld>
            <a:endParaRPr lang="en-US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PMI: Process Links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graphicFrame>
        <p:nvGraphicFramePr>
          <p:cNvPr id="201754" name="Object 26"/>
          <p:cNvGraphicFramePr>
            <a:graphicFrameLocks noChangeAspect="1"/>
          </p:cNvGraphicFramePr>
          <p:nvPr/>
        </p:nvGraphicFramePr>
        <p:xfrm>
          <a:off x="815289" y="1804987"/>
          <a:ext cx="7490511" cy="4291013"/>
        </p:xfrm>
        <a:graphic>
          <a:graphicData uri="http://schemas.openxmlformats.org/presentationml/2006/ole">
            <p:oleObj spid="_x0000_s3074" name="Bitmap Image" r:id="rId3" imgW="4057143" imgH="2324424" progId="PBrush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7528319-8A17-42F7-B3FD-20139D82C067}" type="slidenum">
              <a:rPr lang="en-US"/>
              <a:pPr/>
              <a:t>17</a:t>
            </a:fld>
            <a:endParaRPr lang="en-US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PMI Phase Interactions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graphicFrame>
        <p:nvGraphicFramePr>
          <p:cNvPr id="283652" name="Object 4"/>
          <p:cNvGraphicFramePr>
            <a:graphicFrameLocks noChangeAspect="1"/>
          </p:cNvGraphicFramePr>
          <p:nvPr/>
        </p:nvGraphicFramePr>
        <p:xfrm>
          <a:off x="152400" y="1957387"/>
          <a:ext cx="8823723" cy="3910013"/>
        </p:xfrm>
        <a:graphic>
          <a:graphicData uri="http://schemas.openxmlformats.org/presentationml/2006/ole">
            <p:oleObj spid="_x0000_s4098" name="VISIO" r:id="rId3" imgW="11524680" imgH="4090680" progId="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PMI: Initiating Process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3886200" cy="4572000"/>
          </a:xfrm>
        </p:spPr>
        <p:txBody>
          <a:bodyPr/>
          <a:lstStyle/>
          <a:p>
            <a:r>
              <a:rPr lang="en-US" dirty="0"/>
              <a:t>Inputs</a:t>
            </a:r>
          </a:p>
          <a:p>
            <a:pPr lvl="1"/>
            <a:r>
              <a:rPr lang="en-US" dirty="0"/>
              <a:t>Product Description</a:t>
            </a:r>
          </a:p>
          <a:p>
            <a:pPr lvl="1"/>
            <a:r>
              <a:rPr lang="en-US" dirty="0"/>
              <a:t>Strategic plan</a:t>
            </a:r>
          </a:p>
          <a:p>
            <a:pPr lvl="1"/>
            <a:r>
              <a:rPr lang="en-US" dirty="0"/>
              <a:t>Project Selection Criteria</a:t>
            </a:r>
          </a:p>
          <a:p>
            <a:pPr lvl="1"/>
            <a:r>
              <a:rPr lang="en-US" dirty="0"/>
              <a:t>Historical Information</a:t>
            </a:r>
          </a:p>
        </p:txBody>
      </p:sp>
      <p:sp>
        <p:nvSpPr>
          <p:cNvPr id="2539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1524000"/>
            <a:ext cx="3886200" cy="4572000"/>
          </a:xfrm>
        </p:spPr>
        <p:txBody>
          <a:bodyPr/>
          <a:lstStyle/>
          <a:p>
            <a:r>
              <a:rPr lang="en-US" dirty="0"/>
              <a:t>Outputs</a:t>
            </a:r>
          </a:p>
          <a:p>
            <a:pPr lvl="1"/>
            <a:r>
              <a:rPr lang="en-US" dirty="0"/>
              <a:t>Project charter</a:t>
            </a:r>
          </a:p>
          <a:p>
            <a:pPr lvl="1"/>
            <a:r>
              <a:rPr lang="en-US" dirty="0"/>
              <a:t>Project Manager assigned</a:t>
            </a:r>
          </a:p>
          <a:p>
            <a:pPr lvl="1"/>
            <a:r>
              <a:rPr lang="en-US" dirty="0"/>
              <a:t>Constraints</a:t>
            </a:r>
          </a:p>
          <a:p>
            <a:pPr lvl="1"/>
            <a:r>
              <a:rPr lang="en-US" dirty="0"/>
              <a:t>Assumptions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2209800"/>
            <a:ext cx="3886200" cy="4267200"/>
          </a:xfrm>
        </p:spPr>
        <p:txBody>
          <a:bodyPr/>
          <a:lstStyle/>
          <a:p>
            <a:pPr>
              <a:spcBef>
                <a:spcPct val="15000"/>
              </a:spcBef>
            </a:pPr>
            <a:r>
              <a:rPr lang="en-US" sz="2500"/>
              <a:t>Scope Planning</a:t>
            </a:r>
          </a:p>
          <a:p>
            <a:pPr>
              <a:spcBef>
                <a:spcPct val="15000"/>
              </a:spcBef>
            </a:pPr>
            <a:r>
              <a:rPr lang="en-US" sz="2500"/>
              <a:t>Scope Definition</a:t>
            </a:r>
          </a:p>
          <a:p>
            <a:pPr>
              <a:spcBef>
                <a:spcPct val="15000"/>
              </a:spcBef>
            </a:pPr>
            <a:r>
              <a:rPr lang="en-US" sz="2500"/>
              <a:t>Activity Definition</a:t>
            </a:r>
          </a:p>
          <a:p>
            <a:pPr>
              <a:spcBef>
                <a:spcPct val="15000"/>
              </a:spcBef>
            </a:pPr>
            <a:r>
              <a:rPr lang="en-US" sz="2500"/>
              <a:t>Activity Sequencing</a:t>
            </a:r>
          </a:p>
          <a:p>
            <a:pPr>
              <a:spcBef>
                <a:spcPct val="15000"/>
              </a:spcBef>
            </a:pPr>
            <a:r>
              <a:rPr lang="en-US" sz="2500"/>
              <a:t>Activity Duration Estimating</a:t>
            </a:r>
          </a:p>
          <a:p>
            <a:pPr>
              <a:spcBef>
                <a:spcPct val="15000"/>
              </a:spcBef>
            </a:pPr>
            <a:r>
              <a:rPr lang="en-US" sz="2500"/>
              <a:t>Resource Planning</a:t>
            </a:r>
          </a:p>
          <a:p>
            <a:pPr>
              <a:spcBef>
                <a:spcPct val="15000"/>
              </a:spcBef>
            </a:pPr>
            <a:r>
              <a:rPr lang="en-US" sz="2500"/>
              <a:t>Cost Estimating</a:t>
            </a:r>
          </a:p>
          <a:p>
            <a:pPr>
              <a:spcBef>
                <a:spcPct val="15000"/>
              </a:spcBef>
            </a:pPr>
            <a:r>
              <a:rPr lang="en-US" sz="2500"/>
              <a:t>Cost Budgeting</a:t>
            </a:r>
          </a:p>
        </p:txBody>
      </p:sp>
      <p:sp>
        <p:nvSpPr>
          <p:cNvPr id="2027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2209800"/>
            <a:ext cx="3886200" cy="3810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500"/>
              <a:t>Risk Planning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500"/>
              <a:t>Schedule Development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500"/>
              <a:t>Quality Planning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500"/>
              <a:t>Communications Planning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500"/>
              <a:t>Organization Planning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500"/>
              <a:t>Staff Acquisition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500"/>
              <a:t>Procurement Planning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500"/>
              <a:t>Project Plan Development</a:t>
            </a: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1143000" y="1447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Tx/>
              <a:buNone/>
            </a:pPr>
            <a:r>
              <a:rPr lang="en-US" sz="2000"/>
              <a:t>Devising and maintaining a workable scheme to accomplish the business need that the project was undertaken to address</a:t>
            </a:r>
          </a:p>
        </p:txBody>
      </p:sp>
      <p:sp>
        <p:nvSpPr>
          <p:cNvPr id="2027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PMI: Planning Process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5EF349-C62A-4EF9-99C4-B2BBE36484A4}" type="slidenum">
              <a:rPr lang="en-US"/>
              <a:pPr/>
              <a:t>2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Today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PMI Fundamentals</a:t>
            </a:r>
          </a:p>
          <a:p>
            <a:r>
              <a:rPr lang="en-US" sz="2800"/>
              <a:t>Project Organization</a:t>
            </a:r>
          </a:p>
          <a:p>
            <a:r>
              <a:rPr lang="en-US" sz="2800"/>
              <a:t>Project Selection</a:t>
            </a:r>
          </a:p>
          <a:p>
            <a:r>
              <a:rPr lang="en-US" sz="2800"/>
              <a:t>Project Portfolio Management</a:t>
            </a:r>
          </a:p>
          <a:p>
            <a:r>
              <a:rPr lang="en-US" sz="2800"/>
              <a:t>Procurement Management</a:t>
            </a:r>
          </a:p>
          <a:p>
            <a:r>
              <a:rPr lang="en-US" sz="2800"/>
              <a:t>Statement of Work (SOW)</a:t>
            </a:r>
          </a:p>
          <a:p>
            <a:r>
              <a:rPr lang="en-US" sz="2800"/>
              <a:t>Project Charter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PMI: Executing Process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2222500"/>
            <a:ext cx="3886200" cy="3886200"/>
          </a:xfrm>
        </p:spPr>
        <p:txBody>
          <a:bodyPr/>
          <a:lstStyle/>
          <a:p>
            <a:r>
              <a:rPr lang="en-US"/>
              <a:t>Project Plan Execution</a:t>
            </a:r>
          </a:p>
          <a:p>
            <a:r>
              <a:rPr lang="en-US"/>
              <a:t>Scope Verification</a:t>
            </a:r>
          </a:p>
          <a:p>
            <a:r>
              <a:rPr lang="en-US"/>
              <a:t>Quality Assurance</a:t>
            </a:r>
          </a:p>
          <a:p>
            <a:r>
              <a:rPr lang="en-US"/>
              <a:t>Team Development</a:t>
            </a:r>
          </a:p>
        </p:txBody>
      </p:sp>
      <p:sp>
        <p:nvSpPr>
          <p:cNvPr id="2058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2222500"/>
            <a:ext cx="3886200" cy="4102100"/>
          </a:xfrm>
        </p:spPr>
        <p:txBody>
          <a:bodyPr/>
          <a:lstStyle/>
          <a:p>
            <a:r>
              <a:rPr lang="en-US"/>
              <a:t>Information Distribution</a:t>
            </a:r>
          </a:p>
          <a:p>
            <a:r>
              <a:rPr lang="en-US"/>
              <a:t>Solicitation</a:t>
            </a:r>
          </a:p>
          <a:p>
            <a:r>
              <a:rPr lang="en-US"/>
              <a:t>Source Selection</a:t>
            </a:r>
          </a:p>
          <a:p>
            <a:r>
              <a:rPr lang="en-US"/>
              <a:t>Contract Administration</a:t>
            </a:r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1371600" y="15240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Tx/>
              <a:buNone/>
            </a:pPr>
            <a:r>
              <a:rPr lang="en-US" sz="2000"/>
              <a:t>Coordinating people and other resources to carry out the plan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PMI: Controlling Process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2209800"/>
            <a:ext cx="3886200" cy="3886200"/>
          </a:xfrm>
        </p:spPr>
        <p:txBody>
          <a:bodyPr/>
          <a:lstStyle/>
          <a:p>
            <a:r>
              <a:rPr lang="en-US"/>
              <a:t>Overall Change Control</a:t>
            </a:r>
          </a:p>
          <a:p>
            <a:r>
              <a:rPr lang="en-US"/>
              <a:t>Scope Change Control</a:t>
            </a:r>
          </a:p>
          <a:p>
            <a:r>
              <a:rPr lang="en-US"/>
              <a:t>Schedule Control</a:t>
            </a:r>
          </a:p>
          <a:p>
            <a:r>
              <a:rPr lang="en-US"/>
              <a:t>Cost Control</a:t>
            </a:r>
          </a:p>
          <a:p>
            <a:r>
              <a:rPr lang="en-US"/>
              <a:t>Quality Control</a:t>
            </a: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2209800"/>
            <a:ext cx="3886200" cy="4102100"/>
          </a:xfrm>
        </p:spPr>
        <p:txBody>
          <a:bodyPr/>
          <a:lstStyle/>
          <a:p>
            <a:r>
              <a:rPr lang="en-US"/>
              <a:t>Performance Reporting</a:t>
            </a:r>
          </a:p>
          <a:p>
            <a:r>
              <a:rPr lang="en-US"/>
              <a:t>Risk Response Control</a:t>
            </a:r>
          </a:p>
        </p:txBody>
      </p:sp>
      <p:sp>
        <p:nvSpPr>
          <p:cNvPr id="208901" name="Rectangle 5"/>
          <p:cNvSpPr>
            <a:spLocks noChangeArrowheads="1"/>
          </p:cNvSpPr>
          <p:nvPr/>
        </p:nvSpPr>
        <p:spPr bwMode="auto">
          <a:xfrm>
            <a:off x="1066800" y="1447800"/>
            <a:ext cx="7315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Tx/>
              <a:buNone/>
            </a:pPr>
            <a:r>
              <a:rPr lang="en-US" sz="2000"/>
              <a:t>Ensuring that project objectives are met by monitoring and measuring progress and taking corrective measures when necessary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PMI: Closing Process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2362200"/>
            <a:ext cx="3886200" cy="3733800"/>
          </a:xfrm>
        </p:spPr>
        <p:txBody>
          <a:bodyPr/>
          <a:lstStyle/>
          <a:p>
            <a:r>
              <a:rPr lang="en-US"/>
              <a:t>Administrative Closure</a:t>
            </a:r>
          </a:p>
          <a:p>
            <a:r>
              <a:rPr lang="en-US"/>
              <a:t>Contract Close-out</a:t>
            </a:r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2133600" y="15240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Tx/>
              <a:buNone/>
            </a:pPr>
            <a:r>
              <a:rPr lang="en-US" sz="2000"/>
              <a:t>Formalizing acceptance of the project or phase and bringing it to an orderly end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7F067B6-3E9E-4E3B-A9EF-3E9724794540}" type="slidenum">
              <a:rPr lang="en-US"/>
              <a:pPr/>
              <a:t>23</a:t>
            </a:fld>
            <a:endParaRPr lang="en-US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0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PMI Knowledge Areas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600200"/>
            <a:ext cx="8153400" cy="44958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graphicFrame>
        <p:nvGraphicFramePr>
          <p:cNvPr id="175108" name="Object 4"/>
          <p:cNvGraphicFramePr>
            <a:graphicFrameLocks noChangeAspect="1"/>
          </p:cNvGraphicFramePr>
          <p:nvPr/>
        </p:nvGraphicFramePr>
        <p:xfrm>
          <a:off x="76200" y="707553"/>
          <a:ext cx="8915400" cy="6150447"/>
        </p:xfrm>
        <a:graphic>
          <a:graphicData uri="http://schemas.openxmlformats.org/presentationml/2006/ole">
            <p:oleObj spid="_x0000_s5122" name="Bitmap Image" r:id="rId3" imgW="6657143" imgH="4657143" progId="PBrush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EAA8452-EC4A-4171-ADB5-1049E03B9046}" type="slidenum">
              <a:rPr lang="en-US"/>
              <a:pPr/>
              <a:t>24</a:t>
            </a:fld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Importance of Phases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your management review points</a:t>
            </a:r>
          </a:p>
          <a:p>
            <a:pPr lvl="1"/>
            <a:r>
              <a:rPr lang="en-US" dirty="0"/>
              <a:t>“Phase exits” or “kill points”</a:t>
            </a:r>
          </a:p>
          <a:p>
            <a:pPr lvl="1"/>
            <a:r>
              <a:rPr lang="en-US" dirty="0"/>
              <a:t>Ensure continued alignment with goals</a:t>
            </a:r>
          </a:p>
          <a:p>
            <a:pPr lvl="1"/>
            <a:r>
              <a:rPr lang="en-US" dirty="0"/>
              <a:t>Form of Validation &amp; Verification (</a:t>
            </a:r>
            <a:r>
              <a:rPr lang="en-US" dirty="0" smtClean="0"/>
              <a:t>V&amp;V)</a:t>
            </a:r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60011E5-AD53-4D92-AAE2-A48412399B38}" type="slidenum">
              <a:rPr lang="en-US"/>
              <a:pPr/>
              <a:t>25</a:t>
            </a:fld>
            <a:endParaRPr lang="en-US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1066800"/>
          </a:xfrm>
        </p:spPr>
        <p:txBody>
          <a:bodyPr/>
          <a:lstStyle/>
          <a:p>
            <a:r>
              <a:rPr lang="en-US"/>
              <a:t>Understanding Organizations</a:t>
            </a:r>
          </a:p>
        </p:txBody>
      </p:sp>
      <p:sp>
        <p:nvSpPr>
          <p:cNvPr id="328707" name="Rectangle 3"/>
          <p:cNvSpPr>
            <a:spLocks noChangeArrowheads="1"/>
          </p:cNvSpPr>
          <p:nvPr/>
        </p:nvSpPr>
        <p:spPr bwMode="auto">
          <a:xfrm>
            <a:off x="990600" y="1600200"/>
            <a:ext cx="73914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708" name="Line 4"/>
          <p:cNvSpPr>
            <a:spLocks noChangeShapeType="1"/>
          </p:cNvSpPr>
          <p:nvPr/>
        </p:nvSpPr>
        <p:spPr bwMode="auto">
          <a:xfrm>
            <a:off x="4572000" y="1600200"/>
            <a:ext cx="0" cy="495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709" name="Line 5"/>
          <p:cNvSpPr>
            <a:spLocks noChangeShapeType="1"/>
          </p:cNvSpPr>
          <p:nvPr/>
        </p:nvSpPr>
        <p:spPr bwMode="auto">
          <a:xfrm>
            <a:off x="990600" y="41148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710" name="Text Box 6"/>
          <p:cNvSpPr txBox="1">
            <a:spLocks noChangeArrowheads="1"/>
          </p:cNvSpPr>
          <p:nvPr/>
        </p:nvSpPr>
        <p:spPr bwMode="auto">
          <a:xfrm>
            <a:off x="990600" y="1641475"/>
            <a:ext cx="35052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2400" b="1" dirty="0"/>
              <a:t>Structural frame:</a:t>
            </a:r>
            <a:r>
              <a:rPr lang="en-US" sz="2400" dirty="0"/>
              <a:t>  Focuses on roles and responsibilities, coordination and control. Organization charts help define this frame.</a:t>
            </a:r>
          </a:p>
        </p:txBody>
      </p:sp>
      <p:sp>
        <p:nvSpPr>
          <p:cNvPr id="328711" name="Text Box 7"/>
          <p:cNvSpPr txBox="1">
            <a:spLocks noChangeArrowheads="1"/>
          </p:cNvSpPr>
          <p:nvPr/>
        </p:nvSpPr>
        <p:spPr bwMode="auto">
          <a:xfrm>
            <a:off x="4648200" y="1676400"/>
            <a:ext cx="35814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Tx/>
              <a:buNone/>
            </a:pPr>
            <a:r>
              <a:rPr lang="en-US" sz="2400" b="1"/>
              <a:t>Human resources frame:</a:t>
            </a:r>
            <a:r>
              <a:rPr lang="en-US" sz="2400"/>
              <a:t>  Focuses on providing harmony between needs of the organization and needs of people. </a:t>
            </a:r>
          </a:p>
        </p:txBody>
      </p:sp>
      <p:sp>
        <p:nvSpPr>
          <p:cNvPr id="328712" name="Text Box 8"/>
          <p:cNvSpPr txBox="1">
            <a:spLocks noChangeArrowheads="1"/>
          </p:cNvSpPr>
          <p:nvPr/>
        </p:nvSpPr>
        <p:spPr bwMode="auto">
          <a:xfrm>
            <a:off x="990600" y="4191000"/>
            <a:ext cx="34290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Tx/>
              <a:buNone/>
            </a:pPr>
            <a:r>
              <a:rPr lang="en-US" sz="2400" b="1" dirty="0"/>
              <a:t>Political frame:</a:t>
            </a:r>
            <a:r>
              <a:rPr lang="en-US" sz="2400" dirty="0"/>
              <a:t>  Assumes organizations are coalitions composed of varied individuals and interest groups.  Conflict and power are key issues.</a:t>
            </a:r>
          </a:p>
        </p:txBody>
      </p:sp>
      <p:sp>
        <p:nvSpPr>
          <p:cNvPr id="328713" name="Text Box 9"/>
          <p:cNvSpPr txBox="1">
            <a:spLocks noChangeArrowheads="1"/>
          </p:cNvSpPr>
          <p:nvPr/>
        </p:nvSpPr>
        <p:spPr bwMode="auto">
          <a:xfrm>
            <a:off x="4648200" y="4191000"/>
            <a:ext cx="35814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Tx/>
              <a:buNone/>
            </a:pPr>
            <a:r>
              <a:rPr lang="en-US" sz="2400" b="1"/>
              <a:t>Symbolic frame:</a:t>
            </a:r>
            <a:r>
              <a:rPr lang="en-US" sz="2400"/>
              <a:t>  Focuses on symbols and meanings related to events.  Culture is important.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AEE399-A99F-4B34-8501-F7EB868C5915}" type="slidenum">
              <a:rPr lang="en-US"/>
              <a:pPr/>
              <a:t>26</a:t>
            </a:fld>
            <a:endParaRPr lang="en-US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Organizational Structures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Functional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Engineering, Marketing, Design, etc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P&amp;L from production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Project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Project A, Project B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Income from projects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PM has P&amp;L responsibility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Matrix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Functional and Project based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Program Mgmt. Model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Shorter cycles, need for rapid development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2B1F183-9ADC-4B3D-9917-090BE59631D5}" type="slidenum">
              <a:rPr lang="en-US"/>
              <a:pPr/>
              <a:t>27</a:t>
            </a:fld>
            <a:endParaRPr lang="en-US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Organization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132100" name="Object 4"/>
          <p:cNvGraphicFramePr>
            <a:graphicFrameLocks noChangeAspect="1"/>
          </p:cNvGraphicFramePr>
          <p:nvPr/>
        </p:nvGraphicFramePr>
        <p:xfrm>
          <a:off x="990600" y="1609725"/>
          <a:ext cx="7065963" cy="2276475"/>
        </p:xfrm>
        <a:graphic>
          <a:graphicData uri="http://schemas.openxmlformats.org/presentationml/2006/ole">
            <p:oleObj spid="_x0000_s6146" name="Bitmap Image" r:id="rId3" imgW="7066667" imgH="2276793" progId="PBrush">
              <p:embed/>
            </p:oleObj>
          </a:graphicData>
        </a:graphic>
      </p:graphicFrame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304800" y="4114800"/>
            <a:ext cx="46482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 Pros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en-US" sz="2000"/>
              <a:t> Clear definition of authority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en-US" sz="2000"/>
              <a:t> Eliminates duplication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en-US" sz="2000"/>
              <a:t> Encourages specialization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en-US" sz="2000"/>
              <a:t> Clear career paths</a:t>
            </a:r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4343400" y="4043363"/>
            <a:ext cx="48006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 Cons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en-US" sz="2000" dirty="0"/>
              <a:t> “Walls”: can lack customer orientation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en-US" sz="2000" dirty="0"/>
              <a:t> “Silos” create longer decisions cycles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en-US" sz="2000" dirty="0"/>
              <a:t> Conflicts across functional areas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en-US" sz="2000" dirty="0"/>
              <a:t> Project leaders have little power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67F84B3-BFBB-457A-B7F7-385584FF09CC}" type="slidenum">
              <a:rPr lang="en-US"/>
              <a:pPr/>
              <a:t>28</a:t>
            </a:fld>
            <a:endParaRPr 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Organization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graphicFrame>
        <p:nvGraphicFramePr>
          <p:cNvPr id="133124" name="Object 4"/>
          <p:cNvGraphicFramePr>
            <a:graphicFrameLocks noChangeAspect="1"/>
          </p:cNvGraphicFramePr>
          <p:nvPr/>
        </p:nvGraphicFramePr>
        <p:xfrm>
          <a:off x="1020763" y="1533525"/>
          <a:ext cx="7132637" cy="2276475"/>
        </p:xfrm>
        <a:graphic>
          <a:graphicData uri="http://schemas.openxmlformats.org/presentationml/2006/ole">
            <p:oleObj spid="_x0000_s7170" name="Bitmap Image" r:id="rId3" imgW="7133333" imgH="2276793" progId="PBrush">
              <p:embed/>
            </p:oleObj>
          </a:graphicData>
        </a:graphic>
      </p:graphicFrame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914400" y="3962400"/>
            <a:ext cx="35814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 Pros</a:t>
            </a:r>
          </a:p>
          <a:p>
            <a:pPr lvl="1">
              <a:buFontTx/>
              <a:buChar char="–"/>
            </a:pPr>
            <a:r>
              <a:rPr lang="en-US" sz="2000"/>
              <a:t> Unity of command</a:t>
            </a:r>
          </a:p>
          <a:p>
            <a:pPr lvl="1">
              <a:buFontTx/>
              <a:buChar char="–"/>
            </a:pPr>
            <a:r>
              <a:rPr lang="en-US" sz="2000"/>
              <a:t> Effective inter-project communication</a:t>
            </a: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4648200" y="3962400"/>
            <a:ext cx="4267200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 Cons</a:t>
            </a:r>
          </a:p>
          <a:p>
            <a:pPr lvl="1">
              <a:buFontTx/>
              <a:buChar char="–"/>
            </a:pPr>
            <a:r>
              <a:rPr lang="en-US" sz="2000"/>
              <a:t> Duplication of facilities</a:t>
            </a:r>
          </a:p>
          <a:p>
            <a:pPr lvl="1">
              <a:buFontTx/>
              <a:buChar char="–"/>
            </a:pPr>
            <a:r>
              <a:rPr lang="en-US" sz="2000"/>
              <a:t> Career path</a:t>
            </a:r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1676400" y="5715000"/>
            <a:ext cx="6324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sz="2400"/>
              <a:t>Examples: defense avionics, construction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 autoUpdateAnimBg="0"/>
      <p:bldP spid="133127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DE3DA73-7A7F-4AC8-8F28-A2EE2F92C0F8}" type="slidenum">
              <a:rPr lang="en-US"/>
              <a:pPr/>
              <a:t>29</a:t>
            </a:fld>
            <a:endParaRPr 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Organization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graphicFrame>
        <p:nvGraphicFramePr>
          <p:cNvPr id="162820" name="Object 4"/>
          <p:cNvGraphicFramePr>
            <a:graphicFrameLocks noChangeAspect="1"/>
          </p:cNvGraphicFramePr>
          <p:nvPr/>
        </p:nvGraphicFramePr>
        <p:xfrm>
          <a:off x="1600200" y="1524000"/>
          <a:ext cx="5638800" cy="2819400"/>
        </p:xfrm>
        <a:graphic>
          <a:graphicData uri="http://schemas.openxmlformats.org/presentationml/2006/ole">
            <p:oleObj spid="_x0000_s8194" name="Bitmap Image" r:id="rId3" imgW="5638095" imgH="3200000" progId="PBrush">
              <p:embed/>
            </p:oleObj>
          </a:graphicData>
        </a:graphic>
      </p:graphicFrame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609600" y="4432300"/>
            <a:ext cx="38862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 Pros</a:t>
            </a:r>
          </a:p>
          <a:p>
            <a:pPr lvl="1">
              <a:buFontTx/>
              <a:buChar char="–"/>
            </a:pPr>
            <a:r>
              <a:rPr lang="en-US" sz="2000"/>
              <a:t> Project integration across functional lines</a:t>
            </a:r>
          </a:p>
          <a:p>
            <a:pPr lvl="1">
              <a:buFontTx/>
              <a:buChar char="–"/>
            </a:pPr>
            <a:r>
              <a:rPr lang="en-US" sz="2000"/>
              <a:t>Efficient use of resources</a:t>
            </a:r>
          </a:p>
          <a:p>
            <a:pPr lvl="1">
              <a:buFontTx/>
              <a:buChar char="–"/>
            </a:pPr>
            <a:r>
              <a:rPr lang="en-US" sz="2000"/>
              <a:t>Retains functional teams</a:t>
            </a:r>
          </a:p>
        </p:txBody>
      </p:sp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4648200" y="4432300"/>
            <a:ext cx="42672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 Cons</a:t>
            </a:r>
          </a:p>
          <a:p>
            <a:pPr lvl="1">
              <a:buFontTx/>
              <a:buChar char="–"/>
            </a:pPr>
            <a:r>
              <a:rPr lang="en-US" sz="2000"/>
              <a:t> Two bosses for personnel</a:t>
            </a:r>
          </a:p>
          <a:p>
            <a:pPr lvl="1">
              <a:buFontTx/>
              <a:buChar char="–"/>
            </a:pPr>
            <a:r>
              <a:rPr lang="en-US" sz="2000"/>
              <a:t> Complexity</a:t>
            </a:r>
          </a:p>
          <a:p>
            <a:pPr lvl="1">
              <a:buFontTx/>
              <a:buChar char="–"/>
            </a:pPr>
            <a:r>
              <a:rPr lang="en-US" sz="2000"/>
              <a:t> Resource &amp; priority conflicts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A65D27F-6180-4E13-8030-95DCF86E3689}" type="slidenum">
              <a:rPr lang="en-US"/>
              <a:pPr/>
              <a:t>3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Lecture 1 Review</a:t>
            </a:r>
            <a:endParaRPr lang="en-US" sz="4000" dirty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 smtClean="0"/>
              <a:t>Project and Process</a:t>
            </a:r>
          </a:p>
          <a:p>
            <a:pPr>
              <a:lnSpc>
                <a:spcPct val="90000"/>
              </a:lnSpc>
            </a:pPr>
            <a:r>
              <a:rPr lang="en-US" sz="3200" dirty="0" smtClean="0"/>
              <a:t>4 Project Dimensions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People, process, product, technology</a:t>
            </a:r>
          </a:p>
          <a:p>
            <a:pPr>
              <a:lnSpc>
                <a:spcPct val="90000"/>
              </a:lnSpc>
            </a:pPr>
            <a:r>
              <a:rPr lang="en-US" sz="3200" dirty="0" smtClean="0"/>
              <a:t>Approaches to SPM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Traditional, critical chain , event chain, extreme programming, PRINCE2</a:t>
            </a:r>
          </a:p>
          <a:p>
            <a:pPr>
              <a:lnSpc>
                <a:spcPct val="90000"/>
              </a:lnSpc>
            </a:pPr>
            <a:r>
              <a:rPr lang="en-US" sz="3200" dirty="0" smtClean="0"/>
              <a:t>Trade-off Triangle</a:t>
            </a:r>
          </a:p>
          <a:p>
            <a:pPr>
              <a:lnSpc>
                <a:spcPct val="90000"/>
              </a:lnSpc>
            </a:pPr>
            <a:r>
              <a:rPr lang="en-US" sz="3200" dirty="0" smtClean="0"/>
              <a:t>Process. One size not fit all.</a:t>
            </a:r>
          </a:p>
          <a:p>
            <a:pPr>
              <a:lnSpc>
                <a:spcPct val="90000"/>
              </a:lnSpc>
            </a:pPr>
            <a:r>
              <a:rPr lang="en-US" sz="3200" dirty="0" smtClean="0"/>
              <a:t>36 Classic Mistakes</a:t>
            </a:r>
          </a:p>
          <a:p>
            <a:pPr>
              <a:lnSpc>
                <a:spcPct val="90000"/>
              </a:lnSpc>
              <a:buNone/>
            </a:pPr>
            <a:endParaRPr lang="en-US" sz="2400" dirty="0"/>
          </a:p>
        </p:txBody>
      </p:sp>
      <p:sp>
        <p:nvSpPr>
          <p:cNvPr id="177156" name="AutoShape 4">
            <a:hlinkClick r:id="rId3" action="ppaction://hlinkpres?slideindex=32&amp;slidetitle=36 Classic Mistakes" highlightClick="1"/>
          </p:cNvPr>
          <p:cNvSpPr>
            <a:spLocks noChangeArrowheads="1"/>
          </p:cNvSpPr>
          <p:nvPr/>
        </p:nvSpPr>
        <p:spPr bwMode="auto">
          <a:xfrm>
            <a:off x="1066800" y="5562600"/>
            <a:ext cx="2743200" cy="304800"/>
          </a:xfrm>
          <a:prstGeom prst="actionButtonDocumen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E5578E9-E15F-42D6-B811-3957E3FE7B4D}" type="slidenum">
              <a:rPr lang="en-US"/>
              <a:pPr/>
              <a:t>30</a:t>
            </a:fld>
            <a:endParaRPr lang="en-US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Forms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Weak, Strong, Balanced</a:t>
            </a:r>
          </a:p>
          <a:p>
            <a:r>
              <a:rPr lang="en-US"/>
              <a:t>Degree of relative power</a:t>
            </a:r>
          </a:p>
          <a:p>
            <a:r>
              <a:rPr lang="en-US"/>
              <a:t>Weak: functional-centric</a:t>
            </a:r>
          </a:p>
          <a:p>
            <a:r>
              <a:rPr lang="en-US"/>
              <a:t>Strong: project-centric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6513547-83DB-4900-B873-A35CD1AB402A}" type="slidenum">
              <a:rPr lang="en-US"/>
              <a:pPr/>
              <a:t>31</a:t>
            </a:fld>
            <a:endParaRPr lang="en-US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77200" cy="1143000"/>
          </a:xfrm>
        </p:spPr>
        <p:txBody>
          <a:bodyPr>
            <a:noAutofit/>
          </a:bodyPr>
          <a:lstStyle/>
          <a:p>
            <a:r>
              <a:rPr lang="en-US" sz="3200" dirty="0"/>
              <a:t>Organizational Structure Influences on Projects</a:t>
            </a:r>
            <a:endParaRPr lang="en-US" sz="4000" dirty="0"/>
          </a:p>
        </p:txBody>
      </p:sp>
      <p:graphicFrame>
        <p:nvGraphicFramePr>
          <p:cNvPr id="330755" name="Object 3"/>
          <p:cNvGraphicFramePr>
            <a:graphicFrameLocks noChangeAspect="1"/>
          </p:cNvGraphicFramePr>
          <p:nvPr/>
        </p:nvGraphicFramePr>
        <p:xfrm>
          <a:off x="76200" y="2057400"/>
          <a:ext cx="8954584" cy="3602341"/>
        </p:xfrm>
        <a:graphic>
          <a:graphicData uri="http://schemas.openxmlformats.org/presentationml/2006/ole">
            <p:oleObj spid="_x0000_s9218" name="Document" r:id="rId3" imgW="7524000" imgH="3030480" progId="Word.Document.8">
              <p:embed/>
            </p:oleObj>
          </a:graphicData>
        </a:graphic>
      </p:graphicFrame>
      <p:sp>
        <p:nvSpPr>
          <p:cNvPr id="330757" name="Text Box 5"/>
          <p:cNvSpPr txBox="1">
            <a:spLocks noChangeArrowheads="1"/>
          </p:cNvSpPr>
          <p:nvPr/>
        </p:nvSpPr>
        <p:spPr bwMode="auto">
          <a:xfrm>
            <a:off x="7246938" y="5973762"/>
            <a:ext cx="1897062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200" dirty="0"/>
              <a:t>PMBOK Guide, 2000, p. 19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6D705CA-8095-45CC-B480-DB2787B91EC9}" type="slidenum">
              <a:rPr lang="en-US"/>
              <a:pPr/>
              <a:t>32</a:t>
            </a:fld>
            <a:endParaRPr lang="en-US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Organizational Impact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Form can greatly impact your role</a:t>
            </a:r>
          </a:p>
          <a:p>
            <a:r>
              <a:rPr lang="en-US"/>
              <a:t>Determine what skills you’ll need from which functions</a:t>
            </a:r>
          </a:p>
          <a:p>
            <a:r>
              <a:rPr lang="en-US"/>
              <a:t>The new “Project Office”</a:t>
            </a:r>
          </a:p>
          <a:p>
            <a:pPr lvl="1"/>
            <a:r>
              <a:rPr lang="en-US"/>
              <a:t>A) As centralized project management</a:t>
            </a:r>
          </a:p>
          <a:p>
            <a:pPr lvl="1"/>
            <a:r>
              <a:rPr lang="en-US"/>
              <a:t>B) As coach and info. office to project teams</a:t>
            </a:r>
          </a:p>
          <a:p>
            <a:r>
              <a:rPr lang="en-US"/>
              <a:t>The “Enterprise PMO” (EMPO)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0BCA042-F947-44B4-AB55-10DEBF5A43F4}" type="slidenum">
              <a:rPr lang="en-US"/>
              <a:pPr/>
              <a:t>33</a:t>
            </a:fld>
            <a:endParaRPr lang="en-US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90625"/>
          </a:xfrm>
        </p:spPr>
        <p:txBody>
          <a:bodyPr/>
          <a:lstStyle/>
          <a:p>
            <a:r>
              <a:rPr lang="en-US"/>
              <a:t>Why Firms Invest in IT</a:t>
            </a:r>
          </a:p>
        </p:txBody>
      </p:sp>
      <p:pic>
        <p:nvPicPr>
          <p:cNvPr id="3543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524000"/>
            <a:ext cx="5576888" cy="473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68D9B9-4CA7-4A52-A0CC-6008F5DFE02E}" type="slidenum">
              <a:rPr lang="en-US"/>
              <a:pPr/>
              <a:t>34</a:t>
            </a:fld>
            <a:endParaRPr lang="en-US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990600"/>
          </a:xfrm>
        </p:spPr>
        <p:txBody>
          <a:bodyPr/>
          <a:lstStyle/>
          <a:p>
            <a:r>
              <a:rPr lang="en-US"/>
              <a:t>IT Planning Process</a:t>
            </a:r>
          </a:p>
        </p:txBody>
      </p:sp>
      <p:pic>
        <p:nvPicPr>
          <p:cNvPr id="3563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706562"/>
            <a:ext cx="7391400" cy="477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C70DEE7-A806-447E-A8A7-32339CDC8C8A}" type="slidenum">
              <a:rPr lang="en-US"/>
              <a:pPr/>
              <a:t>35</a:t>
            </a:fld>
            <a:endParaRPr lang="en-US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for Selecting Projects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3733800"/>
          </a:xfrm>
        </p:spPr>
        <p:txBody>
          <a:bodyPr>
            <a:normAutofit/>
          </a:bodyPr>
          <a:lstStyle/>
          <a:p>
            <a:r>
              <a:rPr lang="en-US" sz="2400" dirty="0"/>
              <a:t>There are usually (always?) more projects than available time and resources to implement them</a:t>
            </a:r>
          </a:p>
          <a:p>
            <a:pPr lvl="2"/>
            <a:r>
              <a:rPr lang="en-US" sz="1800" dirty="0"/>
              <a:t>Therefore: It is important to follow a logical process for selecting IT projects to work on</a:t>
            </a:r>
          </a:p>
          <a:p>
            <a:r>
              <a:rPr lang="en-US" sz="2400" dirty="0"/>
              <a:t>Methods include</a:t>
            </a:r>
          </a:p>
          <a:p>
            <a:pPr lvl="1"/>
            <a:r>
              <a:rPr lang="en-US" sz="2000" dirty="0"/>
              <a:t>Focusing on broad needs</a:t>
            </a:r>
          </a:p>
          <a:p>
            <a:pPr lvl="1"/>
            <a:r>
              <a:rPr lang="en-US" sz="2000" dirty="0"/>
              <a:t>Categorizing projects</a:t>
            </a:r>
          </a:p>
          <a:p>
            <a:pPr lvl="1"/>
            <a:r>
              <a:rPr lang="en-US" sz="2000" dirty="0"/>
              <a:t>Financial methods</a:t>
            </a:r>
          </a:p>
          <a:p>
            <a:pPr lvl="1"/>
            <a:r>
              <a:rPr lang="en-US" sz="2000" dirty="0"/>
              <a:t>Weighted scoring </a:t>
            </a:r>
            <a:r>
              <a:rPr lang="en-US" sz="2000" dirty="0" smtClean="0"/>
              <a:t>models</a:t>
            </a:r>
            <a:endParaRPr lang="en-US" sz="1800" dirty="0"/>
          </a:p>
          <a:p>
            <a:pPr lvl="1"/>
            <a:endParaRPr lang="en-US" sz="24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A2E11B7-CB26-4A99-8BCA-D10D08E322D7}" type="slidenum">
              <a:rPr lang="en-US"/>
              <a:pPr/>
              <a:t>36</a:t>
            </a:fld>
            <a:endParaRPr lang="en-US"/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77200" cy="1143000"/>
          </a:xfrm>
        </p:spPr>
        <p:txBody>
          <a:bodyPr/>
          <a:lstStyle/>
          <a:p>
            <a:r>
              <a:rPr lang="en-US"/>
              <a:t>Broad Organizational Needs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It is often difficult to provide strong justification for many IT projects, but everyone agrees they have a high value</a:t>
            </a:r>
          </a:p>
          <a:p>
            <a:pPr lvl="2"/>
            <a:r>
              <a:rPr lang="en-US" sz="2000"/>
              <a:t>“It is better to measure gold roughly than to count pennies precisely”</a:t>
            </a:r>
          </a:p>
          <a:p>
            <a:r>
              <a:rPr lang="en-US" sz="2800"/>
              <a:t>Three important criteria for projects:</a:t>
            </a:r>
          </a:p>
          <a:p>
            <a:pPr lvl="1"/>
            <a:r>
              <a:rPr lang="en-US" sz="2400"/>
              <a:t>There is a</a:t>
            </a:r>
            <a:r>
              <a:rPr lang="en-US" sz="2400" b="1"/>
              <a:t> </a:t>
            </a:r>
            <a:r>
              <a:rPr lang="en-US" sz="2400" b="1" i="1"/>
              <a:t>need</a:t>
            </a:r>
            <a:r>
              <a:rPr lang="en-US" sz="2400"/>
              <a:t> for the project</a:t>
            </a:r>
          </a:p>
          <a:p>
            <a:pPr lvl="1"/>
            <a:r>
              <a:rPr lang="en-US" sz="2400"/>
              <a:t>There are</a:t>
            </a:r>
            <a:r>
              <a:rPr lang="en-US" sz="2400" b="1"/>
              <a:t> </a:t>
            </a:r>
            <a:r>
              <a:rPr lang="en-US" sz="2400" b="1" i="1"/>
              <a:t>funds</a:t>
            </a:r>
            <a:r>
              <a:rPr lang="en-US" sz="2400"/>
              <a:t> available</a:t>
            </a:r>
          </a:p>
          <a:p>
            <a:pPr lvl="1"/>
            <a:r>
              <a:rPr lang="en-US" sz="2400"/>
              <a:t>There’s a strong </a:t>
            </a:r>
            <a:r>
              <a:rPr lang="en-US" sz="2400" b="1" i="1"/>
              <a:t>will</a:t>
            </a:r>
            <a:r>
              <a:rPr lang="en-US" sz="2400" b="1"/>
              <a:t> </a:t>
            </a:r>
            <a:r>
              <a:rPr lang="en-US" sz="2400"/>
              <a:t>to make the project succeed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9C6676C-9028-4654-8AE0-6661C70D9052}" type="slidenum">
              <a:rPr lang="en-US"/>
              <a:pPr/>
              <a:t>37</a:t>
            </a:fld>
            <a:endParaRPr lang="en-US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15950"/>
            <a:ext cx="7772400" cy="673100"/>
          </a:xfrm>
        </p:spPr>
        <p:txBody>
          <a:bodyPr>
            <a:normAutofit fontScale="90000"/>
          </a:bodyPr>
          <a:lstStyle/>
          <a:p>
            <a:r>
              <a:rPr lang="en-US" sz="4800"/>
              <a:t>Categorizing IT Projects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4114800"/>
          </a:xfrm>
        </p:spPr>
        <p:txBody>
          <a:bodyPr/>
          <a:lstStyle/>
          <a:p>
            <a:r>
              <a:rPr lang="en-US" sz="2800"/>
              <a:t>One categorization: whether project addresses</a:t>
            </a:r>
          </a:p>
          <a:p>
            <a:pPr lvl="1"/>
            <a:r>
              <a:rPr lang="en-US"/>
              <a:t>a </a:t>
            </a:r>
            <a:r>
              <a:rPr lang="en-US" b="1"/>
              <a:t>problem</a:t>
            </a:r>
          </a:p>
          <a:p>
            <a:pPr lvl="1"/>
            <a:r>
              <a:rPr lang="en-US"/>
              <a:t>an </a:t>
            </a:r>
            <a:r>
              <a:rPr lang="en-US" b="1"/>
              <a:t>opportunity</a:t>
            </a:r>
            <a:endParaRPr lang="en-US"/>
          </a:p>
          <a:p>
            <a:pPr lvl="1"/>
            <a:r>
              <a:rPr lang="en-US"/>
              <a:t>a </a:t>
            </a:r>
            <a:r>
              <a:rPr lang="en-US" b="1"/>
              <a:t>directive</a:t>
            </a:r>
          </a:p>
          <a:p>
            <a:r>
              <a:rPr lang="en-US" sz="2800"/>
              <a:t>Another: how long it will take &amp; when it is needed</a:t>
            </a:r>
          </a:p>
          <a:p>
            <a:r>
              <a:rPr lang="en-US" sz="2800"/>
              <a:t>Another: overall priority of the project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B7D963E-EFB5-45B0-8F63-6AD7560011B2}" type="slidenum">
              <a:rPr lang="en-US"/>
              <a:pPr/>
              <a:t>4</a:t>
            </a:fld>
            <a:endParaRPr lang="en-US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Trade-off Triangle</a:t>
            </a:r>
          </a:p>
        </p:txBody>
      </p:sp>
      <p:graphicFrame>
        <p:nvGraphicFramePr>
          <p:cNvPr id="364547" name="Object 3"/>
          <p:cNvGraphicFramePr>
            <a:graphicFrameLocks noChangeAspect="1"/>
          </p:cNvGraphicFramePr>
          <p:nvPr>
            <p:ph type="body" idx="1"/>
          </p:nvPr>
        </p:nvGraphicFramePr>
        <p:xfrm>
          <a:off x="1524000" y="2330450"/>
          <a:ext cx="7015163" cy="3994150"/>
        </p:xfrm>
        <a:graphic>
          <a:graphicData uri="http://schemas.openxmlformats.org/presentationml/2006/ole">
            <p:oleObj spid="_x0000_s1026" name="Bitmap Image" r:id="rId4" imgW="4600000" imgH="2619048" progId="PBrush">
              <p:embed/>
            </p:oleObj>
          </a:graphicData>
        </a:graphic>
      </p:graphicFrame>
      <p:sp>
        <p:nvSpPr>
          <p:cNvPr id="3645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Know which of these are fixed &amp; variable for every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94848B2-7B04-4F0A-9D9B-72EEA3C24083}" type="slidenum">
              <a:rPr lang="en-US"/>
              <a:pPr/>
              <a:t>5</a:t>
            </a:fld>
            <a:endParaRPr lang="en-US"/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Phases A.K.A.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graphicFrame>
        <p:nvGraphicFramePr>
          <p:cNvPr id="366596" name="Object 4"/>
          <p:cNvGraphicFramePr>
            <a:graphicFrameLocks noChangeAspect="1"/>
          </p:cNvGraphicFramePr>
          <p:nvPr/>
        </p:nvGraphicFramePr>
        <p:xfrm>
          <a:off x="730250" y="1514475"/>
          <a:ext cx="8413750" cy="4733925"/>
        </p:xfrm>
        <a:graphic>
          <a:graphicData uri="http://schemas.openxmlformats.org/presentationml/2006/ole">
            <p:oleObj spid="_x0000_s2050" name="Bitmap Image" r:id="rId3" imgW="7685714" imgH="4734586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B24CEE6-1D53-4BE6-8A67-30CB5E60E8E7}" type="slidenum">
              <a:rPr lang="en-US"/>
              <a:pPr/>
              <a:t>6</a:t>
            </a:fld>
            <a:endParaRPr lang="en-US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Project Success Rates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The 2001 Standish Group Report Showed </a:t>
            </a:r>
            <a:r>
              <a:rPr lang="en-US" sz="1800" b="1" dirty="0"/>
              <a:t>Decided Improvement</a:t>
            </a:r>
            <a:r>
              <a:rPr lang="en-US" sz="1800" dirty="0"/>
              <a:t> in IT Project Success Rates From the 1995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Font14713" charset="0"/>
                <a:cs typeface="Times New Roman" pitchFamily="18" charset="0"/>
              </a:rPr>
              <a:t>Time overruns: decreased to 63% compared to 222%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Font14713" charset="0"/>
                <a:cs typeface="Times New Roman" pitchFamily="18" charset="0"/>
              </a:rPr>
              <a:t>Cost overruns were down to 45% compared to 189%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Font14713" charset="0"/>
                <a:cs typeface="Times New Roman" pitchFamily="18" charset="0"/>
              </a:rPr>
              <a:t>Required features were up to 67% compared to 61%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Font14713" charset="0"/>
                <a:cs typeface="Times New Roman" pitchFamily="18" charset="0"/>
              </a:rPr>
              <a:t>78,000 U.S. projects were successful vs. to 28,000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New York" charset="0"/>
                <a:cs typeface="Times New Roman" pitchFamily="18" charset="0"/>
              </a:rPr>
              <a:t>28% of IT projects succeeded compared to 16%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Why the Improvements?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Avg. cost reduced by half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Better tools for monitoring and control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More skilled PM’s, more process, more user involvement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And “</a:t>
            </a:r>
            <a:r>
              <a:rPr lang="en-US" sz="2000" dirty="0">
                <a:latin typeface="Font14713" charset="0"/>
                <a:cs typeface="Times New Roman" pitchFamily="18" charset="0"/>
              </a:rPr>
              <a:t>The fact that there are processes is significant in itself.“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796C3DE-B235-45D2-B3B3-36024DD631C1}" type="slidenum">
              <a:rPr lang="en-US"/>
              <a:pPr/>
              <a:t>7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Why Do Projects Succeed?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How to identify a </a:t>
            </a:r>
            <a:r>
              <a:rPr lang="en-US" sz="2800" dirty="0" smtClean="0"/>
              <a:t>project’s </a:t>
            </a:r>
            <a:r>
              <a:rPr lang="en-US" sz="2800" dirty="0"/>
              <a:t>success potential</a:t>
            </a:r>
          </a:p>
          <a:p>
            <a:pPr lvl="1"/>
            <a:r>
              <a:rPr lang="en-US" sz="2400" dirty="0"/>
              <a:t>What metrics could you look at?</a:t>
            </a:r>
          </a:p>
          <a:p>
            <a:pPr lvl="2"/>
            <a:r>
              <a:rPr lang="en-US" sz="2000" dirty="0"/>
              <a:t>Project size</a:t>
            </a:r>
          </a:p>
          <a:p>
            <a:pPr lvl="2"/>
            <a:r>
              <a:rPr lang="en-US" sz="2000" dirty="0"/>
              <a:t>Project duration</a:t>
            </a:r>
          </a:p>
          <a:p>
            <a:pPr lvl="2"/>
            <a:r>
              <a:rPr lang="en-US" sz="2000" dirty="0"/>
              <a:t>Project team </a:t>
            </a:r>
            <a:r>
              <a:rPr lang="en-US" sz="2000" dirty="0" smtClean="0"/>
              <a:t>size</a:t>
            </a:r>
          </a:p>
          <a:p>
            <a:pPr lvl="1"/>
            <a:r>
              <a:rPr lang="en-US" dirty="0" smtClean="0"/>
              <a:t>Case study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9E3170E-3E47-4810-991E-3F572B3832E1}" type="slidenum">
              <a:rPr lang="en-US"/>
              <a:pPr/>
              <a:t>8</a:t>
            </a:fld>
            <a:endParaRPr lang="en-US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Why Do Projects Succeed?</a:t>
            </a:r>
            <a:endParaRPr lang="en-US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3434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dirty="0"/>
              <a:t>Executive support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User involvement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Experience project manager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Clear business objectives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Minimized scope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Standard software infrastructure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Firm basic requirements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Formal methodology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Reliable estimates</a:t>
            </a:r>
          </a:p>
        </p:txBody>
      </p:sp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5943600" y="5867400"/>
            <a:ext cx="335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000"/>
              <a:t>Standish Group “CHAOS 2001: A Recipe for Success”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66C26CE-5099-4CCF-AF44-CD3D8FBA2367}" type="slidenum">
              <a:rPr lang="en-US"/>
              <a:pPr/>
              <a:t>9</a:t>
            </a:fld>
            <a:endParaRPr lang="en-US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Executive Support?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Top management can help to:</a:t>
            </a:r>
          </a:p>
          <a:p>
            <a:pPr lvl="1"/>
            <a:r>
              <a:rPr lang="en-US"/>
              <a:t>Secure adequate resources</a:t>
            </a:r>
          </a:p>
          <a:p>
            <a:pPr lvl="1"/>
            <a:r>
              <a:rPr lang="en-US"/>
              <a:t>Get approval for unique project needs in a timely manner</a:t>
            </a:r>
          </a:p>
          <a:p>
            <a:pPr lvl="1"/>
            <a:r>
              <a:rPr lang="en-US"/>
              <a:t>Receive cooperation from people throughout the organization</a:t>
            </a:r>
          </a:p>
          <a:p>
            <a:pPr lvl="1"/>
            <a:r>
              <a:rPr lang="en-US"/>
              <a:t>Provide leadership guidance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StudPr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4" ma:contentTypeDescription="Create a new document." ma:contentTypeScope="" ma:versionID="e4b7918f6d70a6bbd3ae09fdaae93119"/>
</file>

<file path=customXml/itemProps1.xml><?xml version="1.0" encoding="utf-8"?>
<ds:datastoreItem xmlns:ds="http://schemas.openxmlformats.org/officeDocument/2006/customXml" ds:itemID="{B58E645B-416C-46C0-8199-EBD1F0DEEE9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914435-E756-48BB-A166-ECAB58D992C2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1291</Words>
  <Application>Microsoft Office PowerPoint</Application>
  <PresentationFormat>On-screen Show (4:3)</PresentationFormat>
  <Paragraphs>301</Paragraphs>
  <Slides>37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EdStudPres</vt:lpstr>
      <vt:lpstr>Bitmap Image</vt:lpstr>
      <vt:lpstr>VISIO</vt:lpstr>
      <vt:lpstr>Document</vt:lpstr>
      <vt:lpstr>Software Project Management</vt:lpstr>
      <vt:lpstr>Today</vt:lpstr>
      <vt:lpstr>Lecture 1 Review</vt:lpstr>
      <vt:lpstr>Trade-off Triangle</vt:lpstr>
      <vt:lpstr>Project Phases A.K.A.</vt:lpstr>
      <vt:lpstr>Project Success Rates</vt:lpstr>
      <vt:lpstr>Why Do Projects Succeed?</vt:lpstr>
      <vt:lpstr>Why Do Projects Succeed?</vt:lpstr>
      <vt:lpstr>Why Executive Support?</vt:lpstr>
      <vt:lpstr>Stakeholder Triad</vt:lpstr>
      <vt:lpstr>15 PM Job Functions</vt:lpstr>
      <vt:lpstr>PMBOK</vt:lpstr>
      <vt:lpstr>PMI Framework</vt:lpstr>
      <vt:lpstr>The 5 PMI Process Groups</vt:lpstr>
      <vt:lpstr>PMI Process Groups</vt:lpstr>
      <vt:lpstr>PMI: Process Links</vt:lpstr>
      <vt:lpstr>PMI Phase Interactions</vt:lpstr>
      <vt:lpstr>PMI: Initiating Process</vt:lpstr>
      <vt:lpstr>PMI: Planning Process</vt:lpstr>
      <vt:lpstr>PMI: Executing Process</vt:lpstr>
      <vt:lpstr>PMI: Controlling Process</vt:lpstr>
      <vt:lpstr>PMI: Closing Process</vt:lpstr>
      <vt:lpstr>PMI Knowledge Areas</vt:lpstr>
      <vt:lpstr>Importance of Phases</vt:lpstr>
      <vt:lpstr>Understanding Organizations</vt:lpstr>
      <vt:lpstr>Organizational Structures</vt:lpstr>
      <vt:lpstr>Functional Organization</vt:lpstr>
      <vt:lpstr>Project Organization</vt:lpstr>
      <vt:lpstr>Matrix Organization</vt:lpstr>
      <vt:lpstr>Matrix Forms</vt:lpstr>
      <vt:lpstr>Organizational Structure Influences on Projects</vt:lpstr>
      <vt:lpstr>Organizational Impact</vt:lpstr>
      <vt:lpstr>Why Firms Invest in IT</vt:lpstr>
      <vt:lpstr>IT Planning Process</vt:lpstr>
      <vt:lpstr>Methods for Selecting Projects</vt:lpstr>
      <vt:lpstr>Broad Organizational Needs</vt:lpstr>
      <vt:lpstr>Categorizing IT Projects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2011-02-14T04:16:50Z</dcterms:created>
  <dcterms:modified xsi:type="dcterms:W3CDTF">2011-02-28T18:07:25Z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