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17"/>
  </p:notesMasterIdLst>
  <p:sldIdLst>
    <p:sldId id="296" r:id="rId5"/>
    <p:sldId id="282" r:id="rId6"/>
    <p:sldId id="284" r:id="rId7"/>
    <p:sldId id="285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>
        <p:scale>
          <a:sx n="70" d="100"/>
          <a:sy n="70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3/1/2011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84E4-D93E-4243-A1F1-BC677D0182A1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3/1/2011 5:17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3/1/2011 5:17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3/1/2011 5:17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3/1/2011 5:17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3/1/2011 6:00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" y="6492875"/>
            <a:ext cx="1676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3/1/2011 5:17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3/1/2011 5:17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3/1/2011 5:17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3/1/2011 5:17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3/1/2011 5:17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3/1/2011 5:17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3/1/2011 6:00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" y="6492875"/>
            <a:ext cx="1676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524000"/>
            <a:ext cx="85344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Software Project Management</a:t>
            </a:r>
            <a:endParaRPr lang="en-US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971800"/>
            <a:ext cx="6400800" cy="9144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Project Initial Documents</a:t>
            </a:r>
            <a:endParaRPr lang="en-US" sz="28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562600" y="5410200"/>
            <a:ext cx="35052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Lecture No.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063" y="6260068"/>
            <a:ext cx="1902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</a:t>
            </a:r>
            <a:r>
              <a:rPr lang="en-US" sz="2000" dirty="0" smtClean="0"/>
              <a:t>March</a:t>
            </a:r>
            <a:r>
              <a:rPr lang="en-US" sz="2000" dirty="0" smtClean="0"/>
              <a:t>, 2011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2B59783-6CAA-48B1-BC6F-6CAA476D20CD}" type="slidenum">
              <a:rPr lang="en-US"/>
              <a:pPr/>
              <a:t>10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Charter Examples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Deliverables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Retail Web Site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Full catalog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Shopping-cart system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Search engine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User registration system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Trading System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Equities order entry system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Portfolio management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Order execution engine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Integration with X legacy systems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Security infrastructure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85A9DBA-0262-45BF-B893-86E053BC25ED}" type="slidenum">
              <a:rPr lang="en-US"/>
              <a:pPr/>
              <a:t>11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Charter Examples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Deliverables</a:t>
            </a:r>
          </a:p>
          <a:p>
            <a:pPr lvl="1">
              <a:lnSpc>
                <a:spcPct val="90000"/>
              </a:lnSpc>
            </a:pPr>
            <a:r>
              <a:rPr lang="en-US"/>
              <a:t>Corporate Application</a:t>
            </a:r>
          </a:p>
          <a:p>
            <a:pPr lvl="2">
              <a:lnSpc>
                <a:spcPct val="90000"/>
              </a:lnSpc>
            </a:pPr>
            <a:r>
              <a:rPr lang="en-US"/>
              <a:t>Network and hardware</a:t>
            </a:r>
          </a:p>
          <a:p>
            <a:pPr lvl="2">
              <a:lnSpc>
                <a:spcPct val="90000"/>
              </a:lnSpc>
            </a:pPr>
            <a:r>
              <a:rPr lang="en-US"/>
              <a:t>Web-based HR portal</a:t>
            </a:r>
          </a:p>
          <a:p>
            <a:pPr lvl="2">
              <a:lnSpc>
                <a:spcPct val="90000"/>
              </a:lnSpc>
            </a:pPr>
            <a:r>
              <a:rPr lang="en-US"/>
              <a:t>Connectivity for VPN</a:t>
            </a:r>
          </a:p>
          <a:p>
            <a:pPr lvl="2">
              <a:lnSpc>
                <a:spcPct val="90000"/>
              </a:lnSpc>
            </a:pPr>
            <a:r>
              <a:rPr lang="en-US"/>
              <a:t>“Asset Management Viewport” application</a:t>
            </a:r>
          </a:p>
          <a:p>
            <a:pPr lvl="2">
              <a:lnSpc>
                <a:spcPct val="90000"/>
              </a:lnSpc>
            </a:pPr>
            <a:r>
              <a:rPr lang="en-US"/>
              <a:t>Customized Reporting Engine</a:t>
            </a:r>
          </a:p>
          <a:p>
            <a:pPr lvl="3">
              <a:lnSpc>
                <a:spcPct val="90000"/>
              </a:lnSpc>
            </a:pPr>
            <a:r>
              <a:rPr lang="en-US"/>
              <a:t>Allowing users to Perseus data mart</a:t>
            </a:r>
          </a:p>
          <a:p>
            <a:pPr lvl="3">
              <a:lnSpc>
                <a:spcPct val="90000"/>
              </a:lnSpc>
            </a:pPr>
            <a:r>
              <a:rPr lang="en-US"/>
              <a:t>Delivery into HTML and Excel</a:t>
            </a:r>
          </a:p>
          <a:p>
            <a:pPr lvl="2">
              <a:lnSpc>
                <a:spcPct val="90000"/>
              </a:lnSpc>
            </a:pPr>
            <a:r>
              <a:rPr lang="en-US"/>
              <a:t>User manuals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FDAFB1-B909-4211-9319-25EC42D9DB92}" type="slidenum">
              <a:rPr lang="en-US"/>
              <a:pPr/>
              <a:t>12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Charter Examples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Out of Scope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News feeds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Dynamic pricing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Jazzy color picker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Auction engine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EDI support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Legacy integration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Help system</a:t>
            </a:r>
          </a:p>
          <a:p>
            <a:pPr>
              <a:lnSpc>
                <a:spcPct val="90000"/>
              </a:lnSpc>
            </a:pPr>
            <a:r>
              <a:rPr lang="en-US" sz="2800"/>
              <a:t>Schedule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We anticipate an overall 12-14 month development timeframe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The project is expected to start in Q1 2003 and complete in Q3 2004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The initial release is expect within 10 months with the follow-on delivery within 4-6 months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2CD0FD6-4862-44F5-86A6-6F39F5DF694A}" type="slidenum">
              <a:rPr lang="en-US"/>
              <a:pPr/>
              <a:t>2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Work (SOW)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description of the work required for the </a:t>
            </a:r>
            <a:r>
              <a:rPr lang="en-US" dirty="0" smtClean="0"/>
              <a:t>project</a:t>
            </a:r>
          </a:p>
          <a:p>
            <a:r>
              <a:rPr lang="en-GB" dirty="0" smtClean="0"/>
              <a:t>SOW is </a:t>
            </a:r>
            <a:r>
              <a:rPr lang="en-GB" dirty="0" smtClean="0"/>
              <a:t>a formal document that captures and defines the work activities, deliverables and timeline a vendor will execute against in performance of specified work for a client. </a:t>
            </a:r>
            <a:endParaRPr lang="en-GB" dirty="0" smtClean="0"/>
          </a:p>
          <a:p>
            <a:r>
              <a:rPr lang="en-GB" dirty="0" smtClean="0"/>
              <a:t>Detailed </a:t>
            </a:r>
            <a:r>
              <a:rPr lang="en-GB" dirty="0" smtClean="0"/>
              <a:t>requirements and pricing are usually included in the Statement Of Work, along with standard regulatory and governance terms and conditions.</a:t>
            </a:r>
            <a:endParaRPr lang="en-US" dirty="0"/>
          </a:p>
          <a:p>
            <a:r>
              <a:rPr lang="en-US" dirty="0"/>
              <a:t>Sets the “boundary conditions”</a:t>
            </a:r>
          </a:p>
          <a:p>
            <a:r>
              <a:rPr lang="en-US" dirty="0"/>
              <a:t>SOW vs. CSOW (Contract SOW)</a:t>
            </a:r>
          </a:p>
          <a:p>
            <a:pPr lvl="1"/>
            <a:r>
              <a:rPr lang="en-US" dirty="0"/>
              <a:t>Latter: uses legal language as part of a competitive bidding scenario</a:t>
            </a:r>
          </a:p>
          <a:p>
            <a:r>
              <a:rPr lang="en-US" dirty="0"/>
              <a:t>Can be used in the final contract – be careful, be specific, be clear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C7BBA01-113C-40EE-B885-7D6143F100CC}" type="slidenum">
              <a:rPr lang="en-US"/>
              <a:pPr/>
              <a:t>3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762000"/>
          </a:xfrm>
        </p:spPr>
        <p:txBody>
          <a:bodyPr/>
          <a:lstStyle/>
          <a:p>
            <a:r>
              <a:rPr lang="en-US"/>
              <a:t>SOW Template</a:t>
            </a:r>
          </a:p>
        </p:txBody>
      </p:sp>
      <p:graphicFrame>
        <p:nvGraphicFramePr>
          <p:cNvPr id="348163" name="Object 3"/>
          <p:cNvGraphicFramePr>
            <a:graphicFrameLocks noChangeAspect="1"/>
          </p:cNvGraphicFramePr>
          <p:nvPr/>
        </p:nvGraphicFramePr>
        <p:xfrm>
          <a:off x="468312" y="1555750"/>
          <a:ext cx="8294688" cy="5226050"/>
        </p:xfrm>
        <a:graphic>
          <a:graphicData uri="http://schemas.openxmlformats.org/presentationml/2006/ole">
            <p:oleObj spid="_x0000_s1026" name="Document" r:id="rId3" imgW="5638680" imgH="355068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1D81513-FED2-49A9-9432-A4B47854E055}" type="slidenum">
              <a:rPr lang="en-US"/>
              <a:pPr/>
              <a:t>4</a:t>
            </a:fld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Charter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high-level project description:</a:t>
            </a:r>
          </a:p>
          <a:p>
            <a:pPr lvl="1"/>
            <a:r>
              <a:rPr lang="en-US"/>
              <a:t>Business need, product, assumptions</a:t>
            </a:r>
          </a:p>
          <a:p>
            <a:r>
              <a:rPr lang="en-US"/>
              <a:t>Often precedes SOW</a:t>
            </a:r>
          </a:p>
          <a:p>
            <a:r>
              <a:rPr lang="en-US"/>
              <a:t>Often 2-4 pages (can be longer)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9E8885-AA66-4A5A-B641-5F1A23F2A4DD}" type="slidenum">
              <a:rPr lang="en-US"/>
              <a:pPr/>
              <a:t>5</a:t>
            </a:fld>
            <a:endParaRPr lang="en-US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Charter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Typical outline</a:t>
            </a:r>
          </a:p>
          <a:p>
            <a:pPr lvl="1">
              <a:lnSpc>
                <a:spcPct val="90000"/>
              </a:lnSpc>
            </a:pPr>
            <a:r>
              <a:rPr lang="en-US"/>
              <a:t>Overview</a:t>
            </a:r>
          </a:p>
          <a:p>
            <a:pPr lvl="2">
              <a:lnSpc>
                <a:spcPct val="90000"/>
              </a:lnSpc>
            </a:pPr>
            <a:r>
              <a:rPr lang="en-US"/>
              <a:t>Business need</a:t>
            </a:r>
          </a:p>
          <a:p>
            <a:pPr lvl="2">
              <a:lnSpc>
                <a:spcPct val="90000"/>
              </a:lnSpc>
            </a:pPr>
            <a:r>
              <a:rPr lang="en-US"/>
              <a:t>Objectives</a:t>
            </a:r>
          </a:p>
          <a:p>
            <a:pPr lvl="2">
              <a:lnSpc>
                <a:spcPct val="90000"/>
              </a:lnSpc>
            </a:pPr>
            <a:r>
              <a:rPr lang="en-US"/>
              <a:t>Method or approach</a:t>
            </a:r>
          </a:p>
          <a:p>
            <a:pPr lvl="1">
              <a:lnSpc>
                <a:spcPct val="90000"/>
              </a:lnSpc>
            </a:pPr>
            <a:r>
              <a:rPr lang="en-US"/>
              <a:t>General scope of work</a:t>
            </a:r>
          </a:p>
          <a:p>
            <a:pPr lvl="1">
              <a:lnSpc>
                <a:spcPct val="90000"/>
              </a:lnSpc>
            </a:pPr>
            <a:r>
              <a:rPr lang="en-US"/>
              <a:t>Rough schedule &amp; budget</a:t>
            </a:r>
          </a:p>
          <a:p>
            <a:pPr lvl="1">
              <a:lnSpc>
                <a:spcPct val="90000"/>
              </a:lnSpc>
            </a:pPr>
            <a:r>
              <a:rPr lang="en-US"/>
              <a:t>Roles &amp; responsibilities</a:t>
            </a:r>
          </a:p>
          <a:p>
            <a:pPr lvl="1">
              <a:lnSpc>
                <a:spcPct val="90000"/>
              </a:lnSpc>
            </a:pPr>
            <a:r>
              <a:rPr lang="en-US"/>
              <a:t>Assumptions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79EA3D-1451-4877-AD90-31FA140899F4}" type="slidenum">
              <a:rPr lang="en-US"/>
              <a:pPr/>
              <a:t>6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Assignment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/>
              <a:t>Project Charter </a:t>
            </a:r>
            <a:r>
              <a:rPr lang="en-US" dirty="0"/>
              <a:t>for your</a:t>
            </a:r>
            <a:r>
              <a:rPr lang="en-US" b="1" dirty="0"/>
              <a:t> </a:t>
            </a:r>
            <a:r>
              <a:rPr lang="en-US" dirty="0"/>
              <a:t>project </a:t>
            </a:r>
          </a:p>
          <a:p>
            <a:r>
              <a:rPr lang="en-US" dirty="0"/>
              <a:t>Combines elements of an SOW</a:t>
            </a:r>
          </a:p>
          <a:p>
            <a:r>
              <a:rPr lang="en-US" dirty="0"/>
              <a:t>2-3 </a:t>
            </a:r>
            <a:r>
              <a:rPr lang="en-US" dirty="0" smtClean="0"/>
              <a:t>pages</a:t>
            </a:r>
          </a:p>
          <a:p>
            <a:r>
              <a:rPr lang="en-US" dirty="0" smtClean="0"/>
              <a:t>Due Date: 13</a:t>
            </a:r>
            <a:r>
              <a:rPr lang="en-US" baseline="30000" dirty="0" smtClean="0"/>
              <a:t>th</a:t>
            </a:r>
            <a:r>
              <a:rPr lang="en-US" dirty="0" smtClean="0"/>
              <a:t> March 2011—no extension in deadline</a:t>
            </a:r>
          </a:p>
          <a:p>
            <a:r>
              <a:rPr lang="en-US" dirty="0" smtClean="0"/>
              <a:t>Submission only through LMS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2815B7-4087-43DE-B0C0-0B57CFE70182}" type="slidenum">
              <a:rPr lang="en-US"/>
              <a:pPr/>
              <a:t>7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Details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Include: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Overview (2-4 paragraphs)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What the system is (summary)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Who will use it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What problem is it solving (Objectives)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Scope of Work (outline format or text)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Deliverables</a:t>
            </a:r>
          </a:p>
          <a:p>
            <a:pPr lvl="4">
              <a:lnSpc>
                <a:spcPct val="90000"/>
              </a:lnSpc>
            </a:pPr>
            <a:r>
              <a:rPr lang="en-US" sz="1800"/>
              <a:t>What the system is (details)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Rough time estimate (2 months or 2 yrs?)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Out of scope items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Assumptions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2598EC2-2758-409C-9096-0A0D67C1DB44}" type="slidenum">
              <a:rPr lang="en-US"/>
              <a:pPr/>
              <a:t>8</a:t>
            </a:fld>
            <a:endParaRPr lang="en-US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Charter Examples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Assumptions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We will reuse the architecture from the previous ordering system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The system will be built using an ASP model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Customer will provide necessary business experts as needed during development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System will run on existing networking and computer resources 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Customer will sign-off on interim deliverables within one week of each delivery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All import data will be available in XML format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This will be a web-based application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Our in-house development team will do the work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The rendering engine will be licensed from a third party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We will partner with an overseas development firm to create the security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601E84E-D41F-487C-9EB2-C1D3C96CF127}" type="slidenum">
              <a:rPr lang="en-US"/>
              <a:pPr/>
              <a:t>9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Charter Examples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Primary Stakeholders (following examples are not of one set)</a:t>
            </a:r>
          </a:p>
          <a:p>
            <a:pPr lvl="2">
              <a:lnSpc>
                <a:spcPct val="90000"/>
              </a:lnSpc>
            </a:pPr>
            <a:r>
              <a:rPr lang="en-US"/>
              <a:t>Sponsor: VP of Marketing</a:t>
            </a:r>
          </a:p>
          <a:p>
            <a:pPr lvl="2">
              <a:lnSpc>
                <a:spcPct val="90000"/>
              </a:lnSpc>
            </a:pPr>
            <a:r>
              <a:rPr lang="en-US"/>
              <a:t>Sponsor: Five Star Brokerage Consortium</a:t>
            </a:r>
          </a:p>
          <a:p>
            <a:pPr lvl="2">
              <a:lnSpc>
                <a:spcPct val="90000"/>
              </a:lnSpc>
            </a:pPr>
            <a:r>
              <a:rPr lang="en-US"/>
              <a:t>Sponsor: Bill Smith, CEO</a:t>
            </a:r>
          </a:p>
          <a:p>
            <a:pPr lvl="2">
              <a:lnSpc>
                <a:spcPct val="90000"/>
              </a:lnSpc>
            </a:pPr>
            <a:r>
              <a:rPr lang="en-US"/>
              <a:t>Users: Call center operators</a:t>
            </a:r>
          </a:p>
          <a:p>
            <a:pPr lvl="2">
              <a:lnSpc>
                <a:spcPct val="90000"/>
              </a:lnSpc>
            </a:pPr>
            <a:r>
              <a:rPr lang="en-US"/>
              <a:t>Users: Our partner banks</a:t>
            </a:r>
          </a:p>
          <a:p>
            <a:pPr lvl="2">
              <a:lnSpc>
                <a:spcPct val="90000"/>
              </a:lnSpc>
            </a:pPr>
            <a:r>
              <a:rPr lang="en-US"/>
              <a:t>Customers: Attorneys from small-to-mid size law firms</a:t>
            </a:r>
          </a:p>
          <a:p>
            <a:pPr lvl="2">
              <a:lnSpc>
                <a:spcPct val="90000"/>
              </a:lnSpc>
            </a:pPr>
            <a:r>
              <a:rPr lang="en-US"/>
              <a:t>Customers: Males 30-45 earning $75K or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4" ma:contentTypeDescription="Create a new document." ma:contentTypeScope="" ma:versionID="e4b7918f6d70a6bbd3ae09fdaae93119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E0914435-E756-48BB-A166-ECAB58D992C2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8E645B-416C-46C0-8199-EBD1F0DEEE9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561</Words>
  <Application>Microsoft Office PowerPoint</Application>
  <PresentationFormat>On-screen Show (4:3)</PresentationFormat>
  <Paragraphs>117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EdStudPres</vt:lpstr>
      <vt:lpstr>Document</vt:lpstr>
      <vt:lpstr>Software Project Management</vt:lpstr>
      <vt:lpstr>Statement of Work (SOW)</vt:lpstr>
      <vt:lpstr>SOW Template</vt:lpstr>
      <vt:lpstr>Project Charter</vt:lpstr>
      <vt:lpstr>Project Charter</vt:lpstr>
      <vt:lpstr>Homework Assignment</vt:lpstr>
      <vt:lpstr>Assignment Details</vt:lpstr>
      <vt:lpstr>Charter Examples</vt:lpstr>
      <vt:lpstr>Charter Examples</vt:lpstr>
      <vt:lpstr>Charter Examples</vt:lpstr>
      <vt:lpstr>Charter Examples</vt:lpstr>
      <vt:lpstr>Charter Examples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2011-02-28T18:04:08Z</dcterms:created>
  <dcterms:modified xsi:type="dcterms:W3CDTF">2011-03-01T13:00:43Z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