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84"/>
  </p:notesMasterIdLst>
  <p:sldIdLst>
    <p:sldId id="33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3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38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84E4-D93E-4243-A1F1-BC677D0182A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50F11-4476-43CC-97B9-F20EF1235AAF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No lab today</a:t>
            </a:r>
          </a:p>
          <a:p>
            <a:pPr>
              <a:buFontTx/>
              <a:buChar char="-"/>
            </a:pPr>
            <a:r>
              <a:rPr lang="en-US"/>
              <a:t>More lab in later term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3CFAE-3204-41E4-A921-F1EA2BA03DEE}" type="slidenum">
              <a:rPr lang="en-US"/>
              <a:pPr/>
              <a:t>3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3/2/2011 8:14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3/2/2011 8:14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3/2/2011 8:14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3/2/2011 8:14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3/2/2011 8:14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3/2/2011 8:14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3/2/2011 8:14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3/2/2011 8:14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3/2/2011 8:14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3/2/2011 8:14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3/2/2011 8:14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3/2/2011 8:14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hyperlink" Target="http://www.agilealliance.org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ffsutherland.org/scrum/" TargetMode="External"/><Relationship Id="rId4" Type="http://schemas.openxmlformats.org/officeDocument/2006/relationships/hyperlink" Target="http://www.amazon.com/exec/obidos/ASIN/0201699699/104-2402656-540315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ptivesd.com/learn.html" TargetMode="External"/><Relationship Id="rId2" Type="http://schemas.openxmlformats.org/officeDocument/2006/relationships/hyperlink" Target="http://www.amazon.com/exec/obidos/tg/detail/-/0932633404/qid=1033478533/sr=1-1/ref=sr_1_1/104-2402656-5403151?v=glanc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rational.com/products/rup/prodinfo.j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Software Project Management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Planning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562600" y="5410200"/>
            <a:ext cx="35052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No. </a:t>
            </a:r>
            <a:r>
              <a:rPr lang="en-US" sz="2400" dirty="0" smtClean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63" y="6260068"/>
            <a:ext cx="190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March, 2011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07F1F2-F6A5-4FF3-9C16-A80912B33BE5}" type="slidenum">
              <a:rPr lang="en-US"/>
              <a:pPr/>
              <a:t>10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Exploration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Possibly includes Procurement Management: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RFP Process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Vendor selection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Contract management</a:t>
            </a:r>
          </a:p>
          <a:p>
            <a:pPr>
              <a:lnSpc>
                <a:spcPct val="90000"/>
              </a:lnSpc>
            </a:pPr>
            <a:r>
              <a:rPr lang="en-US" sz="2800"/>
              <a:t>Gathering the initial team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Including PM if not already on-board</a:t>
            </a:r>
          </a:p>
          <a:p>
            <a:pPr>
              <a:lnSpc>
                <a:spcPct val="90000"/>
              </a:lnSpc>
            </a:pPr>
            <a:r>
              <a:rPr lang="en-US" sz="2800"/>
              <a:t>Identify the project sponsor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Primary contact for approval and decision making</a:t>
            </a:r>
          </a:p>
          <a:p>
            <a:pPr>
              <a:lnSpc>
                <a:spcPct val="90000"/>
              </a:lnSpc>
            </a:pPr>
            <a:r>
              <a:rPr lang="en-US" sz="2800"/>
              <a:t>Potential Phase Outputs: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Concept Document, Product Description, Proposal, SOW, Project Charter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786DF7E-074F-4BB7-B5AD-12F28E05DAE7}" type="slidenum">
              <a:rPr lang="en-US"/>
              <a:pPr/>
              <a:t>11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Exploration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Characteristics &amp; Issues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Lack of full commitment and leadership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Some frustrations: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Management only getting rough estimates from development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Development not getting enough specifics from customer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Finding a balanced team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Budget sign-off may be your 1</a:t>
            </a:r>
            <a:r>
              <a:rPr lang="en-US" sz="2400" baseline="30000"/>
              <a:t>st</a:t>
            </a:r>
            <a:r>
              <a:rPr lang="en-US" sz="2400"/>
              <a:t> major task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Achieved via: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Good concept document or equivalent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Demonstration of clear need (justification)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Initial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4F4454-5DBD-4D28-A9C8-9607063732FD}" type="slidenum">
              <a:rPr lang="en-US"/>
              <a:pPr/>
              <a:t>12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“What” phase</a:t>
            </a:r>
          </a:p>
          <a:p>
            <a:pPr>
              <a:lnSpc>
                <a:spcPct val="90000"/>
              </a:lnSpc>
            </a:pPr>
            <a:r>
              <a:rPr lang="en-US" sz="2800"/>
              <a:t>Inputs: SOW, Proposal</a:t>
            </a:r>
          </a:p>
          <a:p>
            <a:pPr>
              <a:lnSpc>
                <a:spcPct val="90000"/>
              </a:lnSpc>
            </a:pPr>
            <a:r>
              <a:rPr lang="en-US" sz="2800"/>
              <a:t>Outputs: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Requirements Document (RD)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a.k.a.Requirements Specification Document (RSD)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Software Requirements Specification (SRS)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</a:t>
            </a:r>
            <a:r>
              <a:rPr lang="en-US" sz="2400" baseline="30000"/>
              <a:t>st</a:t>
            </a:r>
            <a:r>
              <a:rPr lang="en-US" sz="2400"/>
              <a:t> Project Baseline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Software Project Management Plan (SPMP)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Requirements Approval &amp; Sign-Off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Your most difficult task in this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94C0F6-3BC7-4F08-91C5-F15ABD96D466}" type="slidenum">
              <a:rPr lang="en-US"/>
              <a:pPr/>
              <a:t>13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Perhaps most important &amp; difficult phase</a:t>
            </a:r>
          </a:p>
          <a:p>
            <a:r>
              <a:rPr lang="en-US"/>
              <a:t>Shortchanging it is a ‘classic mistake’</a:t>
            </a:r>
          </a:p>
          <a:p>
            <a:r>
              <a:rPr lang="en-US"/>
              <a:t>Can begin with a Project Kickoff Meeting</a:t>
            </a:r>
          </a:p>
          <a:p>
            <a:r>
              <a:rPr lang="en-US"/>
              <a:t>Can end with a Software Requirements Review (SRR)</a:t>
            </a:r>
          </a:p>
          <a:p>
            <a:pPr lvl="1"/>
            <a:r>
              <a:rPr lang="en-US"/>
              <a:t>For Sponsor and/or customer(s) approval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00DD2B-1870-4E25-9998-34D73285C2BE}" type="slidenum">
              <a:rPr lang="en-US"/>
              <a:pPr/>
              <a:t>14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Why are Requirements so Important?</a:t>
            </a:r>
          </a:p>
        </p:txBody>
      </p:sp>
      <p:pic>
        <p:nvPicPr>
          <p:cNvPr id="410629" name="Picture 5" descr="http://www.construx.com/survivalguide/fig3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638800" cy="5059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76600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of removing 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r>
              <a:rPr lang="en-GB" dirty="0" smtClean="0"/>
              <a:t>The cost of removing defects increases exponentially. A defect caught in requirement and design phase costs less to fix than an error caught in the software </a:t>
            </a:r>
            <a:r>
              <a:rPr lang="en-US" dirty="0" smtClean="0"/>
              <a:t>maintenance cycle.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6412468"/>
            <a:ext cx="400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of defect increases with each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8212D3-A7E3-4828-B9C2-C2D8112B2876}" type="slidenum">
              <a:rPr lang="en-US"/>
              <a:pPr/>
              <a:t>16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Characteristics &amp; Issues</a:t>
            </a:r>
          </a:p>
          <a:p>
            <a:pPr lvl="1"/>
            <a:r>
              <a:rPr lang="en-US"/>
              <a:t>Conflict of interest: developer vs. customer</a:t>
            </a:r>
          </a:p>
          <a:p>
            <a:pPr lvl="1"/>
            <a:r>
              <a:rPr lang="en-US"/>
              <a:t>Potential tug-of-war:</a:t>
            </a:r>
          </a:p>
          <a:p>
            <a:pPr lvl="2"/>
            <a:r>
              <a:rPr lang="en-US"/>
              <a:t>Disagreement on Features &amp; Estimates</a:t>
            </a:r>
          </a:p>
          <a:p>
            <a:pPr lvl="2"/>
            <a:r>
              <a:rPr lang="en-US"/>
              <a:t>Especially in fixed-price contracts</a:t>
            </a:r>
          </a:p>
          <a:p>
            <a:pPr lvl="1"/>
            <a:r>
              <a:rPr lang="en-US"/>
              <a:t>Frequent requirements changes</a:t>
            </a:r>
          </a:p>
          <a:p>
            <a:pPr lvl="1"/>
            <a:r>
              <a:rPr lang="en-US"/>
              <a:t>Achieving sign-off</a:t>
            </a:r>
          </a:p>
          <a:p>
            <a:r>
              <a:rPr lang="en-US"/>
              <a:t>Project planning occurs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4C7FE0-339B-4A26-84F5-C0B637892EE0}" type="slidenum">
              <a:rPr lang="en-US"/>
              <a:pPr/>
              <a:t>17</a:t>
            </a:fld>
            <a:endParaRPr lang="en-US"/>
          </a:p>
        </p:txBody>
      </p:sp>
      <p:sp>
        <p:nvSpPr>
          <p:cNvPr id="467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</a:t>
            </a:r>
          </a:p>
        </p:txBody>
      </p:sp>
      <p:sp>
        <p:nvSpPr>
          <p:cNvPr id="467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are capabilities and condition to which the system – more broadly, the project – must conform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49128A3-E0BE-40BA-978E-845F68C93061}" type="slidenum">
              <a:rPr lang="en-US"/>
              <a:pPr/>
              <a:t>18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Types of Requirements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b="1"/>
              <a:t>Functional</a:t>
            </a:r>
            <a:r>
              <a:rPr lang="en-US" sz="2400"/>
              <a:t> (behavioral)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Features and capabilities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Non-functional</a:t>
            </a:r>
            <a:r>
              <a:rPr lang="en-US" sz="2400"/>
              <a:t> (a.k.a. “technical”) (everything else)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Usability</a:t>
            </a:r>
          </a:p>
          <a:p>
            <a:pPr lvl="4">
              <a:lnSpc>
                <a:spcPct val="90000"/>
              </a:lnSpc>
            </a:pPr>
            <a:r>
              <a:rPr lang="en-US" sz="1800"/>
              <a:t>Human factors, help, documentation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Reliability</a:t>
            </a:r>
          </a:p>
          <a:p>
            <a:pPr lvl="4">
              <a:lnSpc>
                <a:spcPct val="90000"/>
              </a:lnSpc>
            </a:pPr>
            <a:r>
              <a:rPr lang="en-US" sz="1800"/>
              <a:t>Failure rates, recoverability, availability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Performance</a:t>
            </a:r>
          </a:p>
          <a:p>
            <a:pPr lvl="4">
              <a:lnSpc>
                <a:spcPct val="90000"/>
              </a:lnSpc>
            </a:pPr>
            <a:r>
              <a:rPr lang="en-US" sz="1800"/>
              <a:t>Response times, throughput, resource usage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Supportability</a:t>
            </a:r>
          </a:p>
          <a:p>
            <a:pPr lvl="4">
              <a:lnSpc>
                <a:spcPct val="90000"/>
              </a:lnSpc>
            </a:pPr>
            <a:r>
              <a:rPr lang="en-US" sz="1800"/>
              <a:t>Maintainability, internationalization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Operations: systems management, installation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Interface: integration with other systems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Other: legal, packaging,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32BFE-3D35-4BD2-B5EC-E05E40C99B4F}" type="slidenum">
              <a:rPr lang="en-US"/>
              <a:pPr/>
              <a:t>19</a:t>
            </a:fld>
            <a:endParaRPr lang="en-US"/>
          </a:p>
        </p:txBody>
      </p:sp>
      <p:sp>
        <p:nvSpPr>
          <p:cNvPr id="470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470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Other ways of categorizing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Go-Ahead vs. Catch-up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Relative to competition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Backward-looking vs. Forward-looking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Backward: address issues with previous version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Forward: Anticipating future needs of customers</a:t>
            </a:r>
          </a:p>
          <a:p>
            <a:pPr>
              <a:lnSpc>
                <a:spcPct val="90000"/>
              </a:lnSpc>
            </a:pPr>
            <a:r>
              <a:rPr lang="en-US" sz="2800"/>
              <a:t>Must be prioritized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Must-have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Should-have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Could-have (Nice-to-have: NTH)</a:t>
            </a:r>
          </a:p>
          <a:p>
            <a:pPr>
              <a:lnSpc>
                <a:spcPct val="90000"/>
              </a:lnSpc>
            </a:pPr>
            <a:r>
              <a:rPr lang="en-US" sz="2800"/>
              <a:t>Must be approved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CB9069-1AD5-4EE1-96E3-E4DE5F501F61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Today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Phases </a:t>
            </a:r>
            <a:r>
              <a:rPr lang="en-US" sz="2800" dirty="0"/>
              <a:t>in Detail</a:t>
            </a:r>
          </a:p>
          <a:p>
            <a:pPr lvl="1"/>
            <a:r>
              <a:rPr lang="en-US" sz="2400" dirty="0"/>
              <a:t>Step-by-step of typical software project</a:t>
            </a:r>
          </a:p>
          <a:p>
            <a:r>
              <a:rPr lang="en-US" sz="2800" dirty="0" smtClean="0"/>
              <a:t>Lifecycle </a:t>
            </a:r>
            <a:r>
              <a:rPr lang="en-US" sz="2800" dirty="0"/>
              <a:t>Planning</a:t>
            </a:r>
          </a:p>
          <a:p>
            <a:r>
              <a:rPr lang="en-US" sz="2800" dirty="0" smtClean="0"/>
              <a:t>Project </a:t>
            </a:r>
            <a:r>
              <a:rPr lang="en-US" sz="2800" dirty="0"/>
              <a:t>plans</a:t>
            </a:r>
          </a:p>
          <a:p>
            <a:endParaRPr lang="en-US" sz="2800" dirty="0"/>
          </a:p>
          <a:p>
            <a:r>
              <a:rPr lang="en-US" sz="2800" dirty="0"/>
              <a:t>Next </a:t>
            </a:r>
            <a:r>
              <a:rPr lang="en-US" sz="2800" dirty="0" smtClean="0"/>
              <a:t>Lecture: </a:t>
            </a:r>
            <a:r>
              <a:rPr lang="en-US" sz="2800" dirty="0"/>
              <a:t>Lots of Project-</a:t>
            </a:r>
            <a:r>
              <a:rPr lang="en-US" sz="2800" dirty="0" err="1"/>
              <a:t>ish</a:t>
            </a:r>
            <a:r>
              <a:rPr lang="en-US" sz="2800" dirty="0"/>
              <a:t> Details: WBS, PERT, CPM, Scheduling &amp;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CFDB19-B4A3-459F-A5AB-4AD5D8D2AD2A}" type="slidenum">
              <a:rPr lang="en-US"/>
              <a:pPr/>
              <a:t>20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Phase Meetings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Kickoff Meeting</a:t>
            </a:r>
          </a:p>
          <a:p>
            <a:r>
              <a:rPr lang="en-US"/>
              <a:t>Project Brainstorming Meeting</a:t>
            </a:r>
          </a:p>
          <a:p>
            <a:pPr lvl="1"/>
            <a:r>
              <a:rPr lang="en-US"/>
              <a:t>Clarify goals, scope, assumptions</a:t>
            </a:r>
          </a:p>
          <a:p>
            <a:pPr lvl="1"/>
            <a:r>
              <a:rPr lang="en-US"/>
              <a:t>Refine estimates</a:t>
            </a:r>
          </a:p>
          <a:p>
            <a:r>
              <a:rPr lang="en-US"/>
              <a:t>WBS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E52366-1F21-4AF3-85C5-A9274C66A8FC}" type="slidenum">
              <a:rPr lang="en-US"/>
              <a:pPr/>
              <a:t>21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&amp; Design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“How” Phases</a:t>
            </a:r>
          </a:p>
          <a:p>
            <a:r>
              <a:rPr lang="en-US" sz="2800"/>
              <a:t>Inputs: Requirements Document</a:t>
            </a:r>
          </a:p>
          <a:p>
            <a:r>
              <a:rPr lang="en-US" sz="2800"/>
              <a:t>Outputs: </a:t>
            </a:r>
          </a:p>
          <a:p>
            <a:pPr lvl="1"/>
            <a:r>
              <a:rPr lang="en-US" sz="2400"/>
              <a:t>Functional Specification </a:t>
            </a:r>
          </a:p>
          <a:p>
            <a:pPr lvl="1"/>
            <a:r>
              <a:rPr lang="en-US" sz="2400"/>
              <a:t>Detailed Design Document </a:t>
            </a:r>
          </a:p>
          <a:p>
            <a:pPr lvl="1"/>
            <a:r>
              <a:rPr lang="en-US" sz="2400"/>
              <a:t>User Interface Specification </a:t>
            </a:r>
          </a:p>
          <a:p>
            <a:pPr lvl="1"/>
            <a:r>
              <a:rPr lang="en-US" sz="2400"/>
              <a:t>Data Model</a:t>
            </a:r>
          </a:p>
          <a:p>
            <a:pPr lvl="1"/>
            <a:r>
              <a:rPr lang="en-US" sz="2400"/>
              <a:t>Prototype (can also be done with requirements)</a:t>
            </a:r>
          </a:p>
          <a:p>
            <a:pPr lvl="1"/>
            <a:r>
              <a:rPr lang="en-US" sz="2400"/>
              <a:t>Updated Plan (improved estimates; new baseline)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5C42-F6B9-4CA5-B6B2-34A750333E3E}" type="slidenum">
              <a:rPr lang="en-US"/>
              <a:pPr/>
              <a:t>22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&amp; Design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a.k.a. Top-level design &amp; detailed design</a:t>
            </a:r>
          </a:p>
          <a:p>
            <a:r>
              <a:rPr lang="en-US"/>
              <a:t>Continues process from RD</a:t>
            </a:r>
          </a:p>
          <a:p>
            <a:r>
              <a:rPr lang="en-US"/>
              <a:t>Ends with Critical Design Review (CDR)</a:t>
            </a:r>
          </a:p>
          <a:p>
            <a:pPr lvl="1"/>
            <a:r>
              <a:rPr lang="en-US"/>
              <a:t>Formal sign-off</a:t>
            </a:r>
          </a:p>
          <a:p>
            <a:pPr lvl="1"/>
            <a:r>
              <a:rPr lang="en-US"/>
              <a:t>Can also include earlier Preliminary Design Review (PDR) for high level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74B77EA-9B8D-444E-AA17-DFEE5CCD31BE}" type="slidenum">
              <a:rPr lang="en-US"/>
              <a:pPr/>
              <a:t>23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&amp; Design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Characteristics &amp; Issues</a:t>
            </a:r>
          </a:p>
          <a:p>
            <a:pPr lvl="1">
              <a:lnSpc>
                <a:spcPct val="90000"/>
              </a:lnSpc>
            </a:pPr>
            <a:r>
              <a:rPr lang="en-US"/>
              <a:t>Enthusiasm via momentum</a:t>
            </a:r>
          </a:p>
          <a:p>
            <a:pPr lvl="1">
              <a:lnSpc>
                <a:spcPct val="90000"/>
              </a:lnSpc>
            </a:pPr>
            <a:r>
              <a:rPr lang="en-US"/>
              <a:t>Team structure and assignments finalized</a:t>
            </a:r>
          </a:p>
          <a:p>
            <a:pPr lvl="1">
              <a:lnSpc>
                <a:spcPct val="90000"/>
              </a:lnSpc>
            </a:pPr>
            <a:r>
              <a:rPr lang="en-US"/>
              <a:t>Delays due to requirements changes, new information or late ideas</a:t>
            </a:r>
          </a:p>
          <a:p>
            <a:pPr lvl="1">
              <a:lnSpc>
                <a:spcPct val="90000"/>
              </a:lnSpc>
            </a:pPr>
            <a:r>
              <a:rPr lang="en-US"/>
              <a:t>Issues around personnel responsibilities</a:t>
            </a:r>
          </a:p>
          <a:p>
            <a:pPr lvl="1">
              <a:lnSpc>
                <a:spcPct val="90000"/>
              </a:lnSpc>
            </a:pPr>
            <a:r>
              <a:rPr lang="en-US"/>
              <a:t>Unfeasible requirements (technical complexity)</a:t>
            </a:r>
          </a:p>
          <a:p>
            <a:pPr lvl="1">
              <a:lnSpc>
                <a:spcPct val="90000"/>
              </a:lnSpc>
            </a:pPr>
            <a:r>
              <a:rPr lang="en-US"/>
              <a:t>Resource Issues </a:t>
            </a:r>
          </a:p>
          <a:p>
            <a:pPr lvl="2">
              <a:lnSpc>
                <a:spcPct val="90000"/>
              </a:lnSpc>
            </a:pPr>
            <a:r>
              <a:rPr lang="en-US"/>
              <a:t>Including inter-project contention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BA963D-EDE8-4CFD-BBAD-6F550F228AC6}" type="slidenum">
              <a:rPr lang="en-US"/>
              <a:pPr/>
              <a:t>24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“Do It” phase</a:t>
            </a:r>
          </a:p>
          <a:p>
            <a:r>
              <a:rPr lang="en-US"/>
              <a:t>Coding &amp; Unit testing</a:t>
            </a:r>
          </a:p>
          <a:p>
            <a:r>
              <a:rPr lang="en-US"/>
              <a:t>Often overlaps Design &amp; Integration phases</a:t>
            </a:r>
          </a:p>
          <a:p>
            <a:pPr lvl="1"/>
            <a:r>
              <a:rPr lang="en-US"/>
              <a:t>To shorten the overall schedule</a:t>
            </a:r>
          </a:p>
          <a:p>
            <a:pPr lvl="1"/>
            <a:r>
              <a:rPr lang="en-US"/>
              <a:t>PM needs to coordinate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7A0761-1858-4C7D-A166-9CD7879E1017}" type="slidenum">
              <a:rPr lang="en-US"/>
              <a:pPr/>
              <a:t>25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concurrent activities</a:t>
            </a:r>
          </a:p>
          <a:p>
            <a:pPr lvl="1"/>
            <a:r>
              <a:rPr lang="en-US"/>
              <a:t>Design completion</a:t>
            </a:r>
          </a:p>
          <a:p>
            <a:pPr lvl="1"/>
            <a:r>
              <a:rPr lang="en-US"/>
              <a:t>Integration begins</a:t>
            </a:r>
          </a:p>
          <a:p>
            <a:pPr lvl="1"/>
            <a:r>
              <a:rPr lang="en-US"/>
              <a:t>Unit testing of individual components</a:t>
            </a:r>
          </a:p>
          <a:p>
            <a:pPr lvl="1"/>
            <a:r>
              <a:rPr lang="en-US"/>
              <a:t>Test bed setup (environment and tools)</a:t>
            </a:r>
          </a:p>
          <a:p>
            <a:pPr lvl="1"/>
            <a:r>
              <a:rPr lang="en-US"/>
              <a:t>Project plans updated</a:t>
            </a:r>
          </a:p>
          <a:p>
            <a:pPr lvl="1"/>
            <a:r>
              <a:rPr lang="en-US"/>
              <a:t>Scope and Risk Management conducted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55E816-3D63-4153-90F9-69FEF9EF0B98}" type="slidenum">
              <a:rPr lang="en-US"/>
              <a:pPr/>
              <a:t>26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Characteristics</a:t>
            </a:r>
          </a:p>
          <a:p>
            <a:pPr lvl="1"/>
            <a:r>
              <a:rPr lang="en-US" sz="2400"/>
              <a:t>Pressure increases</a:t>
            </a:r>
          </a:p>
          <a:p>
            <a:pPr lvl="1"/>
            <a:r>
              <a:rPr lang="en-US" sz="2400"/>
              <a:t>Staffing at highest levels</a:t>
            </a:r>
          </a:p>
          <a:p>
            <a:pPr lvl="1"/>
            <a:r>
              <a:rPr lang="en-US" sz="2400"/>
              <a:t>Often a “heads-down” operation</a:t>
            </a:r>
          </a:p>
          <a:p>
            <a:r>
              <a:rPr lang="en-US" sz="2800"/>
              <a:t>Issues</a:t>
            </a:r>
          </a:p>
          <a:p>
            <a:pPr lvl="1"/>
            <a:r>
              <a:rPr lang="en-US" sz="2400"/>
              <a:t>Last-minute changes</a:t>
            </a:r>
          </a:p>
          <a:p>
            <a:pPr lvl="1"/>
            <a:r>
              <a:rPr lang="en-US" sz="2400"/>
              <a:t>Team coordination (esp. in large projects)</a:t>
            </a:r>
          </a:p>
          <a:p>
            <a:pPr lvl="1"/>
            <a:r>
              <a:rPr lang="en-US" sz="2400"/>
              <a:t>Communication overhead</a:t>
            </a:r>
          </a:p>
          <a:p>
            <a:pPr lvl="1"/>
            <a:r>
              <a:rPr lang="en-US" sz="2400"/>
              <a:t>Management of sub-contractors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1F49C8-769C-4228-B1E9-56A1076EB8E9}" type="slidenum">
              <a:rPr lang="en-US"/>
              <a:pPr/>
              <a:t>27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&amp; Test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Evolves from Dev. Phase</a:t>
            </a:r>
          </a:p>
          <a:p>
            <a:r>
              <a:rPr lang="en-US"/>
              <a:t>Often done as 2 parallel phases</a:t>
            </a:r>
          </a:p>
          <a:p>
            <a:pPr lvl="1"/>
            <a:r>
              <a:rPr lang="en-US"/>
              <a:t>Partial integration &amp; initial test</a:t>
            </a:r>
          </a:p>
          <a:p>
            <a:r>
              <a:rPr lang="en-US"/>
              <a:t>Starts with integration of modules</a:t>
            </a:r>
          </a:p>
          <a:p>
            <a:r>
              <a:rPr lang="en-US"/>
              <a:t>An initial, incomplete version constructed</a:t>
            </a:r>
          </a:p>
          <a:p>
            <a:r>
              <a:rPr lang="en-US"/>
              <a:t>Progressively add more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3CF6EF-EEF5-48EF-B4A7-2ABECA304A5F}" type="slidenum">
              <a:rPr lang="en-US"/>
              <a:pPr/>
              <a:t>28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&amp; Test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Integration primarily a programmer task</a:t>
            </a:r>
          </a:p>
          <a:p>
            <a:r>
              <a:rPr lang="en-US"/>
              <a:t>Test primarily a QA team task</a:t>
            </a:r>
          </a:p>
          <a:p>
            <a:r>
              <a:rPr lang="en-US"/>
              <a:t>Integration:</a:t>
            </a:r>
          </a:p>
          <a:p>
            <a:pPr lvl="1"/>
            <a:r>
              <a:rPr lang="en-US"/>
              <a:t>Top-down: Core functionality first, empty shells for incomplete routines (stubs)</a:t>
            </a:r>
          </a:p>
          <a:p>
            <a:pPr lvl="1"/>
            <a:r>
              <a:rPr lang="en-US"/>
              <a:t>Bottom up: gradually bind low-level modules</a:t>
            </a:r>
          </a:p>
          <a:p>
            <a:pPr lvl="1"/>
            <a:r>
              <a:rPr lang="en-US"/>
              <a:t>Prefer top-down generally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9CCF9D-97B8-4668-9351-01D79C0F93E1}" type="slidenum">
              <a:rPr lang="en-US"/>
              <a:pPr/>
              <a:t>29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&amp; Test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Tests</a:t>
            </a:r>
          </a:p>
          <a:p>
            <a:pPr lvl="1">
              <a:lnSpc>
                <a:spcPct val="90000"/>
              </a:lnSpc>
            </a:pPr>
            <a:r>
              <a:rPr lang="en-US"/>
              <a:t>Integration testing</a:t>
            </a:r>
          </a:p>
          <a:p>
            <a:pPr lvl="1">
              <a:lnSpc>
                <a:spcPct val="90000"/>
              </a:lnSpc>
            </a:pPr>
            <a:r>
              <a:rPr lang="en-US"/>
              <a:t>Black &amp; White-box testing</a:t>
            </a:r>
          </a:p>
          <a:p>
            <a:pPr lvl="1">
              <a:lnSpc>
                <a:spcPct val="90000"/>
              </a:lnSpc>
            </a:pPr>
            <a:r>
              <a:rPr lang="en-US"/>
              <a:t>Load &amp; Stress testing</a:t>
            </a:r>
          </a:p>
          <a:p>
            <a:pPr lvl="1">
              <a:lnSpc>
                <a:spcPct val="90000"/>
              </a:lnSpc>
            </a:pPr>
            <a:r>
              <a:rPr lang="en-US"/>
              <a:t>Alpha &amp; Beta testing</a:t>
            </a:r>
          </a:p>
          <a:p>
            <a:pPr lvl="1">
              <a:lnSpc>
                <a:spcPct val="90000"/>
              </a:lnSpc>
            </a:pPr>
            <a:r>
              <a:rPr lang="en-US"/>
              <a:t>Acceptance testing</a:t>
            </a:r>
          </a:p>
          <a:p>
            <a:pPr>
              <a:lnSpc>
                <a:spcPct val="90000"/>
              </a:lnSpc>
            </a:pPr>
            <a:r>
              <a:rPr lang="en-US"/>
              <a:t>Other activities</a:t>
            </a:r>
          </a:p>
          <a:p>
            <a:pPr lvl="1">
              <a:lnSpc>
                <a:spcPct val="90000"/>
              </a:lnSpc>
            </a:pPr>
            <a:r>
              <a:rPr lang="en-US"/>
              <a:t>Final budgeting; risk mgmt.; training; installation preparation; team reduced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9FFAD6-6F27-4793-AA77-430D1CC72120}" type="slidenum">
              <a:rPr lang="en-US"/>
              <a:pPr/>
              <a:t>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Session </a:t>
            </a:r>
            <a:r>
              <a:rPr lang="en-US" sz="4000" dirty="0" smtClean="0"/>
              <a:t>2 and 3 </a:t>
            </a:r>
            <a:r>
              <a:rPr lang="en-US" sz="4000" dirty="0"/>
              <a:t>Review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PMI Fundamentals</a:t>
            </a:r>
          </a:p>
          <a:p>
            <a:pPr>
              <a:lnSpc>
                <a:spcPct val="90000"/>
              </a:lnSpc>
            </a:pPr>
            <a:r>
              <a:rPr lang="en-US" dirty="0"/>
              <a:t>PMI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Organization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Functional, Project, Matrix Orgs.</a:t>
            </a:r>
          </a:p>
          <a:p>
            <a:pPr>
              <a:lnSpc>
                <a:spcPct val="90000"/>
              </a:lnSpc>
            </a:pPr>
            <a:r>
              <a:rPr lang="en-US" dirty="0"/>
              <a:t>Initial documents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Statement of Work (SOW)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Project Charter</a:t>
            </a:r>
          </a:p>
          <a:p>
            <a:pPr>
              <a:lnSpc>
                <a:spcPct val="90000"/>
              </a:lnSpc>
            </a:pPr>
            <a:r>
              <a:rPr lang="en-US" dirty="0"/>
              <a:t>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6873E2D-EF54-4E0D-8AC5-93F501D7AB2F}" type="slidenum">
              <a:rPr lang="en-US"/>
              <a:pPr/>
              <a:t>30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&amp; Test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Characteristics &amp; Issues</a:t>
            </a:r>
          </a:p>
          <a:p>
            <a:pPr lvl="1">
              <a:lnSpc>
                <a:spcPct val="90000"/>
              </a:lnSpc>
            </a:pPr>
            <a:r>
              <a:rPr lang="en-US"/>
              <a:t>Increased pressure</a:t>
            </a:r>
          </a:p>
          <a:p>
            <a:pPr lvl="1">
              <a:lnSpc>
                <a:spcPct val="90000"/>
              </a:lnSpc>
            </a:pPr>
            <a:r>
              <a:rPr lang="en-US"/>
              <a:t>Overtime</a:t>
            </a:r>
          </a:p>
          <a:p>
            <a:pPr lvl="1">
              <a:lnSpc>
                <a:spcPct val="90000"/>
              </a:lnSpc>
            </a:pPr>
            <a:r>
              <a:rPr lang="en-US"/>
              <a:t>Customer conflicts over features</a:t>
            </a:r>
          </a:p>
          <a:p>
            <a:pPr lvl="1">
              <a:lnSpc>
                <a:spcPct val="90000"/>
              </a:lnSpc>
            </a:pPr>
            <a:r>
              <a:rPr lang="en-US"/>
              <a:t>Frustration over last-minute failures</a:t>
            </a:r>
          </a:p>
          <a:p>
            <a:pPr lvl="1">
              <a:lnSpc>
                <a:spcPct val="90000"/>
              </a:lnSpc>
            </a:pPr>
            <a:r>
              <a:rPr lang="en-US"/>
              <a:t>Budget overruns</a:t>
            </a:r>
          </a:p>
          <a:p>
            <a:pPr lvl="1">
              <a:lnSpc>
                <a:spcPct val="90000"/>
              </a:lnSpc>
            </a:pPr>
            <a:r>
              <a:rPr lang="en-US"/>
              <a:t>Motivation problems (such as burnout)</a:t>
            </a:r>
          </a:p>
          <a:p>
            <a:pPr lvl="1">
              <a:lnSpc>
                <a:spcPct val="90000"/>
              </a:lnSpc>
            </a:pPr>
            <a:r>
              <a:rPr lang="en-US"/>
              <a:t>Difficulty in customer acceptance</a:t>
            </a:r>
          </a:p>
          <a:p>
            <a:pPr lvl="2">
              <a:lnSpc>
                <a:spcPct val="90000"/>
              </a:lnSpc>
            </a:pPr>
            <a:r>
              <a:rPr lang="en-US"/>
              <a:t>Esp. true for fixed-price contracts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5A4E7-F5F0-42A1-843D-55C4EB927A79}" type="slidenum">
              <a:rPr lang="en-US"/>
              <a:pPr/>
              <a:t>31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&amp; Maintenance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Installation depends on system type</a:t>
            </a:r>
          </a:p>
          <a:p>
            <a:pPr lvl="1"/>
            <a:r>
              <a:rPr lang="en-US"/>
              <a:t>Web-based, CD-ROM, in-house, etc.</a:t>
            </a:r>
          </a:p>
          <a:p>
            <a:r>
              <a:rPr lang="en-US"/>
              <a:t>Migration strategy</a:t>
            </a:r>
          </a:p>
          <a:p>
            <a:r>
              <a:rPr lang="en-US"/>
              <a:t>How to get customers up on the system</a:t>
            </a:r>
          </a:p>
          <a:p>
            <a:pPr lvl="1"/>
            <a:r>
              <a:rPr lang="en-US"/>
              <a:t>Parallel operation</a:t>
            </a:r>
          </a:p>
          <a:p>
            <a:r>
              <a:rPr lang="en-US"/>
              <a:t>Deployment typically in your project plan, maintenance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C90AEB-EA84-44D2-B3D3-82EE26100EC0}" type="slidenum">
              <a:rPr lang="en-US"/>
              <a:pPr/>
              <a:t>32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&amp; Maintenance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Maintenance</a:t>
            </a:r>
          </a:p>
          <a:p>
            <a:pPr lvl="1">
              <a:lnSpc>
                <a:spcPct val="90000"/>
              </a:lnSpc>
            </a:pPr>
            <a:r>
              <a:rPr lang="en-US"/>
              <a:t>Fix defects</a:t>
            </a:r>
          </a:p>
          <a:p>
            <a:pPr lvl="1">
              <a:lnSpc>
                <a:spcPct val="90000"/>
              </a:lnSpc>
            </a:pPr>
            <a:r>
              <a:rPr lang="en-US"/>
              <a:t>Add new features</a:t>
            </a:r>
          </a:p>
          <a:p>
            <a:pPr lvl="1">
              <a:lnSpc>
                <a:spcPct val="90000"/>
              </a:lnSpc>
            </a:pPr>
            <a:r>
              <a:rPr lang="en-US"/>
              <a:t>Improve performance</a:t>
            </a:r>
          </a:p>
          <a:p>
            <a:pPr>
              <a:lnSpc>
                <a:spcPct val="90000"/>
              </a:lnSpc>
            </a:pPr>
            <a:r>
              <a:rPr lang="en-US"/>
              <a:t>Configuration control is very important here</a:t>
            </a:r>
          </a:p>
          <a:p>
            <a:pPr>
              <a:lnSpc>
                <a:spcPct val="90000"/>
              </a:lnSpc>
            </a:pPr>
            <a:r>
              <a:rPr lang="en-US"/>
              <a:t>Documents need to be maintained also</a:t>
            </a:r>
          </a:p>
          <a:p>
            <a:pPr>
              <a:lnSpc>
                <a:spcPct val="90000"/>
              </a:lnSpc>
            </a:pPr>
            <a:r>
              <a:rPr lang="en-US"/>
              <a:t>Sometimes a single team maintains multiple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32031DE-8F20-47F0-A1C0-422463A066BB}" type="slidenum">
              <a:rPr lang="en-US"/>
              <a:pPr/>
              <a:t>33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&amp; Maintenance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Characteristics &amp; Issues</a:t>
            </a:r>
          </a:p>
          <a:p>
            <a:pPr lvl="1"/>
            <a:r>
              <a:rPr lang="en-US"/>
              <a:t>Lack of enthusiasm </a:t>
            </a:r>
          </a:p>
          <a:p>
            <a:pPr lvl="1"/>
            <a:r>
              <a:rPr lang="en-US"/>
              <a:t>Pressure for quick fixes</a:t>
            </a:r>
          </a:p>
          <a:p>
            <a:pPr lvl="1"/>
            <a:r>
              <a:rPr lang="en-US"/>
              <a:t>Insufficient budget</a:t>
            </a:r>
          </a:p>
          <a:p>
            <a:pPr lvl="1"/>
            <a:r>
              <a:rPr lang="en-US"/>
              <a:t>Too many patches</a:t>
            </a:r>
          </a:p>
          <a:p>
            <a:pPr lvl="1"/>
            <a:r>
              <a:rPr lang="en-US"/>
              <a:t>Personnel turnover</a:t>
            </a:r>
          </a:p>
          <a:p>
            <a:pPr lvl="1"/>
            <a:r>
              <a:rPr lang="en-US"/>
              <a:t>Regression testing is critical</a:t>
            </a:r>
          </a:p>
          <a:p>
            <a:pPr lvl="2"/>
            <a:r>
              <a:rPr lang="en-US"/>
              <a:t>Preferably through automated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204DC9-09F6-4128-BAF4-CAFB8832AC2C}" type="slidenum">
              <a:rPr lang="en-US"/>
              <a:pPr/>
              <a:t>34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Planning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a.k.a. Lifecycle Management or SDLC</a:t>
            </a:r>
          </a:p>
          <a:p>
            <a:r>
              <a:rPr lang="en-US"/>
              <a:t>Greatly influences your chance of success</a:t>
            </a:r>
          </a:p>
          <a:p>
            <a:r>
              <a:rPr lang="en-US"/>
              <a:t>Not choosing a lifecycle is a bad option</a:t>
            </a:r>
          </a:p>
          <a:p>
            <a:r>
              <a:rPr lang="en-US"/>
              <a:t>Three primary lifecycle model components </a:t>
            </a:r>
          </a:p>
          <a:p>
            <a:pPr lvl="1"/>
            <a:r>
              <a:rPr lang="en-US"/>
              <a:t>Phases and their order</a:t>
            </a:r>
          </a:p>
          <a:p>
            <a:pPr lvl="1"/>
            <a:r>
              <a:rPr lang="en-US"/>
              <a:t>Intermediate products of each phase</a:t>
            </a:r>
          </a:p>
          <a:p>
            <a:pPr lvl="1"/>
            <a:r>
              <a:rPr lang="en-US"/>
              <a:t>Reviews used in each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39F07B-480F-4518-86D2-30A1818082B7}" type="slidenum">
              <a:rPr lang="en-US"/>
              <a:pPr/>
              <a:t>35</a:t>
            </a:fld>
            <a:endParaRPr lang="en-US"/>
          </a:p>
        </p:txBody>
      </p:sp>
      <p:sp>
        <p:nvSpPr>
          <p:cNvPr id="435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Planning</a:t>
            </a:r>
          </a:p>
        </p:txBody>
      </p:sp>
      <p:sp>
        <p:nvSpPr>
          <p:cNvPr id="435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Different projects require different approaches</a:t>
            </a:r>
          </a:p>
          <a:p>
            <a:r>
              <a:rPr lang="en-US" sz="2800" dirty="0"/>
              <a:t>You do not need to know all models by name</a:t>
            </a:r>
          </a:p>
          <a:p>
            <a:r>
              <a:rPr lang="en-US" sz="2800" dirty="0"/>
              <a:t>You should know how that if given a certain scenario what sort of SDLC would be appropriate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lifecycle is not a design, modeling or diagramming technique </a:t>
            </a:r>
          </a:p>
          <a:p>
            <a:pPr lvl="1"/>
            <a:r>
              <a:rPr lang="en-US" sz="2400" dirty="0"/>
              <a:t>The same technique (UML, DFD, etc) can be used with multiple lifecycles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3810000"/>
            <a:ext cx="7123113" cy="2743200"/>
          </a:xfrm>
        </p:spPr>
        <p:txBody>
          <a:bodyPr numCol="2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Pure Waterfall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Code-and-Fix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Spiral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Evolutionary Prototyping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Modified Waterfall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Staged Delivery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 Model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Commercial Off-the-Shelf Software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Choosing the Most Rapid Lifecycle for Your Project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X-</a:t>
            </a:r>
            <a:r>
              <a:rPr lang="en-GB" sz="2000" dirty="0" err="1" smtClean="0">
                <a:solidFill>
                  <a:schemeClr val="bg1"/>
                </a:solidFill>
              </a:rPr>
              <a:t>treme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Programing</a:t>
            </a:r>
            <a:endParaRPr lang="en-GB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Agile Modes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Planning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7432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Read Mc </a:t>
            </a:r>
            <a:r>
              <a:rPr lang="en-US" sz="2800" dirty="0" err="1" smtClean="0">
                <a:solidFill>
                  <a:schemeClr val="bg1"/>
                </a:solidFill>
              </a:rPr>
              <a:t>Connel’s</a:t>
            </a:r>
            <a:r>
              <a:rPr lang="en-US" sz="2800" dirty="0" smtClean="0">
                <a:solidFill>
                  <a:schemeClr val="bg1"/>
                </a:solidFill>
              </a:rPr>
              <a:t> book “Rapid Development” Chapter 7 “Life Cycle Planning”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4A4939-DBB8-4213-BAD0-45D9C728D70C}" type="slidenum">
              <a:rPr lang="en-US"/>
              <a:pPr/>
              <a:t>37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Waterfall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“granddaddy” of models</a:t>
            </a:r>
          </a:p>
          <a:p>
            <a:r>
              <a:rPr lang="en-US" dirty="0"/>
              <a:t>Linear sequence of phases</a:t>
            </a:r>
          </a:p>
          <a:p>
            <a:pPr lvl="1"/>
            <a:r>
              <a:rPr lang="en-US" dirty="0"/>
              <a:t>“Pure” model: no phases overlap</a:t>
            </a:r>
          </a:p>
          <a:p>
            <a:r>
              <a:rPr lang="en-US" dirty="0"/>
              <a:t>Document driven</a:t>
            </a:r>
          </a:p>
          <a:p>
            <a:r>
              <a:rPr lang="en-US" dirty="0"/>
              <a:t>All planning done up-front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D07AB4-B129-40B9-8D71-D220D6774F5D}" type="slidenum">
              <a:rPr lang="en-US"/>
              <a:pPr/>
              <a:t>38</a:t>
            </a:fld>
            <a:endParaRPr lang="en-US"/>
          </a:p>
        </p:txBody>
      </p:sp>
      <p:sp>
        <p:nvSpPr>
          <p:cNvPr id="456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Waterfall Risk</a:t>
            </a:r>
          </a:p>
        </p:txBody>
      </p:sp>
      <p:sp>
        <p:nvSpPr>
          <p:cNvPr id="456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does the waterfall model “invite risk”?</a:t>
            </a:r>
          </a:p>
          <a:p>
            <a:r>
              <a:rPr lang="en-US" sz="2800" dirty="0"/>
              <a:t>Integration and testing occur at the </a:t>
            </a:r>
            <a:r>
              <a:rPr lang="en-US" sz="2800" dirty="0" smtClean="0"/>
              <a:t>end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493793-0646-4970-9707-E4485F71133A}" type="slidenum">
              <a:rPr lang="en-US"/>
              <a:pPr/>
              <a:t>39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Waterfall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Works well for projects with</a:t>
            </a:r>
          </a:p>
          <a:p>
            <a:pPr lvl="1"/>
            <a:r>
              <a:rPr lang="en-US"/>
              <a:t>Stable product definition</a:t>
            </a:r>
          </a:p>
          <a:p>
            <a:pPr lvl="1"/>
            <a:r>
              <a:rPr lang="en-US"/>
              <a:t>Well-understood technologies</a:t>
            </a:r>
          </a:p>
          <a:p>
            <a:pPr lvl="1"/>
            <a:r>
              <a:rPr lang="en-US"/>
              <a:t>Quality constraints stronger than cost &amp; schedule</a:t>
            </a:r>
          </a:p>
          <a:p>
            <a:pPr lvl="1"/>
            <a:r>
              <a:rPr lang="en-US"/>
              <a:t>Technically weak staff</a:t>
            </a:r>
          </a:p>
          <a:p>
            <a:pPr lvl="2"/>
            <a:r>
              <a:rPr lang="en-US"/>
              <a:t>Provides structure</a:t>
            </a:r>
          </a:p>
          <a:p>
            <a:pPr lvl="2"/>
            <a:r>
              <a:rPr lang="en-US"/>
              <a:t>Good for overseas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A28AEF-169E-4313-A272-5A4FE0FBBB7C}" type="slidenum">
              <a:rPr lang="en-US"/>
              <a:pPr/>
              <a:t>4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Phases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762000" y="1600200"/>
          <a:ext cx="7917670" cy="4876800"/>
        </p:xfrm>
        <a:graphic>
          <a:graphicData uri="http://schemas.openxmlformats.org/presentationml/2006/ole">
            <p:oleObj spid="_x0000_s1026" name="Bitmap Image" r:id="rId3" imgW="7685714" imgH="47345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1649F6-F394-4673-8E1C-F0D0FE54A30D}" type="slidenum">
              <a:rPr lang="en-US"/>
              <a:pPr/>
              <a:t>40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Waterfall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  <a:p>
            <a:pPr lvl="1"/>
            <a:r>
              <a:rPr lang="en-US"/>
              <a:t>Not flexible</a:t>
            </a:r>
          </a:p>
          <a:p>
            <a:pPr lvl="2"/>
            <a:r>
              <a:rPr lang="en-US"/>
              <a:t>Rigid march from start-&gt;finish</a:t>
            </a:r>
          </a:p>
          <a:p>
            <a:pPr lvl="1"/>
            <a:r>
              <a:rPr lang="en-US"/>
              <a:t>Difficult to fully define requirements up front</a:t>
            </a:r>
          </a:p>
          <a:p>
            <a:pPr lvl="1"/>
            <a:r>
              <a:rPr lang="en-US"/>
              <a:t>Can produce excessive documentation</a:t>
            </a:r>
          </a:p>
          <a:p>
            <a:pPr lvl="1"/>
            <a:r>
              <a:rPr lang="en-US"/>
              <a:t>Few visible signs of progress until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61A82FC-68AB-4E49-89D5-7774A7F33E81}" type="slidenum">
              <a:rPr lang="en-US"/>
              <a:pPr/>
              <a:t>41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Code-and-Fix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“Code-like-Hell”</a:t>
            </a:r>
          </a:p>
          <a:p>
            <a:pPr>
              <a:lnSpc>
                <a:spcPct val="90000"/>
              </a:lnSpc>
            </a:pPr>
            <a:r>
              <a:rPr lang="en-US" sz="2800"/>
              <a:t>Specification (maybe), Code (yes), Release (maybe)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overhead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Requires little expertise</a:t>
            </a:r>
          </a:p>
          <a:p>
            <a:pPr>
              <a:lnSpc>
                <a:spcPct val="90000"/>
              </a:lnSpc>
            </a:pPr>
            <a:r>
              <a:rPr lang="en-US" sz="280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process, quality control, etc.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Highly risky</a:t>
            </a:r>
          </a:p>
          <a:p>
            <a:pPr>
              <a:lnSpc>
                <a:spcPct val="90000"/>
              </a:lnSpc>
            </a:pPr>
            <a:r>
              <a:rPr lang="en-US" sz="2800"/>
              <a:t>Suitable for prototypes or throwaways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58478AC-8D0B-4EEB-B7A6-4FDC09BF3355}" type="slidenum">
              <a:rPr lang="en-US"/>
              <a:pPr/>
              <a:t>42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0"/>
            <a:ext cx="2286000" cy="762000"/>
          </a:xfrm>
        </p:spPr>
        <p:txBody>
          <a:bodyPr/>
          <a:lstStyle/>
          <a:p>
            <a:r>
              <a:rPr lang="en-US" dirty="0"/>
              <a:t>Spiral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-139700" y="22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609600" y="762000"/>
          <a:ext cx="8001000" cy="6020966"/>
        </p:xfrm>
        <a:graphic>
          <a:graphicData uri="http://schemas.openxmlformats.org/presentationml/2006/ole">
            <p:oleObj spid="_x0000_s4098" name="Bitmap Image" r:id="rId3" imgW="4982270" imgH="452500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72CC04D-6063-4E4F-91CA-3445F7604519}" type="slidenum">
              <a:rPr lang="en-US"/>
              <a:pPr/>
              <a:t>43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Emphasizes risk analysis &amp; mgmt. in each phase </a:t>
            </a:r>
          </a:p>
          <a:p>
            <a:r>
              <a:rPr lang="en-US" sz="2800"/>
              <a:t>A Series of Mini-projects</a:t>
            </a:r>
          </a:p>
          <a:p>
            <a:r>
              <a:rPr lang="en-US" sz="2800"/>
              <a:t>Each addresses a set of “risks”</a:t>
            </a:r>
          </a:p>
          <a:p>
            <a:pPr lvl="1"/>
            <a:r>
              <a:rPr lang="en-US" sz="2400"/>
              <a:t>Start small, explore risks, prototype, plan, repeat</a:t>
            </a:r>
          </a:p>
          <a:p>
            <a:r>
              <a:rPr lang="en-US" sz="2800"/>
              <a:t>Early iterations are “cheapest”</a:t>
            </a:r>
          </a:p>
          <a:p>
            <a:r>
              <a:rPr lang="en-US" sz="2800"/>
              <a:t>Number of spirals is variable</a:t>
            </a:r>
          </a:p>
          <a:p>
            <a:pPr lvl="1"/>
            <a:r>
              <a:rPr lang="en-US" sz="2400"/>
              <a:t>Last set of steps are waterfall-like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0197339-25B1-4831-A73A-C28DB947010F}" type="slidenum">
              <a:rPr lang="en-US"/>
              <a:pPr/>
              <a:t>44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Can be combined with other models</a:t>
            </a:r>
          </a:p>
          <a:p>
            <a:pPr lvl="1"/>
            <a:r>
              <a:rPr lang="en-US"/>
              <a:t>As costs increase, risks decrease</a:t>
            </a:r>
          </a:p>
          <a:p>
            <a:pPr lvl="1"/>
            <a:r>
              <a:rPr lang="en-US"/>
              <a:t>Risk orientation provides early warning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More complex</a:t>
            </a:r>
          </a:p>
          <a:p>
            <a:pPr lvl="1"/>
            <a:r>
              <a:rPr lang="en-US"/>
              <a:t>Requires more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2FEBA6-9C92-4852-B5AD-F99AEE6A9979}" type="slidenum">
              <a:rPr lang="en-US"/>
              <a:pPr/>
              <a:t>45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Waterfall – Sashimi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Overlapping phases</a:t>
            </a:r>
          </a:p>
          <a:p>
            <a:r>
              <a:rPr lang="en-US" sz="2800"/>
              <a:t>Advantages</a:t>
            </a:r>
          </a:p>
          <a:p>
            <a:pPr lvl="1"/>
            <a:r>
              <a:rPr lang="en-US" sz="2400"/>
              <a:t>Reduces overall schedule</a:t>
            </a:r>
          </a:p>
          <a:p>
            <a:pPr lvl="1"/>
            <a:r>
              <a:rPr lang="en-US" sz="2400"/>
              <a:t>Reduces documentation</a:t>
            </a:r>
          </a:p>
          <a:p>
            <a:pPr lvl="1"/>
            <a:r>
              <a:rPr lang="en-US" sz="2400"/>
              <a:t>Works well if personnel continuity</a:t>
            </a:r>
          </a:p>
          <a:p>
            <a:r>
              <a:rPr lang="en-US" sz="2800"/>
              <a:t>Disadvantages</a:t>
            </a:r>
          </a:p>
          <a:p>
            <a:pPr lvl="1"/>
            <a:r>
              <a:rPr lang="en-US" sz="2400"/>
              <a:t>Milestones more ambiguous</a:t>
            </a:r>
          </a:p>
          <a:p>
            <a:pPr lvl="1"/>
            <a:r>
              <a:rPr lang="en-US" sz="2400"/>
              <a:t>Progress tracking more difficult</a:t>
            </a:r>
          </a:p>
          <a:p>
            <a:pPr lvl="1"/>
            <a:r>
              <a:rPr lang="en-US" sz="2400"/>
              <a:t>Communication can be more difficult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213B8C-1125-4AB4-9CD6-57A9C525B574}" type="slidenum">
              <a:rPr lang="en-US"/>
              <a:pPr/>
              <a:t>46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Evolutionary Prototyping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Design most prominent parts first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Usually via a visual prototype</a:t>
            </a:r>
          </a:p>
          <a:p>
            <a:pPr>
              <a:lnSpc>
                <a:spcPct val="90000"/>
              </a:lnSpc>
            </a:pPr>
            <a:r>
              <a:rPr lang="en-US" sz="2800"/>
              <a:t>Good for situations with: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Rapidly changing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Non-committal customer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Vague problem domain</a:t>
            </a:r>
          </a:p>
          <a:p>
            <a:pPr>
              <a:lnSpc>
                <a:spcPct val="90000"/>
              </a:lnSpc>
            </a:pPr>
            <a:r>
              <a:rPr lang="en-US" sz="2800"/>
              <a:t>Provides steady, visible progress</a:t>
            </a:r>
          </a:p>
          <a:p>
            <a:pPr>
              <a:lnSpc>
                <a:spcPct val="90000"/>
              </a:lnSpc>
            </a:pPr>
            <a:r>
              <a:rPr lang="en-US" sz="280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Time estimation is difficult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Project completion date may be unknown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 excuse to do “code-and-fix”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D22EEB-A770-471E-A0A4-E992BA68C61D}" type="slidenum">
              <a:rPr lang="en-US"/>
              <a:pPr/>
              <a:t>47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Staged Delivery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Waterfall steps through architectural design</a:t>
            </a:r>
          </a:p>
          <a:p>
            <a:pPr>
              <a:lnSpc>
                <a:spcPct val="90000"/>
              </a:lnSpc>
            </a:pPr>
            <a:r>
              <a:rPr lang="en-US" sz="2800"/>
              <a:t>Then detailed design, code, test, deliver in stages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Customers get product much sooner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Tangible signs of progress sooner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Problems discovered earlier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Increases flexibility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Reduces: status reporting overhead &amp; estimation error</a:t>
            </a:r>
          </a:p>
          <a:p>
            <a:pPr>
              <a:lnSpc>
                <a:spcPct val="90000"/>
              </a:lnSpc>
            </a:pPr>
            <a:r>
              <a:rPr lang="en-US" sz="2800"/>
              <a:t>Disadvantages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Requires more planning (for you the PM)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More releases increase effort (and possible feature creep)</a:t>
            </a:r>
          </a:p>
          <a:p>
            <a:pPr>
              <a:lnSpc>
                <a:spcPct val="90000"/>
              </a:lnSpc>
            </a:pPr>
            <a:r>
              <a:rPr lang="en-US" sz="2800"/>
              <a:t>How’s this differ from Evolutionary Prototyping?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8BC61C-9F82-4FA7-B192-35A797EE7F74}" type="slidenum">
              <a:rPr lang="en-US"/>
              <a:pPr/>
              <a:t>48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 Process Model</a:t>
            </a:r>
          </a:p>
        </p:txBody>
      </p:sp>
      <p:graphicFrame>
        <p:nvGraphicFramePr>
          <p:cNvPr id="487424" name="Object 0"/>
          <p:cNvGraphicFramePr>
            <a:graphicFrameLocks noChangeAspect="1"/>
          </p:cNvGraphicFramePr>
          <p:nvPr/>
        </p:nvGraphicFramePr>
        <p:xfrm>
          <a:off x="990600" y="1752600"/>
          <a:ext cx="7446963" cy="4248150"/>
        </p:xfrm>
        <a:graphic>
          <a:graphicData uri="http://schemas.openxmlformats.org/presentationml/2006/ole">
            <p:oleObj spid="_x0000_s5122" name="Bitmap Image" r:id="rId3" imgW="7447619" imgH="424761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AEC77-D7EC-42FB-8BF9-166BF6A91220}" type="slidenum">
              <a:rPr lang="en-US"/>
              <a:pPr/>
              <a:t>49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 Process Model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Designed for testability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Emphasizes Verification &amp; Validation</a:t>
            </a:r>
          </a:p>
          <a:p>
            <a:pPr>
              <a:lnSpc>
                <a:spcPct val="90000"/>
              </a:lnSpc>
            </a:pPr>
            <a:r>
              <a:rPr lang="en-US" sz="2800"/>
              <a:t>Variation of waterfall</a:t>
            </a:r>
          </a:p>
          <a:p>
            <a:pPr>
              <a:lnSpc>
                <a:spcPct val="90000"/>
              </a:lnSpc>
            </a:pPr>
            <a:r>
              <a:rPr lang="en-US" sz="2800"/>
              <a:t>Strengths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Encourages V&amp;V at all phases</a:t>
            </a:r>
          </a:p>
          <a:p>
            <a:pPr>
              <a:lnSpc>
                <a:spcPct val="90000"/>
              </a:lnSpc>
            </a:pPr>
            <a:r>
              <a:rPr lang="en-US" sz="2800"/>
              <a:t>Weaknesses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not handle iterations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Changes can be more difficult to handle</a:t>
            </a:r>
          </a:p>
          <a:p>
            <a:pPr>
              <a:lnSpc>
                <a:spcPct val="90000"/>
              </a:lnSpc>
            </a:pPr>
            <a:r>
              <a:rPr lang="en-US" sz="2800"/>
              <a:t>Good choice for systems that require high reliability such as patient control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65409AB-6F18-4386-BE73-23E5566B9640}" type="slidenum">
              <a:rPr lang="en-US"/>
              <a:pPr/>
              <a:t>5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0"/>
            <a:ext cx="6019800" cy="762000"/>
          </a:xfrm>
        </p:spPr>
        <p:txBody>
          <a:bodyPr/>
          <a:lstStyle/>
          <a:p>
            <a:r>
              <a:rPr lang="en-US" dirty="0"/>
              <a:t>Time Allocation by Phase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0"/>
            <a:ext cx="7696200" cy="2057400"/>
          </a:xfrm>
        </p:spPr>
        <p:txBody>
          <a:bodyPr>
            <a:normAutofit/>
          </a:bodyPr>
          <a:lstStyle/>
          <a:p>
            <a:r>
              <a:rPr lang="en-US" sz="2400" dirty="0"/>
              <a:t>Remember the 40-20-40 Rule</a:t>
            </a:r>
          </a:p>
          <a:p>
            <a:pPr lvl="1"/>
            <a:r>
              <a:rPr lang="en-US" sz="2000" dirty="0" smtClean="0"/>
              <a:t>Specification-Implementation-Test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40% front-end analysis and design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20% coding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40% back-end testing</a:t>
            </a:r>
          </a:p>
          <a:p>
            <a:pPr lvl="1"/>
            <a:endParaRPr lang="en-US" sz="2000" dirty="0"/>
          </a:p>
        </p:txBody>
      </p:sp>
      <p:graphicFrame>
        <p:nvGraphicFramePr>
          <p:cNvPr id="349189" name="Group 5"/>
          <p:cNvGraphicFramePr>
            <a:graphicFrameLocks noGrp="1"/>
          </p:cNvGraphicFramePr>
          <p:nvPr/>
        </p:nvGraphicFramePr>
        <p:xfrm>
          <a:off x="1219200" y="2753628"/>
          <a:ext cx="6477000" cy="3647172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723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 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Unit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Integration &amp;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68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Commercial Development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 Systems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Real-time Systems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Defense Systems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6705600" y="6613525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000" dirty="0" err="1"/>
              <a:t>Bennatan</a:t>
            </a:r>
            <a:r>
              <a:rPr lang="en-US" sz="1000" dirty="0"/>
              <a:t>, E.M, “On Time Within Budget”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35CE1A-EFC8-4C63-B9B7-BA676865E428}" type="slidenum">
              <a:rPr lang="en-US"/>
              <a:pPr/>
              <a:t>50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Rapid Application Development</a:t>
            </a:r>
          </a:p>
          <a:p>
            <a:pPr>
              <a:lnSpc>
                <a:spcPct val="90000"/>
              </a:lnSpc>
            </a:pPr>
            <a:r>
              <a:rPr lang="en-US" sz="2800"/>
              <a:t>Popular in the 80’s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1. Joint Requirements Planning (JRP)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2. Joint Application Design (JAD)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3. Construction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Heavy use of tools: code generators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Time-boxed; many prototypes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4. Cutover</a:t>
            </a:r>
          </a:p>
          <a:p>
            <a:pPr>
              <a:lnSpc>
                <a:spcPct val="90000"/>
              </a:lnSpc>
            </a:pPr>
            <a:r>
              <a:rPr lang="en-US" sz="2800"/>
              <a:t>Good for systems with extensive user input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422DC6-46CD-40EC-9618-7BEFEB8B207F}" type="slidenum">
              <a:rPr lang="en-US"/>
              <a:pPr/>
              <a:t>51</a:t>
            </a:fld>
            <a:endParaRPr 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COTS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Commercial Off-The-Shelf software</a:t>
            </a:r>
          </a:p>
          <a:p>
            <a:r>
              <a:rPr lang="en-US" sz="2800"/>
              <a:t>Build-vs.-buy decision</a:t>
            </a:r>
          </a:p>
          <a:p>
            <a:r>
              <a:rPr lang="en-US" sz="2800"/>
              <a:t>Advantages</a:t>
            </a:r>
          </a:p>
          <a:p>
            <a:pPr lvl="1"/>
            <a:r>
              <a:rPr lang="en-US" sz="2400"/>
              <a:t>Available immediately</a:t>
            </a:r>
          </a:p>
          <a:p>
            <a:pPr lvl="1"/>
            <a:r>
              <a:rPr lang="en-US" sz="2400"/>
              <a:t>Potentially lower cost</a:t>
            </a:r>
          </a:p>
          <a:p>
            <a:r>
              <a:rPr lang="en-US" sz="2800"/>
              <a:t>Disadvantages</a:t>
            </a:r>
          </a:p>
          <a:p>
            <a:pPr lvl="1"/>
            <a:r>
              <a:rPr lang="en-US" sz="2400"/>
              <a:t>Not as tailored to your requirements</a:t>
            </a:r>
          </a:p>
          <a:p>
            <a:r>
              <a:rPr lang="en-US" sz="2800"/>
              <a:t>Remember: custom software rarely meets its ideal (so compare that reality to COTS option)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23D9F4-D9E1-4686-8359-1ADA4A8531B9}" type="slidenum">
              <a:rPr lang="en-US"/>
              <a:pPr/>
              <a:t>52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XP: eXtreme Programming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a Microsoft product</a:t>
            </a:r>
          </a:p>
          <a:p>
            <a:pPr>
              <a:lnSpc>
                <a:spcPct val="90000"/>
              </a:lnSpc>
            </a:pPr>
            <a:r>
              <a:rPr lang="en-US"/>
              <a:t>Part of movement called “Agile Development”</a:t>
            </a:r>
          </a:p>
          <a:p>
            <a:pPr>
              <a:lnSpc>
                <a:spcPct val="90000"/>
              </a:lnSpc>
            </a:pPr>
            <a:r>
              <a:rPr lang="en-US"/>
              <a:t>A “Lightweight” methodology</a:t>
            </a:r>
          </a:p>
          <a:p>
            <a:pPr>
              <a:lnSpc>
                <a:spcPct val="90000"/>
              </a:lnSpc>
            </a:pPr>
            <a:r>
              <a:rPr lang="en-US"/>
              <a:t>A bit counter-culture</a:t>
            </a:r>
          </a:p>
          <a:p>
            <a:pPr>
              <a:lnSpc>
                <a:spcPct val="90000"/>
              </a:lnSpc>
            </a:pPr>
            <a:r>
              <a:rPr lang="en-US"/>
              <a:t>Currently in vogue</a:t>
            </a:r>
          </a:p>
          <a:p>
            <a:pPr>
              <a:lnSpc>
                <a:spcPct val="90000"/>
              </a:lnSpc>
            </a:pPr>
            <a:r>
              <a:rPr lang="en-US"/>
              <a:t>Motto: “Embrace Change”</a:t>
            </a:r>
          </a:p>
          <a:p>
            <a:pPr>
              <a:lnSpc>
                <a:spcPct val="90000"/>
              </a:lnSpc>
            </a:pPr>
            <a:r>
              <a:rPr lang="en-US"/>
              <a:t>Highly Incremental / Iterative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A0B338-8A8B-4061-A32E-0A629807E8A6}" type="slidenum">
              <a:rPr lang="en-US"/>
              <a:pPr/>
              <a:t>53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graphicFrame>
        <p:nvGraphicFramePr>
          <p:cNvPr id="488448" name="Object 0"/>
          <p:cNvGraphicFramePr>
            <a:graphicFrameLocks noChangeAspect="1"/>
          </p:cNvGraphicFramePr>
          <p:nvPr/>
        </p:nvGraphicFramePr>
        <p:xfrm>
          <a:off x="609600" y="2209800"/>
          <a:ext cx="7953375" cy="2840038"/>
        </p:xfrm>
        <a:graphic>
          <a:graphicData uri="http://schemas.openxmlformats.org/presentationml/2006/ole">
            <p:oleObj spid="_x0000_s6146" name="Bitmap Image" r:id="rId3" imgW="6001588" imgH="214285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D965787-C03C-489E-AC5B-A5A81E79669E}" type="slidenum">
              <a:rPr lang="en-US"/>
              <a:pPr/>
              <a:t>54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Suitable for small groups</a:t>
            </a:r>
          </a:p>
          <a:p>
            <a:pPr>
              <a:lnSpc>
                <a:spcPct val="90000"/>
              </a:lnSpc>
            </a:pPr>
            <a:r>
              <a:rPr lang="en-US"/>
              <a:t>Attempts to minimize unnecessary work</a:t>
            </a:r>
          </a:p>
          <a:p>
            <a:pPr>
              <a:lnSpc>
                <a:spcPct val="90000"/>
              </a:lnSpc>
            </a:pPr>
            <a:r>
              <a:rPr lang="en-US"/>
              <a:t>Uses an “on-site” customer</a:t>
            </a:r>
          </a:p>
          <a:p>
            <a:pPr>
              <a:lnSpc>
                <a:spcPct val="90000"/>
              </a:lnSpc>
            </a:pPr>
            <a:r>
              <a:rPr lang="en-US"/>
              <a:t>Small releases</a:t>
            </a:r>
          </a:p>
          <a:p>
            <a:pPr>
              <a:lnSpc>
                <a:spcPct val="90000"/>
              </a:lnSpc>
            </a:pPr>
            <a:r>
              <a:rPr lang="en-US"/>
              <a:t>Pair programming</a:t>
            </a:r>
          </a:p>
          <a:p>
            <a:pPr>
              <a:lnSpc>
                <a:spcPct val="90000"/>
              </a:lnSpc>
            </a:pPr>
            <a:r>
              <a:rPr lang="en-US"/>
              <a:t>Refactoring</a:t>
            </a:r>
          </a:p>
          <a:p>
            <a:pPr>
              <a:lnSpc>
                <a:spcPct val="90000"/>
              </a:lnSpc>
            </a:pPr>
            <a:r>
              <a:rPr lang="en-US"/>
              <a:t>Stories as requirements</a:t>
            </a:r>
          </a:p>
          <a:p>
            <a:pPr>
              <a:lnSpc>
                <a:spcPct val="90000"/>
              </a:lnSpc>
            </a:pPr>
            <a:r>
              <a:rPr lang="en-US"/>
              <a:t>You want good developers if you use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F73949-9873-445C-AF51-4BE98C9C34C4}" type="slidenum">
              <a:rPr lang="en-US"/>
              <a:pPr/>
              <a:t>55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“Agile” Methodologies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Agile here means “lite”, reduced docs, highly iterative</a:t>
            </a:r>
          </a:p>
          <a:p>
            <a:pPr>
              <a:lnSpc>
                <a:spcPct val="90000"/>
              </a:lnSpc>
            </a:pPr>
            <a:r>
              <a:rPr lang="en-US"/>
              <a:t>Agile Software Development</a:t>
            </a:r>
          </a:p>
          <a:p>
            <a:pPr lvl="1">
              <a:lnSpc>
                <a:spcPct val="90000"/>
              </a:lnSpc>
            </a:pPr>
            <a:r>
              <a:rPr lang="en-US">
                <a:hlinkClick r:id="rId2"/>
              </a:rPr>
              <a:t>Alliance </a:t>
            </a:r>
            <a:r>
              <a:rPr lang="en-US"/>
              <a:t>, their “</a:t>
            </a:r>
            <a:r>
              <a:rPr lang="en-US">
                <a:hlinkClick r:id="rId3"/>
              </a:rPr>
              <a:t>manifesto</a:t>
            </a:r>
            <a:r>
              <a:rPr lang="en-US"/>
              <a:t>”, their </a:t>
            </a:r>
            <a:r>
              <a:rPr lang="en-US">
                <a:hlinkClick r:id="rId4"/>
              </a:rPr>
              <a:t>book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hlinkClick r:id="rId5"/>
              </a:rPr>
              <a:t>SCRUM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Features 30-day “Sprint” cycles</a:t>
            </a:r>
          </a:p>
          <a:p>
            <a:pPr>
              <a:lnSpc>
                <a:spcPct val="90000"/>
              </a:lnSpc>
            </a:pPr>
            <a:r>
              <a:rPr lang="en-US"/>
              <a:t>Feature Driven Development (FDD)</a:t>
            </a:r>
          </a:p>
          <a:p>
            <a:pPr lvl="1">
              <a:lnSpc>
                <a:spcPct val="90000"/>
              </a:lnSpc>
            </a:pPr>
            <a:r>
              <a:rPr lang="en-US"/>
              <a:t>XP with more emphasis on docs and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06D9FC5-0AE3-4F23-B9B1-6D1531F77ED2}" type="slidenum">
              <a:rPr lang="en-US"/>
              <a:pPr/>
              <a:t>56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“Agile” Methodologies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Adaptive Software Development (ASD)</a:t>
            </a:r>
          </a:p>
          <a:p>
            <a:pPr lvl="1"/>
            <a:r>
              <a:rPr lang="en-US">
                <a:hlinkClick r:id="rId2"/>
              </a:rPr>
              <a:t>Book</a:t>
            </a:r>
            <a:r>
              <a:rPr lang="en-US"/>
              <a:t>, </a:t>
            </a:r>
            <a:r>
              <a:rPr lang="en-US">
                <a:hlinkClick r:id="rId3"/>
              </a:rPr>
              <a:t>site</a:t>
            </a:r>
            <a:endParaRPr lang="en-US"/>
          </a:p>
          <a:p>
            <a:r>
              <a:rPr lang="en-US"/>
              <a:t>Dynamic System Development Method (DSDM)</a:t>
            </a:r>
          </a:p>
          <a:p>
            <a:pPr lvl="1"/>
            <a:r>
              <a:rPr lang="en-US"/>
              <a:t>Popular in Europe</a:t>
            </a:r>
          </a:p>
          <a:p>
            <a:r>
              <a:rPr lang="en-US"/>
              <a:t>Homegrown: developers often hide their “agile adventures” from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994D0C-88F3-422E-8A9F-EEBA3C1DC755}" type="slidenum">
              <a:rPr lang="en-US"/>
              <a:pPr/>
              <a:t>57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“Agile” Methodologies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Similar to XP, can reduce process overhead</a:t>
            </a:r>
          </a:p>
          <a:p>
            <a:pPr lvl="1"/>
            <a:r>
              <a:rPr lang="en-US"/>
              <a:t>Responsive to user feedback</a:t>
            </a:r>
          </a:p>
          <a:p>
            <a:pPr lvl="1"/>
            <a:r>
              <a:rPr lang="en-US"/>
              <a:t>Amenable to change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Requires close monitoring by PM</a:t>
            </a:r>
          </a:p>
          <a:p>
            <a:pPr lvl="1"/>
            <a:r>
              <a:rPr lang="en-US"/>
              <a:t>May not “scale” to large projects</a:t>
            </a:r>
          </a:p>
          <a:p>
            <a:pPr lvl="1"/>
            <a:r>
              <a:rPr lang="en-US"/>
              <a:t>Often requires better quality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E849F6-22F1-42DC-9BF0-926FDBF36AFC}" type="slidenum">
              <a:rPr lang="en-US"/>
              <a:pPr/>
              <a:t>58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Unified Process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RUP</a:t>
            </a:r>
          </a:p>
          <a:p>
            <a:pPr>
              <a:lnSpc>
                <a:spcPct val="90000"/>
              </a:lnSpc>
            </a:pPr>
            <a:r>
              <a:rPr lang="en-US"/>
              <a:t>From Rational Corporation</a:t>
            </a:r>
          </a:p>
          <a:p>
            <a:pPr>
              <a:lnSpc>
                <a:spcPct val="90000"/>
              </a:lnSpc>
            </a:pPr>
            <a:r>
              <a:rPr lang="en-US"/>
              <a:t>“Generic” version is the Unified Process</a:t>
            </a:r>
          </a:p>
          <a:p>
            <a:pPr>
              <a:lnSpc>
                <a:spcPct val="90000"/>
              </a:lnSpc>
            </a:pPr>
            <a:r>
              <a:rPr lang="en-US"/>
              <a:t>Commercial</a:t>
            </a:r>
          </a:p>
          <a:p>
            <a:pPr>
              <a:lnSpc>
                <a:spcPct val="90000"/>
              </a:lnSpc>
            </a:pPr>
            <a:r>
              <a:rPr lang="en-US"/>
              <a:t>Extensive tool support (expensive)</a:t>
            </a:r>
          </a:p>
          <a:p>
            <a:pPr>
              <a:lnSpc>
                <a:spcPct val="90000"/>
              </a:lnSpc>
            </a:pPr>
            <a:r>
              <a:rPr lang="en-US"/>
              <a:t>Object-oriented</a:t>
            </a:r>
          </a:p>
          <a:p>
            <a:pPr>
              <a:lnSpc>
                <a:spcPct val="90000"/>
              </a:lnSpc>
            </a:pPr>
            <a:r>
              <a:rPr lang="en-US"/>
              <a:t>Incremental</a:t>
            </a:r>
          </a:p>
          <a:p>
            <a:pPr>
              <a:lnSpc>
                <a:spcPct val="90000"/>
              </a:lnSpc>
            </a:pPr>
            <a:r>
              <a:rPr lang="en-US"/>
              <a:t>Newer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6F2802-D94B-4C94-8B53-3FF5B118B706}" type="slidenum">
              <a:rPr lang="en-US"/>
              <a:pPr/>
              <a:t>59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Unified Process</a:t>
            </a:r>
          </a:p>
        </p:txBody>
      </p:sp>
      <p:pic>
        <p:nvPicPr>
          <p:cNvPr id="428037" name="Picture 5" descr="http://www.rational.com/images/products/rup/rup_poster_lg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7086600" cy="4766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A1B7FDD-31CD-4BEF-9353-8A0C9A210A78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Allocation by Phase</a:t>
            </a:r>
          </a:p>
        </p:txBody>
      </p:sp>
      <p:graphicFrame>
        <p:nvGraphicFramePr>
          <p:cNvPr id="408619" name="Group 43"/>
          <p:cNvGraphicFramePr>
            <a:graphicFrameLocks noGrp="1"/>
          </p:cNvGraphicFramePr>
          <p:nvPr/>
        </p:nvGraphicFramePr>
        <p:xfrm>
          <a:off x="1524000" y="1676400"/>
          <a:ext cx="6096000" cy="4184016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Small Project (2.5K LOC)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Large Project (500K LOC)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Analysis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8618" name="Text Box 42"/>
          <p:cNvSpPr txBox="1">
            <a:spLocks noChangeArrowheads="1"/>
          </p:cNvSpPr>
          <p:nvPr/>
        </p:nvSpPr>
        <p:spPr bwMode="auto">
          <a:xfrm>
            <a:off x="5791200" y="6096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000"/>
              <a:t>McConnell, Steve, “Rapid Development”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C89F09-6016-41C4-AD93-A958C75488B6}" type="slidenum">
              <a:rPr lang="en-US"/>
              <a:pPr/>
              <a:t>60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Unified Process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Develop Iteratively</a:t>
            </a:r>
          </a:p>
          <a:p>
            <a:pPr>
              <a:lnSpc>
                <a:spcPct val="90000"/>
              </a:lnSpc>
            </a:pPr>
            <a:r>
              <a:rPr lang="en-US" sz="2800"/>
              <a:t>Manage Requirements</a:t>
            </a:r>
          </a:p>
          <a:p>
            <a:pPr>
              <a:lnSpc>
                <a:spcPct val="90000"/>
              </a:lnSpc>
            </a:pPr>
            <a:r>
              <a:rPr lang="en-US" sz="2800"/>
              <a:t>Uses UML (Unified Modeling Language)</a:t>
            </a:r>
          </a:p>
          <a:p>
            <a:pPr>
              <a:lnSpc>
                <a:spcPct val="90000"/>
              </a:lnSpc>
            </a:pPr>
            <a:r>
              <a:rPr lang="en-US" sz="2800"/>
              <a:t>Produces “artifacts”</a:t>
            </a:r>
          </a:p>
          <a:p>
            <a:pPr>
              <a:lnSpc>
                <a:spcPct val="90000"/>
              </a:lnSpc>
            </a:pPr>
            <a:r>
              <a:rPr lang="en-US" sz="2800"/>
              <a:t>Use component-based architecture</a:t>
            </a:r>
          </a:p>
          <a:p>
            <a:pPr>
              <a:lnSpc>
                <a:spcPct val="90000"/>
              </a:lnSpc>
            </a:pPr>
            <a:r>
              <a:rPr lang="en-US" sz="2800"/>
              <a:t>Visually model software</a:t>
            </a:r>
          </a:p>
          <a:p>
            <a:pPr>
              <a:lnSpc>
                <a:spcPct val="90000"/>
              </a:lnSpc>
            </a:pPr>
            <a:r>
              <a:rPr lang="en-US" sz="2800"/>
              <a:t>Complex process</a:t>
            </a:r>
          </a:p>
          <a:p>
            <a:pPr>
              <a:lnSpc>
                <a:spcPct val="90000"/>
              </a:lnSpc>
            </a:pPr>
            <a:r>
              <a:rPr lang="en-US" sz="2800"/>
              <a:t>A “framework”</a:t>
            </a:r>
          </a:p>
          <a:p>
            <a:pPr>
              <a:lnSpc>
                <a:spcPct val="90000"/>
              </a:lnSpc>
            </a:pPr>
            <a:r>
              <a:rPr lang="en-US" sz="2800"/>
              <a:t>Suitable for large scale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75578C5-0BEB-4838-982B-3F6767424A3B}" type="slidenum">
              <a:rPr lang="en-US"/>
              <a:pPr/>
              <a:t>61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Your Lifecycle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Varies by project</a:t>
            </a:r>
          </a:p>
          <a:p>
            <a:r>
              <a:rPr lang="en-US" dirty="0"/>
              <a:t>Opt for “iterative” or “incremental” </a:t>
            </a:r>
          </a:p>
          <a:p>
            <a:r>
              <a:rPr lang="en-US" dirty="0"/>
              <a:t>How well are requirements understood?</a:t>
            </a:r>
          </a:p>
          <a:p>
            <a:r>
              <a:rPr lang="en-US" dirty="0"/>
              <a:t>What are the risks?</a:t>
            </a:r>
          </a:p>
          <a:p>
            <a:r>
              <a:rPr lang="en-US" dirty="0"/>
              <a:t>Is there a fixed deadline?</a:t>
            </a:r>
          </a:p>
          <a:p>
            <a:r>
              <a:rPr lang="en-US" dirty="0"/>
              <a:t>How experienced is the team or customer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A2AD53-D03D-49FC-9123-6E9079612136}" type="slidenum">
              <a:rPr lang="en-US"/>
              <a:pPr/>
              <a:t>62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1074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standard for developing software processes</a:t>
            </a:r>
          </a:p>
          <a:p>
            <a:pPr lvl="1"/>
            <a:r>
              <a:rPr lang="en-US" dirty="0"/>
              <a:t>Lifecycle model selection</a:t>
            </a:r>
          </a:p>
          <a:p>
            <a:pPr lvl="1"/>
            <a:r>
              <a:rPr lang="en-US" dirty="0"/>
              <a:t>Project management process</a:t>
            </a:r>
          </a:p>
          <a:p>
            <a:pPr lvl="1"/>
            <a:r>
              <a:rPr lang="en-US" dirty="0"/>
              <a:t>Predevelopment processes</a:t>
            </a:r>
          </a:p>
          <a:p>
            <a:pPr lvl="1"/>
            <a:r>
              <a:rPr lang="en-US" dirty="0"/>
              <a:t>Development processes</a:t>
            </a:r>
          </a:p>
          <a:p>
            <a:pPr lvl="1"/>
            <a:r>
              <a:rPr lang="en-US" dirty="0"/>
              <a:t>Post-development processes</a:t>
            </a:r>
          </a:p>
          <a:p>
            <a:pPr lvl="1"/>
            <a:r>
              <a:rPr lang="en-US" dirty="0"/>
              <a:t>Integral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DE15B4B-CE56-4454-B71B-DB8D8563A9A8}" type="slidenum">
              <a:rPr lang="en-US"/>
              <a:pPr/>
              <a:t>63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“Plans are nothing. But planning is everything.” Gen. Dwight Eisenhower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29CFCE-8026-432D-8936-6DBA8E5422EB}" type="slidenum">
              <a:rPr lang="en-US"/>
              <a:pPr/>
              <a:t>64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Preliminary planning starts on day one</a:t>
            </a:r>
          </a:p>
          <a:p>
            <a:r>
              <a:rPr lang="en-US"/>
              <a:t>Even in the pre-project phase</a:t>
            </a:r>
          </a:p>
          <a:p>
            <a:r>
              <a:rPr lang="en-US"/>
              <a:t>Should not be conducted “in secret”</a:t>
            </a:r>
          </a:p>
          <a:p>
            <a:r>
              <a:rPr lang="en-US"/>
              <a:t>Need buy-in and approval</a:t>
            </a:r>
          </a:p>
          <a:p>
            <a:pPr lvl="1"/>
            <a:r>
              <a:rPr lang="en-US"/>
              <a:t>Very important step</a:t>
            </a:r>
          </a:p>
          <a:p>
            <a:pPr lvl="1"/>
            <a:r>
              <a:rPr lang="en-US"/>
              <a:t>Both from above and below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2304D17-9B37-491B-AC6D-7C39395FF6B9}" type="slidenum">
              <a:rPr lang="en-US"/>
              <a:pPr/>
              <a:t>65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PM Process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3581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Deliverable: ROI</a:t>
            </a:r>
          </a:p>
          <a:p>
            <a:pPr>
              <a:lnSpc>
                <a:spcPct val="90000"/>
              </a:lnSpc>
            </a:pPr>
            <a:r>
              <a:rPr lang="en-US" dirty="0"/>
              <a:t>What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SOW, Requirements</a:t>
            </a:r>
          </a:p>
          <a:p>
            <a:pPr>
              <a:lnSpc>
                <a:spcPct val="90000"/>
              </a:lnSpc>
            </a:pPr>
            <a:r>
              <a:rPr lang="en-US" dirty="0"/>
              <a:t>How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Design Specification, SDP, Lifecycle</a:t>
            </a:r>
          </a:p>
          <a:p>
            <a:pPr>
              <a:lnSpc>
                <a:spcPct val="90000"/>
              </a:lnSpc>
            </a:pPr>
            <a:r>
              <a:rPr lang="en-US" dirty="0"/>
              <a:t>Do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Execution</a:t>
            </a:r>
          </a:p>
          <a:p>
            <a:pPr>
              <a:lnSpc>
                <a:spcPct val="90000"/>
              </a:lnSpc>
            </a:pPr>
            <a:r>
              <a:rPr lang="en-US" dirty="0"/>
              <a:t>Done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PPR</a:t>
            </a:r>
          </a:p>
        </p:txBody>
      </p:sp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3962400" y="2362200"/>
          <a:ext cx="5105400" cy="2971800"/>
        </p:xfrm>
        <a:graphic>
          <a:graphicData uri="http://schemas.openxmlformats.org/presentationml/2006/ole">
            <p:oleObj spid="_x0000_s7170" name="Bitmap Image" r:id="rId3" imgW="4629796" imgH="2886478" progId="PBrush">
              <p:embed/>
            </p:oleObj>
          </a:graphicData>
        </a:graphic>
      </p:graphicFrame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6400800" y="645789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000"/>
              <a:t>Futrell, Shafer, Shafer, “Quality Software Project Management”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963261-6EB5-4A85-A98A-7EBEB81FF16E}" type="slidenum">
              <a:rPr lang="en-US"/>
              <a:pPr/>
              <a:t>66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Planning Steps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project scope and objectives </a:t>
            </a:r>
          </a:p>
          <a:p>
            <a:pPr>
              <a:lnSpc>
                <a:spcPct val="90000"/>
              </a:lnSpc>
            </a:pPr>
            <a:r>
              <a:rPr lang="en-US"/>
              <a:t>Identify project organizational environment</a:t>
            </a:r>
          </a:p>
          <a:p>
            <a:pPr>
              <a:lnSpc>
                <a:spcPct val="90000"/>
              </a:lnSpc>
            </a:pPr>
            <a:r>
              <a:rPr lang="en-US"/>
              <a:t>Analyze project characteristics</a:t>
            </a:r>
          </a:p>
          <a:p>
            <a:pPr>
              <a:lnSpc>
                <a:spcPct val="90000"/>
              </a:lnSpc>
            </a:pPr>
            <a:r>
              <a:rPr lang="en-US"/>
              <a:t>Identify project products and activities </a:t>
            </a:r>
          </a:p>
          <a:p>
            <a:pPr>
              <a:lnSpc>
                <a:spcPct val="90000"/>
              </a:lnSpc>
            </a:pPr>
            <a:r>
              <a:rPr lang="en-US"/>
              <a:t>Estimate effort for each activity </a:t>
            </a:r>
          </a:p>
          <a:p>
            <a:pPr>
              <a:lnSpc>
                <a:spcPct val="90000"/>
              </a:lnSpc>
            </a:pPr>
            <a:r>
              <a:rPr lang="en-US"/>
              <a:t>Identify risk </a:t>
            </a:r>
          </a:p>
          <a:p>
            <a:pPr>
              <a:lnSpc>
                <a:spcPct val="90000"/>
              </a:lnSpc>
            </a:pPr>
            <a:r>
              <a:rPr lang="en-US"/>
              <a:t>Allocate resources</a:t>
            </a:r>
          </a:p>
          <a:p>
            <a:pPr>
              <a:lnSpc>
                <a:spcPct val="90000"/>
              </a:lnSpc>
            </a:pPr>
            <a:r>
              <a:rPr lang="en-US"/>
              <a:t>Review and communicate plan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553B2FB-ACFC-45B8-A714-02A6FF2A8921}" type="slidenum">
              <a:rPr lang="en-US"/>
              <a:pPr/>
              <a:t>67</a:t>
            </a:fld>
            <a:endParaRPr lang="en-US"/>
          </a:p>
        </p:txBody>
      </p:sp>
      <p:sp>
        <p:nvSpPr>
          <p:cNvPr id="481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Documents</a:t>
            </a:r>
          </a:p>
        </p:txBody>
      </p:sp>
      <p:sp>
        <p:nvSpPr>
          <p:cNvPr id="481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types of documents:</a:t>
            </a:r>
          </a:p>
          <a:p>
            <a:pPr lvl="1"/>
            <a:r>
              <a:rPr lang="en-US" dirty="0" smtClean="0"/>
              <a:t>Planning</a:t>
            </a:r>
            <a:endParaRPr lang="en-US" dirty="0"/>
          </a:p>
          <a:p>
            <a:pPr lvl="1"/>
            <a:r>
              <a:rPr lang="en-US" dirty="0"/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C6E4DA8-4AF5-4F30-AB76-B5FC9C71132C}" type="slidenum">
              <a:rPr lang="en-US"/>
              <a:pPr/>
              <a:t>68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Documents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Software Development Plan (SDP)</a:t>
            </a:r>
          </a:p>
          <a:p>
            <a:pPr>
              <a:lnSpc>
                <a:spcPct val="90000"/>
              </a:lnSpc>
            </a:pPr>
            <a:r>
              <a:rPr lang="en-US" sz="2800"/>
              <a:t>Software Quality Assurance Plan (SQAP)</a:t>
            </a:r>
          </a:p>
          <a:p>
            <a:pPr>
              <a:lnSpc>
                <a:spcPct val="90000"/>
              </a:lnSpc>
            </a:pPr>
            <a:r>
              <a:rPr lang="en-US" sz="2800"/>
              <a:t>Software Configuration Management Plan (SCMP)</a:t>
            </a:r>
          </a:p>
          <a:p>
            <a:pPr>
              <a:lnSpc>
                <a:spcPct val="90000"/>
              </a:lnSpc>
            </a:pPr>
            <a:r>
              <a:rPr lang="en-US" sz="2800"/>
              <a:t>Risk Management Plan</a:t>
            </a:r>
          </a:p>
          <a:p>
            <a:pPr>
              <a:lnSpc>
                <a:spcPct val="90000"/>
              </a:lnSpc>
            </a:pPr>
            <a:r>
              <a:rPr lang="en-US" sz="2800"/>
              <a:t>Software Process Improvement Plan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NewRoman" charset="0"/>
              </a:rPr>
              <a:t>Communications Management Plan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NewRoman" charset="0"/>
              </a:rPr>
              <a:t>Migration Plan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NewRoman" charset="0"/>
              </a:rPr>
              <a:t>Operations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3008B1-A595-4595-BDB2-8724F8892AB3}" type="slidenum">
              <a:rPr lang="en-US"/>
              <a:pPr/>
              <a:t>69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Documents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(the PM) need to choose which documents are appropriate</a:t>
            </a:r>
          </a:p>
          <a:p>
            <a:r>
              <a:rPr lang="en-US"/>
              <a:t>Docs do not </a:t>
            </a:r>
            <a:r>
              <a:rPr lang="en-US" i="1"/>
              <a:t>have</a:t>
            </a:r>
            <a:r>
              <a:rPr lang="en-US"/>
              <a:t> to be lengthy</a:t>
            </a:r>
          </a:p>
          <a:p>
            <a:r>
              <a:rPr lang="en-US"/>
              <a:t>Small Set:</a:t>
            </a:r>
          </a:p>
          <a:p>
            <a:pPr lvl="1"/>
            <a:r>
              <a:rPr lang="en-US"/>
              <a:t>Software Development Plan</a:t>
            </a:r>
          </a:p>
          <a:p>
            <a:pPr lvl="1"/>
            <a:r>
              <a:rPr lang="en-US"/>
              <a:t>Risk Management Plan</a:t>
            </a:r>
          </a:p>
          <a:p>
            <a:pPr lvl="1"/>
            <a:r>
              <a:rPr lang="en-US"/>
              <a:t>Software Quality Assurance Plan </a:t>
            </a:r>
          </a:p>
          <a:p>
            <a:pPr lvl="1"/>
            <a:r>
              <a:rPr lang="en-US"/>
              <a:t>Software Configuration Management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FCC256-D4A1-4AEC-BBA6-F90D86662554}" type="slidenum">
              <a:rPr lang="en-US"/>
              <a:pPr/>
              <a:t>7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6705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Activities by % of Total Effort</a:t>
            </a:r>
          </a:p>
        </p:txBody>
      </p:sp>
      <p:graphicFrame>
        <p:nvGraphicFramePr>
          <p:cNvPr id="431107" name="Object 3"/>
          <p:cNvGraphicFramePr>
            <a:graphicFrameLocks noChangeAspect="1"/>
          </p:cNvGraphicFramePr>
          <p:nvPr>
            <p:ph type="body" idx="4294967295"/>
          </p:nvPr>
        </p:nvGraphicFramePr>
        <p:xfrm>
          <a:off x="762000" y="685800"/>
          <a:ext cx="8001000" cy="5818909"/>
        </p:xfrm>
        <a:graphic>
          <a:graphicData uri="http://schemas.openxmlformats.org/presentationml/2006/ole">
            <p:oleObj spid="_x0000_s2050" name="Bitmap Image" r:id="rId3" imgW="6409524" imgH="4657143" progId="PBrush">
              <p:embed/>
            </p:oleObj>
          </a:graphicData>
        </a:graphic>
      </p:graphicFrame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4876800" y="6629399"/>
            <a:ext cx="4267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100" dirty="0"/>
              <a:t>NASA’s “Manager’s Handbook for Software Development</a:t>
            </a:r>
            <a:r>
              <a:rPr lang="en-US" sz="1100" dirty="0" smtClean="0"/>
              <a:t>”, page 10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DAC6CD1-5915-4950-80A7-0CA2662C8AEF}" type="slidenum">
              <a:rPr lang="en-US"/>
              <a:pPr/>
              <a:t>70</a:t>
            </a:fld>
            <a:endParaRPr lang="en-US"/>
          </a:p>
        </p:txBody>
      </p:sp>
      <p:sp>
        <p:nvSpPr>
          <p:cNvPr id="482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Documents</a:t>
            </a:r>
          </a:p>
        </p:txBody>
      </p:sp>
      <p:sp>
        <p:nvSpPr>
          <p:cNvPr id="482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ROI Analysis</a:t>
            </a:r>
          </a:p>
          <a:p>
            <a:r>
              <a:rPr lang="en-US"/>
              <a:t>Statement of Work (SOW)</a:t>
            </a:r>
          </a:p>
          <a:p>
            <a:r>
              <a:rPr lang="en-US"/>
              <a:t>Project Charter</a:t>
            </a:r>
          </a:p>
          <a:p>
            <a:r>
              <a:rPr lang="en-US"/>
              <a:t>Software Project Management Plan (SPMP)</a:t>
            </a:r>
          </a:p>
          <a:p>
            <a:r>
              <a:rPr lang="en-US"/>
              <a:t>Budget</a:t>
            </a:r>
          </a:p>
          <a:p>
            <a:r>
              <a:rPr lang="en-US"/>
              <a:t>Responsibility Assignment Matrix (RAM)</a:t>
            </a:r>
          </a:p>
          <a:p>
            <a:r>
              <a:rPr lang="en-US"/>
              <a:t>Risk Management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Documents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Statement of Need</a:t>
            </a:r>
          </a:p>
          <a:p>
            <a:r>
              <a:rPr lang="en-US" sz="2400" dirty="0"/>
              <a:t>System Interface Specification</a:t>
            </a:r>
          </a:p>
          <a:p>
            <a:r>
              <a:rPr lang="en-US" sz="2400" dirty="0"/>
              <a:t>Software Requirements Specification</a:t>
            </a:r>
          </a:p>
          <a:p>
            <a:r>
              <a:rPr lang="en-US" sz="2400" dirty="0"/>
              <a:t>Software Design Specification</a:t>
            </a:r>
          </a:p>
          <a:p>
            <a:r>
              <a:rPr lang="en-US" sz="2400" dirty="0"/>
              <a:t>Software Validation &amp; Verification Plan</a:t>
            </a:r>
          </a:p>
          <a:p>
            <a:r>
              <a:rPr lang="en-US" sz="2400" dirty="0"/>
              <a:t>User Documentation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Plan</a:t>
            </a:r>
          </a:p>
          <a:p>
            <a:r>
              <a:rPr lang="en-US" sz="2400" dirty="0"/>
              <a:t>Maintenance Documentation</a:t>
            </a: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1981200" y="5638800"/>
            <a:ext cx="1143000" cy="990600"/>
          </a:xfrm>
          <a:prstGeom prst="cube">
            <a:avLst>
              <a:gd name="adj" fmla="val 2500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5FF2A0-90D8-4EF1-8B56-F2FB885675DC}" type="slidenum">
              <a:rPr lang="en-US"/>
              <a:pPr/>
              <a:t>72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much will it cost?</a:t>
            </a:r>
          </a:p>
          <a:p>
            <a:r>
              <a:rPr lang="en-US"/>
              <a:t>How long will it take?</a:t>
            </a:r>
          </a:p>
          <a:p>
            <a:r>
              <a:rPr lang="en-US"/>
              <a:t>How many people will it take?</a:t>
            </a:r>
          </a:p>
          <a:p>
            <a:r>
              <a:rPr lang="en-US"/>
              <a:t>What might go wrong?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6DAE3CC-998C-4A74-BB68-0AE8D226B381}" type="slidenum">
              <a:rPr lang="en-US"/>
              <a:pPr/>
              <a:t>73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Scoping</a:t>
            </a:r>
          </a:p>
          <a:p>
            <a:r>
              <a:rPr lang="en-US"/>
              <a:t>Estimation</a:t>
            </a:r>
          </a:p>
          <a:p>
            <a:r>
              <a:rPr lang="en-US"/>
              <a:t>Risk</a:t>
            </a:r>
          </a:p>
          <a:p>
            <a:r>
              <a:rPr lang="en-US"/>
              <a:t>Schedule</a:t>
            </a:r>
          </a:p>
          <a:p>
            <a:r>
              <a:rPr lang="en-US"/>
              <a:t>Control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2EF917C-ED2E-4799-A49A-FBFFFC4F3FC2}" type="slidenum">
              <a:rPr lang="en-US"/>
              <a:pPr/>
              <a:t>74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Issues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want a fairly sophisticated process without incurring much overhead</a:t>
            </a:r>
          </a:p>
          <a:p>
            <a:r>
              <a:rPr lang="en-US"/>
              <a:t>Remember, projects are often larger than they first appear</a:t>
            </a:r>
          </a:p>
          <a:p>
            <a:r>
              <a:rPr lang="en-US"/>
              <a:t>Easier to loosen too much process than add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A6D385-CA86-4A24-AD2C-EAAD12C5B32F}" type="slidenum">
              <a:rPr lang="en-US"/>
              <a:pPr/>
              <a:t>75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 Evolve Over Time</a:t>
            </a:r>
          </a:p>
        </p:txBody>
      </p:sp>
      <p:graphicFrame>
        <p:nvGraphicFramePr>
          <p:cNvPr id="489472" name="Object 0"/>
          <p:cNvGraphicFramePr>
            <a:graphicFrameLocks noChangeAspect="1"/>
          </p:cNvGraphicFramePr>
          <p:nvPr/>
        </p:nvGraphicFramePr>
        <p:xfrm>
          <a:off x="76200" y="1600200"/>
          <a:ext cx="9001276" cy="4648200"/>
        </p:xfrm>
        <a:graphic>
          <a:graphicData uri="http://schemas.openxmlformats.org/presentationml/2006/ole">
            <p:oleObj spid="_x0000_s8194" name="Bitmap Image" r:id="rId3" imgW="6380952" imgH="2991268" progId="PBrush">
              <p:embed/>
            </p:oleObj>
          </a:graphicData>
        </a:graphic>
      </p:graphicFrame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4876800" y="6613525"/>
            <a:ext cx="4267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100" dirty="0"/>
              <a:t>NASA’s “Manager’s Handbook for Software Development</a:t>
            </a:r>
            <a:r>
              <a:rPr lang="en-US" sz="1100" dirty="0" smtClean="0"/>
              <a:t>”, page 26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789B36C-B04F-40F2-A813-333A0C46D77E}" type="slidenum">
              <a:rPr lang="en-US"/>
              <a:pPr/>
              <a:t>76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 Plan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Project Management Plan (SPMP)</a:t>
            </a:r>
          </a:p>
          <a:p>
            <a:r>
              <a:rPr lang="en-US" dirty="0"/>
              <a:t>Some consider it the most important document in the project (along with SRS)</a:t>
            </a:r>
          </a:p>
          <a:p>
            <a:pPr lvl="1"/>
            <a:r>
              <a:rPr lang="en-US" dirty="0"/>
              <a:t>Can be seen as an aggregation of other core documents</a:t>
            </a:r>
          </a:p>
          <a:p>
            <a:r>
              <a:rPr lang="en-US" dirty="0"/>
              <a:t>Evolves over time as pieces come </a:t>
            </a:r>
            <a:r>
              <a:rPr lang="en-US" dirty="0" smtClean="0"/>
              <a:t>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3B0C86-8956-4EBA-BCAD-FA038487C2E3}" type="slidenum">
              <a:rPr lang="en-US"/>
              <a:pPr/>
              <a:t>77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SDP / SPMP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Fundamental Sections</a:t>
            </a:r>
          </a:p>
          <a:p>
            <a:pPr lvl="1"/>
            <a:r>
              <a:rPr lang="en-US"/>
              <a:t>Project overview</a:t>
            </a:r>
          </a:p>
          <a:p>
            <a:pPr lvl="1"/>
            <a:r>
              <a:rPr lang="en-US"/>
              <a:t>Deliverables</a:t>
            </a:r>
          </a:p>
          <a:p>
            <a:pPr lvl="1"/>
            <a:r>
              <a:rPr lang="en-US"/>
              <a:t>Project organization</a:t>
            </a:r>
          </a:p>
          <a:p>
            <a:pPr lvl="1"/>
            <a:r>
              <a:rPr lang="en-US"/>
              <a:t>Managerial processes</a:t>
            </a:r>
          </a:p>
          <a:p>
            <a:pPr lvl="1"/>
            <a:r>
              <a:rPr lang="en-US"/>
              <a:t>Technical processes</a:t>
            </a:r>
          </a:p>
          <a:p>
            <a:pPr lvl="1"/>
            <a:r>
              <a:rPr lang="en-US"/>
              <a:t>Budget</a:t>
            </a:r>
          </a:p>
          <a:p>
            <a:pPr lvl="1"/>
            <a:r>
              <a:rPr lang="en-US"/>
              <a:t>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E3DD86-42AA-47A6-81C0-BB19808B40CB}" type="slidenum">
              <a:rPr lang="en-US"/>
              <a:pPr/>
              <a:t>78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Communications Management Plan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 a section of SPMP</a:t>
            </a:r>
          </a:p>
          <a:p>
            <a:r>
              <a:rPr lang="en-US"/>
              <a:t>Describes information flow to all parties</a:t>
            </a:r>
          </a:p>
          <a:p>
            <a:pPr lvl="1"/>
            <a:r>
              <a:rPr lang="en-US"/>
              <a:t>Gathering and distributing information</a:t>
            </a:r>
          </a:p>
          <a:p>
            <a:r>
              <a:rPr lang="en-US"/>
              <a:t>Status meetings</a:t>
            </a:r>
          </a:p>
          <a:p>
            <a:pPr lvl="1"/>
            <a:r>
              <a:rPr lang="en-US"/>
              <a:t>Monthly, Weekly, Daily?</a:t>
            </a:r>
          </a:p>
          <a:p>
            <a:pPr lvl="1"/>
            <a:r>
              <a:rPr lang="en-US"/>
              <a:t>Status reports are vital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F108705-5BDA-4619-B3BE-2567B2CFAA08}" type="slidenum">
              <a:rPr lang="en-US"/>
              <a:pPr/>
              <a:t>79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Project Intranet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great communications tool</a:t>
            </a:r>
          </a:p>
          <a:p>
            <a:r>
              <a:rPr lang="en-US"/>
              <a:t>Reference all project resources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5450DA-FA1C-47DF-A132-9F00F33B965F}" type="slidenum">
              <a:rPr lang="en-US"/>
              <a:pPr/>
              <a:t>8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 Deliverables by Phase</a:t>
            </a:r>
          </a:p>
        </p:txBody>
      </p:sp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0" y="762000"/>
          <a:ext cx="9093252" cy="5851525"/>
        </p:xfrm>
        <a:graphic>
          <a:graphicData uri="http://schemas.openxmlformats.org/presentationml/2006/ole">
            <p:oleObj spid="_x0000_s3074" name="Bitmap Image" r:id="rId3" imgW="8171429" imgH="525714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724634F-CF16-4711-8A66-C8138E5635F6}" type="slidenum">
              <a:rPr lang="en-US"/>
              <a:pPr/>
              <a:t>9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Exploration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“Why” phase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 “mandatory formal” phase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called the “pre-project” phase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Collecting project ideas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Then the “funneling” process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Project Justification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ROI—Return On Investment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Cost-benefit analysis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Project Portfolio Matrix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Initial planning and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2624</Words>
  <Application>Microsoft Office PowerPoint</Application>
  <PresentationFormat>On-screen Show (4:3)</PresentationFormat>
  <Paragraphs>689</Paragraphs>
  <Slides>79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EdStudPres</vt:lpstr>
      <vt:lpstr>Bitmap Image</vt:lpstr>
      <vt:lpstr>Software Project Management</vt:lpstr>
      <vt:lpstr>Today</vt:lpstr>
      <vt:lpstr>Session 2 and 3 Review</vt:lpstr>
      <vt:lpstr>Project Phases</vt:lpstr>
      <vt:lpstr>Time Allocation by Phase</vt:lpstr>
      <vt:lpstr>Time Allocation by Phase</vt:lpstr>
      <vt:lpstr>Activities by % of Total Effort</vt:lpstr>
      <vt:lpstr>Potential Deliverables by Phase</vt:lpstr>
      <vt:lpstr>Concept Exploration</vt:lpstr>
      <vt:lpstr>Concept Exploration</vt:lpstr>
      <vt:lpstr>Concept Exploration</vt:lpstr>
      <vt:lpstr>Requirements</vt:lpstr>
      <vt:lpstr>Requirements</vt:lpstr>
      <vt:lpstr>Why are Requirements so Important?</vt:lpstr>
      <vt:lpstr>Cost of removing defects</vt:lpstr>
      <vt:lpstr>Requirements</vt:lpstr>
      <vt:lpstr>Requirements </vt:lpstr>
      <vt:lpstr>2 Types of Requirements</vt:lpstr>
      <vt:lpstr>Requirements</vt:lpstr>
      <vt:lpstr>Early Phase Meetings</vt:lpstr>
      <vt:lpstr>Analysis &amp; Design</vt:lpstr>
      <vt:lpstr>Analysis &amp; Design</vt:lpstr>
      <vt:lpstr>Analysis &amp; Design</vt:lpstr>
      <vt:lpstr>Development</vt:lpstr>
      <vt:lpstr>Development</vt:lpstr>
      <vt:lpstr>Development</vt:lpstr>
      <vt:lpstr>Integration &amp; Test</vt:lpstr>
      <vt:lpstr>Integration &amp; Test</vt:lpstr>
      <vt:lpstr>Integration &amp; Test</vt:lpstr>
      <vt:lpstr>Integration &amp; Test</vt:lpstr>
      <vt:lpstr>Deployment &amp; Maintenance</vt:lpstr>
      <vt:lpstr>Deployment &amp; Maintenance</vt:lpstr>
      <vt:lpstr>Deployment &amp; Maintenance</vt:lpstr>
      <vt:lpstr>Lifecycle Planning</vt:lpstr>
      <vt:lpstr>Lifecycle Planning</vt:lpstr>
      <vt:lpstr>Life Cycle Planning</vt:lpstr>
      <vt:lpstr>Pure Waterfall</vt:lpstr>
      <vt:lpstr>Waterfall Risk</vt:lpstr>
      <vt:lpstr>Pure Waterfall</vt:lpstr>
      <vt:lpstr>Pure Waterfall</vt:lpstr>
      <vt:lpstr>Code-and-Fix</vt:lpstr>
      <vt:lpstr>Spiral</vt:lpstr>
      <vt:lpstr>Spiral</vt:lpstr>
      <vt:lpstr>Spiral</vt:lpstr>
      <vt:lpstr>Modified Waterfall – Sashimi</vt:lpstr>
      <vt:lpstr>Evolutionary Prototyping</vt:lpstr>
      <vt:lpstr>Staged Delivery</vt:lpstr>
      <vt:lpstr>V Process Model</vt:lpstr>
      <vt:lpstr>V Process Model</vt:lpstr>
      <vt:lpstr>RAD</vt:lpstr>
      <vt:lpstr>COTS</vt:lpstr>
      <vt:lpstr>XP: eXtreme Programming</vt:lpstr>
      <vt:lpstr>eXtreme Programming</vt:lpstr>
      <vt:lpstr>eXtreme Programming</vt:lpstr>
      <vt:lpstr>Other “Agile” Methodologies</vt:lpstr>
      <vt:lpstr>Other “Agile” Methodologies</vt:lpstr>
      <vt:lpstr>Other “Agile” Methodologies</vt:lpstr>
      <vt:lpstr>Rational Unified Process</vt:lpstr>
      <vt:lpstr>Rational Unified Process</vt:lpstr>
      <vt:lpstr>Rational Unified Process</vt:lpstr>
      <vt:lpstr>Choosing Your Lifecycle</vt:lpstr>
      <vt:lpstr>IEEE 1074</vt:lpstr>
      <vt:lpstr>Planning</vt:lpstr>
      <vt:lpstr>Planning</vt:lpstr>
      <vt:lpstr>Your PM Process</vt:lpstr>
      <vt:lpstr>Primary Planning Steps</vt:lpstr>
      <vt:lpstr>Documents</vt:lpstr>
      <vt:lpstr>Planning Documents</vt:lpstr>
      <vt:lpstr>Planning Documents</vt:lpstr>
      <vt:lpstr>Planning Documents</vt:lpstr>
      <vt:lpstr>Product Documents</vt:lpstr>
      <vt:lpstr>Planning</vt:lpstr>
      <vt:lpstr>Planning</vt:lpstr>
      <vt:lpstr>Process Issues</vt:lpstr>
      <vt:lpstr>Plans Evolve Over Time</vt:lpstr>
      <vt:lpstr>Software Development Plan</vt:lpstr>
      <vt:lpstr>SDP / SPMP</vt:lpstr>
      <vt:lpstr>Communications Management Plan</vt:lpstr>
      <vt:lpstr>Create a Project Intranet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2011-03-01T12:58:33Z</dcterms:created>
  <dcterms:modified xsi:type="dcterms:W3CDTF">2011-03-02T03:16:47Z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