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60"/>
  </p:notesMasterIdLst>
  <p:sldIdLst>
    <p:sldId id="299" r:id="rId5"/>
    <p:sldId id="257" r:id="rId6"/>
    <p:sldId id="258" r:id="rId7"/>
    <p:sldId id="259" r:id="rId8"/>
    <p:sldId id="260" r:id="rId9"/>
    <p:sldId id="261" r:id="rId10"/>
    <p:sldId id="316" r:id="rId11"/>
    <p:sldId id="263" r:id="rId12"/>
    <p:sldId id="264" r:id="rId13"/>
    <p:sldId id="311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317" r:id="rId23"/>
    <p:sldId id="319" r:id="rId24"/>
    <p:sldId id="312" r:id="rId25"/>
    <p:sldId id="313" r:id="rId26"/>
    <p:sldId id="274" r:id="rId27"/>
    <p:sldId id="275" r:id="rId28"/>
    <p:sldId id="276" r:id="rId29"/>
    <p:sldId id="314" r:id="rId30"/>
    <p:sldId id="277" r:id="rId31"/>
    <p:sldId id="278" r:id="rId32"/>
    <p:sldId id="279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280" r:id="rId44"/>
    <p:sldId id="281" r:id="rId45"/>
    <p:sldId id="282" r:id="rId46"/>
    <p:sldId id="283" r:id="rId47"/>
    <p:sldId id="284" r:id="rId48"/>
    <p:sldId id="285" r:id="rId49"/>
    <p:sldId id="315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84E4-D93E-4243-A1F1-BC677D0182A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LECTURE#7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LECTURE#7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938645-D616-4203-8E1A-F8D66A1D9A3A}" type="datetime8">
              <a:rPr lang="en-US" smtClean="0"/>
              <a:pPr algn="ctr"/>
              <a:t>3/15/2011 9:56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171B-1488-4898-9B02-69141BBA76C8}" type="datetime8">
              <a:rPr lang="en-US" smtClean="0">
                <a:solidFill>
                  <a:schemeClr val="tx2"/>
                </a:solidFill>
              </a:rPr>
              <a:pPr/>
              <a:t>3/15/2011 9:56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705AE73-797F-46CB-A25D-DD72C75BFF55}" type="datetime8">
              <a:rPr lang="en-US" smtClean="0">
                <a:solidFill>
                  <a:schemeClr val="tx2"/>
                </a:solidFill>
              </a:rPr>
              <a:pPr/>
              <a:t>3/15/2011 9:56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9414-9A36-48C4-907A-C11BD8832807}" type="datetime8">
              <a:rPr lang="en-US" smtClean="0"/>
              <a:pPr/>
              <a:t>3/15/2011 9:56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E51A-1C05-44EF-9E5B-D2E016B58DA1}" type="datetime8">
              <a:rPr lang="en-US" smtClean="0"/>
              <a:pPr/>
              <a:t>3/15/2011 9:56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EE16C4-CB9F-44F8-9333-79701C95DACE}" type="datetime8">
              <a:rPr lang="en-US" smtClean="0"/>
              <a:pPr/>
              <a:t>3/15/2011 9:56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831734-5170-4F0A-B7A0-33E6BBB02F1D}" type="datetime8">
              <a:rPr lang="en-US" smtClean="0"/>
              <a:pPr/>
              <a:t>3/15/2011 9:56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FB6A-75E9-40EC-BFAF-BFECEFB4441F}" type="datetime8">
              <a:rPr lang="en-US" smtClean="0"/>
              <a:pPr/>
              <a:t>3/15/2011 9:56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64-2945-41C7-826D-381CBFD29D8D}" type="datetime8">
              <a:rPr lang="en-US" smtClean="0"/>
              <a:pPr/>
              <a:t>3/15/2011 9:56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440-72FC-4BBB-ADFA-1A9EAD41CF1A}" type="datetime8">
              <a:rPr lang="en-US" smtClean="0"/>
              <a:pPr/>
              <a:t>3/15/2011 9:56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9981182-3129-4316-853D-007DF6B9B3F1}" type="datetime8">
              <a:rPr lang="en-US" smtClean="0"/>
              <a:pPr/>
              <a:t>3/15/2011 9:56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38F9EE4-5F79-4029-98A7-6120C05DB9EC}" type="datetime8">
              <a:rPr lang="en-US" smtClean="0">
                <a:solidFill>
                  <a:schemeClr val="tx2"/>
                </a:solidFill>
              </a:rPr>
              <a:pPr/>
              <a:t>3/15/2011 9:56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Software Project Management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WBS, Estimation &amp; Scheduling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562600" y="5410200"/>
            <a:ext cx="35052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No. 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63" y="6260068"/>
            <a:ext cx="205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March, 2011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Estimation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1D36B2-802F-47C5-8A36-389701129A2E}" type="slidenum">
              <a:rPr lang="en-US"/>
              <a:pPr/>
              <a:t>11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Bottom-up Estimation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Create WBS</a:t>
            </a:r>
          </a:p>
          <a:p>
            <a:r>
              <a:rPr lang="en-US" sz="2800" dirty="0"/>
              <a:t>Add from the bottom-up</a:t>
            </a:r>
          </a:p>
          <a:p>
            <a:r>
              <a:rPr lang="en-US" sz="2800" dirty="0"/>
              <a:t>Advantages</a:t>
            </a:r>
          </a:p>
          <a:p>
            <a:pPr lvl="1"/>
            <a:r>
              <a:rPr lang="en-US" sz="2400" dirty="0"/>
              <a:t>Works well if activities well understood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400" dirty="0"/>
              <a:t>Specific activities not always known</a:t>
            </a:r>
          </a:p>
          <a:p>
            <a:pPr lvl="1"/>
            <a:r>
              <a:rPr lang="en-US" sz="2400" dirty="0"/>
              <a:t>More time </a:t>
            </a:r>
            <a:r>
              <a:rPr lang="en-US" sz="2400" dirty="0" smtClean="0"/>
              <a:t>consuming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46D05B-3A46-4A1E-B17A-535F3193B689}" type="slidenum">
              <a:rPr lang="en-US"/>
              <a:pPr/>
              <a:t>12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Expert Judgment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somebody who has recent experience on a similar project</a:t>
            </a:r>
          </a:p>
          <a:p>
            <a:r>
              <a:rPr lang="en-US"/>
              <a:t>You get a “guesstimate”</a:t>
            </a:r>
          </a:p>
          <a:p>
            <a:r>
              <a:rPr lang="en-US"/>
              <a:t>Accuracy depends on their ‘real’ expertise</a:t>
            </a:r>
          </a:p>
          <a:p>
            <a:r>
              <a:rPr lang="en-US"/>
              <a:t>Comparable application(s) must be accurately chosen</a:t>
            </a:r>
          </a:p>
          <a:p>
            <a:pPr lvl="1"/>
            <a:r>
              <a:rPr lang="en-US" sz="2400"/>
              <a:t>Systematic</a:t>
            </a:r>
          </a:p>
          <a:p>
            <a:r>
              <a:rPr lang="en-US" sz="2800"/>
              <a:t>Can use a weighted-average of opinions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E34573-56DE-4480-ABB3-F014B18E802A}" type="slidenum">
              <a:rPr lang="en-US"/>
              <a:pPr/>
              <a:t>13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by Analogy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past project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be sufficiently similar (technology, type, organization)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 comparable attributes (ex: # of inputs/outputs)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create a 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Based on actual historical data</a:t>
            </a:r>
          </a:p>
          <a:p>
            <a:pPr>
              <a:lnSpc>
                <a:spcPct val="90000"/>
              </a:lnSpc>
            </a:pPr>
            <a:r>
              <a:rPr lang="en-US" sz="280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Difficulty ‘matching’ project types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 data may have been mis-measured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to measure differences – no two exactly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FBE7B-577D-40BC-8F09-740718CCE400}" type="slidenum">
              <a:rPr lang="en-US"/>
              <a:pPr/>
              <a:t>14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Algorithmic Measures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Lines of Code (LOC)</a:t>
            </a:r>
          </a:p>
          <a:p>
            <a:pPr>
              <a:lnSpc>
                <a:spcPct val="90000"/>
              </a:lnSpc>
            </a:pPr>
            <a:r>
              <a:rPr lang="en-US" sz="2800"/>
              <a:t>Function points</a:t>
            </a:r>
          </a:p>
          <a:p>
            <a:pPr>
              <a:lnSpc>
                <a:spcPct val="90000"/>
              </a:lnSpc>
            </a:pPr>
            <a:r>
              <a:rPr lang="en-US" sz="2800"/>
              <a:t>Feature points or object points</a:t>
            </a:r>
          </a:p>
          <a:p>
            <a:pPr>
              <a:lnSpc>
                <a:spcPct val="90000"/>
              </a:lnSpc>
            </a:pPr>
            <a:r>
              <a:rPr lang="en-US" sz="2800"/>
              <a:t>Other possible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bubbles on a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of ERD entities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processes on a structure chart</a:t>
            </a:r>
          </a:p>
          <a:p>
            <a:pPr>
              <a:lnSpc>
                <a:spcPct val="90000"/>
              </a:lnSpc>
            </a:pPr>
            <a:r>
              <a:rPr lang="en-US" sz="2800"/>
              <a:t>LOC and function points most common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(of the algorithmic approaches)</a:t>
            </a:r>
          </a:p>
          <a:p>
            <a:pPr>
              <a:lnSpc>
                <a:spcPct val="90000"/>
              </a:lnSpc>
            </a:pPr>
            <a:r>
              <a:rPr lang="en-US" sz="2800"/>
              <a:t>Majority of projects use 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1FAA66-8322-4C0E-9D17-D0C25120B678}" type="slidenum">
              <a:rPr lang="en-US"/>
              <a:pPr/>
              <a:t>15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Code-based Estimates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LOC Advantages</a:t>
            </a:r>
          </a:p>
          <a:p>
            <a:pPr lvl="1"/>
            <a:r>
              <a:rPr lang="en-US" sz="2000"/>
              <a:t>Commonly understood metric</a:t>
            </a:r>
          </a:p>
          <a:p>
            <a:pPr lvl="1"/>
            <a:r>
              <a:rPr lang="en-US" sz="2000"/>
              <a:t>Permits specific comparison</a:t>
            </a:r>
          </a:p>
          <a:p>
            <a:pPr lvl="1"/>
            <a:r>
              <a:rPr lang="en-US" sz="2000"/>
              <a:t>Actuals easily measured</a:t>
            </a:r>
          </a:p>
          <a:p>
            <a:r>
              <a:rPr lang="en-US" sz="2400"/>
              <a:t>LOC Disadvantages</a:t>
            </a:r>
          </a:p>
          <a:p>
            <a:pPr lvl="1"/>
            <a:r>
              <a:rPr lang="en-US" sz="2000"/>
              <a:t>Difficult to estimate early in cycle</a:t>
            </a:r>
          </a:p>
          <a:p>
            <a:pPr lvl="1"/>
            <a:r>
              <a:rPr lang="en-US" sz="2000"/>
              <a:t>Counts vary by language</a:t>
            </a:r>
          </a:p>
          <a:p>
            <a:pPr lvl="1"/>
            <a:r>
              <a:rPr lang="en-US" sz="2000"/>
              <a:t>Many costs not considered (ex: requirements)</a:t>
            </a:r>
          </a:p>
          <a:p>
            <a:pPr lvl="1"/>
            <a:r>
              <a:rPr lang="en-US" sz="2000"/>
              <a:t>Programmers may be rewarded based on this</a:t>
            </a:r>
          </a:p>
          <a:p>
            <a:pPr lvl="2"/>
            <a:r>
              <a:rPr lang="en-US" sz="1800"/>
              <a:t>Can use: # defects/# LOC</a:t>
            </a:r>
          </a:p>
          <a:p>
            <a:pPr lvl="1"/>
            <a:r>
              <a:rPr lang="en-US" sz="2000"/>
              <a:t>Code generators produce excess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A7D0058-77FC-4584-8D69-74E8CEC45B55}" type="slidenum">
              <a:rPr lang="en-US"/>
              <a:pPr/>
              <a:t>16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LOC Estimate Issues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How do you know how many in advance?</a:t>
            </a:r>
          </a:p>
          <a:p>
            <a:r>
              <a:rPr lang="en-US" sz="2800"/>
              <a:t>What about different languages?</a:t>
            </a:r>
          </a:p>
          <a:p>
            <a:r>
              <a:rPr lang="en-US" sz="2800"/>
              <a:t>What about programmer style?</a:t>
            </a:r>
          </a:p>
          <a:p>
            <a:r>
              <a:rPr lang="en-US" sz="2800"/>
              <a:t>Stat: avg. programmer productivity: 3,000 LOC/yr</a:t>
            </a:r>
          </a:p>
          <a:p>
            <a:r>
              <a:rPr lang="en-US" sz="2800"/>
              <a:t>Most algorithmic approaches are more effective after requirements (or have to be after)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2D5E99-E903-41D5-981E-B2B385C83BC0}" type="slidenum">
              <a:rPr lang="en-US"/>
              <a:pPr/>
              <a:t>17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Function Points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Software size </a:t>
            </a:r>
            <a:r>
              <a:rPr lang="en-US" sz="2800" dirty="0" smtClean="0"/>
              <a:t>is </a:t>
            </a:r>
            <a:r>
              <a:rPr lang="en-US" sz="2800" dirty="0"/>
              <a:t>measured by number &amp; complexity of functions it </a:t>
            </a:r>
            <a:r>
              <a:rPr lang="en-US" sz="2800" dirty="0" smtClean="0"/>
              <a:t>performs</a:t>
            </a:r>
          </a:p>
          <a:p>
            <a:r>
              <a:rPr lang="en-GB" sz="2800" dirty="0" smtClean="0"/>
              <a:t>Functionality can be identified from the scope and initial high-level design of the solution. </a:t>
            </a:r>
            <a:endParaRPr lang="en-US" sz="2800" dirty="0"/>
          </a:p>
          <a:p>
            <a:r>
              <a:rPr lang="en-US" sz="2800" dirty="0"/>
              <a:t>More methodical than LOC counts</a:t>
            </a:r>
          </a:p>
          <a:p>
            <a:r>
              <a:rPr lang="en-US" sz="2800" dirty="0"/>
              <a:t>House analogy</a:t>
            </a:r>
          </a:p>
          <a:p>
            <a:pPr lvl="1"/>
            <a:r>
              <a:rPr lang="en-US" sz="2400" dirty="0"/>
              <a:t>House’s Square Feet ~= Software LOC</a:t>
            </a:r>
          </a:p>
          <a:p>
            <a:pPr lvl="1"/>
            <a:r>
              <a:rPr lang="en-US" sz="2400" dirty="0"/>
              <a:t># Bedrooms &amp; Baths ~= Function points</a:t>
            </a:r>
          </a:p>
          <a:p>
            <a:pPr lvl="1"/>
            <a:r>
              <a:rPr lang="en-US" sz="2400" dirty="0"/>
              <a:t>Former is size only, latter is size &amp;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28E08CD-E723-4694-BB99-2CE3268E2D1F}" type="slidenum">
              <a:rPr lang="en-US"/>
              <a:pPr/>
              <a:t>18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Function Point Process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1. Count # </a:t>
            </a:r>
            <a:r>
              <a:rPr lang="en-US" sz="2400" dirty="0" smtClean="0"/>
              <a:t>of </a:t>
            </a:r>
            <a:r>
              <a:rPr lang="en-US" sz="2400" dirty="0"/>
              <a:t>functions per category</a:t>
            </a:r>
          </a:p>
          <a:p>
            <a:pPr lvl="1">
              <a:buNone/>
            </a:pPr>
            <a:r>
              <a:rPr lang="en-US" sz="2000" dirty="0"/>
              <a:t>Categories: outputs, inputs, db inquiries, files or data structures, and interfaces</a:t>
            </a:r>
          </a:p>
          <a:p>
            <a:pPr>
              <a:buNone/>
            </a:pPr>
            <a:r>
              <a:rPr lang="en-US" sz="2400" dirty="0"/>
              <a:t>2. Establish Complexity Factor for each and apply</a:t>
            </a:r>
          </a:p>
          <a:p>
            <a:pPr lvl="1">
              <a:buNone/>
            </a:pPr>
            <a:r>
              <a:rPr lang="en-US" sz="2000" dirty="0"/>
              <a:t>Simple, Average, Complex</a:t>
            </a:r>
          </a:p>
          <a:p>
            <a:pPr lvl="1">
              <a:buNone/>
            </a:pPr>
            <a:r>
              <a:rPr lang="en-US" sz="2000" dirty="0"/>
              <a:t>Set a weighting multiplier for each (0-&gt;15)</a:t>
            </a:r>
          </a:p>
          <a:p>
            <a:pPr lvl="1">
              <a:buNone/>
            </a:pPr>
            <a:r>
              <a:rPr lang="en-US" sz="2000" dirty="0"/>
              <a:t>This results in the “unadjusted function-point total”</a:t>
            </a:r>
          </a:p>
          <a:p>
            <a:pPr>
              <a:buNone/>
            </a:pPr>
            <a:r>
              <a:rPr lang="en-US" sz="2400" dirty="0"/>
              <a:t>3. Compute an “influence multiplier” and apply</a:t>
            </a:r>
          </a:p>
          <a:p>
            <a:pPr lvl="1">
              <a:buNone/>
            </a:pPr>
            <a:r>
              <a:rPr lang="en-US" sz="2000" dirty="0"/>
              <a:t>It ranges from 0.65 to 1.35; is based on 14 factors</a:t>
            </a:r>
          </a:p>
          <a:p>
            <a:pPr>
              <a:buNone/>
            </a:pPr>
            <a:r>
              <a:rPr lang="en-US" sz="2400" dirty="0"/>
              <a:t>4. Results in “function point total” </a:t>
            </a:r>
          </a:p>
          <a:p>
            <a:pPr lvl="1">
              <a:buNone/>
            </a:pPr>
            <a:r>
              <a:rPr lang="en-US" sz="2000" dirty="0"/>
              <a:t>This can be used in comparative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Function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SzPct val="94000"/>
            </a:pPr>
            <a:r>
              <a:rPr lang="en-GB" sz="2400" dirty="0" smtClean="0"/>
              <a:t>Number of function points are based on the number and complexity of each of the following items:</a:t>
            </a:r>
          </a:p>
          <a:p>
            <a:pPr marL="457200" indent="-457200">
              <a:buSzPct val="94000"/>
              <a:buFont typeface="+mj-lt"/>
              <a:buAutoNum type="arabicPeriod"/>
            </a:pPr>
            <a:r>
              <a:rPr lang="en-GB" sz="2400" dirty="0" smtClean="0"/>
              <a:t>Inputs — Screens, forms, dialog boxes, controls, or messages </a:t>
            </a:r>
          </a:p>
          <a:p>
            <a:pPr marL="457200" indent="-457200">
              <a:buSzPct val="94000"/>
              <a:buFont typeface="+mj-lt"/>
              <a:buAutoNum type="arabicPeriod"/>
            </a:pPr>
            <a:r>
              <a:rPr lang="en-GB" sz="2400" dirty="0" smtClean="0"/>
              <a:t>Outputs — Screens, reports, graphs, or messages </a:t>
            </a:r>
          </a:p>
          <a:p>
            <a:pPr marL="457200" indent="-457200">
              <a:buSzPct val="94000"/>
              <a:buFont typeface="+mj-lt"/>
              <a:buAutoNum type="arabicPeriod"/>
            </a:pPr>
            <a:r>
              <a:rPr lang="en-GB" sz="2400" dirty="0" smtClean="0"/>
              <a:t>Inquiries — Input/output combinations </a:t>
            </a:r>
          </a:p>
          <a:p>
            <a:pPr marL="457200" indent="-457200">
              <a:buSzPct val="94000"/>
              <a:buFont typeface="+mj-lt"/>
              <a:buAutoNum type="arabicPeriod"/>
            </a:pPr>
            <a:r>
              <a:rPr lang="en-GB" sz="2400" dirty="0" smtClean="0"/>
              <a:t>Logical internal files — Major logical groups of end-user data or control information </a:t>
            </a:r>
          </a:p>
          <a:p>
            <a:pPr marL="457200" indent="-457200">
              <a:buSzPct val="94000"/>
              <a:buFont typeface="+mj-lt"/>
              <a:buAutoNum type="arabicPeriod"/>
            </a:pPr>
            <a:r>
              <a:rPr lang="en-GB" sz="2400" dirty="0" smtClean="0"/>
              <a:t>External interface files— </a:t>
            </a:r>
            <a:r>
              <a:rPr lang="en-GB" sz="2400" dirty="0" err="1" smtClean="0"/>
              <a:t>Files</a:t>
            </a:r>
            <a:r>
              <a:rPr lang="en-GB" sz="2400" dirty="0" smtClean="0"/>
              <a:t> controlled by other programs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	The calculated approximation of a result which is usable even if input data may be incomplete or uncertain.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Function Point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 be applied early in the life cycle</a:t>
            </a:r>
          </a:p>
          <a:p>
            <a:r>
              <a:rPr lang="en-GB" dirty="0" smtClean="0"/>
              <a:t>Independent of language and technology</a:t>
            </a:r>
          </a:p>
          <a:p>
            <a:r>
              <a:rPr lang="en-GB" dirty="0" smtClean="0"/>
              <a:t>Provide a reliable relationship to effort</a:t>
            </a:r>
          </a:p>
          <a:p>
            <a:r>
              <a:rPr lang="en-GB" dirty="0" smtClean="0"/>
              <a:t>Can be used as a productivity goal</a:t>
            </a:r>
          </a:p>
          <a:p>
            <a:r>
              <a:rPr lang="en-GB" dirty="0" smtClean="0"/>
              <a:t>Users understand better</a:t>
            </a:r>
          </a:p>
          <a:p>
            <a:r>
              <a:rPr lang="en-GB" dirty="0" smtClean="0"/>
              <a:t>Provide a mechanism to track and monitor scope </a:t>
            </a:r>
          </a:p>
          <a:p>
            <a:r>
              <a:rPr lang="en-GB" dirty="0" smtClean="0"/>
              <a:t>Environmental factors are considered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Disadvantages of Function Point Analysis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Requires subjective evaluations </a:t>
            </a:r>
          </a:p>
          <a:p>
            <a:r>
              <a:rPr lang="en-GB" dirty="0" smtClean="0"/>
              <a:t>Results depend on technology used to implement the analysis </a:t>
            </a:r>
          </a:p>
          <a:p>
            <a:r>
              <a:rPr lang="en-GB" dirty="0" smtClean="0"/>
              <a:t>Many effort and cost models depend on LOC, must be converted </a:t>
            </a:r>
          </a:p>
          <a:p>
            <a:r>
              <a:rPr lang="en-GB" dirty="0" smtClean="0"/>
              <a:t>Best after the creation of a design specification </a:t>
            </a:r>
          </a:p>
          <a:p>
            <a:r>
              <a:rPr lang="en-GB" dirty="0" smtClean="0"/>
              <a:t>Not good to non-MIS applications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B9E957-9C1F-42C0-8787-F10D774D993B}" type="slidenum">
              <a:rPr lang="en-US"/>
              <a:pPr/>
              <a:t>23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Wideband Delphi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8153400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Group consensus approach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Rand corp. used orig. Delphi approach to predict future technologies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Present experts with a problem and response form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Conduct group discussion, collect anonymous opinions, then </a:t>
            </a:r>
            <a:r>
              <a:rPr lang="en-US" sz="2200" dirty="0" smtClean="0"/>
              <a:t>feedback</a:t>
            </a:r>
          </a:p>
          <a:p>
            <a:pPr>
              <a:lnSpc>
                <a:spcPct val="90000"/>
              </a:lnSpc>
            </a:pPr>
            <a:r>
              <a:rPr lang="en-GB" sz="2200" dirty="0" smtClean="0"/>
              <a:t>Uses experience of several people to reach an estimate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Conduct another discussion &amp; iterate until consensus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Easy, inexpensive, utilizes expertise of several people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Does not require historical data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Difficult to repeat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May fail to reach consensus, reach wrong one, or all may have same </a:t>
            </a:r>
            <a:r>
              <a:rPr lang="en-US" sz="2200" dirty="0" smtClean="0"/>
              <a:t>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854133-D7B0-4B4A-B074-269B8A586ED1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Parametric Method Issues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Remember: most projects you’ll run into don’t use these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is ‘normal’, so don’t be surprised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 come-in to new job and say “Hey, let’s use COCOMO”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These are more effective on large projects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Where a past historical base exists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Primary issue for most projects 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Lack of similar projects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Thus lack of comparable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BF1D54-4D4C-4436-B788-3F994C657A01}" type="slidenum">
              <a:rPr lang="en-US"/>
              <a:pPr/>
              <a:t>25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Code Reuse &amp; Estimation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Does not come for free</a:t>
            </a:r>
          </a:p>
          <a:p>
            <a:r>
              <a:rPr lang="en-US" sz="2800"/>
              <a:t>Code types: New, Modified, Reused</a:t>
            </a:r>
          </a:p>
          <a:p>
            <a:r>
              <a:rPr lang="en-US" sz="2800"/>
              <a:t>If code is more than 50% modified, it’s “new”</a:t>
            </a:r>
          </a:p>
          <a:p>
            <a:r>
              <a:rPr lang="en-US" sz="2800"/>
              <a:t>Reuse factors have wide range</a:t>
            </a:r>
          </a:p>
          <a:p>
            <a:pPr lvl="1"/>
            <a:r>
              <a:rPr lang="en-US" sz="2400"/>
              <a:t>Reused code takes 30% effort of new</a:t>
            </a:r>
          </a:p>
          <a:p>
            <a:pPr lvl="1"/>
            <a:r>
              <a:rPr lang="en-US" sz="2400"/>
              <a:t>Modified is 60% of new</a:t>
            </a:r>
          </a:p>
          <a:p>
            <a:r>
              <a:rPr lang="en-US" sz="2800"/>
              <a:t>Integration effort with reused code almost as expensive as with new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26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F71716C-B8A8-427D-9C42-E413CA65CE64}" type="slidenum">
              <a:rPr lang="en-US"/>
              <a:pPr/>
              <a:t>27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Effort Estimation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Now that you know the “size”, determine the “effort” needed to build it</a:t>
            </a:r>
          </a:p>
          <a:p>
            <a:r>
              <a:rPr lang="en-US" sz="2800"/>
              <a:t>Various models: empirical, mathematical, subjective</a:t>
            </a:r>
          </a:p>
          <a:p>
            <a:r>
              <a:rPr lang="en-US" sz="2800"/>
              <a:t>Expressed in units of duration</a:t>
            </a:r>
          </a:p>
          <a:p>
            <a:pPr lvl="1"/>
            <a:r>
              <a:rPr lang="en-US" sz="2400"/>
              <a:t>Man-months (or ‘staff-months’ now)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D5A9FF-AE89-470C-9874-F6E5BE3E37D1}" type="slidenum">
              <a:rPr lang="en-US"/>
              <a:pPr/>
              <a:t>28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Effort Estimation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McConnell shows schedule tables for conversion of size to effort</a:t>
            </a:r>
          </a:p>
          <a:p>
            <a:r>
              <a:rPr lang="en-US" sz="2400" dirty="0"/>
              <a:t>As with parametric size estimation, these techniques perform better with historical data</a:t>
            </a:r>
          </a:p>
          <a:p>
            <a:r>
              <a:rPr lang="en-US" sz="2400" dirty="0"/>
              <a:t>Again, not seen in ‘average’ projects</a:t>
            </a:r>
          </a:p>
          <a:p>
            <a:r>
              <a:rPr lang="en-US" sz="2400" dirty="0"/>
              <a:t>Often the size and effort estimation steps are combined (not that this is recommended, but is what often is done)</a:t>
            </a:r>
          </a:p>
          <a:p>
            <a:r>
              <a:rPr lang="en-US" sz="2400" dirty="0"/>
              <a:t>“Commitment-Based” Scheduling is what is often done</a:t>
            </a:r>
          </a:p>
          <a:p>
            <a:pPr lvl="1"/>
            <a:r>
              <a:rPr lang="en-US" sz="2000" dirty="0"/>
              <a:t>Ask developer to ‘commit’ to an estimate (his or her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D7D523-C463-4B9E-AECE-4630D2FAC93E}" type="slidenum">
              <a:rPr lang="en-US"/>
              <a:pPr/>
              <a:t>29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COCOMO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COnstructive</a:t>
            </a:r>
            <a:r>
              <a:rPr lang="en-US" sz="2800" dirty="0"/>
              <a:t> </a:t>
            </a:r>
            <a:r>
              <a:rPr lang="en-US" sz="2800" dirty="0" err="1"/>
              <a:t>COst</a:t>
            </a:r>
            <a:r>
              <a:rPr lang="en-US" sz="2800" dirty="0"/>
              <a:t> </a:t>
            </a:r>
            <a:r>
              <a:rPr lang="en-US" sz="2800" dirty="0" err="1"/>
              <a:t>MOdel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Allows for the type of application, size, and “Cost Drivers”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Outputs in Person Months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Cost </a:t>
            </a:r>
            <a:r>
              <a:rPr lang="en-US" sz="2800" dirty="0" smtClean="0"/>
              <a:t>drivers </a:t>
            </a:r>
            <a:r>
              <a:rPr lang="en-US" sz="2800" dirty="0"/>
              <a:t>using High/Med/Low &amp; include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Ability of team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Application experience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Biggest weakness?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Requires input of a product size estimate in LOC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B25D602-8C5C-47D1-A623-52B310FD0F5C}" type="slidenum">
              <a:rPr lang="en-US"/>
              <a:pPr/>
              <a:t>3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/>
              <a:t>Very difficult to do, but needed often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Created, used or refined during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Strategic planning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Feasibility study and/or SOW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Proposals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Vendor and sub-contractor evaluation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Project planning (iteratively)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Basic process</a:t>
            </a:r>
          </a:p>
          <a:p>
            <a:pPr marL="914400" lvl="1" indent="-457200">
              <a:lnSpc>
                <a:spcPct val="90000"/>
              </a:lnSpc>
              <a:buFontTx/>
              <a:buAutoNum type="arabicParenR"/>
            </a:pPr>
            <a:r>
              <a:rPr lang="en-US" sz="2000"/>
              <a:t>Estimate the </a:t>
            </a:r>
            <a:r>
              <a:rPr lang="en-US" sz="2000" b="1"/>
              <a:t>size</a:t>
            </a:r>
            <a:r>
              <a:rPr lang="en-US" sz="2000"/>
              <a:t> of the product</a:t>
            </a:r>
          </a:p>
          <a:p>
            <a:pPr marL="914400" lvl="1" indent="-457200">
              <a:lnSpc>
                <a:spcPct val="90000"/>
              </a:lnSpc>
              <a:buFontTx/>
              <a:buAutoNum type="arabicParenR"/>
            </a:pPr>
            <a:r>
              <a:rPr lang="en-US" sz="2000"/>
              <a:t>Estimate the </a:t>
            </a:r>
            <a:r>
              <a:rPr lang="en-US" sz="2000" b="1"/>
              <a:t>effort</a:t>
            </a:r>
            <a:r>
              <a:rPr lang="en-US" sz="2000"/>
              <a:t> (man-months)</a:t>
            </a:r>
          </a:p>
          <a:p>
            <a:pPr marL="914400" lvl="1" indent="-457200">
              <a:lnSpc>
                <a:spcPct val="90000"/>
              </a:lnSpc>
              <a:buFontTx/>
              <a:buAutoNum type="arabicParenR"/>
            </a:pPr>
            <a:r>
              <a:rPr lang="en-US" sz="2000"/>
              <a:t>Estimate the </a:t>
            </a:r>
            <a:r>
              <a:rPr lang="en-US" sz="2000" b="1"/>
              <a:t>schedule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NOTE: Not all of these steps are always explicitly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COCOMO Model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FCB7B77-D90C-4A35-87EB-3C53B6E6F1D6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2752" y="1524000"/>
            <a:ext cx="8385048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 Basic COCOMO </a:t>
            </a:r>
          </a:p>
          <a:p>
            <a:pPr marL="777240" lvl="1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computes software development effort and cost as a function of program size expressed in estimated LOCs.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600" baseline="0" dirty="0" smtClean="0"/>
              <a:t>Model</a:t>
            </a:r>
            <a:r>
              <a:rPr lang="en-US" sz="2600" dirty="0" smtClean="0"/>
              <a:t> 2: Intermediate COCMO </a:t>
            </a:r>
          </a:p>
          <a:p>
            <a:pPr marL="777240" lvl="1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600" dirty="0" smtClean="0"/>
              <a:t>computes software development effort and cost as function of program size and a set of Cost drivers that include subjective assessment of product hardware, personnel and project attributes.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3: Advanced COCOMO </a:t>
            </a:r>
          </a:p>
          <a:p>
            <a:pPr marL="777240" lvl="1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characteristics of the intermediate version with an assessment of the cost driver’s impact on each step (analysis, design, etc) of software engineering process.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Modes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F93216F-208F-41D0-B3D7-20DBF58F908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Organic Mode</a:t>
            </a:r>
          </a:p>
          <a:p>
            <a:pPr lvl="1"/>
            <a:r>
              <a:rPr lang="en-US" dirty="0" smtClean="0"/>
              <a:t>A small team of experienced developers in a very familiar development environment</a:t>
            </a:r>
          </a:p>
          <a:p>
            <a:pPr lvl="1"/>
            <a:r>
              <a:rPr lang="en-US" dirty="0" smtClean="0"/>
              <a:t>Size of software is small 1KDSI to 50 KDSI</a:t>
            </a:r>
          </a:p>
          <a:p>
            <a:pPr lvl="1"/>
            <a:r>
              <a:rPr lang="en-US" dirty="0" smtClean="0"/>
              <a:t>There are very few quality constraints</a:t>
            </a:r>
          </a:p>
          <a:p>
            <a:r>
              <a:rPr lang="en-US" dirty="0" smtClean="0"/>
              <a:t>Semi-detached Mode</a:t>
            </a:r>
          </a:p>
          <a:p>
            <a:pPr lvl="1"/>
            <a:r>
              <a:rPr lang="en-US" dirty="0" smtClean="0"/>
              <a:t>An intermediate (in size and complexity) software project</a:t>
            </a:r>
          </a:p>
          <a:p>
            <a:pPr lvl="1"/>
            <a:r>
              <a:rPr lang="en-US" dirty="0" smtClean="0"/>
              <a:t>a team with mixed experience levels</a:t>
            </a:r>
          </a:p>
          <a:p>
            <a:r>
              <a:rPr lang="en-US" dirty="0" smtClean="0"/>
              <a:t>Embedded Mode</a:t>
            </a:r>
          </a:p>
          <a:p>
            <a:pPr lvl="1"/>
            <a:r>
              <a:rPr lang="en-US" dirty="0" smtClean="0"/>
              <a:t>Software is required to run under tight (and strongly coupled) hardware, software and operational constraints (e.g. flight control software for aircraft)</a:t>
            </a:r>
          </a:p>
          <a:p>
            <a:pPr lvl="1"/>
            <a:r>
              <a:rPr lang="en-US" dirty="0" smtClean="0"/>
              <a:t>Size is </a:t>
            </a:r>
            <a:r>
              <a:rPr lang="en-US" smtClean="0"/>
              <a:t>between </a:t>
            </a:r>
            <a:r>
              <a:rPr lang="en-US" smtClean="0"/>
              <a:t>100 </a:t>
            </a:r>
            <a:r>
              <a:rPr lang="en-US" dirty="0" smtClean="0"/>
              <a:t>KDSI to 500 KDSI</a:t>
            </a:r>
          </a:p>
          <a:p>
            <a:pPr lvl="1"/>
            <a:r>
              <a:rPr lang="en-US" dirty="0" smtClean="0"/>
              <a:t>Development team has not worked together before and development environment is not familiar to them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Basics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13B11BE-CF81-4044-9E21-000A4C397C79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609600" y="1524000"/>
            <a:ext cx="8229600" cy="3124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Effort = (Personnel) (Environment)(Quality)(Size Process)</a:t>
            </a:r>
            <a:endParaRPr lang="en-US" sz="2600" baseline="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Equation for COCOMO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lang="en-US" sz="2600" baseline="0" dirty="0" smtClean="0"/>
              <a:t>Effort (PM) = A * </a:t>
            </a:r>
            <a:r>
              <a:rPr lang="en-US" sz="2600" baseline="0" dirty="0" err="1" smtClean="0"/>
              <a:t>Size</a:t>
            </a:r>
            <a:r>
              <a:rPr lang="en-US" sz="3200" baseline="30000" dirty="0" err="1" smtClean="0"/>
              <a:t>B</a:t>
            </a:r>
            <a:endParaRPr lang="en-US" sz="2600" baseline="30000" dirty="0" smtClean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Time(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TDev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C * PM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en-US" sz="26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lang="en-US" sz="2600" dirty="0" smtClean="0"/>
              <a:t>Productivity = KDSI/PM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lang="en-US" sz="2600" dirty="0" smtClean="0"/>
              <a:t>Average Staffing = PM/</a:t>
            </a:r>
            <a:r>
              <a:rPr lang="en-US" sz="2600" dirty="0" err="1" smtClean="0"/>
              <a:t>TDev</a:t>
            </a:r>
            <a:endParaRPr lang="en-US" sz="26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19200" y="4724400"/>
          <a:ext cx="685800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38"/>
                <a:gridCol w="1214438"/>
                <a:gridCol w="1343024"/>
                <a:gridCol w="1219200"/>
                <a:gridCol w="1295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System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Organic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Semi-detached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Embedded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Intermediate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825C1C-7CE8-4232-B3F7-085A7DC9CE9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876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intermediate COCOMO Model includes the effect of 15 factors (cost drivers)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600" baseline="0" dirty="0" smtClean="0"/>
              <a:t>Cost Drivers are</a:t>
            </a:r>
            <a:r>
              <a:rPr lang="en-US" sz="2600" dirty="0" smtClean="0"/>
              <a:t> multipliers for nominal cost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Effort Adjusted (PM actual) = PM(nominal) * EAF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600" dirty="0" smtClean="0"/>
              <a:t>Nominal Cost equations are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lang="en-US" sz="2600" dirty="0" smtClean="0"/>
              <a:t>Effort (PM) = A * </a:t>
            </a:r>
            <a:r>
              <a:rPr lang="en-US" sz="2600" dirty="0" err="1" smtClean="0"/>
              <a:t>Size</a:t>
            </a:r>
            <a:r>
              <a:rPr lang="en-US" sz="3200" baseline="30000" dirty="0" err="1" smtClean="0"/>
              <a:t>B</a:t>
            </a:r>
            <a:endParaRPr lang="en-US" sz="2600" baseline="30000" dirty="0" smtClean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lang="en-US" sz="2600" dirty="0" smtClean="0"/>
              <a:t>Time(</a:t>
            </a:r>
            <a:r>
              <a:rPr lang="en-US" sz="2600" dirty="0" err="1" smtClean="0"/>
              <a:t>TDev</a:t>
            </a:r>
            <a:r>
              <a:rPr lang="en-US" sz="2600" dirty="0" smtClean="0"/>
              <a:t>) = C * PM</a:t>
            </a:r>
            <a:r>
              <a:rPr lang="en-US" sz="3200" baseline="30000" dirty="0" smtClean="0"/>
              <a:t>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600" dirty="0" smtClean="0"/>
              <a:t>Cost Drivers categories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600" dirty="0" smtClean="0"/>
              <a:t>Product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attributes</a:t>
            </a:r>
            <a:endParaRPr lang="en-US" sz="2600" baseline="30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600" dirty="0" smtClean="0"/>
              <a:t>Computer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attributes</a:t>
            </a:r>
            <a:endParaRPr lang="en-US" sz="2600" baseline="30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600" dirty="0" smtClean="0"/>
              <a:t>Personnel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attributes</a:t>
            </a:r>
            <a:endParaRPr lang="en-US" sz="2600" baseline="30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600" dirty="0" smtClean="0"/>
              <a:t>Project attributes</a:t>
            </a:r>
            <a:endParaRPr lang="en-US" sz="26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Cost Drivers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DCDBE23-4FF1-46B7-A3E1-865D6B97168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>
              <a:buFont typeface="Wingdings" pitchFamily="2" charset="2"/>
              <a:buChar char="q"/>
            </a:pPr>
            <a:r>
              <a:rPr lang="en-US" dirty="0" smtClean="0"/>
              <a:t>Product</a:t>
            </a:r>
            <a:r>
              <a:rPr lang="en-US" baseline="30000" dirty="0" smtClean="0"/>
              <a:t> </a:t>
            </a:r>
            <a:r>
              <a:rPr lang="en-US" dirty="0" smtClean="0"/>
              <a:t>attributes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RELY: Software Reliability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DATA: Database Size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CPLX: Product Complexity</a:t>
            </a:r>
          </a:p>
          <a:p>
            <a:pPr marL="457200">
              <a:buFont typeface="Wingdings" pitchFamily="2" charset="2"/>
              <a:buChar char="q"/>
            </a:pPr>
            <a:r>
              <a:rPr lang="en-US" dirty="0" smtClean="0"/>
              <a:t>Computer</a:t>
            </a:r>
            <a:r>
              <a:rPr lang="en-US" baseline="30000" dirty="0" smtClean="0"/>
              <a:t> </a:t>
            </a:r>
            <a:r>
              <a:rPr lang="en-US" dirty="0" smtClean="0"/>
              <a:t>attributes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TIME: Execution Time Constraints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STOR: Main Storage Constraints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VIRT: Virtual Machine Volatility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TURN: Computer Turnaround Time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Cost Drivers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18AF455-7A95-4C6F-9EBC-0F9CAD9F7BB4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>
              <a:buFont typeface="Wingdings" pitchFamily="2" charset="2"/>
              <a:buChar char="q"/>
            </a:pPr>
            <a:r>
              <a:rPr lang="en-US" dirty="0" smtClean="0"/>
              <a:t>Personnel</a:t>
            </a:r>
            <a:r>
              <a:rPr lang="en-US" baseline="30000" dirty="0" smtClean="0"/>
              <a:t> </a:t>
            </a:r>
            <a:r>
              <a:rPr lang="en-US" dirty="0" smtClean="0"/>
              <a:t>attributes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ACAP: Analyst Capability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AEXP: Application Experience of team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PCAP: Programmer Capability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VEXP: Virtual Machine Experience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LEXP: Programming Language Experience</a:t>
            </a:r>
          </a:p>
          <a:p>
            <a:pPr marL="457200">
              <a:buFont typeface="Wingdings" pitchFamily="2" charset="2"/>
              <a:buChar char="q"/>
            </a:pPr>
            <a:r>
              <a:rPr lang="en-US" dirty="0" smtClean="0"/>
              <a:t>Project attributes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MODP: Modern Programming Practices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TOOL: Use of Tools</a:t>
            </a:r>
          </a:p>
          <a:p>
            <a:pPr marL="777240" lvl="1">
              <a:buFont typeface="Wingdings" pitchFamily="2" charset="2"/>
              <a:buChar char="q"/>
            </a:pPr>
            <a:r>
              <a:rPr lang="en-US" dirty="0" smtClean="0"/>
              <a:t>SCED: Schedule Constraints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Cost Drivers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D54A93-5543-48A9-BFF8-B7A06878DED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371600" y="1600200"/>
            <a:ext cx="6705600" cy="4649638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09DB545-BFA6-4165-A118-027721BA363E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6D1D180-8E7D-4DFE-AB69-FD2DC1759125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40080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37BD25A-CEBD-4ADF-8A5C-9336DDC6FAD3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147175" cy="65532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358DFCB-D78B-4658-BAAB-9A53EFE0343C}" type="slidenum">
              <a:rPr lang="en-US"/>
              <a:pPr/>
              <a:t>4</a:t>
            </a:fld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Remember, an “exact estimate” is an oxymoron</a:t>
            </a:r>
          </a:p>
          <a:p>
            <a:r>
              <a:rPr lang="en-US" sz="2800" dirty="0"/>
              <a:t>Estimate how long will it take you to get home from class tonight</a:t>
            </a:r>
          </a:p>
          <a:p>
            <a:pPr lvl="1"/>
            <a:r>
              <a:rPr lang="en-US" sz="2400" dirty="0"/>
              <a:t>On what basis did you do that?</a:t>
            </a:r>
          </a:p>
          <a:p>
            <a:pPr lvl="1"/>
            <a:r>
              <a:rPr lang="en-US" sz="2400" dirty="0"/>
              <a:t>Experience right?</a:t>
            </a:r>
          </a:p>
          <a:p>
            <a:pPr lvl="1"/>
            <a:r>
              <a:rPr lang="en-US" sz="2400" dirty="0"/>
              <a:t>Likely as an “average” probability</a:t>
            </a:r>
          </a:p>
          <a:p>
            <a:pPr lvl="1"/>
            <a:r>
              <a:rPr lang="en-US" sz="2400" dirty="0"/>
              <a:t>For most software projects there is no such ‘average’</a:t>
            </a:r>
          </a:p>
          <a:p>
            <a:r>
              <a:rPr lang="en-US" sz="2800" dirty="0"/>
              <a:t>Most software estimations are off by 25-100%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E3C076-1741-4AFD-BCC5-ACA48445A564}" type="slidenum">
              <a:rPr lang="en-US"/>
              <a:pPr/>
              <a:t>40</a:t>
            </a:fld>
            <a:endParaRPr 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 Issues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Quality estimations needed early but information is limited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Precise estimation data available at end but not needed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 is it? What about the next project?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Best estimates are based on past experience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Politics of estimation: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may anticipate a “cut” by upper management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many software projects there is little or none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Technologies change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Historical data unavailable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Wide variance in project experiences/types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Subjective nature of software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D4D3C-8B15-4339-B484-51FB0F6D3A69}" type="slidenum">
              <a:rPr lang="en-US"/>
              <a:pPr/>
              <a:t>41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Over and Under Estimation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Over estimation issues</a:t>
            </a:r>
          </a:p>
          <a:p>
            <a:pPr lvl="1"/>
            <a:r>
              <a:rPr lang="en-US" sz="2000"/>
              <a:t>The project will not be funded</a:t>
            </a:r>
          </a:p>
          <a:p>
            <a:pPr lvl="2"/>
            <a:r>
              <a:rPr lang="en-US" sz="1800"/>
              <a:t>Conservative estimates guaranteeing 100% success may mean funding probability of zero.</a:t>
            </a:r>
          </a:p>
          <a:p>
            <a:pPr lvl="1"/>
            <a:r>
              <a:rPr lang="en-US" sz="2000"/>
              <a:t>Parkinson’s Law: Work expands to take the time allowed</a:t>
            </a:r>
          </a:p>
          <a:p>
            <a:pPr lvl="1"/>
            <a:r>
              <a:rPr lang="en-US" sz="2000"/>
              <a:t>Danger of feature and scope creep</a:t>
            </a:r>
          </a:p>
          <a:p>
            <a:pPr lvl="1"/>
            <a:r>
              <a:rPr lang="en-US" sz="2000"/>
              <a:t>Be aware of “double-padding”: team member + manager</a:t>
            </a:r>
          </a:p>
          <a:p>
            <a:r>
              <a:rPr lang="en-US" sz="2400"/>
              <a:t>Under estimation issues</a:t>
            </a:r>
          </a:p>
          <a:p>
            <a:pPr lvl="1"/>
            <a:r>
              <a:rPr lang="en-US" sz="2000"/>
              <a:t>Quality issues (short changing key phases like testing)</a:t>
            </a:r>
          </a:p>
          <a:p>
            <a:pPr lvl="1"/>
            <a:r>
              <a:rPr lang="en-US" sz="2000"/>
              <a:t>Inability to meet deadlines</a:t>
            </a:r>
          </a:p>
          <a:p>
            <a:pPr lvl="1"/>
            <a:r>
              <a:rPr lang="en-US" sz="2000"/>
              <a:t>Morale and other team motivation issues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3BCA48C-602A-4A46-9471-6B864FDD87CB}" type="slidenum">
              <a:rPr lang="en-US"/>
              <a:pPr/>
              <a:t>42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 Guidelines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Estimate iteratively!</a:t>
            </a:r>
          </a:p>
          <a:p>
            <a:pPr lvl="1"/>
            <a:r>
              <a:rPr lang="en-US" sz="2400"/>
              <a:t>Process of gradual refinement</a:t>
            </a:r>
          </a:p>
          <a:p>
            <a:pPr lvl="1"/>
            <a:r>
              <a:rPr lang="en-US" sz="2400"/>
              <a:t>Make your best estimates at each planning stage</a:t>
            </a:r>
          </a:p>
          <a:p>
            <a:pPr lvl="1"/>
            <a:r>
              <a:rPr lang="en-US" sz="2400"/>
              <a:t>Refine estimates and adjust plans iteratively</a:t>
            </a:r>
          </a:p>
          <a:p>
            <a:pPr lvl="1"/>
            <a:r>
              <a:rPr lang="en-US" sz="2400"/>
              <a:t>Plans and decisions can be refined in response</a:t>
            </a:r>
          </a:p>
          <a:p>
            <a:pPr lvl="1"/>
            <a:r>
              <a:rPr lang="en-US" sz="2400"/>
              <a:t>Balance: too many revisions vs. too few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A64B55-DE4F-4623-9793-7FA457EDD357}" type="slidenum">
              <a:rPr lang="en-US"/>
              <a:pPr/>
              <a:t>43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Know Your Deadlines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Are they ‘Real Deadlines’?</a:t>
            </a:r>
          </a:p>
          <a:p>
            <a:pPr lvl="1"/>
            <a:r>
              <a:rPr lang="en-US" sz="2400"/>
              <a:t>Tied to an external event</a:t>
            </a:r>
          </a:p>
          <a:p>
            <a:pPr lvl="1"/>
            <a:r>
              <a:rPr lang="en-US" sz="2400"/>
              <a:t>Have to be met for project to be a success</a:t>
            </a:r>
          </a:p>
          <a:p>
            <a:pPr lvl="1"/>
            <a:r>
              <a:rPr lang="en-US" sz="2400"/>
              <a:t>Ex: end of financial year, contractual deadline, Y2K</a:t>
            </a:r>
          </a:p>
          <a:p>
            <a:r>
              <a:rPr lang="en-US" sz="2800"/>
              <a:t>Or ‘Artificial Deadlines’?</a:t>
            </a:r>
          </a:p>
          <a:p>
            <a:pPr lvl="1"/>
            <a:r>
              <a:rPr lang="en-US" sz="2400"/>
              <a:t>Set by arbitrary authority</a:t>
            </a:r>
          </a:p>
          <a:p>
            <a:pPr lvl="1"/>
            <a:r>
              <a:rPr lang="en-US" sz="2400"/>
              <a:t>May have some flexibility (if pushed)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C235414-7377-485C-9303-812B7E9E00C0}" type="slidenum">
              <a:rPr lang="en-US"/>
              <a:pPr/>
              <a:t>44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 “Presentation”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How you present the estimation can have </a:t>
            </a:r>
            <a:r>
              <a:rPr lang="en-US" sz="2400" b="1" dirty="0"/>
              <a:t>huge</a:t>
            </a:r>
            <a:r>
              <a:rPr lang="en-US" sz="2400" dirty="0"/>
              <a:t> impact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Techniques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Plus-or-minus qualifiers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6 months +/-1 month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Ranges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6-8 months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Risk Quantification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+/- with added information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+1 month of new tools not working as expected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-2 weeks for less delay in hiring new developers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Cases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Best / Planned / Current / Worst cases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Confidence </a:t>
            </a:r>
            <a:r>
              <a:rPr lang="en-US" sz="2000" dirty="0"/>
              <a:t>Factors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April 1 – 10% probability, July 1 – 50%,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A11DB9-72D9-4D22-90FE-D68D183586E9}" type="slidenum">
              <a:rPr lang="en-US"/>
              <a:pPr/>
              <a:t>45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Other Estimation Factors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Account for resource experience or skill</a:t>
            </a:r>
          </a:p>
          <a:p>
            <a:pPr lvl="1"/>
            <a:r>
              <a:rPr lang="en-US" sz="2400"/>
              <a:t>Up to a point</a:t>
            </a:r>
          </a:p>
          <a:p>
            <a:pPr lvl="1"/>
            <a:r>
              <a:rPr lang="en-US" sz="2400"/>
              <a:t>Often needed more on the “low” end, such as for a new or junior person</a:t>
            </a:r>
          </a:p>
          <a:p>
            <a:r>
              <a:rPr lang="en-US" sz="2800"/>
              <a:t>Allow for “non-project” time &amp; common tasks</a:t>
            </a:r>
          </a:p>
          <a:p>
            <a:pPr lvl="1"/>
            <a:r>
              <a:rPr lang="en-US" sz="2400"/>
              <a:t>Meetings, phone calls, web surfing, sick days</a:t>
            </a:r>
          </a:p>
          <a:p>
            <a:r>
              <a:rPr lang="en-US" sz="2800"/>
              <a:t>There are commercial ‘estimation tools’ available</a:t>
            </a:r>
          </a:p>
          <a:p>
            <a:pPr lvl="1"/>
            <a:r>
              <a:rPr lang="en-US" sz="2400"/>
              <a:t>They typically require configuration based on past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Analysis of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46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8945E2-8115-4BE1-8589-BA753924B776}" type="slidenum">
              <a:rPr lang="en-US"/>
              <a:pPr/>
              <a:t>47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>
            <a:noAutofit/>
          </a:bodyPr>
          <a:lstStyle/>
          <a:p>
            <a:r>
              <a:rPr lang="en-US" dirty="0"/>
              <a:t>Financial Analysis of Projects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91075"/>
          </a:xfrm>
        </p:spPr>
        <p:txBody>
          <a:bodyPr/>
          <a:lstStyle/>
          <a:p>
            <a:r>
              <a:rPr lang="en-US" dirty="0"/>
              <a:t>Financial considerations are often an important consideration in selecting projects</a:t>
            </a:r>
          </a:p>
          <a:p>
            <a:r>
              <a:rPr lang="en-US" dirty="0"/>
              <a:t>Three primary methods for determining the projected financial value of projects:</a:t>
            </a:r>
          </a:p>
          <a:p>
            <a:pPr lvl="1"/>
            <a:r>
              <a:rPr lang="en-US" dirty="0"/>
              <a:t>Net present value (NPV) analysis</a:t>
            </a:r>
          </a:p>
          <a:p>
            <a:pPr lvl="1"/>
            <a:r>
              <a:rPr lang="en-US" dirty="0"/>
              <a:t>Return on investment (ROI)</a:t>
            </a:r>
          </a:p>
          <a:p>
            <a:pPr lvl="1"/>
            <a:r>
              <a:rPr lang="en-US" dirty="0"/>
              <a:t>Payback analysis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6D9F50-B80F-4D7B-AD5C-D8EFB0A4CEA2}" type="slidenum">
              <a:rPr lang="en-US"/>
              <a:pPr/>
              <a:t>48</a:t>
            </a:fld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Present Value Analysis: NPV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NPV: a method of calculating the expected net monetary gain or loss from a project by discounting all expected future cash inflows and outflows to the present point in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NPV is the present value of the benefits minus the value of initial investment</a:t>
            </a:r>
          </a:p>
          <a:p>
            <a:r>
              <a:rPr lang="en-US" dirty="0" smtClean="0"/>
              <a:t>Projects </a:t>
            </a:r>
            <a:r>
              <a:rPr lang="en-US" dirty="0"/>
              <a:t>with a positive NPV should be considered if financial value is a key criterion</a:t>
            </a:r>
          </a:p>
          <a:p>
            <a:r>
              <a:rPr lang="en-US" dirty="0"/>
              <a:t>The higher the NPV, the better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A36F51-02B3-4A29-8FA4-3CB759BF4B3C}" type="slidenum">
              <a:rPr lang="en-US"/>
              <a:pPr/>
              <a:t>49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NPV Example</a:t>
            </a:r>
          </a:p>
        </p:txBody>
      </p:sp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225" y="1447800"/>
            <a:ext cx="8080375" cy="4781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E3601F-759D-4603-8CCD-65B2711A5FBF}" type="slidenum">
              <a:rPr lang="en-US"/>
              <a:pPr/>
              <a:t>5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 vs. Committed Dates</a:t>
            </a:r>
          </a:p>
          <a:p>
            <a:pPr lvl="2"/>
            <a:r>
              <a:rPr lang="en-US"/>
              <a:t>Target: Proposed by business or marketing</a:t>
            </a:r>
          </a:p>
          <a:p>
            <a:pPr lvl="2"/>
            <a:r>
              <a:rPr lang="en-US"/>
              <a:t>Do not commit to this too soon!</a:t>
            </a:r>
          </a:p>
          <a:p>
            <a:pPr lvl="2"/>
            <a:r>
              <a:rPr lang="en-US"/>
              <a:t>Committed: Team agrees to this</a:t>
            </a:r>
          </a:p>
          <a:p>
            <a:pPr lvl="2"/>
            <a:r>
              <a:rPr lang="en-US"/>
              <a:t>After you’ve developed a schedule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6FB819D-A03D-432F-96E3-4380528361FB}" type="slidenum">
              <a:rPr lang="en-US"/>
              <a:pPr/>
              <a:t>50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on Investment (ROI)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ROI: income divided by investment</a:t>
            </a:r>
          </a:p>
          <a:p>
            <a:pPr lvl="1">
              <a:buFontTx/>
              <a:buNone/>
            </a:pPr>
            <a:r>
              <a:rPr lang="en-US"/>
              <a:t>   ROI = (total discounted benefits - total discounted costs) / discounted costs</a:t>
            </a:r>
          </a:p>
          <a:p>
            <a:r>
              <a:rPr lang="en-US"/>
              <a:t>The higher the ROI, the better	</a:t>
            </a:r>
          </a:p>
          <a:p>
            <a:r>
              <a:rPr lang="en-US"/>
              <a:t>Many organizations have a required rate of return or minimum acceptable rate of return on investment for projects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B186102-ABE8-4258-9DD4-3AA91D9C44D9}" type="slidenum">
              <a:rPr lang="en-US"/>
              <a:pPr/>
              <a:t>51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Payback Analysis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Another important financial consideration is payback analysis</a:t>
            </a:r>
          </a:p>
          <a:p>
            <a:r>
              <a:rPr lang="en-US" sz="2800"/>
              <a:t>The “payback period” is the amount of time it will take to recoup, in the form of net cash inflows, the net dollars invested in a project</a:t>
            </a:r>
          </a:p>
          <a:p>
            <a:r>
              <a:rPr lang="en-US" sz="2800"/>
              <a:t>Payback occurs when the cumulative discounted benefits and costs are greater than zero</a:t>
            </a:r>
          </a:p>
          <a:p>
            <a:r>
              <a:rPr lang="en-US" sz="2800"/>
              <a:t>Many organizations want IT projects to have a fairly short payback period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3035BCC-90F8-4CDA-A50E-14C27E20AC4A}" type="slidenum">
              <a:rPr lang="en-US"/>
              <a:pPr/>
              <a:t>52</a:t>
            </a:fld>
            <a:endParaRPr 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NPV, </a:t>
            </a:r>
            <a:r>
              <a:rPr lang="en-US" dirty="0"/>
              <a:t>ROI, Payback Period: Ex 1</a:t>
            </a:r>
          </a:p>
        </p:txBody>
      </p:sp>
      <p:pic>
        <p:nvPicPr>
          <p:cNvPr id="520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256" y="1676400"/>
            <a:ext cx="9067800" cy="4343400"/>
          </a:xfrm>
          <a:noFill/>
          <a:ln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496676-3B0C-4B9D-959A-682747A0D674}" type="slidenum">
              <a:rPr lang="en-US"/>
              <a:pPr/>
              <a:t>53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NPV, ROI, Payback Period: Ex 2</a:t>
            </a:r>
          </a:p>
        </p:txBody>
      </p:sp>
      <p:pic>
        <p:nvPicPr>
          <p:cNvPr id="521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828800"/>
            <a:ext cx="8929991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D273C23-09D0-4423-A1CB-E192AE4A4B81}" type="slidenum">
              <a:rPr lang="en-US"/>
              <a:pPr/>
              <a:t>54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Scoring Model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weighted scoring model is a tool that provides a systematic process for selecting projects based on many criteria</a:t>
            </a:r>
          </a:p>
          <a:p>
            <a:pPr lvl="2">
              <a:lnSpc>
                <a:spcPct val="90000"/>
              </a:lnSpc>
            </a:pPr>
            <a:r>
              <a:rPr lang="en-US"/>
              <a:t>First identify criteria important to the project selection process</a:t>
            </a:r>
          </a:p>
          <a:p>
            <a:pPr lvl="2">
              <a:lnSpc>
                <a:spcPct val="90000"/>
              </a:lnSpc>
            </a:pPr>
            <a:r>
              <a:rPr lang="en-US"/>
              <a:t>Then assign weights (percentages) to each criterion so they add up to 100%</a:t>
            </a:r>
          </a:p>
          <a:p>
            <a:pPr lvl="2">
              <a:lnSpc>
                <a:spcPct val="90000"/>
              </a:lnSpc>
            </a:pPr>
            <a:r>
              <a:rPr lang="en-US"/>
              <a:t>Then assign scores to each criterion for each project</a:t>
            </a:r>
          </a:p>
          <a:p>
            <a:pPr lvl="2">
              <a:lnSpc>
                <a:spcPct val="90000"/>
              </a:lnSpc>
            </a:pPr>
            <a:r>
              <a:rPr lang="en-US"/>
              <a:t>Multiply scores * weights = total weighted scores</a:t>
            </a:r>
          </a:p>
          <a:p>
            <a:pPr>
              <a:lnSpc>
                <a:spcPct val="90000"/>
              </a:lnSpc>
            </a:pPr>
            <a:r>
              <a:rPr lang="en-US"/>
              <a:t>The higher the weighted score, the better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1F97E5-2CBB-45D5-982D-5A0E24F4BFA6}" type="slidenum">
              <a:rPr lang="en-US"/>
              <a:pPr/>
              <a:t>55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Weighted Scoring Model</a:t>
            </a:r>
          </a:p>
        </p:txBody>
      </p:sp>
      <p:pic>
        <p:nvPicPr>
          <p:cNvPr id="52634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3712" y="1524000"/>
            <a:ext cx="8040688" cy="5292561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0B71B9-CF65-4CE7-A20A-7F57426F98BD}" type="slidenum">
              <a:rPr lang="en-US"/>
              <a:pPr/>
              <a:t>6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Cone of Uncertainty</a:t>
            </a:r>
          </a:p>
        </p:txBody>
      </p:sp>
      <p:pic>
        <p:nvPicPr>
          <p:cNvPr id="445443" name="Picture 3" descr="http://www.construx.com/survivalguide/fig3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794229" cy="5120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585788">
              <a:buClr>
                <a:schemeClr val="bg1"/>
              </a:buClr>
              <a:buSzPct val="84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Small projects (10-99 FPs), variance of 7% from post-requirements estimates</a:t>
            </a:r>
          </a:p>
          <a:p>
            <a:pPr marL="639763" lvl="1" indent="-585788">
              <a:buClr>
                <a:schemeClr val="bg1"/>
              </a:buClr>
              <a:buSzPct val="84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Medium (100-999 FPs), 22% variance</a:t>
            </a:r>
          </a:p>
          <a:p>
            <a:pPr marL="639763" lvl="1" indent="-585788">
              <a:buClr>
                <a:schemeClr val="bg1"/>
              </a:buClr>
              <a:buSzPct val="84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Large (1000-9999 FPs) 38% variance</a:t>
            </a:r>
          </a:p>
          <a:p>
            <a:pPr marL="639763" lvl="1" indent="-585788">
              <a:buClr>
                <a:schemeClr val="bg1"/>
              </a:buClr>
              <a:buSzPct val="84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Very large (&gt; 10K FPs) 51% variance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BDE7E5-55C2-40B2-A240-EA154397A9C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Size Estimation </a:t>
            </a:r>
            <a:r>
              <a:rPr lang="en-US" sz="4000" dirty="0"/>
              <a:t>Methodologies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Top-down</a:t>
            </a:r>
          </a:p>
          <a:p>
            <a:r>
              <a:rPr lang="en-US" sz="2800" dirty="0"/>
              <a:t>Bottom-up</a:t>
            </a:r>
          </a:p>
          <a:p>
            <a:r>
              <a:rPr lang="en-US" sz="2800" dirty="0"/>
              <a:t>Analogy</a:t>
            </a:r>
          </a:p>
          <a:p>
            <a:r>
              <a:rPr lang="en-US" sz="2800" dirty="0"/>
              <a:t>Expert Judgment</a:t>
            </a:r>
          </a:p>
          <a:p>
            <a:r>
              <a:rPr lang="en-US" sz="2800" dirty="0" smtClean="0"/>
              <a:t>Parametric </a:t>
            </a:r>
            <a:r>
              <a:rPr lang="en-US" sz="2800" dirty="0"/>
              <a:t>or Algorithmic Method</a:t>
            </a:r>
          </a:p>
          <a:p>
            <a:pPr lvl="1"/>
            <a:r>
              <a:rPr lang="en-US" sz="2400" dirty="0"/>
              <a:t>Using formulas and equations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31133B-F3B0-42F3-B20E-C6B012DB5870}" type="slidenum">
              <a:rPr lang="en-US"/>
              <a:pPr/>
              <a:t>9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Top-down Estimation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Based on overall characteristics of project</a:t>
            </a:r>
          </a:p>
          <a:p>
            <a:pPr lvl="1"/>
            <a:r>
              <a:rPr lang="en-GB" sz="2400" dirty="0" smtClean="0"/>
              <a:t>Once you have established a good overall estimate for the project, you sub-divide it down through the layers of the work breakdown structure, for example, development will be 50% of the total, testing will be 25% etc; then sub-divide development and testing into their components etc.</a:t>
            </a:r>
            <a:endParaRPr lang="en-US" sz="2400" dirty="0" smtClean="0"/>
          </a:p>
          <a:p>
            <a:r>
              <a:rPr lang="en-US" sz="2800" dirty="0" smtClean="0"/>
              <a:t>Advantages</a:t>
            </a:r>
            <a:endParaRPr lang="en-US" sz="2800" dirty="0"/>
          </a:p>
          <a:p>
            <a:pPr lvl="1"/>
            <a:r>
              <a:rPr lang="en-US" sz="2400" dirty="0"/>
              <a:t>Easy to calculate</a:t>
            </a:r>
          </a:p>
          <a:p>
            <a:pPr lvl="1"/>
            <a:r>
              <a:rPr lang="en-US" sz="2400" dirty="0"/>
              <a:t>Effective early on (like initial cost estimates)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400" dirty="0"/>
              <a:t>Some models are questionable or may not fit</a:t>
            </a:r>
          </a:p>
          <a:p>
            <a:pPr lvl="1"/>
            <a:r>
              <a:rPr lang="en-US" sz="2400" dirty="0"/>
              <a:t>Less accurate because it doesn’t look at </a:t>
            </a:r>
            <a:r>
              <a:rPr lang="en-US" sz="2400" dirty="0" smtClean="0"/>
              <a:t>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2421</Words>
  <Application>Microsoft Office PowerPoint</Application>
  <PresentationFormat>On-screen Show (4:3)</PresentationFormat>
  <Paragraphs>438</Paragraphs>
  <Slides>55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EdStudPres</vt:lpstr>
      <vt:lpstr>Software Project Management</vt:lpstr>
      <vt:lpstr>Estimation</vt:lpstr>
      <vt:lpstr>Estimations</vt:lpstr>
      <vt:lpstr>Estimations</vt:lpstr>
      <vt:lpstr>Estimation</vt:lpstr>
      <vt:lpstr>Cone of Uncertainty</vt:lpstr>
      <vt:lpstr>Size Estimation</vt:lpstr>
      <vt:lpstr>Size Estimation Methodologies</vt:lpstr>
      <vt:lpstr>Top-down Estimation</vt:lpstr>
      <vt:lpstr>Top-down Estimation</vt:lpstr>
      <vt:lpstr>Bottom-up Estimation</vt:lpstr>
      <vt:lpstr>Expert Judgment</vt:lpstr>
      <vt:lpstr>Estimation by Analogy</vt:lpstr>
      <vt:lpstr>Algorithmic Measures</vt:lpstr>
      <vt:lpstr>Code-based Estimates</vt:lpstr>
      <vt:lpstr>LOC Estimate Issues</vt:lpstr>
      <vt:lpstr>Function Points</vt:lpstr>
      <vt:lpstr>Function Point Process</vt:lpstr>
      <vt:lpstr>Number of Function Points</vt:lpstr>
      <vt:lpstr>Slide 20</vt:lpstr>
      <vt:lpstr>Advantages of Function Point Analysis </vt:lpstr>
      <vt:lpstr>Disadvantages of Function Point Analysis </vt:lpstr>
      <vt:lpstr>Wideband Delphi</vt:lpstr>
      <vt:lpstr>Parametric Method Issues</vt:lpstr>
      <vt:lpstr>Code Reuse &amp; Estimation</vt:lpstr>
      <vt:lpstr>Effort Estimation</vt:lpstr>
      <vt:lpstr>Effort Estimation</vt:lpstr>
      <vt:lpstr>Effort Estimation</vt:lpstr>
      <vt:lpstr>COCOMO</vt:lpstr>
      <vt:lpstr>The COCOMO Model</vt:lpstr>
      <vt:lpstr>COCOMO Modes</vt:lpstr>
      <vt:lpstr>COCOMO Basics</vt:lpstr>
      <vt:lpstr>COCOMO Intermediate</vt:lpstr>
      <vt:lpstr>COCOMO Cost Drivers</vt:lpstr>
      <vt:lpstr>COCOMO Cost Drivers</vt:lpstr>
      <vt:lpstr>COCOMO Cost Drivers</vt:lpstr>
      <vt:lpstr>Slide 37</vt:lpstr>
      <vt:lpstr>Slide 38</vt:lpstr>
      <vt:lpstr>Slide 39</vt:lpstr>
      <vt:lpstr>Estimation Issues</vt:lpstr>
      <vt:lpstr>Over and Under Estimation</vt:lpstr>
      <vt:lpstr>Estimation Guidelines</vt:lpstr>
      <vt:lpstr>Know Your Deadlines</vt:lpstr>
      <vt:lpstr>Estimation “Presentation”</vt:lpstr>
      <vt:lpstr>Other Estimation Factors</vt:lpstr>
      <vt:lpstr>Financial Analysis of Projects</vt:lpstr>
      <vt:lpstr>Financial Analysis of Projects</vt:lpstr>
      <vt:lpstr>Net Present Value Analysis: NPV</vt:lpstr>
      <vt:lpstr>NPV Example</vt:lpstr>
      <vt:lpstr>Return on Investment (ROI)</vt:lpstr>
      <vt:lpstr>Payback Analysis</vt:lpstr>
      <vt:lpstr>NPV, ROI, Payback Period: Ex 1</vt:lpstr>
      <vt:lpstr>NPV, ROI, Payback Period: Ex 2</vt:lpstr>
      <vt:lpstr>Weighted Scoring Model</vt:lpstr>
      <vt:lpstr>Sample Weighted Scoring Model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2011-03-07T08:07:24Z</dcterms:created>
  <dcterms:modified xsi:type="dcterms:W3CDTF">2011-03-15T04:56:38Z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