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65"/>
  </p:notesMasterIdLst>
  <p:sldIdLst>
    <p:sldId id="32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2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28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84E4-D93E-4243-A1F1-BC677D0182A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07C19-0376-4DBF-ADBA-2E75A2331E73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No lab today</a:t>
            </a:r>
          </a:p>
          <a:p>
            <a:pPr>
              <a:buFontTx/>
              <a:buChar char="-"/>
            </a:pPr>
            <a:r>
              <a:rPr lang="en-US"/>
              <a:t>More lab in later term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7003B-0C07-4B99-BACB-344B22BF720D}" type="slidenum">
              <a:rPr lang="en-US"/>
              <a:pPr/>
              <a:t>3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E00192A3-5A1A-4EC2-84BE-9D6305ED9B08}" type="datetime8">
              <a:rPr lang="en-US" smtClean="0"/>
              <a:pPr algn="ctr"/>
              <a:t>3/21/2011 8:06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1565-BF6B-49A4-B62D-8DAA31D24FB7}" type="datetime8">
              <a:rPr lang="en-US" smtClean="0">
                <a:solidFill>
                  <a:schemeClr val="tx2"/>
                </a:solidFill>
              </a:rPr>
              <a:pPr/>
              <a:t>3/21/2011 8:06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A530979-9D04-4C2C-B364-0A9689F63DFC}" type="datetime8">
              <a:rPr lang="en-US" smtClean="0">
                <a:solidFill>
                  <a:schemeClr val="tx2"/>
                </a:solidFill>
              </a:rPr>
              <a:pPr/>
              <a:t>3/21/2011 8:06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8872-B4A3-467B-B232-EB5AB7508A3C}" type="datetime8">
              <a:rPr lang="en-US" smtClean="0"/>
              <a:pPr/>
              <a:t>3/21/2011 8:06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8CD7-E2B3-4E51-8C80-AB27926096E5}" type="datetime8">
              <a:rPr lang="en-US" smtClean="0"/>
              <a:pPr/>
              <a:t>3/21/2011 8:06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18EDDD-47AD-4272-9FCD-CBB36895BE95}" type="datetime8">
              <a:rPr lang="en-US" smtClean="0"/>
              <a:pPr/>
              <a:t>3/21/2011 8:06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832D971-16D9-42F1-8399-F0E9DA274B13}" type="datetime8">
              <a:rPr lang="en-US" smtClean="0"/>
              <a:pPr/>
              <a:t>3/21/2011 8:06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2F1E-50F6-4060-AF6E-A1C9FE6CF713}" type="datetime8">
              <a:rPr lang="en-US" smtClean="0"/>
              <a:pPr/>
              <a:t>3/21/2011 8:06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7ACF-0E49-48EA-8E38-EF4BA4660385}" type="datetime8">
              <a:rPr lang="en-US" smtClean="0"/>
              <a:pPr/>
              <a:t>3/21/2011 8:06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08E9-78A0-4DEA-AE0D-0643C070F8C9}" type="datetime8">
              <a:rPr lang="en-US" smtClean="0"/>
              <a:pPr/>
              <a:t>3/21/2011 8:06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F4D8BE0-CC6D-4404-9DCE-E8F932F674D3}" type="datetime8">
              <a:rPr lang="en-US" smtClean="0"/>
              <a:pPr/>
              <a:t>3/21/2011 8:06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99101EF4-151F-45AC-8B3D-9A1DD2A75C81}" type="datetime8">
              <a:rPr lang="en-US" smtClean="0">
                <a:solidFill>
                  <a:schemeClr val="tx2"/>
                </a:solidFill>
              </a:rPr>
              <a:pPr/>
              <a:t>3/21/2011 8:06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Software Project Management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Scheduling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562600" y="5410200"/>
            <a:ext cx="35052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No. 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63" y="6260068"/>
            <a:ext cx="2097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smtClean="0"/>
              <a:t>21</a:t>
            </a:r>
            <a:r>
              <a:rPr lang="en-US" sz="2000" baseline="30000" smtClean="0"/>
              <a:t>st</a:t>
            </a:r>
            <a:r>
              <a:rPr lang="en-US" sz="2000" smtClean="0"/>
              <a:t>  </a:t>
            </a:r>
            <a:r>
              <a:rPr lang="en-US" sz="2000" dirty="0" smtClean="0"/>
              <a:t>March, 2011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BDE763-D727-4032-894A-47E2A1A7FA75}" type="slidenum">
              <a:rPr lang="en-US"/>
              <a:pPr/>
              <a:t>11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Once tasks (from the WBS) and size/effort (from estimation) are known: then schedule</a:t>
            </a:r>
          </a:p>
          <a:p>
            <a:r>
              <a:rPr lang="en-US" sz="2800"/>
              <a:t>Primary objectives</a:t>
            </a:r>
          </a:p>
          <a:p>
            <a:pPr lvl="2"/>
            <a:r>
              <a:rPr lang="en-US" sz="2000"/>
              <a:t>Best time</a:t>
            </a:r>
          </a:p>
          <a:p>
            <a:pPr lvl="2"/>
            <a:r>
              <a:rPr lang="en-US" sz="2000"/>
              <a:t>Least cost</a:t>
            </a:r>
          </a:p>
          <a:p>
            <a:pPr lvl="2"/>
            <a:r>
              <a:rPr lang="en-US" sz="2000"/>
              <a:t>Least risk</a:t>
            </a:r>
          </a:p>
          <a:p>
            <a:r>
              <a:rPr lang="en-US" sz="2800"/>
              <a:t>Secondary objectives</a:t>
            </a:r>
          </a:p>
          <a:p>
            <a:pPr lvl="2"/>
            <a:r>
              <a:rPr lang="en-US" sz="2000"/>
              <a:t>Evaluation of schedule alternatives</a:t>
            </a:r>
          </a:p>
          <a:p>
            <a:pPr lvl="2"/>
            <a:r>
              <a:rPr lang="en-US" sz="2000"/>
              <a:t>Effective use of resources</a:t>
            </a:r>
          </a:p>
          <a:p>
            <a:pPr lvl="2"/>
            <a:r>
              <a:rPr lang="en-US" sz="2000"/>
              <a:t>Communications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2D9EACA-8FA0-4D6E-A968-FAECDF8B25CA}" type="slidenum">
              <a:rPr lang="en-US"/>
              <a:pPr/>
              <a:t>12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Precedence: </a:t>
            </a:r>
          </a:p>
          <a:p>
            <a:pPr lvl="2"/>
            <a:r>
              <a:rPr lang="en-US"/>
              <a:t>A task that must occur before another is said to have precedence of the other</a:t>
            </a:r>
          </a:p>
          <a:p>
            <a:r>
              <a:rPr lang="en-US"/>
              <a:t>Concurrence:</a:t>
            </a:r>
          </a:p>
          <a:p>
            <a:pPr lvl="2"/>
            <a:r>
              <a:rPr lang="en-US"/>
              <a:t>Concurrent tasks are those that can occur at the same time (in parallel)</a:t>
            </a:r>
          </a:p>
          <a:p>
            <a:r>
              <a:rPr lang="en-US"/>
              <a:t>Leads &amp; Lag Time</a:t>
            </a:r>
          </a:p>
          <a:p>
            <a:pPr lvl="2"/>
            <a:r>
              <a:rPr lang="en-US"/>
              <a:t>Delays between activities</a:t>
            </a:r>
          </a:p>
          <a:p>
            <a:pPr lvl="2"/>
            <a:r>
              <a:rPr lang="en-US"/>
              <a:t>Time required before or after a given task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5C7BA2D-32D0-47A6-A0D6-D0F272C2C2AE}" type="slidenum">
              <a:rPr lang="en-US"/>
              <a:pPr/>
              <a:t>13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Milestones</a:t>
            </a:r>
          </a:p>
          <a:p>
            <a:pPr lvl="1">
              <a:lnSpc>
                <a:spcPct val="90000"/>
              </a:lnSpc>
            </a:pPr>
            <a:r>
              <a:rPr lang="en-US"/>
              <a:t>Have a duration of zero</a:t>
            </a:r>
          </a:p>
          <a:p>
            <a:pPr lvl="1">
              <a:lnSpc>
                <a:spcPct val="90000"/>
              </a:lnSpc>
            </a:pPr>
            <a:r>
              <a:rPr lang="en-US"/>
              <a:t>Identify critical points in your schedule</a:t>
            </a:r>
          </a:p>
          <a:p>
            <a:pPr lvl="1">
              <a:lnSpc>
                <a:spcPct val="90000"/>
              </a:lnSpc>
            </a:pPr>
            <a:r>
              <a:rPr lang="en-US"/>
              <a:t>Shown as inverted triangle or a diamond</a:t>
            </a:r>
          </a:p>
          <a:p>
            <a:pPr lvl="1">
              <a:lnSpc>
                <a:spcPct val="90000"/>
              </a:lnSpc>
            </a:pPr>
            <a:r>
              <a:rPr lang="en-US"/>
              <a:t>Often used at “review” or “delivery” times</a:t>
            </a:r>
          </a:p>
          <a:p>
            <a:pPr lvl="2">
              <a:lnSpc>
                <a:spcPct val="90000"/>
              </a:lnSpc>
            </a:pPr>
            <a:r>
              <a:rPr lang="en-US"/>
              <a:t>Or at end or beginning of phases</a:t>
            </a:r>
          </a:p>
          <a:p>
            <a:pPr lvl="2">
              <a:lnSpc>
                <a:spcPct val="90000"/>
              </a:lnSpc>
            </a:pPr>
            <a:r>
              <a:rPr lang="en-US"/>
              <a:t>Ex: Software Requirements Review (SRR)</a:t>
            </a:r>
          </a:p>
          <a:p>
            <a:pPr lvl="2">
              <a:lnSpc>
                <a:spcPct val="90000"/>
              </a:lnSpc>
            </a:pPr>
            <a:r>
              <a:rPr lang="en-US"/>
              <a:t>Ex: User Sign-off</a:t>
            </a:r>
          </a:p>
          <a:p>
            <a:pPr lvl="1">
              <a:lnSpc>
                <a:spcPct val="90000"/>
              </a:lnSpc>
            </a:pPr>
            <a:r>
              <a:rPr lang="en-US"/>
              <a:t>Can be tied to contract terms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39740CF-4346-4116-B241-6300DC330FD9}" type="slidenum">
              <a:rPr lang="en-US"/>
              <a:pPr/>
              <a:t>14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Terminology– Example Milestones</a:t>
            </a:r>
            <a:endParaRPr lang="en-US" dirty="0"/>
          </a:p>
        </p:txBody>
      </p:sp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609600" y="1600200"/>
          <a:ext cx="8248650" cy="4953000"/>
        </p:xfrm>
        <a:graphic>
          <a:graphicData uri="http://schemas.openxmlformats.org/presentationml/2006/ole">
            <p:oleObj spid="_x0000_s1026" name="Bitmap Image" r:id="rId3" imgW="5885714" imgH="4695238" progId="PBrush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8CAE0A-35FC-452A-B07A-DC5F7B397ADA}" type="slidenum">
              <a:rPr lang="en-US"/>
              <a:pPr/>
              <a:t>15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Slack &amp;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Float &amp; Slack: synonymous terms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 Slack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Slack an activity has before it delays next task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 Slack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Slack an activity has before delaying whole project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Slack Time T</a:t>
            </a:r>
            <a:r>
              <a:rPr lang="en-US" baseline="-25000" dirty="0"/>
              <a:t>S</a:t>
            </a:r>
            <a:r>
              <a:rPr lang="en-US" dirty="0"/>
              <a:t> = T</a:t>
            </a:r>
            <a:r>
              <a:rPr lang="en-US" baseline="-25000" dirty="0"/>
              <a:t>L</a:t>
            </a:r>
            <a:r>
              <a:rPr lang="en-US" dirty="0"/>
              <a:t> – T</a:t>
            </a:r>
            <a:r>
              <a:rPr lang="en-US" baseline="-25000" dirty="0"/>
              <a:t>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 = earliest time an event can take place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 = latest date it can occur </a:t>
            </a:r>
            <a:r>
              <a:rPr lang="en-US" dirty="0" smtClean="0"/>
              <a:t>w</a:t>
            </a:r>
            <a:r>
              <a:rPr lang="en-US" dirty="0" smtClean="0"/>
              <a:t>ithout</a:t>
            </a:r>
            <a:r>
              <a:rPr lang="en-US" dirty="0" smtClean="0"/>
              <a:t> </a:t>
            </a:r>
            <a:r>
              <a:rPr lang="en-US" dirty="0"/>
              <a:t>extending project’s completion date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6DD9D4-5BAE-4EFC-8E16-381D0C0011B3}" type="slidenum">
              <a:rPr lang="en-US"/>
              <a:pPr/>
              <a:t>16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Techniques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Mathematical Analysis</a:t>
            </a:r>
          </a:p>
          <a:p>
            <a:pPr lvl="2"/>
            <a:r>
              <a:rPr lang="en-US"/>
              <a:t>Network Diagrams</a:t>
            </a:r>
          </a:p>
          <a:p>
            <a:pPr lvl="3"/>
            <a:r>
              <a:rPr lang="en-US"/>
              <a:t>PERT</a:t>
            </a:r>
          </a:p>
          <a:p>
            <a:pPr lvl="3"/>
            <a:r>
              <a:rPr lang="en-US"/>
              <a:t>CPM</a:t>
            </a:r>
          </a:p>
          <a:p>
            <a:pPr lvl="3"/>
            <a:r>
              <a:rPr lang="en-US"/>
              <a:t>GERT</a:t>
            </a:r>
          </a:p>
          <a:p>
            <a:pPr lvl="1"/>
            <a:r>
              <a:rPr lang="en-US"/>
              <a:t>Bar Charts</a:t>
            </a:r>
          </a:p>
          <a:p>
            <a:pPr lvl="2"/>
            <a:r>
              <a:rPr lang="en-US"/>
              <a:t>Milestone Chart</a:t>
            </a:r>
          </a:p>
          <a:p>
            <a:pPr lvl="2"/>
            <a:r>
              <a:rPr lang="en-US"/>
              <a:t>Gantt Chart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3D785C-CD89-4AF4-8EAE-FF73066A14C8}" type="slidenum">
              <a:rPr lang="en-US"/>
              <a:pPr/>
              <a:t>17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Diagrams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Developed in the 1950’s</a:t>
            </a:r>
          </a:p>
          <a:p>
            <a:r>
              <a:rPr lang="en-US"/>
              <a:t>A graphical representation of the tasks necessary to complete a project</a:t>
            </a:r>
          </a:p>
          <a:p>
            <a:r>
              <a:rPr lang="en-US"/>
              <a:t>Visualizes the flow of tasks &amp; relationships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F5BF6FC-5B11-45E7-BD23-985731A2807A}" type="slidenum">
              <a:rPr lang="en-US"/>
              <a:pPr/>
              <a:t>18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Analysis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PERT</a:t>
            </a:r>
          </a:p>
          <a:p>
            <a:pPr lvl="1"/>
            <a:r>
              <a:rPr lang="en-US"/>
              <a:t>Program Evaluation and Review Technique</a:t>
            </a:r>
          </a:p>
          <a:p>
            <a:r>
              <a:rPr lang="en-US"/>
              <a:t>CPM</a:t>
            </a:r>
          </a:p>
          <a:p>
            <a:pPr lvl="1"/>
            <a:r>
              <a:rPr lang="en-US"/>
              <a:t>Critical Path Method</a:t>
            </a:r>
          </a:p>
          <a:p>
            <a:r>
              <a:rPr lang="en-US"/>
              <a:t>Sometimes treated synonymously</a:t>
            </a:r>
          </a:p>
          <a:p>
            <a:r>
              <a:rPr lang="en-US"/>
              <a:t>All are models using network diagrams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DF083CC-1CD4-487B-BB26-3006EAEF7B13}" type="slidenum">
              <a:rPr lang="en-US"/>
              <a:pPr/>
              <a:t>19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MS-Project Example</a:t>
            </a:r>
          </a:p>
        </p:txBody>
      </p:sp>
      <p:pic>
        <p:nvPicPr>
          <p:cNvPr id="319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24000"/>
            <a:ext cx="9144000" cy="510988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3A827D-30F6-47C1-B0BC-5A40B7AC36E8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Today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Network </a:t>
            </a:r>
            <a:r>
              <a:rPr lang="en-US" sz="2800" dirty="0"/>
              <a:t>Fundamentals</a:t>
            </a:r>
          </a:p>
          <a:p>
            <a:r>
              <a:rPr lang="en-US" sz="2800" dirty="0"/>
              <a:t>Gantt Charts</a:t>
            </a:r>
          </a:p>
          <a:p>
            <a:r>
              <a:rPr lang="en-US" sz="2800" dirty="0"/>
              <a:t>PERT/CPM Techniques</a:t>
            </a:r>
          </a:p>
          <a:p>
            <a:r>
              <a:rPr lang="en-US" sz="2800" dirty="0"/>
              <a:t>Mid-term review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F92427D-3568-48C1-B408-11DD37C36FD3}" type="slidenum">
              <a:rPr lang="en-US"/>
              <a:pPr/>
              <a:t>20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Diagrams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Two classic formats</a:t>
            </a:r>
          </a:p>
          <a:p>
            <a:pPr lvl="1"/>
            <a:r>
              <a:rPr lang="en-US" sz="2400"/>
              <a:t>AOA: Activity on Arrow</a:t>
            </a:r>
          </a:p>
          <a:p>
            <a:pPr lvl="1"/>
            <a:r>
              <a:rPr lang="en-US" sz="2400"/>
              <a:t>AON: Activity on Node</a:t>
            </a:r>
          </a:p>
          <a:p>
            <a:r>
              <a:rPr lang="en-US" sz="2800"/>
              <a:t>Each task labeled with</a:t>
            </a:r>
          </a:p>
          <a:p>
            <a:pPr lvl="2"/>
            <a:r>
              <a:rPr lang="en-US" sz="2000"/>
              <a:t>Identifier (usually a letter/code)</a:t>
            </a:r>
          </a:p>
          <a:p>
            <a:pPr lvl="2"/>
            <a:r>
              <a:rPr lang="en-US" sz="2000"/>
              <a:t>Duration (in std. unit like days)</a:t>
            </a:r>
          </a:p>
          <a:p>
            <a:r>
              <a:rPr lang="en-US" sz="2800"/>
              <a:t>There are other variations of labeling</a:t>
            </a:r>
          </a:p>
          <a:p>
            <a:r>
              <a:rPr lang="en-US" sz="2800"/>
              <a:t>There is 1 start &amp; 1 end event</a:t>
            </a:r>
          </a:p>
          <a:p>
            <a:r>
              <a:rPr lang="en-US" sz="2800"/>
              <a:t>Time goes from left to right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CDADC-B1A5-4864-9F47-FDF27A7B6593}" type="slidenum">
              <a:rPr lang="en-US"/>
              <a:pPr/>
              <a:t>21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Formats</a:t>
            </a:r>
          </a:p>
        </p:txBody>
      </p:sp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1628775" y="1600200"/>
          <a:ext cx="5457825" cy="4638675"/>
        </p:xfrm>
        <a:graphic>
          <a:graphicData uri="http://schemas.openxmlformats.org/presentationml/2006/ole">
            <p:oleObj spid="_x0000_s2050" name="Bitmap Image" r:id="rId3" imgW="3677163" imgH="3952381" progId="PBrush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2F0655-A132-4AB8-ACE5-B2E51D971AC0}" type="slidenum">
              <a:rPr lang="en-US"/>
              <a:pPr/>
              <a:t>22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Diagrams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AOA consists of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Circles representing Events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Such as ‘start’ or ‘end’ of a given task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Lines representing Tasks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Thing being done ‘Build UI’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a.k.a. Arrow Diagramming Method (ADM</a:t>
            </a:r>
            <a:r>
              <a:rPr lang="en-US" sz="20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Burst and Merge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AON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Tasks on Nodes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Nodes can be circles or rectangles (usually latter)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Task information written on node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Arrows are dependencies between tasks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a.k.a. Precedence Diagramming Method (PDM)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BEAEF3F-1739-4926-9ED7-34198551D62A}" type="slidenum">
              <a:rPr lang="en-US"/>
              <a:pPr/>
              <a:t>23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Path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“The specific set of sequential tasks upon which the project completion date depends”</a:t>
            </a:r>
          </a:p>
          <a:p>
            <a:pPr lvl="1"/>
            <a:r>
              <a:rPr lang="en-US"/>
              <a:t>or “the longest full path”</a:t>
            </a:r>
          </a:p>
          <a:p>
            <a:r>
              <a:rPr lang="en-US"/>
              <a:t>All projects have a Critical Path</a:t>
            </a:r>
          </a:p>
          <a:p>
            <a:r>
              <a:rPr lang="en-US"/>
              <a:t>Accelerating non-critical tasks do not directly shorten the schedule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6DD1A0C-7D74-4FB6-A21B-6B864B2AD52C}" type="slidenum">
              <a:rPr lang="en-US"/>
              <a:pPr/>
              <a:t>24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Path Example</a:t>
            </a: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762000" y="1752600"/>
          <a:ext cx="7396163" cy="2244725"/>
        </p:xfrm>
        <a:graphic>
          <a:graphicData uri="http://schemas.openxmlformats.org/presentationml/2006/ole">
            <p:oleObj spid="_x0000_s3074" name="Bitmap Image" r:id="rId3" imgW="4580952" imgH="1390844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6312" y="4724400"/>
            <a:ext cx="78704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 1: AGHI= 3+4+3+2 = 12 days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Path 2 ABCEI = 3+2+2+4+2 = 13 days Critical Path</a:t>
            </a:r>
          </a:p>
          <a:p>
            <a:r>
              <a:rPr lang="en-US" sz="2800" dirty="0" smtClean="0"/>
              <a:t>Path 3 ABDF! = 3+2+3+1+2 = 11days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F554E51-4865-4BB4-BA64-50DB6018B08C}" type="slidenum">
              <a:rPr lang="en-US"/>
              <a:pPr/>
              <a:t>25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CPM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Critical Path Method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process for determining and optimizing the critical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Series of activities that determine earliest time by which the project can be completed</a:t>
            </a:r>
          </a:p>
          <a:p>
            <a:pPr lvl="1"/>
            <a:r>
              <a:rPr lang="en-US" dirty="0" smtClean="0"/>
              <a:t>It is the longest path through the network diagram and has least amount of slack or float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Non-CP tasks can start earlier or later </a:t>
            </a:r>
            <a:r>
              <a:rPr lang="en-US" dirty="0" smtClean="0"/>
              <a:t>without impacting </a:t>
            </a:r>
            <a:r>
              <a:rPr lang="en-US" dirty="0"/>
              <a:t>completion date</a:t>
            </a:r>
          </a:p>
          <a:p>
            <a:pPr>
              <a:lnSpc>
                <a:spcPct val="90000"/>
              </a:lnSpc>
            </a:pPr>
            <a:r>
              <a:rPr lang="en-US" dirty="0"/>
              <a:t>Note: Critical Path may change to another as you shorten the </a:t>
            </a:r>
            <a:r>
              <a:rPr lang="en-US" dirty="0" smtClean="0"/>
              <a:t>current task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74431A-737B-4848-B301-D7DE2D0DA056}" type="slidenum">
              <a:rPr lang="en-US"/>
              <a:pPr/>
              <a:t>26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Task Dependency Types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Mandatory</a:t>
            </a:r>
            <a:r>
              <a:rPr lang="en-US"/>
              <a:t> Dependencies</a:t>
            </a:r>
          </a:p>
          <a:p>
            <a:pPr lvl="2">
              <a:lnSpc>
                <a:spcPct val="90000"/>
              </a:lnSpc>
            </a:pPr>
            <a:r>
              <a:rPr lang="en-US"/>
              <a:t>“Hard logic” dependencies</a:t>
            </a:r>
          </a:p>
          <a:p>
            <a:pPr lvl="2">
              <a:lnSpc>
                <a:spcPct val="90000"/>
              </a:lnSpc>
            </a:pPr>
            <a:r>
              <a:rPr lang="en-US"/>
              <a:t>Nature of the work dictates an ordering</a:t>
            </a:r>
          </a:p>
          <a:p>
            <a:pPr lvl="2">
              <a:lnSpc>
                <a:spcPct val="90000"/>
              </a:lnSpc>
            </a:pPr>
            <a:r>
              <a:rPr lang="en-US"/>
              <a:t>Ex: Coding has to precede testing</a:t>
            </a:r>
          </a:p>
          <a:p>
            <a:pPr lvl="2">
              <a:lnSpc>
                <a:spcPct val="90000"/>
              </a:lnSpc>
            </a:pPr>
            <a:r>
              <a:rPr lang="en-US"/>
              <a:t>Ex: UI design precedes UI implementation</a:t>
            </a:r>
          </a:p>
          <a:p>
            <a:pPr>
              <a:lnSpc>
                <a:spcPct val="90000"/>
              </a:lnSpc>
            </a:pPr>
            <a:r>
              <a:rPr lang="en-US" b="1"/>
              <a:t>Discretionary</a:t>
            </a:r>
            <a:r>
              <a:rPr lang="en-US"/>
              <a:t> Dependencies</a:t>
            </a:r>
          </a:p>
          <a:p>
            <a:pPr lvl="2">
              <a:lnSpc>
                <a:spcPct val="90000"/>
              </a:lnSpc>
            </a:pPr>
            <a:r>
              <a:rPr lang="en-US"/>
              <a:t>“Soft logic” dependencies</a:t>
            </a:r>
          </a:p>
          <a:p>
            <a:pPr lvl="2">
              <a:lnSpc>
                <a:spcPct val="90000"/>
              </a:lnSpc>
            </a:pPr>
            <a:r>
              <a:rPr lang="en-US"/>
              <a:t>Determined by the project management team</a:t>
            </a:r>
          </a:p>
          <a:p>
            <a:pPr lvl="2">
              <a:lnSpc>
                <a:spcPct val="90000"/>
              </a:lnSpc>
            </a:pPr>
            <a:r>
              <a:rPr lang="en-US"/>
              <a:t>Process-driven</a:t>
            </a:r>
          </a:p>
          <a:p>
            <a:pPr lvl="2">
              <a:lnSpc>
                <a:spcPct val="90000"/>
              </a:lnSpc>
            </a:pPr>
            <a:r>
              <a:rPr lang="en-US"/>
              <a:t>Ex: Discretionary order of creating certain modules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7283A0E-1596-45E4-81D2-E8BB2DCB7208}" type="slidenum">
              <a:rPr lang="en-US"/>
              <a:pPr/>
              <a:t>27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Task Dependency Types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External</a:t>
            </a:r>
            <a:r>
              <a:rPr lang="en-US"/>
              <a:t> Dependencies</a:t>
            </a:r>
          </a:p>
          <a:p>
            <a:pPr lvl="2"/>
            <a:r>
              <a:rPr lang="en-US"/>
              <a:t>Outside of the project itself</a:t>
            </a:r>
          </a:p>
          <a:p>
            <a:pPr lvl="2"/>
            <a:r>
              <a:rPr lang="en-US"/>
              <a:t>Ex: Release of 3</a:t>
            </a:r>
            <a:r>
              <a:rPr lang="en-US" baseline="30000"/>
              <a:t>rd</a:t>
            </a:r>
            <a:r>
              <a:rPr lang="en-US"/>
              <a:t> party product; contract signoff</a:t>
            </a:r>
          </a:p>
          <a:p>
            <a:pPr lvl="2"/>
            <a:r>
              <a:rPr lang="en-US"/>
              <a:t>Ex: stakeholders, suppliers, Y2K, year end</a:t>
            </a:r>
          </a:p>
          <a:p>
            <a:r>
              <a:rPr lang="en-US" b="1"/>
              <a:t>Resource</a:t>
            </a:r>
            <a:r>
              <a:rPr lang="en-US"/>
              <a:t> Dependencies</a:t>
            </a:r>
          </a:p>
          <a:p>
            <a:pPr lvl="2"/>
            <a:r>
              <a:rPr lang="en-US"/>
              <a:t>Two task rely on the same resource</a:t>
            </a:r>
          </a:p>
          <a:p>
            <a:pPr lvl="2"/>
            <a:r>
              <a:rPr lang="en-US"/>
              <a:t>Ex: You have only one DBA but multiple DB tasks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FF5414-E443-4616-A822-5B6BAF7292FA}" type="slidenum">
              <a:rPr lang="en-US"/>
              <a:pPr/>
              <a:t>28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Dependency Relationships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Finish-to-Start (FS)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 cannot start till A finishes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A: Construct fence; B: Paint Fence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Start-to-Start (SS)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 cannot start till A starts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A: Project work started, B: Project management activities started </a:t>
            </a:r>
          </a:p>
          <a:p>
            <a:pPr>
              <a:lnSpc>
                <a:spcPct val="90000"/>
              </a:lnSpc>
            </a:pPr>
            <a:r>
              <a:rPr lang="en-US" sz="3100" dirty="0" smtClean="0"/>
              <a:t>Finish-to-Finish </a:t>
            </a:r>
            <a:r>
              <a:rPr lang="en-US" sz="3100" dirty="0"/>
              <a:t>(FF)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 cannot finish till A finishes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A: Add wiring; B: Inspect electrical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Start-to-Finish (SF)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 cannot finish till A starts (rare)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/>
        </p:nvGraphicFramePr>
        <p:xfrm>
          <a:off x="7543800" y="1828800"/>
          <a:ext cx="1333500" cy="714375"/>
        </p:xfrm>
        <a:graphic>
          <a:graphicData uri="http://schemas.openxmlformats.org/presentationml/2006/ole">
            <p:oleObj spid="_x0000_s4098" name="Bitmap Image" r:id="rId3" imgW="1333333" imgH="714286" progId="PBrush">
              <p:embed/>
            </p:oleObj>
          </a:graphicData>
        </a:graphic>
      </p:graphicFrame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7543800" y="2819400"/>
          <a:ext cx="1352550" cy="714375"/>
        </p:xfrm>
        <a:graphic>
          <a:graphicData uri="http://schemas.openxmlformats.org/presentationml/2006/ole">
            <p:oleObj spid="_x0000_s4099" name="Bitmap Image" r:id="rId4" imgW="1352381" imgH="714286" progId="PBrush">
              <p:embed/>
            </p:oleObj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/>
        </p:nvGraphicFramePr>
        <p:xfrm>
          <a:off x="7543800" y="3886200"/>
          <a:ext cx="1333500" cy="714375"/>
        </p:xfrm>
        <a:graphic>
          <a:graphicData uri="http://schemas.openxmlformats.org/presentationml/2006/ole">
            <p:oleObj spid="_x0000_s4100" name="Bitmap Image" r:id="rId5" imgW="1333333" imgH="714286" progId="PBrush">
              <p:embed/>
            </p:oleObj>
          </a:graphicData>
        </a:graphic>
      </p:graphicFrame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7543800" y="4876800"/>
          <a:ext cx="1333500" cy="714375"/>
        </p:xfrm>
        <a:graphic>
          <a:graphicData uri="http://schemas.openxmlformats.org/presentationml/2006/ole">
            <p:oleObj spid="_x0000_s4101" name="Bitmap Image" r:id="rId6" imgW="1333333" imgH="714286" progId="PBrush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BBE25-D79C-460A-A182-76F8DF3698C2}" type="slidenum">
              <a:rPr lang="en-US"/>
              <a:pPr/>
              <a:t>29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Step 1</a:t>
            </a:r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152400" y="1600200"/>
          <a:ext cx="8963025" cy="4724400"/>
        </p:xfrm>
        <a:graphic>
          <a:graphicData uri="http://schemas.openxmlformats.org/presentationml/2006/ole">
            <p:oleObj spid="_x0000_s5122" name="Bitmap Image" r:id="rId3" imgW="6954221" imgH="3010320" progId="PBrush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E2AC6CF-B99B-4B4D-A97B-07D0CD7623A5}" type="slidenum">
              <a:rPr lang="en-US"/>
              <a:pPr/>
              <a:t>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Previous Lectures Review</a:t>
            </a:r>
            <a:endParaRPr lang="en-US" sz="40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Planning</a:t>
            </a:r>
          </a:p>
          <a:p>
            <a:r>
              <a:rPr lang="en-US" sz="2800" dirty="0"/>
              <a:t>WBS</a:t>
            </a:r>
          </a:p>
          <a:p>
            <a:r>
              <a:rPr lang="en-US" sz="2800" dirty="0" smtClean="0"/>
              <a:t>Estimation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53859DC-270F-474A-BC46-5594788C7271}" type="slidenum">
              <a:rPr lang="en-US"/>
              <a:pPr/>
              <a:t>30</a:t>
            </a:fld>
            <a:endParaRPr lang="en-US"/>
          </a:p>
        </p:txBody>
      </p:sp>
      <p:sp>
        <p:nvSpPr>
          <p:cNvPr id="399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Forward Pass</a:t>
            </a:r>
          </a:p>
        </p:txBody>
      </p:sp>
      <p:sp>
        <p:nvSpPr>
          <p:cNvPr id="39936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determine early start (ES) and early finish (EF) times for each task</a:t>
            </a:r>
          </a:p>
          <a:p>
            <a:r>
              <a:rPr lang="en-US" sz="2400"/>
              <a:t>Work from left to right</a:t>
            </a:r>
          </a:p>
          <a:p>
            <a:r>
              <a:rPr lang="en-US" sz="2400"/>
              <a:t>Adding times in each path</a:t>
            </a:r>
          </a:p>
          <a:p>
            <a:r>
              <a:rPr lang="en-US" sz="2400"/>
              <a:t>Rule: when several tasks converge, the ES for the next task is the largest of preceding EF times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6E54DA-3F81-46E0-8BDB-EC9784CCC75B}" type="slidenum">
              <a:rPr lang="en-US"/>
              <a:pPr/>
              <a:t>31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Step 2</a:t>
            </a: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228600" y="1600200"/>
          <a:ext cx="8839200" cy="3825875"/>
        </p:xfrm>
        <a:graphic>
          <a:graphicData uri="http://schemas.openxmlformats.org/presentationml/2006/ole">
            <p:oleObj spid="_x0000_s6146" name="Bitmap Image" r:id="rId3" imgW="6954221" imgH="3010320" progId="PBrush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0FB4F1C-1962-4101-BBF4-BFD69CAE259A}" type="slidenum">
              <a:rPr lang="en-US"/>
              <a:pPr/>
              <a:t>32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Backward Pass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determine the last finish (LF) and last start (LS) times</a:t>
            </a:r>
          </a:p>
          <a:p>
            <a:r>
              <a:rPr lang="en-US" sz="2400"/>
              <a:t>Start at the end node</a:t>
            </a:r>
          </a:p>
          <a:p>
            <a:r>
              <a:rPr lang="en-US" sz="2400"/>
              <a:t>Compute the bottom pair of numbers</a:t>
            </a:r>
          </a:p>
          <a:p>
            <a:r>
              <a:rPr lang="en-US" sz="2400"/>
              <a:t>Subtract duration from connecting node’s earliest start time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430EB83-C083-4D23-9A06-1279F47EBDE5}" type="slidenum">
              <a:rPr lang="en-US"/>
              <a:pPr/>
              <a:t>33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Step 3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179388" y="1671638"/>
          <a:ext cx="8812212" cy="3814762"/>
        </p:xfrm>
        <a:graphic>
          <a:graphicData uri="http://schemas.openxmlformats.org/presentationml/2006/ole">
            <p:oleObj spid="_x0000_s7170" name="Bitmap Image" r:id="rId3" imgW="6954221" imgH="3010320" progId="PBrush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396ECC-BFD8-4409-B1D3-88440EED9391}" type="slidenum">
              <a:rPr lang="en-US"/>
              <a:pPr/>
              <a:t>34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Step 4</a:t>
            </a: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/>
        </p:nvGraphicFramePr>
        <p:xfrm>
          <a:off x="304800" y="1752600"/>
          <a:ext cx="8659813" cy="3735388"/>
        </p:xfrm>
        <a:graphic>
          <a:graphicData uri="http://schemas.openxmlformats.org/presentationml/2006/ole">
            <p:oleObj spid="_x0000_s8194" name="Bitmap Image" r:id="rId3" imgW="6954221" imgH="3000000" progId="PBrush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E3F6446-9344-4F60-9F3C-62A60DDEDE9C}" type="slidenum">
              <a:rPr lang="en-US"/>
              <a:pPr/>
              <a:t>35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Slack &amp; Reserve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can slack be negative?</a:t>
            </a:r>
          </a:p>
          <a:p>
            <a:r>
              <a:rPr lang="en-US"/>
              <a:t>What does that mean?</a:t>
            </a:r>
          </a:p>
          <a:p>
            <a:r>
              <a:rPr lang="en-US"/>
              <a:t>How can you address that situation?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A484DF5-143D-4CCC-BCD7-A75ADA651BCA}" type="slidenum">
              <a:rPr lang="en-US"/>
              <a:pPr/>
              <a:t>36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Slack &amp; Reserve</a:t>
            </a:r>
          </a:p>
        </p:txBody>
      </p:sp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1219200" y="1600200"/>
          <a:ext cx="5943600" cy="4137025"/>
        </p:xfrm>
        <a:graphic>
          <a:graphicData uri="http://schemas.openxmlformats.org/presentationml/2006/ole">
            <p:oleObj spid="_x0000_s9218" name="VISIO" r:id="rId3" imgW="4349160" imgH="3026880" progId="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1C6416F-E751-4F77-9AA2-B3DF9286BF08}" type="slidenum">
              <a:rPr lang="en-US"/>
              <a:pPr/>
              <a:t>37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Diagrams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Show precedence well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Reveal interdependencies not shown in other techniques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Ability to calculate critical path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Ability to perform “what if” exercises</a:t>
            </a:r>
          </a:p>
          <a:p>
            <a:pPr>
              <a:lnSpc>
                <a:spcPct val="90000"/>
              </a:lnSpc>
            </a:pPr>
            <a:r>
              <a:rPr lang="en-US" sz="280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Default model assumes resources are unlimited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You need to incorporate this yourself (Resource Dependencies) when determining the “real” Critical Path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Difficult to follow on large projects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8EA4389-327C-4419-82FF-B206463DAD27}" type="slidenum">
              <a:rPr lang="en-US"/>
              <a:pPr/>
              <a:t>38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P</a:t>
            </a:r>
            <a:r>
              <a:rPr lang="en-US" sz="2800" dirty="0"/>
              <a:t>rogram </a:t>
            </a:r>
            <a:r>
              <a:rPr lang="en-US" sz="2800" b="1" dirty="0"/>
              <a:t>E</a:t>
            </a:r>
            <a:r>
              <a:rPr lang="en-US" sz="2800" dirty="0"/>
              <a:t>valuation and </a:t>
            </a:r>
            <a:r>
              <a:rPr lang="en-US" sz="2800" b="1" dirty="0"/>
              <a:t>R</a:t>
            </a:r>
            <a:r>
              <a:rPr lang="en-US" sz="2800" dirty="0"/>
              <a:t>eview </a:t>
            </a:r>
            <a:r>
              <a:rPr lang="en-US" sz="2800" b="1" dirty="0"/>
              <a:t>T</a:t>
            </a:r>
            <a:r>
              <a:rPr lang="en-US" sz="2800" dirty="0"/>
              <a:t>echnique</a:t>
            </a:r>
          </a:p>
          <a:p>
            <a:r>
              <a:rPr lang="en-US" sz="2800" dirty="0"/>
              <a:t>Based on idea that estimates are uncertain</a:t>
            </a:r>
          </a:p>
          <a:p>
            <a:pPr lvl="1"/>
            <a:r>
              <a:rPr lang="en-US" sz="2400" dirty="0" smtClean="0"/>
              <a:t>Therefore, </a:t>
            </a:r>
            <a:r>
              <a:rPr lang="en-US" sz="2400" dirty="0"/>
              <a:t>uses duration </a:t>
            </a:r>
            <a:r>
              <a:rPr lang="en-US" sz="2400" b="1" dirty="0"/>
              <a:t>ranges</a:t>
            </a:r>
          </a:p>
          <a:p>
            <a:pPr lvl="1"/>
            <a:r>
              <a:rPr lang="en-US" sz="2400" dirty="0"/>
              <a:t>And the </a:t>
            </a:r>
            <a:r>
              <a:rPr lang="en-US" sz="2400" b="1" dirty="0"/>
              <a:t>probability</a:t>
            </a:r>
            <a:r>
              <a:rPr lang="en-US" sz="2400" dirty="0"/>
              <a:t> of falling to a given range</a:t>
            </a:r>
          </a:p>
          <a:p>
            <a:r>
              <a:rPr lang="en-US" sz="2800" dirty="0"/>
              <a:t>Uses an “expected value” (or weighted average) to determine durations</a:t>
            </a:r>
          </a:p>
          <a:p>
            <a:r>
              <a:rPr lang="en-US" sz="2800" dirty="0"/>
              <a:t>Use the following methods to calculate the expected durations, then use as input to your network diagram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013C04A-C389-4B47-95EE-953ABEF2B7CF}" type="slidenum">
              <a:rPr lang="en-US"/>
              <a:pPr/>
              <a:t>39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3 estimates</a:t>
            </a:r>
          </a:p>
          <a:p>
            <a:pPr lvl="1"/>
            <a:r>
              <a:rPr lang="en-US"/>
              <a:t>Optimistic</a:t>
            </a:r>
          </a:p>
          <a:p>
            <a:pPr lvl="2"/>
            <a:r>
              <a:rPr lang="en-US"/>
              <a:t>Would likely occur 1 time in 20</a:t>
            </a:r>
          </a:p>
          <a:p>
            <a:pPr lvl="1"/>
            <a:r>
              <a:rPr lang="en-US"/>
              <a:t>Most likely</a:t>
            </a:r>
          </a:p>
          <a:p>
            <a:pPr lvl="2"/>
            <a:r>
              <a:rPr lang="en-US"/>
              <a:t>Modal value of the distribution</a:t>
            </a:r>
          </a:p>
          <a:p>
            <a:pPr lvl="1"/>
            <a:r>
              <a:rPr lang="en-US"/>
              <a:t>Pessimistic</a:t>
            </a:r>
          </a:p>
          <a:p>
            <a:pPr lvl="2"/>
            <a:r>
              <a:rPr lang="en-US"/>
              <a:t>Would be exceeded only one time in 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3DE9AB-3E56-4C23-9357-A6DEB728E280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WBS</a:t>
            </a:r>
          </a:p>
        </p:txBody>
      </p:sp>
      <p:sp>
        <p:nvSpPr>
          <p:cNvPr id="389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Types: Process, product, hybrid</a:t>
            </a:r>
          </a:p>
          <a:p>
            <a:r>
              <a:rPr lang="en-US" sz="2800"/>
              <a:t>Formats: Outline or graphical org chart</a:t>
            </a:r>
          </a:p>
          <a:p>
            <a:r>
              <a:rPr lang="en-US" sz="2800"/>
              <a:t>High-level WBS does not show dependencies or durations</a:t>
            </a:r>
          </a:p>
          <a:p>
            <a:r>
              <a:rPr lang="en-US" sz="2800"/>
              <a:t>What hurts most is what’s missing</a:t>
            </a:r>
          </a:p>
          <a:p>
            <a:r>
              <a:rPr lang="en-US" sz="2800"/>
              <a:t>Becomes input to many things, esp. schedule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C26202-8DE8-489F-AE2E-465746C1FC51}" type="slidenum">
              <a:rPr lang="en-US"/>
              <a:pPr/>
              <a:t>40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 Formula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Combined to estimate a task duration</a:t>
            </a:r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1981200" y="2667000"/>
          <a:ext cx="6753225" cy="2974975"/>
        </p:xfrm>
        <a:graphic>
          <a:graphicData uri="http://schemas.openxmlformats.org/presentationml/2006/ole">
            <p:oleObj spid="_x0000_s10242" name="Bitmap Image" r:id="rId3" imgW="4086795" imgH="1800476" progId="PBrush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DDD76E-3815-4CC2-8D9F-772874FC1716}" type="slidenum">
              <a:rPr lang="en-US"/>
              <a:pPr/>
              <a:t>41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 Formula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Confidence Interval can be determined</a:t>
            </a:r>
          </a:p>
          <a:p>
            <a:r>
              <a:rPr lang="en-US" dirty="0"/>
              <a:t>Based on a standard deviation of the expected time</a:t>
            </a:r>
          </a:p>
          <a:p>
            <a:pPr lvl="2"/>
            <a:r>
              <a:rPr lang="en-US" dirty="0"/>
              <a:t>Using a bell curve (normal distribution)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For the whole critical path use</a:t>
            </a:r>
          </a:p>
        </p:txBody>
      </p:sp>
      <p:graphicFrame>
        <p:nvGraphicFramePr>
          <p:cNvPr id="392197" name="Object 5"/>
          <p:cNvGraphicFramePr>
            <a:graphicFrameLocks noChangeAspect="1"/>
          </p:cNvGraphicFramePr>
          <p:nvPr/>
        </p:nvGraphicFramePr>
        <p:xfrm>
          <a:off x="1981200" y="5535613"/>
          <a:ext cx="6019800" cy="712787"/>
        </p:xfrm>
        <a:graphic>
          <a:graphicData uri="http://schemas.openxmlformats.org/presentationml/2006/ole">
            <p:oleObj spid="_x0000_s11266" name="Bitmap Image" r:id="rId3" imgW="3219899" imgH="380852" progId="PBrush">
              <p:embed/>
            </p:oleObj>
          </a:graphicData>
        </a:graphic>
      </p:graphicFrame>
      <p:graphicFrame>
        <p:nvGraphicFramePr>
          <p:cNvPr id="392198" name="Object 6"/>
          <p:cNvGraphicFramePr>
            <a:graphicFrameLocks noChangeAspect="1"/>
          </p:cNvGraphicFramePr>
          <p:nvPr/>
        </p:nvGraphicFramePr>
        <p:xfrm>
          <a:off x="3276600" y="3581400"/>
          <a:ext cx="2933700" cy="942975"/>
        </p:xfrm>
        <a:graphic>
          <a:graphicData uri="http://schemas.openxmlformats.org/presentationml/2006/ole">
            <p:oleObj spid="_x0000_s11267" name="Bitmap Image" r:id="rId4" imgW="2933333" imgH="942857" progId="PBrush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PERT-- Three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PERT Technique uses following three steps to calculate the probability of meeting or missing the target date: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standard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z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z value to percentage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139B2B-6C58-42B6-8DBA-7F3B0A69F144}" type="slidenum">
              <a:rPr lang="en-US"/>
              <a:pPr/>
              <a:t>43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 Example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77724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/>
              <a:t>Confidence interval for P2 is 4 times wider than P1 for a given probability</a:t>
            </a:r>
          </a:p>
          <a:p>
            <a:pPr>
              <a:lnSpc>
                <a:spcPct val="90000"/>
              </a:lnSpc>
            </a:pPr>
            <a:r>
              <a:rPr lang="en-US" sz="2000"/>
              <a:t>Ex: 68% probability of 9.7 to 11.7 days (P1) vs. 9.5-13.5 days (P2)</a:t>
            </a:r>
          </a:p>
        </p:txBody>
      </p:sp>
      <p:graphicFrame>
        <p:nvGraphicFramePr>
          <p:cNvPr id="394278" name="Group 38"/>
          <p:cNvGraphicFramePr>
            <a:graphicFrameLocks noGrp="1"/>
          </p:cNvGraphicFramePr>
          <p:nvPr/>
        </p:nvGraphicFramePr>
        <p:xfrm>
          <a:off x="1371600" y="1676400"/>
          <a:ext cx="6096000" cy="257175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Planner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Planner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PERT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10.16d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11.5d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Std. Dev.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1.8d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007D51F-594F-4ED4-9D3D-54AC530EE245}" type="slidenum">
              <a:rPr lang="en-US"/>
              <a:pPr/>
              <a:t>44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PERT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Accounts for uncertainty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Time and labor intensive</a:t>
            </a:r>
          </a:p>
          <a:p>
            <a:pPr lvl="1"/>
            <a:r>
              <a:rPr lang="en-US"/>
              <a:t>Assumption of unlimited resources is big issue</a:t>
            </a:r>
          </a:p>
          <a:p>
            <a:pPr lvl="1"/>
            <a:r>
              <a:rPr lang="en-US"/>
              <a:t>Lack of functional ownership of estimates</a:t>
            </a:r>
          </a:p>
          <a:p>
            <a:pPr lvl="1"/>
            <a:r>
              <a:rPr lang="en-US"/>
              <a:t>Mostly only used on large, complex project</a:t>
            </a:r>
          </a:p>
          <a:p>
            <a:r>
              <a:rPr lang="en-US"/>
              <a:t>Get PERT software to calculate it for you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E341CE5-22DF-4B3E-99C2-A47373AD39B2}" type="slidenum">
              <a:rPr lang="en-US"/>
              <a:pPr/>
              <a:t>45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CPM vs. PERT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use Network Diagrams</a:t>
            </a:r>
          </a:p>
          <a:p>
            <a:r>
              <a:rPr lang="en-US"/>
              <a:t>CPM: deterministic</a:t>
            </a:r>
          </a:p>
          <a:p>
            <a:r>
              <a:rPr lang="en-US"/>
              <a:t>PERT: probabilistic </a:t>
            </a:r>
          </a:p>
          <a:p>
            <a:r>
              <a:rPr lang="en-US"/>
              <a:t>CPM: one estimate, PERT, three estimates</a:t>
            </a:r>
          </a:p>
          <a:p>
            <a:r>
              <a:rPr lang="en-US"/>
              <a:t>PERT is infrequently used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9578A13-E8B7-46D5-B6C3-AB1660E1A916}" type="slidenum">
              <a:rPr lang="en-US"/>
              <a:pPr/>
              <a:t>46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Chart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called a “bar charts”</a:t>
            </a:r>
          </a:p>
          <a:p>
            <a:r>
              <a:rPr lang="en-US"/>
              <a:t>Simple Gantt chart</a:t>
            </a:r>
          </a:p>
          <a:p>
            <a:pPr lvl="1"/>
            <a:r>
              <a:rPr lang="en-US"/>
              <a:t>Either showing just highest summary bars</a:t>
            </a:r>
          </a:p>
          <a:p>
            <a:pPr lvl="1"/>
            <a:r>
              <a:rPr lang="en-US"/>
              <a:t>Or milestones only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5DA2E7-E394-483E-9E92-DDFC1B578A30}" type="slidenum">
              <a:rPr lang="en-US"/>
              <a:pPr/>
              <a:t>47</a:t>
            </a:fld>
            <a:endParaRPr lang="en-US"/>
          </a:p>
        </p:txBody>
      </p:sp>
      <p:sp>
        <p:nvSpPr>
          <p:cNvPr id="432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Chart</a:t>
            </a:r>
          </a:p>
        </p:txBody>
      </p:sp>
      <p:graphicFrame>
        <p:nvGraphicFramePr>
          <p:cNvPr id="432132" name="Object 1028"/>
          <p:cNvGraphicFramePr>
            <a:graphicFrameLocks noChangeAspect="1"/>
          </p:cNvGraphicFramePr>
          <p:nvPr/>
        </p:nvGraphicFramePr>
        <p:xfrm>
          <a:off x="481013" y="1752600"/>
          <a:ext cx="8205787" cy="3967163"/>
        </p:xfrm>
        <a:graphic>
          <a:graphicData uri="http://schemas.openxmlformats.org/presentationml/2006/ole">
            <p:oleObj spid="_x0000_s12290" name="Bitmap Image" r:id="rId3" imgW="5439534" imgH="2629267" progId="PBrush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087321-9280-4F49-BE96-86ED3F3AEAEF}" type="slidenum">
              <a:rPr lang="en-US"/>
              <a:pPr/>
              <a:t>48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Chart</a:t>
            </a:r>
          </a:p>
        </p:txBody>
      </p:sp>
      <p:pic>
        <p:nvPicPr>
          <p:cNvPr id="316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86800" cy="48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1549CFE-6BF2-401D-9D53-B7AFEBCDB2A4}" type="slidenum">
              <a:rPr lang="en-US"/>
              <a:pPr/>
              <a:t>49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Chart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 not show interdependencies well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 not uncertainty of a given activity (as does PERT)</a:t>
            </a:r>
          </a:p>
          <a:p>
            <a:pPr>
              <a:lnSpc>
                <a:spcPct val="90000"/>
              </a:lnSpc>
            </a:pPr>
            <a:r>
              <a:rPr lang="en-US" sz="280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Easily understood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Easily created and maintained</a:t>
            </a:r>
          </a:p>
          <a:p>
            <a:pPr>
              <a:lnSpc>
                <a:spcPct val="90000"/>
              </a:lnSpc>
            </a:pPr>
            <a:r>
              <a:rPr lang="en-US" sz="2800"/>
              <a:t>Note: Software now shows dependencies among tasks in Gantt charts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the “old” days Gantt charts did not show these dependencies, bar charts typically do not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87D200F-D1A0-4CEB-ABD8-941926F09A34}" type="slidenum">
              <a:rPr lang="en-US"/>
              <a:pPr/>
              <a:t>5</a:t>
            </a:fld>
            <a:endParaRPr lang="en-US"/>
          </a:p>
        </p:txBody>
      </p:sp>
      <p:sp>
        <p:nvSpPr>
          <p:cNvPr id="435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</a:t>
            </a:r>
          </a:p>
        </p:txBody>
      </p:sp>
      <p:sp>
        <p:nvSpPr>
          <p:cNvPr id="435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single most important task of a project: setting realistic expectations. Unrealistic expectations based on inaccurate estimates are the single largest cause of software failure.” </a:t>
            </a:r>
            <a:r>
              <a:rPr lang="en-US" sz="1600" dirty="0" err="1"/>
              <a:t>Futrell</a:t>
            </a:r>
            <a:r>
              <a:rPr lang="en-US" sz="1600" dirty="0"/>
              <a:t>, Shafer, Shafer, “Quality Software Project Management</a:t>
            </a:r>
            <a:r>
              <a:rPr lang="en-US" sz="1600" dirty="0" smtClean="0"/>
              <a:t>”</a:t>
            </a:r>
            <a:endParaRPr lang="en-US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176A63-D1CB-42CB-9A22-7B602BAFA49E}" type="slidenum">
              <a:rPr lang="en-US"/>
              <a:pPr/>
              <a:t>50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Project Duration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can you shorten the schedule?</a:t>
            </a:r>
          </a:p>
          <a:p>
            <a:r>
              <a:rPr lang="en-US"/>
              <a:t>Via</a:t>
            </a:r>
          </a:p>
          <a:p>
            <a:pPr lvl="1"/>
            <a:r>
              <a:rPr lang="en-US"/>
              <a:t>Reducing scope (or quality)</a:t>
            </a:r>
          </a:p>
          <a:p>
            <a:pPr lvl="1"/>
            <a:r>
              <a:rPr lang="en-US"/>
              <a:t>Adding resources</a:t>
            </a:r>
          </a:p>
          <a:p>
            <a:pPr lvl="1"/>
            <a:r>
              <a:rPr lang="en-US"/>
              <a:t>Concurrency (perform tasks in parallel)</a:t>
            </a:r>
          </a:p>
          <a:p>
            <a:pPr lvl="1"/>
            <a:r>
              <a:rPr lang="en-US"/>
              <a:t>Substitution of activities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785F87-CF09-41A3-B59D-E6897ED4B013}" type="slidenum">
              <a:rPr lang="en-US"/>
              <a:pPr/>
              <a:t>51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Compression Techniques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Shorten the overall duration of the project</a:t>
            </a:r>
          </a:p>
          <a:p>
            <a:pPr>
              <a:lnSpc>
                <a:spcPct val="90000"/>
              </a:lnSpc>
            </a:pPr>
            <a:r>
              <a:rPr lang="en-US" sz="2800"/>
              <a:t>Crashing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Looks at cost and schedule tradeoffs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Gain greatest compression with least cost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Add resources to critical path tasks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Limit or reduce requirements (scope)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Changing the sequence of tasks</a:t>
            </a:r>
          </a:p>
          <a:p>
            <a:pPr>
              <a:lnSpc>
                <a:spcPct val="90000"/>
              </a:lnSpc>
            </a:pPr>
            <a:r>
              <a:rPr lang="en-US" sz="2800"/>
              <a:t>Fast Tracking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Overlapping of phases, activities or tasks that would otherwise be sequential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Involves some risk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May cause rework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921F9A-7DF1-47D9-98A1-4E07CE9A971D}" type="slidenum">
              <a:rPr lang="en-US"/>
              <a:pPr/>
              <a:t>52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- Fundamentals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Projects, programs, products</a:t>
            </a:r>
          </a:p>
          <a:p>
            <a:r>
              <a:rPr lang="en-US" dirty="0"/>
              <a:t>McConnell’s four dimensions</a:t>
            </a:r>
          </a:p>
          <a:p>
            <a:r>
              <a:rPr lang="en-US" dirty="0"/>
              <a:t>Classic mistakes</a:t>
            </a:r>
          </a:p>
          <a:p>
            <a:pPr lvl="1"/>
            <a:r>
              <a:rPr lang="en-US" dirty="0"/>
              <a:t>Know a set of these</a:t>
            </a:r>
          </a:p>
          <a:p>
            <a:pPr lvl="1"/>
            <a:r>
              <a:rPr lang="en-US" dirty="0"/>
              <a:t>Remember by “type”</a:t>
            </a:r>
          </a:p>
          <a:p>
            <a:pPr lvl="2"/>
            <a:r>
              <a:rPr lang="en-US" dirty="0"/>
              <a:t>People, process, product, technology related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9AA60B-78A9-47D1-8EEB-B19224B120EC}" type="slidenum">
              <a:rPr lang="en-US"/>
              <a:pPr/>
              <a:t>53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Trade-offs &amp; constraints</a:t>
            </a:r>
          </a:p>
          <a:p>
            <a:pPr lvl="1"/>
            <a:r>
              <a:rPr lang="en-US"/>
              <a:t>The triangle</a:t>
            </a:r>
          </a:p>
          <a:p>
            <a:pPr lvl="1"/>
            <a:r>
              <a:rPr lang="en-US"/>
              <a:t>Cost, Time, Scope </a:t>
            </a:r>
          </a:p>
          <a:p>
            <a:pPr lvl="1"/>
            <a:r>
              <a:rPr lang="en-US"/>
              <a:t>(And Quality)</a:t>
            </a:r>
          </a:p>
          <a:p>
            <a:r>
              <a:rPr lang="en-US"/>
              <a:t>PMI processes and knowledge areas</a:t>
            </a:r>
          </a:p>
          <a:p>
            <a:pPr lvl="1"/>
            <a:r>
              <a:rPr lang="en-US"/>
              <a:t>Process groups</a:t>
            </a:r>
          </a:p>
          <a:p>
            <a:r>
              <a:rPr lang="en-US"/>
              <a:t>Organizational structures</a:t>
            </a:r>
          </a:p>
          <a:p>
            <a:pPr lvl="1"/>
            <a:r>
              <a:rPr lang="en-US"/>
              <a:t>Advantages &amp; disadvantages of each form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F1E940D-A0DE-48C4-897E-850D8DDAC760}" type="slidenum">
              <a:rPr lang="en-US"/>
              <a:pPr/>
              <a:t>54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project phases</a:t>
            </a:r>
          </a:p>
          <a:p>
            <a:pPr lvl="1"/>
            <a:r>
              <a:rPr lang="en-US" dirty="0"/>
              <a:t>As covered in class </a:t>
            </a:r>
          </a:p>
          <a:p>
            <a:r>
              <a:rPr lang="en-US" dirty="0"/>
              <a:t>Key documents at each phase</a:t>
            </a:r>
          </a:p>
          <a:p>
            <a:pPr lvl="1"/>
            <a:r>
              <a:rPr lang="en-US" dirty="0"/>
              <a:t>SOW, Charter</a:t>
            </a:r>
          </a:p>
          <a:p>
            <a:pPr lvl="1"/>
            <a:r>
              <a:rPr lang="en-US" dirty="0"/>
              <a:t>Project Management Plan</a:t>
            </a:r>
          </a:p>
          <a:p>
            <a:pPr lvl="1"/>
            <a:r>
              <a:rPr lang="en-US" dirty="0"/>
              <a:t>Identify key planning documents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E140331-AFA8-49AA-92F6-3510963FF2F3}" type="slidenum">
              <a:rPr lang="en-US"/>
              <a:pPr/>
              <a:t>55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- Lifecycle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Methodologies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Trade-offs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Basic Pros &amp; Cons</a:t>
            </a:r>
          </a:p>
          <a:p>
            <a:pPr>
              <a:lnSpc>
                <a:spcPct val="90000"/>
              </a:lnSpc>
            </a:pPr>
            <a:r>
              <a:rPr lang="en-US" sz="2800"/>
              <a:t>Given a specific scenario decide what SDLC is most appropriate</a:t>
            </a:r>
          </a:p>
          <a:p>
            <a:pPr>
              <a:lnSpc>
                <a:spcPct val="90000"/>
              </a:lnSpc>
            </a:pPr>
            <a:r>
              <a:rPr lang="en-US" sz="2800"/>
              <a:t>Waterfall process</a:t>
            </a:r>
          </a:p>
          <a:p>
            <a:pPr>
              <a:lnSpc>
                <a:spcPct val="90000"/>
              </a:lnSpc>
            </a:pPr>
            <a:r>
              <a:rPr lang="en-US" sz="2800"/>
              <a:t>Challenges of each phase</a:t>
            </a:r>
          </a:p>
          <a:p>
            <a:pPr>
              <a:lnSpc>
                <a:spcPct val="90000"/>
              </a:lnSpc>
            </a:pPr>
            <a:r>
              <a:rPr lang="en-US" sz="2800"/>
              <a:t>Requirements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Criticality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Issues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Functional &amp; Non-functional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769E7-3969-41B4-90CC-C4964FFAF143}" type="slidenum">
              <a:rPr lang="en-US"/>
              <a:pPr/>
              <a:t>56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Wherever I gave you say 5 types of ‘things’</a:t>
            </a:r>
          </a:p>
          <a:p>
            <a:pPr lvl="1"/>
            <a:r>
              <a:rPr lang="en-US"/>
              <a:t>Like estimation techniques or methodologies</a:t>
            </a:r>
          </a:p>
          <a:p>
            <a:r>
              <a:rPr lang="en-US"/>
              <a:t>I may ask ‘Tell me two approaches to X’</a:t>
            </a:r>
          </a:p>
          <a:p>
            <a:r>
              <a:rPr lang="en-US"/>
              <a:t>Especially interested in the pros &amp; cons</a:t>
            </a:r>
          </a:p>
          <a:p>
            <a:r>
              <a:rPr lang="en-US"/>
              <a:t>You did your readings, yes?</a:t>
            </a:r>
          </a:p>
          <a:p>
            <a:pPr lvl="1"/>
            <a:r>
              <a:rPr lang="en-US"/>
              <a:t>Text &amp; class slides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9FE57BF-2D2C-42FE-8B74-A81CCA26298C}" type="slidenum">
              <a:rPr lang="en-US"/>
              <a:pPr/>
              <a:t>57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– Estimate &amp; Schedule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Four primary steps</a:t>
            </a:r>
          </a:p>
          <a:p>
            <a:pPr lvl="1"/>
            <a:r>
              <a:rPr lang="en-US"/>
              <a:t>Define work to be done (WBS)</a:t>
            </a:r>
          </a:p>
          <a:p>
            <a:pPr lvl="1"/>
            <a:r>
              <a:rPr lang="en-US"/>
              <a:t>Estimate size</a:t>
            </a:r>
          </a:p>
          <a:p>
            <a:pPr lvl="1"/>
            <a:r>
              <a:rPr lang="en-US"/>
              <a:t>Estimate effort</a:t>
            </a:r>
          </a:p>
          <a:p>
            <a:pPr lvl="1"/>
            <a:r>
              <a:rPr lang="en-US"/>
              <a:t>Build schedule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59AECD-93B7-43CB-A963-A27933066150}" type="slidenum">
              <a:rPr lang="en-US"/>
              <a:pPr/>
              <a:t>58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Review - WBS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Types: Process, product, hybrid</a:t>
            </a:r>
          </a:p>
          <a:p>
            <a:r>
              <a:rPr lang="en-US" sz="2800"/>
              <a:t>Formats: Outline or graphical org chart</a:t>
            </a:r>
          </a:p>
          <a:p>
            <a:r>
              <a:rPr lang="en-US" sz="2800"/>
              <a:t>Shows hierarchical task relationships</a:t>
            </a:r>
          </a:p>
          <a:p>
            <a:r>
              <a:rPr lang="en-US" sz="2800"/>
              <a:t>High-level version does not show dependencies or durations</a:t>
            </a:r>
          </a:p>
          <a:p>
            <a:r>
              <a:rPr lang="en-US" sz="2800"/>
              <a:t>What hurts most is what’s missing</a:t>
            </a:r>
          </a:p>
          <a:p>
            <a:r>
              <a:rPr lang="en-US" sz="2800"/>
              <a:t>Becomes input to many things, esp. schedule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F4EC9A2-E00C-4947-A0EA-DA62F66811AB}" type="slidenum">
              <a:rPr lang="en-US"/>
              <a:pPr/>
              <a:t>59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– Estimation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Size Estimation Techniques</a:t>
            </a:r>
          </a:p>
          <a:p>
            <a:pPr lvl="1">
              <a:lnSpc>
                <a:spcPct val="90000"/>
              </a:lnSpc>
            </a:pPr>
            <a:r>
              <a:rPr lang="en-US"/>
              <a:t>Bottom-up vs. Top-down</a:t>
            </a:r>
          </a:p>
          <a:p>
            <a:pPr lvl="1">
              <a:lnSpc>
                <a:spcPct val="90000"/>
              </a:lnSpc>
            </a:pPr>
            <a:r>
              <a:rPr lang="en-US"/>
              <a:t>Analogy</a:t>
            </a:r>
          </a:p>
          <a:p>
            <a:pPr lvl="1">
              <a:lnSpc>
                <a:spcPct val="90000"/>
              </a:lnSpc>
            </a:pPr>
            <a:r>
              <a:rPr lang="en-US"/>
              <a:t>Expert Judgment</a:t>
            </a:r>
          </a:p>
          <a:p>
            <a:pPr lvl="1">
              <a:lnSpc>
                <a:spcPct val="90000"/>
              </a:lnSpc>
            </a:pPr>
            <a:r>
              <a:rPr lang="en-US"/>
              <a:t>Parametric (not the formulas, just the gist)</a:t>
            </a:r>
          </a:p>
          <a:p>
            <a:pPr lvl="2">
              <a:lnSpc>
                <a:spcPct val="90000"/>
              </a:lnSpc>
            </a:pPr>
            <a:r>
              <a:rPr lang="en-US"/>
              <a:t>Function Points</a:t>
            </a:r>
          </a:p>
          <a:p>
            <a:pPr lvl="2">
              <a:lnSpc>
                <a:spcPct val="90000"/>
              </a:lnSpc>
            </a:pPr>
            <a:r>
              <a:rPr lang="en-US"/>
              <a:t>LOC</a:t>
            </a:r>
          </a:p>
          <a:p>
            <a:pPr>
              <a:lnSpc>
                <a:spcPct val="90000"/>
              </a:lnSpc>
            </a:pPr>
            <a:r>
              <a:rPr lang="en-US"/>
              <a:t>Schedule presentation techniques</a:t>
            </a:r>
          </a:p>
          <a:p>
            <a:pPr lvl="1">
              <a:lnSpc>
                <a:spcPct val="90000"/>
              </a:lnSpc>
            </a:pPr>
            <a:r>
              <a:rPr lang="en-US"/>
              <a:t>Q3, 6-8 months, best/worst case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352385-F3D8-4C90-B547-0032CBA3AC82}" type="slidenum">
              <a:rPr lang="en-US"/>
              <a:pPr/>
              <a:t>6</a:t>
            </a:fld>
            <a:endParaRPr lang="en-US"/>
          </a:p>
        </p:txBody>
      </p:sp>
      <p:sp>
        <p:nvSpPr>
          <p:cNvPr id="358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</a:t>
            </a:r>
          </a:p>
        </p:txBody>
      </p:sp>
      <p:sp>
        <p:nvSpPr>
          <p:cNvPr id="3584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History is your best ally</a:t>
            </a:r>
          </a:p>
          <a:p>
            <a:pPr lvl="1"/>
            <a:r>
              <a:rPr lang="en-US" sz="2400"/>
              <a:t>Especially when using LOC, function points, etc.</a:t>
            </a:r>
          </a:p>
          <a:p>
            <a:r>
              <a:rPr lang="en-US" sz="2800"/>
              <a:t>Use multiple methods if possible</a:t>
            </a:r>
          </a:p>
          <a:p>
            <a:pPr lvl="1"/>
            <a:r>
              <a:rPr lang="en-US" sz="2400"/>
              <a:t>This reduces your risk</a:t>
            </a:r>
          </a:p>
          <a:p>
            <a:pPr lvl="1"/>
            <a:r>
              <a:rPr lang="en-US" sz="2400"/>
              <a:t>If using “experts”, use two</a:t>
            </a:r>
          </a:p>
          <a:p>
            <a:r>
              <a:rPr lang="en-US" sz="2800"/>
              <a:t>Get buy-in</a:t>
            </a:r>
          </a:p>
          <a:p>
            <a:r>
              <a:rPr lang="en-US" sz="2800"/>
              <a:t>Remember: it’s an iterative process!</a:t>
            </a:r>
          </a:p>
          <a:p>
            <a:r>
              <a:rPr lang="en-US" sz="2800"/>
              <a:t>Know your “presentation” techniques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CDC504-F3B6-4475-AB63-6DA0BFD54FE8}" type="slidenum">
              <a:rPr lang="en-US"/>
              <a:pPr/>
              <a:t>60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- Scheduling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  <a:p>
            <a:pPr lvl="1"/>
            <a:r>
              <a:rPr lang="en-US"/>
              <a:t>Types: mandatory, etc.</a:t>
            </a:r>
          </a:p>
          <a:p>
            <a:pPr lvl="1"/>
            <a:r>
              <a:rPr lang="en-US"/>
              <a:t>Relationships: FS, SF, etc.</a:t>
            </a:r>
          </a:p>
          <a:p>
            <a:r>
              <a:rPr lang="en-US"/>
              <a:t>Network Diagrams</a:t>
            </a:r>
          </a:p>
          <a:p>
            <a:pPr lvl="1"/>
            <a:r>
              <a:rPr lang="en-US"/>
              <a:t>CPM</a:t>
            </a:r>
          </a:p>
          <a:p>
            <a:pPr lvl="1"/>
            <a:r>
              <a:rPr lang="en-US"/>
              <a:t>PERT</a:t>
            </a:r>
          </a:p>
          <a:p>
            <a:r>
              <a:rPr lang="en-US"/>
              <a:t>Schedule Optimization Techniques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14878C-A1E8-4B31-BFB9-C7E1A4668CAB}" type="slidenum">
              <a:rPr lang="en-US"/>
              <a:pPr/>
              <a:t>7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Bottom-up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More work to create but more accurate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Often with Expert Judgment at the task level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Used in the earliest phases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Usually with/as Analogy or Expert Judgment</a:t>
            </a:r>
          </a:p>
          <a:p>
            <a:pPr>
              <a:lnSpc>
                <a:spcPct val="90000"/>
              </a:lnSpc>
            </a:pPr>
            <a:r>
              <a:rPr lang="en-US" sz="2800"/>
              <a:t>Analogy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Comparison with previous project: formal or informal</a:t>
            </a:r>
          </a:p>
          <a:p>
            <a:pPr>
              <a:lnSpc>
                <a:spcPct val="90000"/>
              </a:lnSpc>
            </a:pPr>
            <a:r>
              <a:rPr lang="en-US" sz="2800"/>
              <a:t>Expert Judgment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Via staff members who will do the work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Most common technique along w/analogy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Best if multiple ‘experts’ consulted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681AF9-4B27-4357-97E9-E8633177683F}" type="slidenum">
              <a:rPr lang="en-US"/>
              <a:pPr/>
              <a:t>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Parametric Methods</a:t>
            </a:r>
          </a:p>
          <a:p>
            <a:pPr lvl="1"/>
            <a:r>
              <a:rPr lang="en-US" sz="2000" dirty="0"/>
              <a:t>Know the trade-offs of: LOC &amp; Function Points</a:t>
            </a:r>
          </a:p>
          <a:p>
            <a:r>
              <a:rPr lang="en-US" sz="2400" dirty="0"/>
              <a:t>Function Points</a:t>
            </a:r>
          </a:p>
          <a:p>
            <a:pPr lvl="1"/>
            <a:r>
              <a:rPr lang="en-US" sz="2000" dirty="0"/>
              <a:t>Benefit: relatively independent of the technology used to develop the </a:t>
            </a:r>
            <a:r>
              <a:rPr lang="en-US" sz="2000" dirty="0" smtClean="0"/>
              <a:t>system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CA1D80D-3FEF-44E5-AF66-953EAA126442}" type="slidenum">
              <a:rPr lang="en-US"/>
              <a:pPr/>
              <a:t>9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Early Phase Processes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Initial Planning: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Why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SOW, Charter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What/How (partial/1</a:t>
            </a:r>
            <a:r>
              <a:rPr lang="en-US" sz="2000" baseline="30000"/>
              <a:t>st</a:t>
            </a:r>
            <a:r>
              <a:rPr lang="en-US" sz="2000"/>
              <a:t> pass)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WBS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Other planning documents </a:t>
            </a:r>
          </a:p>
          <a:p>
            <a:pPr lvl="4">
              <a:lnSpc>
                <a:spcPct val="90000"/>
              </a:lnSpc>
            </a:pPr>
            <a:r>
              <a:rPr lang="en-US" sz="1800"/>
              <a:t>Software Development Plan, Risk Mgmt., Cfg. Mgmt.</a:t>
            </a:r>
          </a:p>
          <a:p>
            <a:pPr>
              <a:lnSpc>
                <a:spcPct val="90000"/>
              </a:lnSpc>
            </a:pPr>
            <a:r>
              <a:rPr lang="en-US" sz="2800"/>
              <a:t>Estimating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Size (quantity/complexity) and Effort (duration)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Iterates</a:t>
            </a:r>
          </a:p>
          <a:p>
            <a:pPr>
              <a:lnSpc>
                <a:spcPct val="90000"/>
              </a:lnSpc>
            </a:pPr>
            <a:r>
              <a:rPr lang="en-US" sz="2800"/>
              <a:t>Scheduling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Begins along with 1</a:t>
            </a:r>
            <a:r>
              <a:rPr lang="en-US" sz="2000" baseline="30000"/>
              <a:t>st</a:t>
            </a:r>
            <a:r>
              <a:rPr lang="en-US" sz="2000"/>
              <a:t> estimates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Iterates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2005</Words>
  <Application>Microsoft Office PowerPoint</Application>
  <PresentationFormat>On-screen Show (4:3)</PresentationFormat>
  <Paragraphs>462</Paragraphs>
  <Slides>60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EdStudPres</vt:lpstr>
      <vt:lpstr>Bitmap Image</vt:lpstr>
      <vt:lpstr>VISIO</vt:lpstr>
      <vt:lpstr>Software Project Management</vt:lpstr>
      <vt:lpstr>Today</vt:lpstr>
      <vt:lpstr>Previous Lectures Review</vt:lpstr>
      <vt:lpstr>WBS</vt:lpstr>
      <vt:lpstr>Estimation</vt:lpstr>
      <vt:lpstr>Estimation</vt:lpstr>
      <vt:lpstr>Estimation</vt:lpstr>
      <vt:lpstr>Estimation</vt:lpstr>
      <vt:lpstr>Your Early Phase Processes</vt:lpstr>
      <vt:lpstr>Scheduling</vt:lpstr>
      <vt:lpstr>Scheduling</vt:lpstr>
      <vt:lpstr>Terminology</vt:lpstr>
      <vt:lpstr>Terminology</vt:lpstr>
      <vt:lpstr>Terminology– Example Milestones</vt:lpstr>
      <vt:lpstr>Terminology</vt:lpstr>
      <vt:lpstr>Scheduling Techniques</vt:lpstr>
      <vt:lpstr>Network Diagrams</vt:lpstr>
      <vt:lpstr>Mathematical Analysis</vt:lpstr>
      <vt:lpstr>MS-Project Example</vt:lpstr>
      <vt:lpstr>Network Diagrams</vt:lpstr>
      <vt:lpstr>Node Formats</vt:lpstr>
      <vt:lpstr>Network Diagrams</vt:lpstr>
      <vt:lpstr>Critical Path</vt:lpstr>
      <vt:lpstr>Critical Path Example</vt:lpstr>
      <vt:lpstr>CPM</vt:lpstr>
      <vt:lpstr>4 Task Dependency Types</vt:lpstr>
      <vt:lpstr>4 Task Dependency Types</vt:lpstr>
      <vt:lpstr>Task Dependency Relationships</vt:lpstr>
      <vt:lpstr>Example Step 1</vt:lpstr>
      <vt:lpstr>Forward Pass</vt:lpstr>
      <vt:lpstr>Example Step 2</vt:lpstr>
      <vt:lpstr>Backward Pass</vt:lpstr>
      <vt:lpstr>Example Step 3</vt:lpstr>
      <vt:lpstr>Example Step 4</vt:lpstr>
      <vt:lpstr>Slack &amp; Reserve</vt:lpstr>
      <vt:lpstr>Slack &amp; Reserve</vt:lpstr>
      <vt:lpstr>Network Diagrams</vt:lpstr>
      <vt:lpstr>PERT</vt:lpstr>
      <vt:lpstr>PERT</vt:lpstr>
      <vt:lpstr>PERT Formula</vt:lpstr>
      <vt:lpstr>PERT Formula</vt:lpstr>
      <vt:lpstr>PERT-- Three Steps</vt:lpstr>
      <vt:lpstr>PERT Example</vt:lpstr>
      <vt:lpstr>PERT</vt:lpstr>
      <vt:lpstr>CPM vs. PERT</vt:lpstr>
      <vt:lpstr>Milestone Chart</vt:lpstr>
      <vt:lpstr>Bar Chart</vt:lpstr>
      <vt:lpstr>Gantt Chart</vt:lpstr>
      <vt:lpstr>Gantt Chart</vt:lpstr>
      <vt:lpstr>Reducing Project Duration</vt:lpstr>
      <vt:lpstr>Compression Techniques</vt:lpstr>
      <vt:lpstr>Review - Fundamentals</vt:lpstr>
      <vt:lpstr>Review</vt:lpstr>
      <vt:lpstr>Review</vt:lpstr>
      <vt:lpstr>Review - Lifecycle</vt:lpstr>
      <vt:lpstr>Review</vt:lpstr>
      <vt:lpstr>Review – Estimate &amp; Schedule</vt:lpstr>
      <vt:lpstr>Review - WBS</vt:lpstr>
      <vt:lpstr>Review – Estimation</vt:lpstr>
      <vt:lpstr>Review - Scheduling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2011-03-18T15:18:22Z</dcterms:created>
  <dcterms:modified xsi:type="dcterms:W3CDTF">2011-03-21T15:29:46Z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