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7" r:id="rId10"/>
    <p:sldId id="263" r:id="rId11"/>
    <p:sldId id="262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FC7B6-E7D5-482D-9E7B-C32173A6EC62}" type="datetimeFigureOut">
              <a:rPr lang="tr-TR" smtClean="0"/>
              <a:pPr/>
              <a:t>03.02.2011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8B6BA-CFBD-4947-9AE0-946654FB988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4695B-AAB4-41AF-A48F-26107C18149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063F-7BE6-4716-B8A5-4F9485F6C5F8}" type="datetimeFigureOut">
              <a:rPr lang="tr-TR" smtClean="0"/>
              <a:pPr/>
              <a:t>03.02.2011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9B3F-9C9D-4456-90DC-A243E5940E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063F-7BE6-4716-B8A5-4F9485F6C5F8}" type="datetimeFigureOut">
              <a:rPr lang="tr-TR" smtClean="0"/>
              <a:pPr/>
              <a:t>03.02.2011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9B3F-9C9D-4456-90DC-A243E5940E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063F-7BE6-4716-B8A5-4F9485F6C5F8}" type="datetimeFigureOut">
              <a:rPr lang="tr-TR" smtClean="0"/>
              <a:pPr/>
              <a:t>03.02.2011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9B3F-9C9D-4456-90DC-A243E5940E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063F-7BE6-4716-B8A5-4F9485F6C5F8}" type="datetimeFigureOut">
              <a:rPr lang="tr-TR" smtClean="0"/>
              <a:pPr/>
              <a:t>03.02.2011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9B3F-9C9D-4456-90DC-A243E5940E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063F-7BE6-4716-B8A5-4F9485F6C5F8}" type="datetimeFigureOut">
              <a:rPr lang="tr-TR" smtClean="0"/>
              <a:pPr/>
              <a:t>03.02.2011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9B3F-9C9D-4456-90DC-A243E5940E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063F-7BE6-4716-B8A5-4F9485F6C5F8}" type="datetimeFigureOut">
              <a:rPr lang="tr-TR" smtClean="0"/>
              <a:pPr/>
              <a:t>03.02.2011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9B3F-9C9D-4456-90DC-A243E5940E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063F-7BE6-4716-B8A5-4F9485F6C5F8}" type="datetimeFigureOut">
              <a:rPr lang="tr-TR" smtClean="0"/>
              <a:pPr/>
              <a:t>03.02.2011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9B3F-9C9D-4456-90DC-A243E5940E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063F-7BE6-4716-B8A5-4F9485F6C5F8}" type="datetimeFigureOut">
              <a:rPr lang="tr-TR" smtClean="0"/>
              <a:pPr/>
              <a:t>03.02.2011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9B3F-9C9D-4456-90DC-A243E5940E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063F-7BE6-4716-B8A5-4F9485F6C5F8}" type="datetimeFigureOut">
              <a:rPr lang="tr-TR" smtClean="0"/>
              <a:pPr/>
              <a:t>03.02.2011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9B3F-9C9D-4456-90DC-A243E5940E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063F-7BE6-4716-B8A5-4F9485F6C5F8}" type="datetimeFigureOut">
              <a:rPr lang="tr-TR" smtClean="0"/>
              <a:pPr/>
              <a:t>03.02.2011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9B3F-9C9D-4456-90DC-A243E5940E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063F-7BE6-4716-B8A5-4F9485F6C5F8}" type="datetimeFigureOut">
              <a:rPr lang="tr-TR" smtClean="0"/>
              <a:pPr/>
              <a:t>03.02.2011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9B3F-9C9D-4456-90DC-A243E5940E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063F-7BE6-4716-B8A5-4F9485F6C5F8}" type="datetimeFigureOut">
              <a:rPr lang="tr-TR" smtClean="0"/>
              <a:pPr/>
              <a:t>03.02.2011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9B3F-9C9D-4456-90DC-A243E5940E1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Final Exam </a:t>
            </a:r>
            <a:br>
              <a:rPr lang="en-US" dirty="0" smtClean="0"/>
            </a:br>
            <a:r>
              <a:rPr lang="en-US" dirty="0" smtClean="0"/>
              <a:t>COMPUTER NETWORKS</a:t>
            </a:r>
            <a:br>
              <a:rPr lang="en-US" dirty="0" smtClean="0"/>
            </a:br>
            <a:r>
              <a:rPr lang="en-US" dirty="0" smtClean="0"/>
              <a:t>Fall 2010 - 2011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Sol Q8.a. Ethernet CSMA/CD algorithm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289050"/>
            <a:ext cx="4351338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1. Adaptor receives datagram from net layer &amp; creates frame</a:t>
            </a:r>
          </a:p>
          <a:p>
            <a:pPr>
              <a:buFont typeface="ZapfDingbats" pitchFamily="82" charset="2"/>
              <a:buNone/>
            </a:pPr>
            <a:r>
              <a:rPr lang="en-US" sz="2400" smtClean="0"/>
              <a:t>2. If adapter senses channel idle, it starts to transmit frame. If it senses channel busy, waits until channel idle and then transmits</a:t>
            </a:r>
          </a:p>
          <a:p>
            <a:pPr>
              <a:buFont typeface="ZapfDingbats" pitchFamily="82" charset="2"/>
              <a:buNone/>
            </a:pPr>
            <a:r>
              <a:rPr lang="en-US" sz="2400" smtClean="0"/>
              <a:t>3. If adapter transmits entire frame without detecting another transmission, the adapter is done with frame !</a:t>
            </a:r>
          </a:p>
        </p:txBody>
      </p:sp>
      <p:sp>
        <p:nvSpPr>
          <p:cNvPr id="3687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289050"/>
            <a:ext cx="4335462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4. If adapter detects another transmission while transmitting,  aborts and sends jam signal</a:t>
            </a:r>
          </a:p>
          <a:p>
            <a:pPr>
              <a:buFont typeface="ZapfDingbats" pitchFamily="82" charset="2"/>
              <a:buNone/>
            </a:pPr>
            <a:r>
              <a:rPr lang="en-US" sz="2400" smtClean="0"/>
              <a:t>5. After aborting, adapter enters </a:t>
            </a:r>
            <a:r>
              <a:rPr lang="en-US" sz="2400" b="1" smtClean="0">
                <a:solidFill>
                  <a:srgbClr val="FF0000"/>
                </a:solidFill>
              </a:rPr>
              <a:t>exponential backoff</a:t>
            </a:r>
            <a:r>
              <a:rPr lang="en-US" sz="2400" smtClean="0"/>
              <a:t>: after the mth collision, adapter chooses a K at random from </a:t>
            </a:r>
            <a:br>
              <a:rPr lang="en-US" sz="2400" smtClean="0"/>
            </a:br>
            <a:r>
              <a:rPr lang="en-US" sz="2400" smtClean="0"/>
              <a:t>{0,1,2,…,2</a:t>
            </a:r>
            <a:r>
              <a:rPr lang="en-US" sz="2400" b="1" baseline="30000" smtClean="0"/>
              <a:t>m</a:t>
            </a:r>
            <a:r>
              <a:rPr lang="en-US" sz="2400" smtClean="0"/>
              <a:t>-1}. Adapter waits K</a:t>
            </a:r>
            <a:r>
              <a:rPr lang="el-GR" sz="2400" smtClean="0"/>
              <a:t>·</a:t>
            </a:r>
            <a:r>
              <a:rPr lang="en-US" sz="2400" smtClean="0"/>
              <a:t>512 bit times and returns to Step 2</a:t>
            </a:r>
          </a:p>
          <a:p>
            <a:pPr>
              <a:buFont typeface="ZapfDingbats" pitchFamily="82" charset="2"/>
              <a:buNone/>
            </a:pPr>
            <a:r>
              <a:rPr lang="en-US" sz="2000" smtClean="0"/>
              <a:t> 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 Q8.b.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 * 512 bit time </a:t>
            </a:r>
          </a:p>
          <a:p>
            <a:r>
              <a:rPr lang="en-US" sz="2800" dirty="0" smtClean="0"/>
              <a:t>K = {0,1,2 ….. 1023}</a:t>
            </a:r>
          </a:p>
          <a:p>
            <a:r>
              <a:rPr lang="en-US" sz="2800" dirty="0" smtClean="0"/>
              <a:t>Min value of K = 0</a:t>
            </a:r>
          </a:p>
          <a:p>
            <a:r>
              <a:rPr lang="en-US" sz="2800" dirty="0" smtClean="0"/>
              <a:t>Max value of K = 1023</a:t>
            </a:r>
          </a:p>
          <a:p>
            <a:r>
              <a:rPr lang="en-US" sz="2800" dirty="0" smtClean="0"/>
              <a:t>Single bit time = 0.0000002 sec</a:t>
            </a:r>
          </a:p>
          <a:p>
            <a:endParaRPr lang="en-US" sz="2800" dirty="0"/>
          </a:p>
          <a:p>
            <a:r>
              <a:rPr lang="en-US" sz="2800" dirty="0" smtClean="0"/>
              <a:t>Min wait time = 0 (512 x .0000002) = 0 sec</a:t>
            </a:r>
          </a:p>
          <a:p>
            <a:r>
              <a:rPr lang="en-US" sz="2800" dirty="0" smtClean="0"/>
              <a:t>Max wait time = 1023 (512 x .0000002) = 105 m sec</a:t>
            </a:r>
            <a:endParaRPr lang="tr-TR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Q9a.</a:t>
            </a:r>
            <a:endParaRPr lang="tr-TR" dirty="0"/>
          </a:p>
        </p:txBody>
      </p:sp>
      <p:pic>
        <p:nvPicPr>
          <p:cNvPr id="4" name="Picture 7" descr="TBL6-2"/>
          <p:cNvPicPr>
            <a:picLocks noChangeAspect="1" noChangeArrowheads="1"/>
          </p:cNvPicPr>
          <p:nvPr/>
        </p:nvPicPr>
        <p:blipFill>
          <a:blip r:embed="rId2"/>
          <a:srcRect t="34406" b="25655"/>
          <a:stretch>
            <a:fillRect/>
          </a:stretch>
        </p:blipFill>
        <p:spPr bwMode="auto">
          <a:xfrm>
            <a:off x="428596" y="1142984"/>
            <a:ext cx="8128000" cy="239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28596" y="35718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Q9b.</a:t>
            </a:r>
            <a:endParaRPr kumimoji="0" lang="tr-T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472" y="4500570"/>
            <a:ext cx="8229600" cy="1500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 = 1010001011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Let 4 bit CRC polynomial G = 1001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Then remainder or CRC bits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 001</a:t>
            </a:r>
            <a:endParaRPr kumimoji="0" lang="tr-T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Q10a.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HUB: It acts as a repeater and operates at the physical layer. Data on port of the hub is transmitted to all the ports (broadcast)</a:t>
            </a:r>
          </a:p>
          <a:p>
            <a:endParaRPr lang="en-US" dirty="0" smtClean="0"/>
          </a:p>
          <a:p>
            <a:r>
              <a:rPr lang="en-US" dirty="0" smtClean="0"/>
              <a:t>Switch: It operates at layer two or link layer. Switching is done on the basis of MAC address. </a:t>
            </a: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Q10b.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400" b="1" dirty="0" smtClean="0"/>
              <a:t>ALOHA</a:t>
            </a:r>
          </a:p>
          <a:p>
            <a:r>
              <a:rPr lang="en-US" sz="3400" dirty="0" err="1" smtClean="0"/>
              <a:t>unslotted</a:t>
            </a:r>
            <a:r>
              <a:rPr lang="en-US" sz="3400" dirty="0" smtClean="0"/>
              <a:t> Aloha: simpler, no synchronization</a:t>
            </a:r>
          </a:p>
          <a:p>
            <a:r>
              <a:rPr lang="en-US" sz="3400" dirty="0" smtClean="0"/>
              <a:t>when frame first arrives</a:t>
            </a:r>
          </a:p>
          <a:p>
            <a:pPr lvl="1"/>
            <a:r>
              <a:rPr lang="en-US" sz="2900" dirty="0" smtClean="0"/>
              <a:t> transmit immediately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SLOTTED ALOHA</a:t>
            </a:r>
          </a:p>
          <a:p>
            <a:r>
              <a:rPr lang="en-US" dirty="0" smtClean="0"/>
              <a:t>all frames same size</a:t>
            </a:r>
          </a:p>
          <a:p>
            <a:r>
              <a:rPr lang="en-US" dirty="0" smtClean="0"/>
              <a:t>time is divided into equal size slots, time to transmit 1 frame</a:t>
            </a:r>
          </a:p>
          <a:p>
            <a:r>
              <a:rPr lang="en-US" dirty="0" smtClean="0"/>
              <a:t>nodes start to transmit frames only at beginning of slots</a:t>
            </a:r>
          </a:p>
          <a:p>
            <a:r>
              <a:rPr lang="en-US" dirty="0" smtClean="0"/>
              <a:t>when node obtains fresh frame, it transmits in next slot</a:t>
            </a:r>
          </a:p>
          <a:p>
            <a:r>
              <a:rPr lang="en-US" dirty="0" smtClean="0"/>
              <a:t>no collision, node can send new frame in next slot</a:t>
            </a:r>
          </a:p>
          <a:p>
            <a:r>
              <a:rPr lang="en-US" dirty="0" smtClean="0"/>
              <a:t>if collision, node retransmits frame in each subsequent slot</a:t>
            </a:r>
            <a:endParaRPr lang="tr-TR" dirty="0"/>
          </a:p>
        </p:txBody>
      </p:sp>
      <p:pic>
        <p:nvPicPr>
          <p:cNvPr id="4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143116"/>
            <a:ext cx="4456128" cy="180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Solution Q1</a:t>
            </a:r>
            <a:endParaRPr lang="en-US" dirty="0" smtClean="0"/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4648200"/>
          </a:xfrm>
        </p:spPr>
        <p:txBody>
          <a:bodyPr/>
          <a:lstStyle/>
          <a:p>
            <a:r>
              <a:rPr lang="en-US" sz="2000" dirty="0" err="1" smtClean="0"/>
              <a:t>seq</a:t>
            </a:r>
            <a:r>
              <a:rPr lang="en-US" sz="2000" dirty="0" smtClean="0"/>
              <a:t> #’s: 0, 1, 2, 3</a:t>
            </a:r>
          </a:p>
          <a:p>
            <a:r>
              <a:rPr lang="en-US" sz="2000" dirty="0" smtClean="0"/>
              <a:t>window size=3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</p:txBody>
      </p:sp>
      <p:pic>
        <p:nvPicPr>
          <p:cNvPr id="67590" name="Picture 4" descr="sr_dilemma"/>
          <p:cNvPicPr>
            <a:picLocks noChangeAspect="1" noChangeArrowheads="1"/>
          </p:cNvPicPr>
          <p:nvPr/>
        </p:nvPicPr>
        <p:blipFill>
          <a:blip r:embed="rId2"/>
          <a:srcRect b="55608"/>
          <a:stretch>
            <a:fillRect/>
          </a:stretch>
        </p:blipFill>
        <p:spPr bwMode="auto">
          <a:xfrm>
            <a:off x="3571868" y="1857364"/>
            <a:ext cx="5083181" cy="389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38125"/>
            <a:ext cx="8277225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Sol Q2. sender: handles flipped bits in data </a:t>
            </a:r>
            <a:r>
              <a:rPr lang="en-US" sz="2800" dirty="0" err="1" smtClean="0"/>
              <a:t>pkts</a:t>
            </a:r>
            <a:r>
              <a:rPr lang="en-US" sz="2800" dirty="0" smtClean="0"/>
              <a:t> and garbled ACK/NAKs</a:t>
            </a:r>
            <a:endParaRPr lang="en-US" sz="4000" dirty="0" smtClean="0"/>
          </a:p>
        </p:txBody>
      </p:sp>
      <p:sp>
        <p:nvSpPr>
          <p:cNvPr id="49157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 sz="1600"/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pitchFamily="34" charset="0"/>
              </a:rPr>
              <a:t>Wait for call 0 from above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49159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pitchFamily="34" charset="0"/>
              </a:rPr>
              <a:t>sndpkt = make_pkt(0, data, checksum)</a:t>
            </a:r>
          </a:p>
          <a:p>
            <a:pPr algn="l"/>
            <a:r>
              <a:rPr lang="en-US" sz="1600">
                <a:latin typeface="Arial" pitchFamily="34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9160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9161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 sz="1600"/>
          </a:p>
        </p:txBody>
      </p:sp>
      <p:sp>
        <p:nvSpPr>
          <p:cNvPr id="49162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tr-TR" sz="1600"/>
          </a:p>
        </p:txBody>
      </p:sp>
      <p:sp>
        <p:nvSpPr>
          <p:cNvPr id="49163" name="Freeform 9"/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145564217 w 1500"/>
              <a:gd name="T1" fmla="*/ 270563965 h 740"/>
              <a:gd name="T2" fmla="*/ 410079850 w 1500"/>
              <a:gd name="T3" fmla="*/ 298386481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 sz="16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49191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49192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Arial" pitchFamily="34" charset="0"/>
                </a:rPr>
                <a:t>Wait for ACK or NAK 0</a:t>
              </a:r>
              <a:endParaRPr lang="en-US" sz="1200">
                <a:latin typeface="Times New Roman" pitchFamily="18" charset="0"/>
              </a:endParaRPr>
            </a:p>
          </p:txBody>
        </p:sp>
      </p:grpSp>
      <p:sp>
        <p:nvSpPr>
          <p:cNvPr id="49165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775475630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 sz="1600"/>
          </a:p>
        </p:txBody>
      </p:sp>
      <p:sp>
        <p:nvSpPr>
          <p:cNvPr id="49166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78628859 h 1080"/>
              <a:gd name="T2" fmla="*/ 0 w 735"/>
              <a:gd name="T3" fmla="*/ 344757378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 sz="1600"/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pitchFamily="34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rdt_rcv(rcvpkt) &amp;&amp;  </a:t>
            </a:r>
          </a:p>
          <a:p>
            <a:pPr algn="l"/>
            <a:r>
              <a:rPr lang="en-US">
                <a:latin typeface="Arial" pitchFamily="34" charset="0"/>
              </a:rPr>
              <a:t>( corrupt(rcvpkt) ||</a:t>
            </a:r>
          </a:p>
          <a:p>
            <a:pPr algn="l"/>
            <a:r>
              <a:rPr lang="en-US">
                <a:latin typeface="Arial" pitchFamily="34" charset="0"/>
              </a:rPr>
              <a:t>isNAK(rcvpkt) 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 sz="1600"/>
          </a:p>
        </p:txBody>
      </p:sp>
      <p:sp>
        <p:nvSpPr>
          <p:cNvPr id="49170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566083126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 sz="1600"/>
          </a:p>
        </p:txBody>
      </p:sp>
      <p:sp>
        <p:nvSpPr>
          <p:cNvPr id="49171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91040663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tr-TR" sz="1600"/>
          </a:p>
        </p:txBody>
      </p:sp>
      <p:sp>
        <p:nvSpPr>
          <p:cNvPr id="49172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655935386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tr-TR" sz="1600"/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pitchFamily="34" charset="0"/>
              </a:rPr>
              <a:t>sndpkt = make_pkt(1, data, checksum)</a:t>
            </a:r>
          </a:p>
          <a:p>
            <a:pPr algn="l"/>
            <a:r>
              <a:rPr lang="en-US" sz="1600">
                <a:latin typeface="Arial" pitchFamily="34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pitchFamily="34" charset="0"/>
              </a:rPr>
              <a:t>rdt_send(data)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 sz="1600"/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>
                <a:latin typeface="Arial" pitchFamily="34" charset="0"/>
              </a:rPr>
              <a:t>rdt_rcv(rcvpkt)   </a:t>
            </a:r>
          </a:p>
          <a:p>
            <a:pPr algn="l"/>
            <a:r>
              <a:rPr lang="en-US">
                <a:latin typeface="Arial" pitchFamily="34" charset="0"/>
              </a:rPr>
              <a:t>&amp;&amp; notcorrupt(rcvpkt) </a:t>
            </a:r>
          </a:p>
          <a:p>
            <a:pPr algn="l"/>
            <a:r>
              <a:rPr lang="en-US">
                <a:latin typeface="Arial" pitchFamily="34" charset="0"/>
              </a:rPr>
              <a:t>&amp;&amp; isACK(rcvpkt) </a:t>
            </a: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 sz="1600"/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pitchFamily="34" charset="0"/>
              </a:rPr>
              <a:t>udt_send(sndpkt)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pitchFamily="34" charset="0"/>
              </a:rPr>
              <a:t>rdt_rcv(rcvpkt) &amp;&amp;  </a:t>
            </a:r>
          </a:p>
          <a:p>
            <a:pPr algn="l"/>
            <a:r>
              <a:rPr lang="en-US" sz="1600">
                <a:latin typeface="Arial" pitchFamily="34" charset="0"/>
              </a:rPr>
              <a:t>( corrupt(rcvpkt) ||</a:t>
            </a:r>
          </a:p>
          <a:p>
            <a:pPr algn="l"/>
            <a:r>
              <a:rPr lang="en-US" sz="1600">
                <a:latin typeface="Arial" pitchFamily="34" charset="0"/>
              </a:rPr>
              <a:t>isNAK(rcvpkt) )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49180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 sz="1600"/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pitchFamily="34" charset="0"/>
              </a:rPr>
              <a:t>rdt_rcv(rcvpkt)   </a:t>
            </a:r>
          </a:p>
          <a:p>
            <a:pPr algn="l"/>
            <a:r>
              <a:rPr lang="en-US" sz="1600">
                <a:latin typeface="Arial" pitchFamily="34" charset="0"/>
              </a:rPr>
              <a:t>&amp;&amp; notcorrupt(rcvpkt) </a:t>
            </a:r>
          </a:p>
          <a:p>
            <a:pPr algn="l"/>
            <a:r>
              <a:rPr lang="en-US" sz="1600">
                <a:latin typeface="Arial" pitchFamily="34" charset="0"/>
              </a:rPr>
              <a:t>&amp;&amp; isACK(rcvpkt)</a:t>
            </a:r>
            <a:r>
              <a:rPr lang="en-US" sz="900">
                <a:latin typeface="Arial" pitchFamily="34" charset="0"/>
              </a:rPr>
              <a:t> 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 sz="1600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49189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49190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Arial" pitchFamily="34" charset="0"/>
                </a:rPr>
                <a:t>Wait for</a:t>
              </a:r>
            </a:p>
            <a:p>
              <a:r>
                <a:rPr lang="en-US" sz="1200">
                  <a:latin typeface="Arial" pitchFamily="34" charset="0"/>
                </a:rPr>
                <a:t> call 1 from above</a:t>
              </a:r>
              <a:endParaRPr lang="en-US" sz="1200">
                <a:latin typeface="Times New Roman" pitchFamily="18" charset="0"/>
              </a:endParaRP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49187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600"/>
            </a:p>
          </p:txBody>
        </p:sp>
        <p:sp>
          <p:nvSpPr>
            <p:cNvPr id="49188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Arial" pitchFamily="34" charset="0"/>
                </a:rPr>
                <a:t>Wait for ACK or NAK 1</a:t>
              </a:r>
              <a:endParaRPr lang="en-US" sz="1200">
                <a:latin typeface="Times New Roman" pitchFamily="18" charset="0"/>
              </a:endParaRPr>
            </a:p>
          </p:txBody>
        </p:sp>
      </p:grpSp>
      <p:sp>
        <p:nvSpPr>
          <p:cNvPr id="49185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Symbol" pitchFamily="18" charset="2"/>
              </a:rPr>
              <a:t>L</a:t>
            </a:r>
          </a:p>
        </p:txBody>
      </p:sp>
      <p:sp>
        <p:nvSpPr>
          <p:cNvPr id="49186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Sol. Q3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7232"/>
            <a:ext cx="8258204" cy="5268931"/>
          </a:xfrm>
        </p:spPr>
        <p:txBody>
          <a:bodyPr/>
          <a:lstStyle/>
          <a:p>
            <a:r>
              <a:rPr lang="en-US" sz="2000" dirty="0" smtClean="0"/>
              <a:t>Premature RTT will result in frequent retransmission of correctly received packet. Hence, unnecessary increasing the network traffic.</a:t>
            </a:r>
          </a:p>
          <a:p>
            <a:r>
              <a:rPr lang="en-US" sz="2000" dirty="0" smtClean="0"/>
              <a:t>Too long RTT selection will increase the wait time at the source. Hence, increasing the file/data transfer time.</a:t>
            </a:r>
          </a:p>
          <a:p>
            <a:endParaRPr lang="tr-T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48" y="2500306"/>
            <a:ext cx="751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</a:rPr>
              <a:t>EstimatedRTT</a:t>
            </a:r>
            <a:r>
              <a:rPr lang="en-US" sz="2000" b="1" dirty="0">
                <a:latin typeface="Courier New" pitchFamily="49" charset="0"/>
              </a:rPr>
              <a:t> = (1-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</a:t>
            </a:r>
            <a:r>
              <a:rPr lang="en-US" sz="2000" b="1" dirty="0">
                <a:latin typeface="Courier New" pitchFamily="49" charset="0"/>
              </a:rPr>
              <a:t>)*</a:t>
            </a:r>
            <a:r>
              <a:rPr lang="en-US" sz="2000" b="1" dirty="0" err="1">
                <a:latin typeface="Courier New" pitchFamily="49" charset="0"/>
              </a:rPr>
              <a:t>EstimatedRTT</a:t>
            </a:r>
            <a:r>
              <a:rPr lang="en-US" sz="2000" b="1" dirty="0">
                <a:latin typeface="Courier New" pitchFamily="49" charset="0"/>
              </a:rPr>
              <a:t> +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</a:t>
            </a:r>
            <a:r>
              <a:rPr lang="en-US" sz="2000" b="1" dirty="0">
                <a:latin typeface="Courier New" pitchFamily="49" charset="0"/>
              </a:rPr>
              <a:t>*</a:t>
            </a:r>
            <a:r>
              <a:rPr lang="en-US" sz="2000" b="1" dirty="0" err="1">
                <a:latin typeface="Courier New" pitchFamily="49" charset="0"/>
              </a:rPr>
              <a:t>SampleRTT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785786" y="3071810"/>
            <a:ext cx="7639050" cy="1495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ZapfDingbats" pitchFamily="82" charset="2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Setting the timeout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EstimtedRTT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plus “safety margin”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 variation in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EstimatedRTT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-&gt;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larger safety margin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estimate of how much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SampleRTT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deviates from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EstimatedRTT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42976" y="4500570"/>
            <a:ext cx="69754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1" dirty="0" err="1">
                <a:latin typeface="Courier New" pitchFamily="49" charset="0"/>
              </a:rPr>
              <a:t>DevRTT</a:t>
            </a:r>
            <a:r>
              <a:rPr lang="en-US" sz="2000" b="1" dirty="0">
                <a:latin typeface="Courier New" pitchFamily="49" charset="0"/>
              </a:rPr>
              <a:t> = (1-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</a:t>
            </a:r>
            <a:r>
              <a:rPr lang="en-US" sz="2000" b="1" dirty="0">
                <a:latin typeface="Courier New" pitchFamily="49" charset="0"/>
              </a:rPr>
              <a:t>)*</a:t>
            </a:r>
            <a:r>
              <a:rPr lang="en-US" sz="2000" b="1" dirty="0" err="1">
                <a:latin typeface="Courier New" pitchFamily="49" charset="0"/>
              </a:rPr>
              <a:t>DevRTT</a:t>
            </a:r>
            <a:r>
              <a:rPr lang="en-US" sz="2000" b="1" dirty="0">
                <a:latin typeface="Courier New" pitchFamily="49" charset="0"/>
              </a:rPr>
              <a:t> +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            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</a:t>
            </a:r>
            <a:r>
              <a:rPr lang="en-US" sz="2000" b="1" dirty="0">
                <a:latin typeface="Courier New" pitchFamily="49" charset="0"/>
              </a:rPr>
              <a:t>*|</a:t>
            </a:r>
            <a:r>
              <a:rPr lang="en-US" sz="2000" b="1" dirty="0" err="1">
                <a:latin typeface="Courier New" pitchFamily="49" charset="0"/>
              </a:rPr>
              <a:t>SampleRTT-EstimatedRTT</a:t>
            </a:r>
            <a:r>
              <a:rPr lang="en-US" sz="2000" b="1" dirty="0">
                <a:latin typeface="Courier New" pitchFamily="49" charset="0"/>
              </a:rPr>
              <a:t>|</a:t>
            </a:r>
          </a:p>
          <a:p>
            <a:pPr algn="l"/>
            <a:endParaRPr lang="en-US" sz="2000" b="1" dirty="0">
              <a:latin typeface="Courier New" pitchFamily="49" charset="0"/>
            </a:endParaRPr>
          </a:p>
          <a:p>
            <a:pPr algn="l"/>
            <a:r>
              <a:rPr lang="en-US" sz="2000" b="1" dirty="0">
                <a:latin typeface="Courier New" pitchFamily="49" charset="0"/>
              </a:rPr>
              <a:t>(typically,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 = 0.25)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48" y="5786454"/>
            <a:ext cx="334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Then set timeout interval:</a:t>
            </a:r>
            <a:endParaRPr lang="en-US" sz="20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14348" y="6143644"/>
            <a:ext cx="6432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</a:rPr>
              <a:t>TimeoutInterval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EstimatedRTT</a:t>
            </a:r>
            <a:r>
              <a:rPr lang="en-US" sz="2000" b="1" dirty="0">
                <a:latin typeface="Courier New" pitchFamily="49" charset="0"/>
              </a:rPr>
              <a:t> + 4*</a:t>
            </a:r>
            <a:r>
              <a:rPr lang="en-US" sz="2000" b="1" dirty="0" err="1">
                <a:latin typeface="Courier New" pitchFamily="49" charset="0"/>
              </a:rPr>
              <a:t>DevRTT</a:t>
            </a:r>
            <a:endParaRPr lang="en-US" sz="10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 Q4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Object (O) = 1 Mb</a:t>
            </a:r>
          </a:p>
          <a:p>
            <a:r>
              <a:rPr lang="en-US" sz="2000" dirty="0" smtClean="0"/>
              <a:t>Segment size (S) = 1024B = 8192 bits</a:t>
            </a:r>
          </a:p>
          <a:p>
            <a:r>
              <a:rPr lang="en-US" sz="2000" dirty="0" smtClean="0"/>
              <a:t>Window Size (W) = 8</a:t>
            </a:r>
          </a:p>
          <a:p>
            <a:r>
              <a:rPr lang="en-US" sz="2000" dirty="0" smtClean="0"/>
              <a:t>RTT = 1 sec</a:t>
            </a:r>
          </a:p>
          <a:p>
            <a:r>
              <a:rPr lang="en-US" sz="2000" dirty="0" smtClean="0"/>
              <a:t>Link b/w client and server = 1 Mbps (your own assumption)</a:t>
            </a:r>
          </a:p>
          <a:p>
            <a:r>
              <a:rPr lang="en-US" sz="2000" dirty="0" smtClean="0"/>
              <a:t>Number of Windows required for transfer (K) = O/WS =15.25 = 16 </a:t>
            </a:r>
          </a:p>
          <a:p>
            <a:r>
              <a:rPr lang="en-US" sz="2000" dirty="0" smtClean="0"/>
              <a:t>Since WS/R &lt; RTT + S/R therefore using the following formula for delay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Delay = 2 + 1 + 15 (1.008192 - 0.065536) =  17.14 sec</a:t>
            </a:r>
            <a:endParaRPr lang="tr-TR" sz="20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28794" y="4500575"/>
            <a:ext cx="3386138" cy="7143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delay = 2RTT + O/R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+ (K-1)[S/R + RTT - WS/R]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 Q5.</a:t>
            </a:r>
            <a:endParaRPr lang="tr-TR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928794" y="1785926"/>
            <a:ext cx="4248150" cy="660400"/>
            <a:chOff x="3006" y="1208"/>
            <a:chExt cx="2676" cy="416"/>
          </a:xfrm>
        </p:grpSpPr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/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" name="Text Box 6"/>
            <p:cNvSpPr txBox="1">
              <a:spLocks noChangeArrowheads="1"/>
            </p:cNvSpPr>
            <p:nvPr/>
          </p:nvSpPr>
          <p:spPr bwMode="auto">
            <a:xfrm>
              <a:off x="3734" y="1208"/>
              <a:ext cx="2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ID</a:t>
              </a:r>
            </a:p>
            <a:p>
              <a:r>
                <a:rPr lang="en-US"/>
                <a:t>=x</a:t>
              </a:r>
            </a:p>
          </p:txBody>
        </p:sp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4605" y="1220"/>
              <a:ext cx="55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offset</a:t>
              </a:r>
            </a:p>
            <a:p>
              <a:pPr algn="ctr"/>
              <a:r>
                <a:rPr lang="en-US" dirty="0"/>
                <a:t>=0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3980" y="1220"/>
              <a:ext cx="67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fragflag</a:t>
              </a:r>
            </a:p>
            <a:p>
              <a:pPr algn="ctr"/>
              <a:r>
                <a:rPr lang="en-US"/>
                <a:t>=0</a:t>
              </a:r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3230" y="1208"/>
              <a:ext cx="49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length</a:t>
              </a:r>
            </a:p>
            <a:p>
              <a:r>
                <a:rPr lang="en-US" dirty="0"/>
                <a:t>=</a:t>
              </a:r>
              <a:r>
                <a:rPr lang="en-US" dirty="0" smtClean="0"/>
                <a:t>4800</a:t>
              </a:r>
              <a:endParaRPr lang="en-US" dirty="0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795443" y="3538526"/>
            <a:ext cx="4248150" cy="660400"/>
            <a:chOff x="3006" y="1208"/>
            <a:chExt cx="2676" cy="416"/>
          </a:xfrm>
        </p:grpSpPr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/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3734" y="1208"/>
              <a:ext cx="2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ID</a:t>
              </a:r>
            </a:p>
            <a:p>
              <a:r>
                <a:rPr lang="en-US"/>
                <a:t>=x</a:t>
              </a: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4605" y="1220"/>
              <a:ext cx="55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offset</a:t>
              </a:r>
            </a:p>
            <a:p>
              <a:pPr algn="ctr"/>
              <a:r>
                <a:rPr lang="en-US"/>
                <a:t>=0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3980" y="1220"/>
              <a:ext cx="67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fragflag</a:t>
              </a:r>
            </a:p>
            <a:p>
              <a:pPr algn="ctr"/>
              <a:r>
                <a:rPr lang="en-US"/>
                <a:t>=1</a:t>
              </a:r>
            </a:p>
          </p:txBody>
        </p: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3230" y="1208"/>
              <a:ext cx="5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length</a:t>
              </a:r>
            </a:p>
            <a:p>
              <a:r>
                <a:rPr lang="en-US"/>
                <a:t>=1500</a:t>
              </a:r>
            </a:p>
          </p:txBody>
        </p:sp>
        <p:sp>
          <p:nvSpPr>
            <p:cNvPr id="43" name="Line 23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5" name="Line 25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795443" y="4338626"/>
            <a:ext cx="4248150" cy="660400"/>
            <a:chOff x="3006" y="1208"/>
            <a:chExt cx="2676" cy="416"/>
          </a:xfrm>
        </p:grpSpPr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/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3734" y="1208"/>
              <a:ext cx="2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ID</a:t>
              </a:r>
            </a:p>
            <a:p>
              <a:r>
                <a:rPr lang="en-US"/>
                <a:t>=x</a:t>
              </a: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4605" y="1220"/>
              <a:ext cx="55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offset</a:t>
              </a:r>
            </a:p>
            <a:p>
              <a:pPr algn="ctr"/>
              <a:r>
                <a:rPr lang="en-US"/>
                <a:t>=1480</a:t>
              </a: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3980" y="1220"/>
              <a:ext cx="67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fragflag</a:t>
              </a:r>
            </a:p>
            <a:p>
              <a:pPr algn="ctr"/>
              <a:r>
                <a:rPr lang="en-US"/>
                <a:t>=1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3230" y="1208"/>
              <a:ext cx="5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length</a:t>
              </a:r>
            </a:p>
            <a:p>
              <a:r>
                <a:rPr lang="en-US"/>
                <a:t>=1500</a:t>
              </a: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" name="Rectangle 41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1785918" y="5167302"/>
            <a:ext cx="4248150" cy="665163"/>
            <a:chOff x="3006" y="1208"/>
            <a:chExt cx="2676" cy="419"/>
          </a:xfrm>
        </p:grpSpPr>
        <p:sp>
          <p:nvSpPr>
            <p:cNvPr id="13" name="Rectangle 43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/>
            </a:p>
          </p:txBody>
        </p:sp>
        <p:sp>
          <p:nvSpPr>
            <p:cNvPr id="14" name="Rectangle 44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Text Box 45"/>
            <p:cNvSpPr txBox="1">
              <a:spLocks noChangeArrowheads="1"/>
            </p:cNvSpPr>
            <p:nvPr/>
          </p:nvSpPr>
          <p:spPr bwMode="auto">
            <a:xfrm>
              <a:off x="3734" y="1208"/>
              <a:ext cx="2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ID</a:t>
              </a:r>
            </a:p>
            <a:p>
              <a:r>
                <a:rPr lang="en-US"/>
                <a:t>=x</a:t>
              </a:r>
            </a:p>
          </p:txBody>
        </p: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4605" y="1220"/>
              <a:ext cx="55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offset</a:t>
              </a:r>
            </a:p>
            <a:p>
              <a:pPr algn="ctr"/>
              <a:r>
                <a:rPr lang="en-US"/>
                <a:t>=2960</a:t>
              </a:r>
            </a:p>
          </p:txBody>
        </p:sp>
        <p:sp>
          <p:nvSpPr>
            <p:cNvPr id="17" name="Text Box 47"/>
            <p:cNvSpPr txBox="1">
              <a:spLocks noChangeArrowheads="1"/>
            </p:cNvSpPr>
            <p:nvPr/>
          </p:nvSpPr>
          <p:spPr bwMode="auto">
            <a:xfrm>
              <a:off x="3980" y="1220"/>
              <a:ext cx="56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fragflag</a:t>
              </a:r>
              <a:endParaRPr lang="en-US" dirty="0"/>
            </a:p>
            <a:p>
              <a:pPr algn="ctr"/>
              <a:r>
                <a:rPr lang="en-US" dirty="0" smtClean="0"/>
                <a:t>=1</a:t>
              </a:r>
              <a:endParaRPr lang="en-US" dirty="0"/>
            </a:p>
          </p:txBody>
        </p:sp>
        <p:sp>
          <p:nvSpPr>
            <p:cNvPr id="18" name="Text Box 48"/>
            <p:cNvSpPr txBox="1">
              <a:spLocks noChangeArrowheads="1"/>
            </p:cNvSpPr>
            <p:nvPr/>
          </p:nvSpPr>
          <p:spPr bwMode="auto">
            <a:xfrm>
              <a:off x="3230" y="1208"/>
              <a:ext cx="49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length</a:t>
              </a:r>
            </a:p>
            <a:p>
              <a:r>
                <a:rPr lang="en-US" dirty="0"/>
                <a:t>=</a:t>
              </a:r>
              <a:r>
                <a:rPr lang="en-US" dirty="0" smtClean="0"/>
                <a:t>1500</a:t>
              </a:r>
              <a:endParaRPr lang="en-US" dirty="0"/>
            </a:p>
          </p:txBody>
        </p:sp>
        <p:sp>
          <p:nvSpPr>
            <p:cNvPr id="19" name="Line 49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" name="Line 50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1" name="Line 51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" name="Line 52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" name="Line 53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2" name="Text Box 58"/>
          <p:cNvSpPr txBox="1">
            <a:spLocks noChangeArrowheads="1"/>
          </p:cNvSpPr>
          <p:nvPr/>
        </p:nvSpPr>
        <p:spPr bwMode="auto">
          <a:xfrm>
            <a:off x="2017694" y="2624126"/>
            <a:ext cx="3267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One large datagram becomes</a:t>
            </a:r>
          </a:p>
          <a:p>
            <a:r>
              <a:rPr lang="en-US">
                <a:solidFill>
                  <a:srgbClr val="FF0000"/>
                </a:solidFill>
              </a:rPr>
              <a:t>several smaller datagrams</a:t>
            </a:r>
            <a:endParaRPr lang="en-US"/>
          </a:p>
        </p:txBody>
      </p:sp>
      <p:grpSp>
        <p:nvGrpSpPr>
          <p:cNvPr id="62" name="Group 42"/>
          <p:cNvGrpSpPr>
            <a:grpSpLocks/>
          </p:cNvGrpSpPr>
          <p:nvPr/>
        </p:nvGrpSpPr>
        <p:grpSpPr bwMode="auto">
          <a:xfrm>
            <a:off x="1885935" y="5929331"/>
            <a:ext cx="4248150" cy="665163"/>
            <a:chOff x="3006" y="1208"/>
            <a:chExt cx="2676" cy="419"/>
          </a:xfrm>
        </p:grpSpPr>
        <p:sp>
          <p:nvSpPr>
            <p:cNvPr id="63" name="Rectangle 43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/>
            </a:p>
          </p:txBody>
        </p:sp>
        <p:sp>
          <p:nvSpPr>
            <p:cNvPr id="64" name="Rectangle 44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5" name="Text Box 45"/>
            <p:cNvSpPr txBox="1">
              <a:spLocks noChangeArrowheads="1"/>
            </p:cNvSpPr>
            <p:nvPr/>
          </p:nvSpPr>
          <p:spPr bwMode="auto">
            <a:xfrm>
              <a:off x="3734" y="1208"/>
              <a:ext cx="2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ID</a:t>
              </a:r>
            </a:p>
            <a:p>
              <a:r>
                <a:rPr lang="en-US"/>
                <a:t>=x</a:t>
              </a: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4605" y="1220"/>
              <a:ext cx="48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offset</a:t>
              </a:r>
            </a:p>
            <a:p>
              <a:pPr algn="ctr"/>
              <a:r>
                <a:rPr lang="en-US" dirty="0" smtClean="0"/>
                <a:t>=4440</a:t>
              </a:r>
              <a:endParaRPr lang="en-US" dirty="0"/>
            </a:p>
          </p:txBody>
        </p:sp>
        <p:sp>
          <p:nvSpPr>
            <p:cNvPr id="67" name="Text Box 47"/>
            <p:cNvSpPr txBox="1">
              <a:spLocks noChangeArrowheads="1"/>
            </p:cNvSpPr>
            <p:nvPr/>
          </p:nvSpPr>
          <p:spPr bwMode="auto">
            <a:xfrm>
              <a:off x="3980" y="1220"/>
              <a:ext cx="67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fragflag</a:t>
              </a:r>
              <a:endParaRPr lang="en-US" dirty="0"/>
            </a:p>
            <a:p>
              <a:pPr algn="ctr"/>
              <a:r>
                <a:rPr lang="en-US" dirty="0"/>
                <a:t>=0</a:t>
              </a:r>
            </a:p>
          </p:txBody>
        </p:sp>
        <p:sp>
          <p:nvSpPr>
            <p:cNvPr id="68" name="Text Box 48"/>
            <p:cNvSpPr txBox="1">
              <a:spLocks noChangeArrowheads="1"/>
            </p:cNvSpPr>
            <p:nvPr/>
          </p:nvSpPr>
          <p:spPr bwMode="auto">
            <a:xfrm>
              <a:off x="3230" y="1208"/>
              <a:ext cx="49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length</a:t>
              </a:r>
            </a:p>
            <a:p>
              <a:r>
                <a:rPr lang="en-US" dirty="0" smtClean="0"/>
                <a:t>=360</a:t>
              </a:r>
              <a:endParaRPr lang="en-US" dirty="0"/>
            </a:p>
          </p:txBody>
        </p:sp>
        <p:sp>
          <p:nvSpPr>
            <p:cNvPr id="69" name="Line 49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0" name="Line 50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" name="Line 51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" name="Line 52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3" name="Line 53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4" name="Rectangle 54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 Q6a.</a:t>
            </a:r>
            <a:endParaRPr lang="tr-TR" dirty="0"/>
          </a:p>
        </p:txBody>
      </p:sp>
      <p:grpSp>
        <p:nvGrpSpPr>
          <p:cNvPr id="16" name="Group 15"/>
          <p:cNvGrpSpPr/>
          <p:nvPr/>
        </p:nvGrpSpPr>
        <p:grpSpPr>
          <a:xfrm>
            <a:off x="714348" y="1857364"/>
            <a:ext cx="1571636" cy="929488"/>
            <a:chOff x="1785918" y="2000240"/>
            <a:chExt cx="1571636" cy="92948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85918" y="2428868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1821637" y="2536025"/>
              <a:ext cx="7858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357422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tr-TR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57488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57356" y="250030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57356" y="200024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tr-T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57422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</a:t>
              </a:r>
              <a:endParaRPr lang="tr-TR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57488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tr-TR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28926" y="1856570"/>
            <a:ext cx="1571636" cy="929488"/>
            <a:chOff x="1785918" y="2000240"/>
            <a:chExt cx="1571636" cy="92948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785918" y="2428868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821637" y="2536025"/>
              <a:ext cx="7858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57422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tr-T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57488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57356" y="250030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57356" y="200024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tr-TR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57422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6</a:t>
              </a:r>
              <a:endParaRPr lang="tr-TR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57488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50</a:t>
              </a:r>
              <a:endParaRPr lang="tr-TR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5786" y="4001298"/>
            <a:ext cx="1571636" cy="929488"/>
            <a:chOff x="1785918" y="2000240"/>
            <a:chExt cx="1571636" cy="92948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785918" y="2428868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1821637" y="2536025"/>
              <a:ext cx="7858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357422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tr-T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57488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57356" y="250030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57356" y="200024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tr-TR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57422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</a:t>
              </a:r>
              <a:endParaRPr lang="tr-TR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57488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tr-TR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29124" y="4000504"/>
            <a:ext cx="1571636" cy="929488"/>
            <a:chOff x="1785918" y="2000240"/>
            <a:chExt cx="1571636" cy="92948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785918" y="2428868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821637" y="2536025"/>
              <a:ext cx="7858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57422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tr-TR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57488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57356" y="250030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57356" y="200024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tr-TR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57422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tr-TR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57488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50</a:t>
              </a:r>
              <a:endParaRPr lang="tr-TR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14348" y="341685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cost b/w Y and Z changes from 3 to 1</a:t>
            </a:r>
            <a:endParaRPr lang="tr-TR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57488" y="435769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 Q6b.</a:t>
            </a:r>
            <a:endParaRPr lang="tr-TR" dirty="0"/>
          </a:p>
        </p:txBody>
      </p:sp>
      <p:grpSp>
        <p:nvGrpSpPr>
          <p:cNvPr id="3" name="Group 15"/>
          <p:cNvGrpSpPr/>
          <p:nvPr/>
        </p:nvGrpSpPr>
        <p:grpSpPr>
          <a:xfrm>
            <a:off x="714348" y="1358092"/>
            <a:ext cx="1571636" cy="929488"/>
            <a:chOff x="1785918" y="2000240"/>
            <a:chExt cx="1571636" cy="92948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85918" y="2428868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1821637" y="2536025"/>
              <a:ext cx="7858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357422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tr-TR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57488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57356" y="250030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57356" y="200024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tr-T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57422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</a:t>
              </a:r>
              <a:endParaRPr lang="tr-TR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57488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tr-TR" b="1" dirty="0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928926" y="1357298"/>
            <a:ext cx="1571636" cy="929488"/>
            <a:chOff x="1785918" y="2000240"/>
            <a:chExt cx="1571636" cy="92948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785918" y="2428868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821637" y="2536025"/>
              <a:ext cx="7858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57422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tr-T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57488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57356" y="250030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57356" y="200024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tr-TR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57422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6</a:t>
              </a:r>
              <a:endParaRPr lang="tr-TR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57488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50</a:t>
              </a:r>
              <a:endParaRPr lang="tr-TR" dirty="0"/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428596" y="3073398"/>
            <a:ext cx="1571636" cy="929488"/>
            <a:chOff x="1785918" y="2000240"/>
            <a:chExt cx="1571636" cy="92948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785918" y="2428868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1821637" y="2536025"/>
              <a:ext cx="7858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357422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tr-T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57488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57356" y="250030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57356" y="200024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tr-TR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57422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9</a:t>
              </a:r>
              <a:endParaRPr lang="tr-TR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57488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62</a:t>
              </a:r>
              <a:endParaRPr lang="tr-TR" dirty="0"/>
            </a:p>
          </p:txBody>
        </p:sp>
      </p:grpSp>
      <p:grpSp>
        <p:nvGrpSpPr>
          <p:cNvPr id="7" name="Group 34"/>
          <p:cNvGrpSpPr/>
          <p:nvPr/>
        </p:nvGrpSpPr>
        <p:grpSpPr>
          <a:xfrm>
            <a:off x="2857488" y="3071810"/>
            <a:ext cx="1571636" cy="929488"/>
            <a:chOff x="1785918" y="2000240"/>
            <a:chExt cx="1571636" cy="92948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785918" y="2428868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821637" y="2536025"/>
              <a:ext cx="7858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57422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tr-TR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57488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57356" y="250030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57356" y="200024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tr-TR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57422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12</a:t>
              </a:r>
              <a:endParaRPr lang="tr-TR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57488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50</a:t>
              </a:r>
              <a:endParaRPr lang="tr-TR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14348" y="242886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cost b/w Y and Z changes from 3 to 62</a:t>
            </a:r>
            <a:endParaRPr lang="tr-TR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214546" y="3215480"/>
            <a:ext cx="50006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25"/>
          <p:cNvGrpSpPr/>
          <p:nvPr/>
        </p:nvGrpSpPr>
        <p:grpSpPr>
          <a:xfrm>
            <a:off x="5000628" y="3073398"/>
            <a:ext cx="1571636" cy="929488"/>
            <a:chOff x="1785918" y="2000240"/>
            <a:chExt cx="1571636" cy="9294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785918" y="2428868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1821637" y="2536025"/>
              <a:ext cx="7858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357422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tr-TR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57488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57356" y="250030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57356" y="200024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tr-TR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57422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15</a:t>
              </a:r>
              <a:endParaRPr lang="tr-TR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57488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62</a:t>
              </a:r>
              <a:endParaRPr lang="tr-TR" dirty="0"/>
            </a:p>
          </p:txBody>
        </p:sp>
      </p:grpSp>
      <p:grpSp>
        <p:nvGrpSpPr>
          <p:cNvPr id="56" name="Group 34"/>
          <p:cNvGrpSpPr/>
          <p:nvPr/>
        </p:nvGrpSpPr>
        <p:grpSpPr>
          <a:xfrm>
            <a:off x="7429520" y="3071810"/>
            <a:ext cx="1571636" cy="929488"/>
            <a:chOff x="1785918" y="2000240"/>
            <a:chExt cx="1571636" cy="929488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785918" y="2428868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821637" y="2536025"/>
              <a:ext cx="7858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357422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tr-TR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57488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57356" y="250030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57356" y="200024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tr-TR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57422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18</a:t>
              </a:r>
              <a:endParaRPr lang="tr-TR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57488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50</a:t>
              </a:r>
              <a:endParaRPr lang="tr-TR" dirty="0"/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>
            <a:off x="6786578" y="3215480"/>
            <a:ext cx="50006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500562" y="3214686"/>
            <a:ext cx="50006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71472" y="4429132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will continue to change until the following</a:t>
            </a:r>
            <a:endParaRPr lang="tr-TR" dirty="0"/>
          </a:p>
        </p:txBody>
      </p:sp>
      <p:grpSp>
        <p:nvGrpSpPr>
          <p:cNvPr id="87" name="Group 34"/>
          <p:cNvGrpSpPr/>
          <p:nvPr/>
        </p:nvGrpSpPr>
        <p:grpSpPr>
          <a:xfrm>
            <a:off x="642910" y="4929198"/>
            <a:ext cx="1571636" cy="929488"/>
            <a:chOff x="1785918" y="2000240"/>
            <a:chExt cx="1571636" cy="929488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1785918" y="2428868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1821637" y="2536025"/>
              <a:ext cx="7858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357422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tr-TR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857488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857356" y="250030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57356" y="200024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tr-TR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357422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54</a:t>
              </a:r>
              <a:endParaRPr lang="tr-TR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857488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50</a:t>
              </a:r>
              <a:endParaRPr lang="tr-TR" b="1" dirty="0"/>
            </a:p>
          </p:txBody>
        </p:sp>
      </p:grpSp>
      <p:grpSp>
        <p:nvGrpSpPr>
          <p:cNvPr id="96" name="Group 25"/>
          <p:cNvGrpSpPr/>
          <p:nvPr/>
        </p:nvGrpSpPr>
        <p:grpSpPr>
          <a:xfrm>
            <a:off x="2786050" y="4930786"/>
            <a:ext cx="1571636" cy="929488"/>
            <a:chOff x="1785918" y="2000240"/>
            <a:chExt cx="1571636" cy="929488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1785918" y="2428868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1821637" y="2536025"/>
              <a:ext cx="7858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357422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tr-TR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57488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57356" y="250030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857356" y="200024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tr-TR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57422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53</a:t>
              </a:r>
              <a:endParaRPr lang="tr-TR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857488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62</a:t>
              </a:r>
              <a:endParaRPr lang="tr-TR" dirty="0"/>
            </a:p>
          </p:txBody>
        </p:sp>
      </p:grpSp>
      <p:cxnSp>
        <p:nvCxnSpPr>
          <p:cNvPr id="105" name="Straight Arrow Connector 104"/>
          <p:cNvCxnSpPr/>
          <p:nvPr/>
        </p:nvCxnSpPr>
        <p:spPr>
          <a:xfrm>
            <a:off x="2285984" y="5072074"/>
            <a:ext cx="50006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34"/>
          <p:cNvGrpSpPr/>
          <p:nvPr/>
        </p:nvGrpSpPr>
        <p:grpSpPr>
          <a:xfrm>
            <a:off x="5214942" y="4929198"/>
            <a:ext cx="1571636" cy="929488"/>
            <a:chOff x="1785918" y="2000240"/>
            <a:chExt cx="1571636" cy="929488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1785918" y="2428868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1821637" y="2536025"/>
              <a:ext cx="7858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2357422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tr-TR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57488" y="20002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57356" y="250030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tr-TR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857356" y="200024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tr-TR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357422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56</a:t>
              </a:r>
              <a:endParaRPr lang="tr-TR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857488" y="248816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50</a:t>
              </a:r>
              <a:endParaRPr lang="tr-TR" b="1" dirty="0"/>
            </a:p>
          </p:txBody>
        </p:sp>
      </p:grpSp>
      <p:cxnSp>
        <p:nvCxnSpPr>
          <p:cNvPr id="115" name="Straight Arrow Connector 114"/>
          <p:cNvCxnSpPr/>
          <p:nvPr/>
        </p:nvCxnSpPr>
        <p:spPr>
          <a:xfrm>
            <a:off x="4572000" y="5072868"/>
            <a:ext cx="50006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Sol. Q7</a:t>
            </a:r>
            <a:endParaRPr lang="en-US" dirty="0" smtClean="0"/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Step</a:t>
            </a:r>
          </a:p>
          <a:p>
            <a:pPr algn="r"/>
            <a:r>
              <a:rPr lang="en-US" sz="2000">
                <a:latin typeface="Arial" charset="0"/>
              </a:rPr>
              <a:t>0</a:t>
            </a:r>
          </a:p>
          <a:p>
            <a:pPr algn="r"/>
            <a:r>
              <a:rPr lang="en-US" sz="2000">
                <a:latin typeface="Arial" charset="0"/>
              </a:rPr>
              <a:t>1</a:t>
            </a:r>
          </a:p>
          <a:p>
            <a:pPr algn="r"/>
            <a:r>
              <a:rPr lang="en-US" sz="2000">
                <a:latin typeface="Arial" charset="0"/>
              </a:rPr>
              <a:t>2</a:t>
            </a:r>
          </a:p>
          <a:p>
            <a:pPr algn="r"/>
            <a:r>
              <a:rPr lang="en-US" sz="2000">
                <a:latin typeface="Arial" charset="0"/>
              </a:rPr>
              <a:t>3</a:t>
            </a:r>
          </a:p>
          <a:p>
            <a:pPr algn="r"/>
            <a:r>
              <a:rPr lang="en-US" sz="2000">
                <a:latin typeface="Arial" charset="0"/>
              </a:rPr>
              <a:t>4</a:t>
            </a:r>
          </a:p>
          <a:p>
            <a:pPr algn="r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1041845" y="1516063"/>
            <a:ext cx="122828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Arial" charset="0"/>
              </a:rPr>
              <a:t>start N</a:t>
            </a:r>
          </a:p>
          <a:p>
            <a:pPr algn="r"/>
            <a:r>
              <a:rPr lang="en-US" sz="2000" dirty="0" smtClean="0">
                <a:latin typeface="Arial" charset="0"/>
              </a:rPr>
              <a:t>F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 smtClean="0">
                <a:latin typeface="Arial" charset="0"/>
              </a:rPr>
              <a:t>FE</a:t>
            </a:r>
          </a:p>
          <a:p>
            <a:pPr algn="r"/>
            <a:r>
              <a:rPr lang="en-US" sz="2000" dirty="0" smtClean="0">
                <a:latin typeface="Arial" charset="0"/>
              </a:rPr>
              <a:t>FED</a:t>
            </a:r>
          </a:p>
          <a:p>
            <a:pPr algn="r"/>
            <a:r>
              <a:rPr lang="en-US" sz="2000" dirty="0" smtClean="0">
                <a:latin typeface="Arial" charset="0"/>
              </a:rPr>
              <a:t>FEDC</a:t>
            </a:r>
          </a:p>
          <a:p>
            <a:pPr algn="r"/>
            <a:r>
              <a:rPr lang="en-US" sz="2000" dirty="0" smtClean="0">
                <a:latin typeface="Arial" charset="0"/>
              </a:rPr>
              <a:t>FEDCA</a:t>
            </a:r>
          </a:p>
          <a:p>
            <a:pPr algn="r"/>
            <a:r>
              <a:rPr lang="en-US" sz="2000" dirty="0" smtClean="0">
                <a:latin typeface="Arial" charset="0"/>
              </a:rPr>
              <a:t>FEDCAB</a:t>
            </a:r>
            <a:endParaRPr lang="en-US" sz="2000" dirty="0">
              <a:latin typeface="Arial" charset="0"/>
            </a:endParaRPr>
          </a:p>
          <a:p>
            <a:pPr algn="r"/>
            <a:endParaRPr lang="en-US" sz="2000" dirty="0">
              <a:latin typeface="Arial" charset="0"/>
            </a:endParaRPr>
          </a:p>
          <a:p>
            <a:pPr algn="r"/>
            <a:endParaRPr lang="en-US" sz="2000" dirty="0">
              <a:latin typeface="Arial" charset="0"/>
            </a:endParaRPr>
          </a:p>
          <a:p>
            <a:pPr algn="r"/>
            <a:endParaRPr lang="en-US" sz="2000" dirty="0">
              <a:latin typeface="Arial" charset="0"/>
            </a:endParaRPr>
          </a:p>
          <a:p>
            <a:pPr algn="r"/>
            <a:endParaRPr lang="en-US" sz="2000" dirty="0">
              <a:latin typeface="Arial" charset="0"/>
            </a:endParaRP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2374691" y="1497013"/>
            <a:ext cx="129561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dirty="0" smtClean="0">
                <a:latin typeface="Arial" charset="0"/>
              </a:rPr>
              <a:t>D(D),p(D)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 smtClean="0">
                <a:latin typeface="Arial" charset="0"/>
              </a:rPr>
              <a:t>2,F</a:t>
            </a:r>
          </a:p>
          <a:p>
            <a:pPr algn="r"/>
            <a:endParaRPr lang="en-US" sz="2000" dirty="0">
              <a:latin typeface="Arial" charset="0"/>
            </a:endParaRPr>
          </a:p>
        </p:txBody>
      </p:sp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3684723" y="1501775"/>
            <a:ext cx="12666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dirty="0" smtClean="0">
                <a:latin typeface="Arial" charset="0"/>
              </a:rPr>
              <a:t>D(E),p(E)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 smtClean="0">
                <a:latin typeface="Arial" charset="0"/>
              </a:rPr>
              <a:t>1,F</a:t>
            </a:r>
            <a:endParaRPr lang="en-US" sz="2000" dirty="0">
              <a:latin typeface="Arial" charset="0"/>
            </a:endParaRPr>
          </a:p>
        </p:txBody>
      </p:sp>
      <p:sp>
        <p:nvSpPr>
          <p:cNvPr id="36873" name="Text Box 7"/>
          <p:cNvSpPr txBox="1">
            <a:spLocks noChangeArrowheads="1"/>
          </p:cNvSpPr>
          <p:nvPr/>
        </p:nvSpPr>
        <p:spPr bwMode="auto">
          <a:xfrm>
            <a:off x="4961008" y="1497013"/>
            <a:ext cx="126675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dirty="0" smtClean="0">
                <a:latin typeface="Arial" charset="0"/>
              </a:rPr>
              <a:t>D(A),p(A)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 smtClean="0">
                <a:latin typeface="Arial" charset="0"/>
              </a:rPr>
              <a:t>Infinity</a:t>
            </a:r>
          </a:p>
          <a:p>
            <a:pPr algn="r"/>
            <a:r>
              <a:rPr lang="en-US" sz="2000" dirty="0" smtClean="0">
                <a:latin typeface="Arial" charset="0"/>
              </a:rPr>
              <a:t>Infinity</a:t>
            </a:r>
          </a:p>
          <a:p>
            <a:pPr algn="r"/>
            <a:r>
              <a:rPr lang="en-US" sz="2000" dirty="0" smtClean="0">
                <a:latin typeface="Arial" charset="0"/>
              </a:rPr>
              <a:t>5,D</a:t>
            </a:r>
            <a:endParaRPr lang="en-US" sz="2000" dirty="0">
              <a:latin typeface="Arial" charset="0"/>
            </a:endParaRPr>
          </a:p>
        </p:txBody>
      </p:sp>
      <p:sp>
        <p:nvSpPr>
          <p:cNvPr id="36874" name="Text Box 8"/>
          <p:cNvSpPr txBox="1">
            <a:spLocks noChangeArrowheads="1"/>
          </p:cNvSpPr>
          <p:nvPr/>
        </p:nvSpPr>
        <p:spPr bwMode="auto">
          <a:xfrm>
            <a:off x="6256408" y="1501775"/>
            <a:ext cx="126675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dirty="0" smtClean="0">
                <a:latin typeface="Arial" charset="0"/>
              </a:rPr>
              <a:t>D(B),p(B)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 smtClean="0">
                <a:latin typeface="Arial" charset="0"/>
              </a:rPr>
              <a:t>Infinity</a:t>
            </a:r>
          </a:p>
          <a:p>
            <a:pPr algn="r"/>
            <a:r>
              <a:rPr lang="en-US" sz="2000" dirty="0" smtClean="0">
                <a:latin typeface="Arial" charset="0"/>
              </a:rPr>
              <a:t>Infinity</a:t>
            </a:r>
          </a:p>
          <a:p>
            <a:pPr algn="r"/>
            <a:r>
              <a:rPr lang="en-US" sz="2000" dirty="0" smtClean="0">
                <a:latin typeface="Arial" charset="0"/>
              </a:rPr>
              <a:t>7,D</a:t>
            </a:r>
            <a:endParaRPr lang="en-US" sz="2000" dirty="0">
              <a:latin typeface="Arial" charset="0"/>
            </a:endParaRPr>
          </a:p>
        </p:txBody>
      </p:sp>
      <p:sp>
        <p:nvSpPr>
          <p:cNvPr id="36875" name="Text Box 9"/>
          <p:cNvSpPr txBox="1">
            <a:spLocks noChangeArrowheads="1"/>
          </p:cNvSpPr>
          <p:nvPr/>
        </p:nvSpPr>
        <p:spPr bwMode="auto">
          <a:xfrm>
            <a:off x="7480089" y="1516063"/>
            <a:ext cx="129561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dirty="0" smtClean="0">
                <a:latin typeface="Arial" charset="0"/>
              </a:rPr>
              <a:t>D(C),p(C)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 smtClean="0">
                <a:latin typeface="Arial" charset="0"/>
              </a:rPr>
              <a:t>Infinity</a:t>
            </a:r>
          </a:p>
          <a:p>
            <a:pPr algn="r"/>
            <a:r>
              <a:rPr lang="en-US" sz="2000" dirty="0" smtClean="0">
                <a:latin typeface="Arial" charset="0"/>
              </a:rPr>
              <a:t>3,E</a:t>
            </a:r>
            <a:endParaRPr lang="en-US" sz="2000" dirty="0">
              <a:latin typeface="Arial" charset="0"/>
            </a:endParaRPr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884</Words>
  <Application>Microsoft Office PowerPoint</Application>
  <PresentationFormat>On-screen Show (4:3)</PresentationFormat>
  <Paragraphs>260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Solution Final Exam  COMPUTER NETWORKS Fall 2010 - 2011</vt:lpstr>
      <vt:lpstr>Solution Q1</vt:lpstr>
      <vt:lpstr>Sol Q2. sender: handles flipped bits in data pkts and garbled ACK/NAKs</vt:lpstr>
      <vt:lpstr>Sol. Q3</vt:lpstr>
      <vt:lpstr>Sol Q4</vt:lpstr>
      <vt:lpstr>Sol Q5.</vt:lpstr>
      <vt:lpstr>Sol Q6a.</vt:lpstr>
      <vt:lpstr>Sol Q6b.</vt:lpstr>
      <vt:lpstr>Sol. Q7</vt:lpstr>
      <vt:lpstr>Sol Q8.a. Ethernet CSMA/CD algorithm</vt:lpstr>
      <vt:lpstr>Sol Q8.b.</vt:lpstr>
      <vt:lpstr>Q9a.</vt:lpstr>
      <vt:lpstr>Q10a.</vt:lpstr>
      <vt:lpstr>Q10b.</vt:lpstr>
    </vt:vector>
  </TitlesOfParts>
  <Company>student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faisal</dc:creator>
  <cp:lastModifiedBy>faisal</cp:lastModifiedBy>
  <cp:revision>27</cp:revision>
  <dcterms:created xsi:type="dcterms:W3CDTF">2011-02-03T05:33:44Z</dcterms:created>
  <dcterms:modified xsi:type="dcterms:W3CDTF">2011-02-03T08:02:41Z</dcterms:modified>
</cp:coreProperties>
</file>