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328" r:id="rId11"/>
    <p:sldId id="265" r:id="rId12"/>
    <p:sldId id="329" r:id="rId13"/>
    <p:sldId id="268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32" r:id="rId53"/>
    <p:sldId id="317" r:id="rId54"/>
    <p:sldId id="318" r:id="rId55"/>
    <p:sldId id="319" r:id="rId56"/>
    <p:sldId id="330" r:id="rId57"/>
    <p:sldId id="33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Access Control Systems &amp; Methodology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3048000"/>
            <a:ext cx="2438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Lecture 3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5334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 err="1" smtClean="0"/>
              <a:t>Raza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asadraza@mcs.edu.pk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Biometrics-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Enrollment Phase:</a:t>
            </a:r>
          </a:p>
          <a:p>
            <a:pPr lvl="1"/>
            <a:r>
              <a:rPr lang="en-US" dirty="0" smtClean="0"/>
              <a:t>Generates a reference file used for future authentication purposes.</a:t>
            </a:r>
          </a:p>
          <a:p>
            <a:r>
              <a:rPr lang="en-US" dirty="0" smtClean="0"/>
              <a:t>Authentication Phase:</a:t>
            </a:r>
          </a:p>
          <a:p>
            <a:pPr lvl="1"/>
            <a:r>
              <a:rPr lang="en-US" dirty="0" smtClean="0"/>
              <a:t>Compares the data now collected with what is stored in the reference file.</a:t>
            </a:r>
          </a:p>
          <a:p>
            <a:r>
              <a:rPr lang="en-US" dirty="0" smtClean="0"/>
              <a:t>System Calibration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Sensitivity allows for errors: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Type I </a:t>
            </a:r>
            <a:r>
              <a:rPr lang="en-US" dirty="0" smtClean="0">
                <a:sym typeface="Wingdings" pitchFamily="2" charset="2"/>
              </a:rPr>
              <a:t> False Rejection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One who should be authorized is rejected.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Type II  False Acceptance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An imposter is improperly authenticated.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dangerous type of errors are Type II.</a:t>
            </a:r>
          </a:p>
          <a:p>
            <a:r>
              <a:rPr lang="en-US" dirty="0" smtClean="0"/>
              <a:t>Does that mean Type I errors are acceptable?</a:t>
            </a:r>
          </a:p>
          <a:p>
            <a:r>
              <a:rPr lang="en-US" dirty="0" smtClean="0"/>
              <a:t>A CER is used to understand the accuracy between several different biometric systems.</a:t>
            </a:r>
          </a:p>
          <a:p>
            <a:r>
              <a:rPr lang="en-US" dirty="0" smtClean="0"/>
              <a:t>The lower the CER value, the higher the accuracy.</a:t>
            </a:r>
          </a:p>
          <a:p>
            <a:pPr lvl="1"/>
            <a:r>
              <a:rPr lang="en-US" dirty="0" smtClean="0"/>
              <a:t>A CER value of 2 is more accurate than a CER value of 3.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5191"/>
            <a:ext cx="8229600" cy="1577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Crossover Error Rate (CER)</a:t>
            </a:r>
          </a:p>
          <a:p>
            <a:pPr lvl="1"/>
            <a:r>
              <a:rPr lang="en-US" sz="2400" dirty="0" smtClean="0"/>
              <a:t>A metric used to gauge a biometric system’s accuracy.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8401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Companies have a wide range of choice when it comes to different types of biometric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1648"/>
            <a:ext cx="8150352" cy="758952"/>
          </a:xfrm>
        </p:spPr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Finger Scan &amp; Fingerprint</a:t>
            </a:r>
          </a:p>
          <a:p>
            <a:pPr lvl="1"/>
            <a:r>
              <a:rPr lang="en-US" dirty="0" smtClean="0"/>
              <a:t>A finger scan collects less information than a fingerprint and requires fewer resources.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385" t="9774" r="14286" b="10025"/>
          <a:stretch>
            <a:fillRect/>
          </a:stretch>
        </p:blipFill>
        <p:spPr bwMode="auto">
          <a:xfrm>
            <a:off x="6096000" y="2971800"/>
            <a:ext cx="2362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 Geometry</a:t>
            </a:r>
          </a:p>
          <a:p>
            <a:pPr lvl="1"/>
            <a:r>
              <a:rPr lang="en-US" dirty="0" smtClean="0"/>
              <a:t>Reviews the length and width of your hand and fingers from a top view.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095625"/>
            <a:ext cx="35052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Iris Scan</a:t>
            </a:r>
          </a:p>
          <a:p>
            <a:pPr lvl="1"/>
            <a:r>
              <a:rPr lang="en-US" dirty="0" smtClean="0"/>
              <a:t>Reviews the color portion and patterns around the pupil of an eye.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105150"/>
            <a:ext cx="3505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Retina Scan</a:t>
            </a:r>
          </a:p>
          <a:p>
            <a:pPr lvl="1"/>
            <a:r>
              <a:rPr lang="en-US" dirty="0" smtClean="0"/>
              <a:t>Review the  pattern of blood vessels  at the back of an eyeball.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971800"/>
            <a:ext cx="34956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Signature Dynamics</a:t>
            </a:r>
          </a:p>
          <a:p>
            <a:pPr lvl="1"/>
            <a:r>
              <a:rPr lang="en-US" sz="2400" dirty="0" smtClean="0"/>
              <a:t>Different than a Digitized Signature which is an electronic copy of a static signature.</a:t>
            </a:r>
          </a:p>
          <a:p>
            <a:pPr lvl="1"/>
            <a:r>
              <a:rPr lang="en-US" sz="2400" dirty="0" smtClean="0"/>
              <a:t>Captures many features of how one writes, making it harder to forge a signature.</a:t>
            </a:r>
          </a:p>
          <a:p>
            <a:pPr lvl="1"/>
            <a:r>
              <a:rPr lang="en-US" sz="2400" dirty="0" smtClean="0"/>
              <a:t>Signing signatures produces </a:t>
            </a:r>
          </a:p>
          <a:p>
            <a:pPr lvl="1">
              <a:buNone/>
            </a:pPr>
            <a:r>
              <a:rPr lang="en-US" sz="2400" dirty="0" smtClean="0"/>
              <a:t> electrical signals that can be </a:t>
            </a:r>
          </a:p>
          <a:p>
            <a:pPr lvl="1">
              <a:buNone/>
            </a:pPr>
            <a:r>
              <a:rPr lang="en-US" sz="2400" dirty="0" smtClean="0"/>
              <a:t>captured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230" y="3733800"/>
            <a:ext cx="378097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Recommended Reading 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Chapter 4 : CISSP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Chapter  2 &amp; 3 of  Computer Security  by Dieter </a:t>
            </a:r>
            <a:r>
              <a:rPr lang="en-US" dirty="0" err="1" smtClean="0"/>
              <a:t>Gollmann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Voice Print</a:t>
            </a:r>
          </a:p>
          <a:p>
            <a:pPr lvl="1"/>
            <a:r>
              <a:rPr lang="en-US" dirty="0" smtClean="0"/>
              <a:t>Captures the frequency and pitch of a voice for authentication.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 and their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Passwords are the most common authentication mechanism used because they are the easiest --- But the least secure.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 and their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Passwords should be at least 8 characters (alphanumeric and symbols), upper and lower case.</a:t>
            </a:r>
          </a:p>
          <a:p>
            <a:r>
              <a:rPr lang="en-US" dirty="0" smtClean="0"/>
              <a:t>User should not be able to use same password</a:t>
            </a:r>
          </a:p>
          <a:p>
            <a:pPr lvl="1"/>
            <a:r>
              <a:rPr lang="en-US" dirty="0" smtClean="0"/>
              <a:t>Password history</a:t>
            </a:r>
            <a:endParaRPr lang="en-US" dirty="0"/>
          </a:p>
          <a:p>
            <a:r>
              <a:rPr lang="en-US" dirty="0" smtClean="0"/>
              <a:t>Threshold (Clipping Level) of acceptable number of failed login attempts.</a:t>
            </a:r>
          </a:p>
          <a:p>
            <a:r>
              <a:rPr lang="en-US" dirty="0" smtClean="0"/>
              <a:t>Passwords should not be shared</a:t>
            </a:r>
          </a:p>
          <a:p>
            <a:r>
              <a:rPr lang="en-US" dirty="0" smtClean="0"/>
              <a:t>Do not use easily guessed or dictionary words.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 and their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dictionary attack compares a captured password to words in a file.</a:t>
            </a:r>
          </a:p>
          <a:p>
            <a:r>
              <a:rPr lang="en-US" dirty="0" smtClean="0"/>
              <a:t>A brute force attack tries different characters until a match is found.</a:t>
            </a:r>
          </a:p>
          <a:p>
            <a:r>
              <a:rPr lang="en-US" dirty="0" smtClean="0"/>
              <a:t>Tools can be configured to execute both types of attacks.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 and their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are used to uncover captured passwords for white or black hat purposes.</a:t>
            </a:r>
          </a:p>
          <a:p>
            <a:r>
              <a:rPr lang="en-US" dirty="0" smtClean="0"/>
              <a:t>Cognitive passwords are based on an individual’s opinions and life experiences. </a:t>
            </a:r>
          </a:p>
          <a:p>
            <a:r>
              <a:rPr lang="en-US" dirty="0" smtClean="0"/>
              <a:t>Password generators create very complex passwords that people will most likely write down.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Token devices are used to generate one-time passwords.</a:t>
            </a:r>
          </a:p>
          <a:p>
            <a:r>
              <a:rPr lang="en-US" dirty="0" smtClean="0"/>
              <a:t>The one-time password is used for authentication and provides more protection than static passwords.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Synchronous: based on time or counter</a:t>
            </a:r>
          </a:p>
          <a:p>
            <a:pPr lvl="1"/>
            <a:r>
              <a:rPr lang="en-US" dirty="0" smtClean="0"/>
              <a:t>Asynchronous: based on challenge-response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Time-Based Synchronous Token Devices</a:t>
            </a:r>
          </a:p>
          <a:p>
            <a:pPr lvl="1"/>
            <a:r>
              <a:rPr lang="en-US" dirty="0" smtClean="0"/>
              <a:t>The token device and authentication service must have the same internal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Token Devices</a:t>
            </a:r>
          </a:p>
          <a:p>
            <a:pPr lvl="1"/>
            <a:r>
              <a:rPr lang="en-US" dirty="0" smtClean="0"/>
              <a:t>Asynchronous  token devices  have more steps involved for a user to be authenticated</a:t>
            </a:r>
          </a:p>
          <a:p>
            <a:pPr lvl="1"/>
            <a:r>
              <a:rPr lang="en-US" dirty="0" smtClean="0"/>
              <a:t>Challenge-Response</a:t>
            </a:r>
          </a:p>
          <a:p>
            <a:pPr lvl="2"/>
            <a:r>
              <a:rPr lang="en-US" dirty="0" smtClean="0"/>
              <a:t>The password itself is not sent over the wire in a challenge-response authentication technology.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synchronous and asynchronous token devices generate one-time passwords for authentication.</a:t>
            </a:r>
          </a:p>
          <a:p>
            <a:r>
              <a:rPr lang="en-US" dirty="0" smtClean="0"/>
              <a:t>It is harder for an attacker to reuse a one-time password than a static password.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Access Controls Models</a:t>
            </a:r>
          </a:p>
          <a:p>
            <a:pPr lvl="1"/>
            <a:r>
              <a:rPr lang="en-US" dirty="0" smtClean="0"/>
              <a:t>Mandatory</a:t>
            </a:r>
          </a:p>
          <a:p>
            <a:pPr lvl="1"/>
            <a:r>
              <a:rPr lang="en-US" dirty="0" smtClean="0"/>
              <a:t>Discretionary</a:t>
            </a:r>
          </a:p>
          <a:p>
            <a:pPr lvl="1"/>
            <a:r>
              <a:rPr lang="en-US" dirty="0" smtClean="0"/>
              <a:t>Non-Discretionary</a:t>
            </a:r>
          </a:p>
          <a:p>
            <a:r>
              <a:rPr lang="en-US" dirty="0" smtClean="0"/>
              <a:t>Single Sign-On Technologies</a:t>
            </a:r>
          </a:p>
          <a:p>
            <a:r>
              <a:rPr lang="en-US" dirty="0" smtClean="0"/>
              <a:t>Threats and Attacks on Different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example of something you have</a:t>
            </a:r>
          </a:p>
          <a:p>
            <a:endParaRPr lang="en-US" dirty="0" smtClean="0"/>
          </a:p>
          <a:p>
            <a:r>
              <a:rPr lang="en-US" dirty="0" smtClean="0"/>
              <a:t>Some token devices require user to authenticate himself to the device. E.g. by a pin number</a:t>
            </a:r>
          </a:p>
          <a:p>
            <a:pPr lvl="1"/>
            <a:r>
              <a:rPr lang="en-US" dirty="0" smtClean="0"/>
              <a:t>2-factor Authentication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way to authenticate a subject.</a:t>
            </a:r>
          </a:p>
          <a:p>
            <a:pPr lvl="1"/>
            <a:r>
              <a:rPr lang="en-US" dirty="0" smtClean="0"/>
              <a:t>In Public key cryptography, private key is used for authentication.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passphrase provides more protection than a password because it is longer.</a:t>
            </a:r>
          </a:p>
          <a:p>
            <a:r>
              <a:rPr lang="en-US" dirty="0" smtClean="0"/>
              <a:t>A passphrase is converted into a virtual password.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81400"/>
            <a:ext cx="63150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Smart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memory card has a magnetic strip that holds data but it cannot process data.</a:t>
            </a:r>
          </a:p>
          <a:p>
            <a:r>
              <a:rPr lang="en-US" dirty="0" smtClean="0"/>
              <a:t>A smart card has a microprocessor and integrated circuits that process data instead of just holding data.</a:t>
            </a:r>
          </a:p>
          <a:p>
            <a:pPr lvl="1"/>
            <a:r>
              <a:rPr lang="en-US" dirty="0" smtClean="0"/>
              <a:t>A smart card can hold money, medical information, or a private key.</a:t>
            </a:r>
          </a:p>
          <a:p>
            <a:pPr lvl="1"/>
            <a:r>
              <a:rPr lang="en-US" dirty="0" smtClean="0"/>
              <a:t>A smart card can generate a one-time password and respond to a challenge-response.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Smart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smart card uses the gold </a:t>
            </a:r>
            <a:r>
              <a:rPr lang="en-US" smtClean="0"/>
              <a:t>seal input/output </a:t>
            </a:r>
            <a:r>
              <a:rPr lang="en-US" dirty="0" smtClean="0"/>
              <a:t>connection channel to communicate with the reader.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067050"/>
            <a:ext cx="27336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and Smart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Smart cards can have biometric templates to hold biometric reference files for authentication.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subjects can access what objects?</a:t>
            </a:r>
          </a:p>
          <a:p>
            <a:r>
              <a:rPr lang="en-US" dirty="0" smtClean="0"/>
              <a:t>Subjects must supply access criteria information before it can be authorized to access an object.</a:t>
            </a:r>
          </a:p>
          <a:p>
            <a:r>
              <a:rPr lang="en-US" dirty="0" smtClean="0"/>
              <a:t>Clearances and Classifications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Need-to-know authentication restricts access from the resources not required to carry out tasks.</a:t>
            </a:r>
          </a:p>
          <a:p>
            <a:r>
              <a:rPr lang="en-US" dirty="0" smtClean="0"/>
              <a:t>Data is compartmentalized into specific categories and subjects are granted access to them.</a:t>
            </a:r>
          </a:p>
          <a:p>
            <a:r>
              <a:rPr lang="en-US" dirty="0" smtClean="0"/>
              <a:t>Access criteria can be broken up into </a:t>
            </a:r>
          </a:p>
          <a:p>
            <a:pPr lvl="1"/>
            <a:r>
              <a:rPr lang="en-US" dirty="0" smtClean="0"/>
              <a:t>Roles </a:t>
            </a:r>
          </a:p>
          <a:p>
            <a:pPr lvl="1"/>
            <a:r>
              <a:rPr lang="en-US" dirty="0" smtClean="0"/>
              <a:t>Groups </a:t>
            </a:r>
          </a:p>
          <a:p>
            <a:pPr lvl="1"/>
            <a:r>
              <a:rPr lang="en-US" dirty="0" smtClean="0"/>
              <a:t>Location </a:t>
            </a:r>
          </a:p>
          <a:p>
            <a:pPr lvl="1"/>
            <a:r>
              <a:rPr lang="en-US" dirty="0" smtClean="0"/>
              <a:t>Time </a:t>
            </a:r>
          </a:p>
          <a:p>
            <a:pPr lvl="1"/>
            <a:r>
              <a:rPr lang="en-US" dirty="0" smtClean="0"/>
              <a:t>Transaction type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Least privilege authentication restricts access to only those resources required for the task.</a:t>
            </a:r>
          </a:p>
          <a:p>
            <a:r>
              <a:rPr lang="en-US" dirty="0" smtClean="0"/>
              <a:t>Authorization Creep: More rights and permissions are given to users over time as positions and roles change.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Default to no access means that if a subject has not been explicitly allowed it is implicitly denied.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Line of Logical Protection</a:t>
            </a:r>
          </a:p>
          <a:p>
            <a:pPr lvl="1"/>
            <a:r>
              <a:rPr lang="en-US" dirty="0" smtClean="0"/>
              <a:t>Access control is the first line of protection of a company’s assets and several technologies are used.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duties means that a critical task cannot be carried out by an entity alone.</a:t>
            </a:r>
          </a:p>
          <a:p>
            <a:r>
              <a:rPr lang="en-US" dirty="0" smtClean="0"/>
              <a:t>It is dangerous to trust individual subjects so important tasks should be split among several subjects.</a:t>
            </a:r>
          </a:p>
          <a:p>
            <a:r>
              <a:rPr lang="en-US" dirty="0" smtClean="0"/>
              <a:t>Key recovery is an example of separation of duties.</a:t>
            </a:r>
          </a:p>
          <a:p>
            <a:r>
              <a:rPr lang="en-US" dirty="0" smtClean="0"/>
              <a:t>Collusion is when more than one person comes together to carry out fraudulent activity.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Sign-on Technologies allow user one-time authentication and access to all necessary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reduce the amount of credential sets users have to keep track of.</a:t>
            </a:r>
          </a:p>
          <a:p>
            <a:r>
              <a:rPr lang="en-US" dirty="0" smtClean="0"/>
              <a:t>Reduce administrative overhead involved with authentication issues.</a:t>
            </a:r>
          </a:p>
          <a:p>
            <a:r>
              <a:rPr lang="en-US" dirty="0" smtClean="0"/>
              <a:t>If an attacker obtains one credential set, he/she has the Keys to the Kingdom.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Sign-on is an immature technology with hurdles to overcome to work in different environments.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Sign-On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</a:p>
          <a:p>
            <a:r>
              <a:rPr lang="en-US" dirty="0" smtClean="0"/>
              <a:t>SESAME</a:t>
            </a:r>
          </a:p>
          <a:p>
            <a:r>
              <a:rPr lang="en-US" dirty="0" smtClean="0"/>
              <a:t>Thin Clients</a:t>
            </a:r>
          </a:p>
          <a:p>
            <a:r>
              <a:rPr lang="en-US" dirty="0" smtClean="0"/>
              <a:t>Scripts</a:t>
            </a:r>
          </a:p>
          <a:p>
            <a:r>
              <a:rPr lang="en-US" dirty="0" smtClean="0"/>
              <a:t>Directory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620000" cy="1143000"/>
          </a:xfrm>
        </p:spPr>
        <p:txBody>
          <a:bodyPr>
            <a:normAutofit/>
          </a:bodyPr>
          <a:lstStyle/>
          <a:p>
            <a:r>
              <a:rPr lang="en-US" sz="6700" b="1" dirty="0" smtClean="0"/>
              <a:t>Kerberos</a:t>
            </a:r>
            <a:endParaRPr lang="en-US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Kerberos is a three-headed dog</a:t>
            </a:r>
          </a:p>
          <a:p>
            <a:r>
              <a:rPr lang="en-US" sz="2800"/>
              <a:t>A network authentication protocol developed at MIT as part of Project Athena Kerberos is also known as Cerberus, when using the Latin spelling</a:t>
            </a:r>
          </a:p>
          <a:p>
            <a:r>
              <a:rPr lang="en-US" sz="2800"/>
              <a:t>Uses private-key cryptography for providing authentication across open networks</a:t>
            </a:r>
          </a:p>
          <a:p>
            <a:r>
              <a:rPr lang="en-US" sz="2800"/>
              <a:t>Mediates authentication through a trusted 3rd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Heads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● Authentication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– The confirmation that a user who is requesting services is a valid user of the network services requested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● </a:t>
            </a:r>
            <a:r>
              <a:rPr lang="en-US" sz="2400" b="1"/>
              <a:t>Authorization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– The granting of specific types of service to a user, based on their authentication, what services they are requesting, and the current system state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● Accounting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– The tracking of the consumption of network resources    by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Standards-based strong authentication</a:t>
            </a:r>
          </a:p>
          <a:p>
            <a:r>
              <a:rPr lang="en-US"/>
              <a:t>Broad operating-system support</a:t>
            </a:r>
          </a:p>
          <a:p>
            <a:r>
              <a:rPr lang="en-US"/>
              <a:t>Provides for single sign-on (SSO) capability</a:t>
            </a:r>
          </a:p>
          <a:p>
            <a:r>
              <a:rPr lang="en-US"/>
              <a:t>Passwords never traverse the network</a:t>
            </a:r>
          </a:p>
          <a:p>
            <a:r>
              <a:rPr lang="en-US"/>
              <a:t>Password guessing more difficult</a:t>
            </a:r>
          </a:p>
          <a:p>
            <a:r>
              <a:rPr lang="en-US"/>
              <a:t>Stolen authentication tickets are hard to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/>
              <a:t>Summary of Kerberos Version 4 Messages Exchange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(1) C  to   AS                  </a:t>
            </a:r>
            <a:r>
              <a:rPr lang="en-US" sz="1600" i="1" dirty="0" err="1"/>
              <a:t>IDc</a:t>
            </a:r>
            <a:r>
              <a:rPr lang="en-US" sz="1600" i="1" dirty="0"/>
              <a:t>||</a:t>
            </a:r>
            <a:r>
              <a:rPr lang="en-US" sz="1600" i="1" dirty="0" err="1"/>
              <a:t>IDtgs</a:t>
            </a:r>
            <a:r>
              <a:rPr lang="en-US" sz="1600" i="1" dirty="0"/>
              <a:t>||TS</a:t>
            </a:r>
            <a:r>
              <a:rPr lang="en-US" sz="1600" dirty="0"/>
              <a:t>1</a:t>
            </a:r>
          </a:p>
          <a:p>
            <a:endParaRPr lang="en-US" sz="1600" dirty="0"/>
          </a:p>
          <a:p>
            <a:r>
              <a:rPr lang="en-US" sz="1600" b="1" dirty="0"/>
              <a:t>(2) AS to  C                    </a:t>
            </a:r>
            <a:r>
              <a:rPr lang="en-US" sz="1600" dirty="0"/>
              <a:t>E(</a:t>
            </a:r>
            <a:r>
              <a:rPr lang="en-US" sz="1600" i="1" dirty="0" err="1"/>
              <a:t>Kc</a:t>
            </a:r>
            <a:r>
              <a:rPr lang="en-US" sz="1600" dirty="0"/>
              <a:t>,[</a:t>
            </a:r>
            <a:r>
              <a:rPr lang="en-US" sz="1600" i="1" dirty="0" err="1"/>
              <a:t>Kc,tgs</a:t>
            </a:r>
            <a:r>
              <a:rPr lang="en-US" sz="1600" dirty="0"/>
              <a:t>||</a:t>
            </a:r>
            <a:r>
              <a:rPr lang="en-US" sz="1600" i="1" dirty="0" err="1"/>
              <a:t>IDtgs</a:t>
            </a:r>
            <a:r>
              <a:rPr lang="en-US" sz="1600" dirty="0"/>
              <a:t>||</a:t>
            </a:r>
            <a:r>
              <a:rPr lang="en-US" sz="1600" i="1" dirty="0"/>
              <a:t>TS</a:t>
            </a:r>
            <a:r>
              <a:rPr lang="en-US" sz="1600" dirty="0"/>
              <a:t>2||</a:t>
            </a:r>
            <a:r>
              <a:rPr lang="en-US" sz="1600" i="1" dirty="0"/>
              <a:t>Lifetime</a:t>
            </a:r>
            <a:r>
              <a:rPr lang="en-US" sz="1600" dirty="0"/>
              <a:t>2||</a:t>
            </a:r>
            <a:r>
              <a:rPr lang="en-US" sz="1600" i="1" dirty="0" err="1"/>
              <a:t>Tickettgs</a:t>
            </a:r>
            <a:r>
              <a:rPr lang="en-US" sz="1600" dirty="0"/>
              <a:t>])</a:t>
            </a:r>
          </a:p>
          <a:p>
            <a:endParaRPr lang="en-US" sz="1600" dirty="0"/>
          </a:p>
          <a:p>
            <a:r>
              <a:rPr lang="en-US" sz="1600" b="1" dirty="0"/>
              <a:t>(3) C  to  TGS                </a:t>
            </a:r>
            <a:r>
              <a:rPr lang="en-US" sz="1600" i="1" dirty="0" err="1"/>
              <a:t>IDv</a:t>
            </a:r>
            <a:r>
              <a:rPr lang="en-US" sz="1600" dirty="0"/>
              <a:t>||</a:t>
            </a:r>
            <a:r>
              <a:rPr lang="en-US" sz="1600" i="1" dirty="0" err="1"/>
              <a:t>Tickettgs</a:t>
            </a:r>
            <a:r>
              <a:rPr lang="en-US" sz="1600" dirty="0"/>
              <a:t>||</a:t>
            </a:r>
            <a:r>
              <a:rPr lang="en-US" sz="1600" i="1" dirty="0" smtClean="0"/>
              <a:t>Authenticator </a:t>
            </a:r>
            <a:r>
              <a:rPr lang="en-US" sz="1600" b="1" i="1" dirty="0" smtClean="0"/>
              <a:t>c</a:t>
            </a:r>
            <a:endParaRPr lang="en-US" sz="1600" b="1" i="1" dirty="0"/>
          </a:p>
          <a:p>
            <a:endParaRPr lang="en-US" sz="1600" i="1" dirty="0"/>
          </a:p>
          <a:p>
            <a:r>
              <a:rPr lang="en-US" sz="1600" b="1" dirty="0"/>
              <a:t>(4)TGS to C                   </a:t>
            </a:r>
            <a:r>
              <a:rPr lang="en-US" sz="1600" dirty="0"/>
              <a:t>E(</a:t>
            </a:r>
            <a:r>
              <a:rPr lang="en-US" sz="1600" i="1" dirty="0" err="1"/>
              <a:t>Kc,tgs</a:t>
            </a:r>
            <a:r>
              <a:rPr lang="en-US" sz="1600" dirty="0"/>
              <a:t>, [</a:t>
            </a:r>
            <a:r>
              <a:rPr lang="en-US" sz="1600" i="1" dirty="0" err="1"/>
              <a:t>Kc,v</a:t>
            </a:r>
            <a:r>
              <a:rPr lang="en-US" sz="1600" dirty="0"/>
              <a:t>||</a:t>
            </a:r>
            <a:r>
              <a:rPr lang="en-US" sz="1600" i="1" dirty="0" err="1"/>
              <a:t>IDv</a:t>
            </a:r>
            <a:r>
              <a:rPr lang="en-US" sz="1600" dirty="0"/>
              <a:t>||</a:t>
            </a:r>
            <a:r>
              <a:rPr lang="en-US" sz="1600" i="1" dirty="0"/>
              <a:t>TS</a:t>
            </a:r>
            <a:r>
              <a:rPr lang="en-US" sz="1600" dirty="0"/>
              <a:t>4||</a:t>
            </a:r>
            <a:r>
              <a:rPr lang="en-US" sz="1600" i="1" dirty="0" err="1"/>
              <a:t>Ticketv</a:t>
            </a:r>
            <a:r>
              <a:rPr lang="en-US" sz="1600" dirty="0"/>
              <a:t>])</a:t>
            </a:r>
          </a:p>
          <a:p>
            <a:endParaRPr lang="en-US" sz="1600" dirty="0"/>
          </a:p>
          <a:p>
            <a:r>
              <a:rPr lang="en-US" sz="1600" b="1" dirty="0"/>
              <a:t>(5) C to V                        </a:t>
            </a:r>
            <a:r>
              <a:rPr lang="en-US" sz="1600" i="1" dirty="0" err="1"/>
              <a:t>Ticketv</a:t>
            </a:r>
            <a:r>
              <a:rPr lang="en-US" sz="1600" dirty="0"/>
              <a:t>||</a:t>
            </a:r>
            <a:r>
              <a:rPr lang="en-US" sz="1600" i="1" dirty="0" smtClean="0"/>
              <a:t>Authenticator </a:t>
            </a:r>
            <a:r>
              <a:rPr lang="en-US" sz="1600" b="1" i="1" dirty="0" smtClean="0"/>
              <a:t>c</a:t>
            </a:r>
            <a:endParaRPr lang="en-US" sz="1600" b="1" i="1" dirty="0"/>
          </a:p>
          <a:p>
            <a:endParaRPr lang="en-US" sz="1600" i="1" dirty="0"/>
          </a:p>
          <a:p>
            <a:r>
              <a:rPr lang="en-US" sz="1600" b="1" dirty="0"/>
              <a:t>(6) V to C                         </a:t>
            </a:r>
            <a:r>
              <a:rPr lang="en-US" sz="1600" dirty="0"/>
              <a:t>E(</a:t>
            </a:r>
            <a:r>
              <a:rPr lang="en-US" sz="1600" i="1" dirty="0" err="1"/>
              <a:t>Kc,v</a:t>
            </a:r>
            <a:r>
              <a:rPr lang="en-US" sz="1600" dirty="0"/>
              <a:t>, [</a:t>
            </a:r>
            <a:r>
              <a:rPr lang="en-US" sz="1600" i="1" dirty="0"/>
              <a:t>TS</a:t>
            </a:r>
            <a:r>
              <a:rPr lang="en-US" sz="1600" dirty="0"/>
              <a:t>5 + 1]) (for mutual authentication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i="1" dirty="0" err="1" smtClean="0"/>
              <a:t>Tickettgs</a:t>
            </a:r>
            <a:r>
              <a:rPr lang="en-US" sz="1600" i="1" dirty="0" smtClean="0"/>
              <a:t> = E(</a:t>
            </a:r>
            <a:r>
              <a:rPr lang="en-US" sz="1600" i="1" dirty="0" err="1" smtClean="0"/>
              <a:t>Ktgs</a:t>
            </a:r>
            <a:r>
              <a:rPr lang="en-US" sz="1600" i="1" dirty="0" smtClean="0"/>
              <a:t>, [</a:t>
            </a:r>
            <a:r>
              <a:rPr lang="en-US" sz="1600" i="1" dirty="0" err="1" smtClean="0"/>
              <a:t>Kc,tgs</a:t>
            </a:r>
            <a:r>
              <a:rPr lang="en-US" sz="1600" i="1" dirty="0" smtClean="0"/>
              <a:t>||IDC||ADC||</a:t>
            </a:r>
            <a:r>
              <a:rPr lang="en-US" sz="1600" i="1" dirty="0" err="1" smtClean="0"/>
              <a:t>IDtgs</a:t>
            </a:r>
            <a:r>
              <a:rPr lang="en-US" sz="1600" i="1" dirty="0" smtClean="0"/>
              <a:t>||TS2||Lifetime2])</a:t>
            </a:r>
          </a:p>
          <a:p>
            <a:r>
              <a:rPr lang="en-US" sz="1600" i="1" dirty="0" err="1" smtClean="0"/>
              <a:t>Ticketv</a:t>
            </a:r>
            <a:r>
              <a:rPr lang="en-US" sz="1600" i="1" dirty="0" smtClean="0"/>
              <a:t> = E(</a:t>
            </a:r>
            <a:r>
              <a:rPr lang="en-US" sz="1600" i="1" dirty="0" err="1" smtClean="0"/>
              <a:t>Kv</a:t>
            </a:r>
            <a:r>
              <a:rPr lang="en-US" sz="1600" i="1" dirty="0" smtClean="0"/>
              <a:t>, [</a:t>
            </a:r>
            <a:r>
              <a:rPr lang="en-US" sz="1600" i="1" dirty="0" err="1" smtClean="0"/>
              <a:t>Kc,v</a:t>
            </a:r>
            <a:r>
              <a:rPr lang="en-US" sz="1600" i="1" dirty="0" smtClean="0"/>
              <a:t>||IDC||ADC||</a:t>
            </a:r>
            <a:r>
              <a:rPr lang="en-US" sz="1600" i="1" dirty="0" err="1" smtClean="0"/>
              <a:t>IDv</a:t>
            </a:r>
            <a:r>
              <a:rPr lang="en-US" sz="1600" i="1" dirty="0" smtClean="0"/>
              <a:t>||TS4||Lifetime4])</a:t>
            </a:r>
          </a:p>
          <a:p>
            <a:r>
              <a:rPr lang="en-US" sz="1600" i="1" dirty="0" err="1" smtClean="0"/>
              <a:t>Authenticatorc</a:t>
            </a:r>
            <a:r>
              <a:rPr lang="en-US" sz="1600" i="1" dirty="0" smtClean="0"/>
              <a:t> = E(</a:t>
            </a:r>
            <a:r>
              <a:rPr lang="en-US" sz="1600" i="1" dirty="0" err="1" smtClean="0"/>
              <a:t>Kc,tgs</a:t>
            </a:r>
            <a:r>
              <a:rPr lang="en-US" sz="1600" i="1" dirty="0" smtClean="0"/>
              <a:t>, [IDC||ADC||TS3])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Subject &amp; Object</a:t>
            </a:r>
          </a:p>
          <a:p>
            <a:pPr lvl="1"/>
            <a:r>
              <a:rPr lang="en-US" dirty="0" smtClean="0"/>
              <a:t>Subject is an active entity attempting to access an object. Object is a passive entity being accessed.</a:t>
            </a:r>
          </a:p>
          <a:p>
            <a:r>
              <a:rPr lang="en-US" dirty="0" smtClean="0"/>
              <a:t>Something can be a subject and an object at the same time.</a:t>
            </a:r>
          </a:p>
          <a:p>
            <a:r>
              <a:rPr lang="en-US" dirty="0" smtClean="0"/>
              <a:t>Subjects can be users, applications, &amp; processes in an operating system, or computers accessing other computers.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84150"/>
            <a:ext cx="8153400" cy="6508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Kerberos Realms and Multiple Kerberi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A Kerberos environment consists of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Kerberos server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Number of clients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Application servers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 b="1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Kerberos server must have the user ID and hashed passwords of all participating users in its database. All users are registered with the Kerberos server.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Kerberos server must share a secret key with each server. All servers are registered with the Kerberos server</a:t>
            </a:r>
          </a:p>
          <a:p>
            <a:pPr>
              <a:lnSpc>
                <a:spcPct val="90000"/>
              </a:lnSpc>
            </a:pPr>
            <a:r>
              <a:rPr lang="en-US" sz="2400"/>
              <a:t> A Kerberos realm is a set of managed nodes that share the same Kerberos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    Weaknesses  in Kerberos 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6024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SESAME (Secure European System for Applications in a Multi-vendor Environment)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single sign-on technology based on public  and private key cryptography.</a:t>
            </a:r>
          </a:p>
          <a:p>
            <a:r>
              <a:rPr lang="en-US" dirty="0" smtClean="0"/>
              <a:t>Also vulnerable to password guessing attacks.</a:t>
            </a:r>
          </a:p>
          <a:p>
            <a:r>
              <a:rPr lang="en-US" dirty="0" smtClean="0"/>
              <a:t>Uses tokens, Privileged Attribute certificates (PACs), and digital signatures.</a:t>
            </a:r>
          </a:p>
          <a:p>
            <a:r>
              <a:rPr lang="en-US" dirty="0" smtClean="0"/>
              <a:t>PACs are signed by PAS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SESAME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5525" y="1407254"/>
            <a:ext cx="4638675" cy="499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Clients/ Dumb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authenticates to a thin 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Logon scripts automate the same steps users would carry out manually.</a:t>
            </a:r>
          </a:p>
          <a:p>
            <a:r>
              <a:rPr lang="en-US" dirty="0" smtClean="0"/>
              <a:t>Logon scripts can provide security risks because all the credentials are stored within one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Directory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Directory services has a database of users and resources and controls resource access and allocation.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LDAP </a:t>
            </a:r>
          </a:p>
          <a:p>
            <a:pPr lvl="1"/>
            <a:r>
              <a:rPr lang="en-US" smtClean="0"/>
              <a:t>NDS</a:t>
            </a:r>
            <a:endParaRPr lang="en-US" smtClean="0"/>
          </a:p>
          <a:p>
            <a:pPr lvl="1"/>
            <a:r>
              <a:rPr lang="en-US" dirty="0" smtClean="0"/>
              <a:t>Microsoft </a:t>
            </a:r>
            <a:r>
              <a:rPr lang="en-US" dirty="0" smtClean="0"/>
              <a:t>Active </a:t>
            </a:r>
            <a:r>
              <a:rPr lang="en-US" dirty="0" smtClean="0"/>
              <a:t>Directory</a:t>
            </a:r>
          </a:p>
          <a:p>
            <a:pPr lvl="1"/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6923" r="12308"/>
          <a:stretch>
            <a:fillRect/>
          </a:stretch>
        </p:blipFill>
        <p:spPr bwMode="auto">
          <a:xfrm>
            <a:off x="5638800" y="2895600"/>
            <a:ext cx="3505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Stating who I am.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Verifying the identification of a subject.</a:t>
            </a:r>
          </a:p>
          <a:p>
            <a:r>
              <a:rPr lang="en-US" dirty="0" smtClean="0"/>
              <a:t>Identification is usually public information but authentication should be private and protected.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Assigning rights and permissions, which allows a subject to carry out its tasks.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010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authentication technologies and techniques have the same goal of verifying a subject’s identity.</a:t>
            </a:r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Token Devices</a:t>
            </a:r>
          </a:p>
          <a:p>
            <a:pPr lvl="1"/>
            <a:r>
              <a:rPr lang="en-US" dirty="0" smtClean="0"/>
              <a:t>Cryptographic Keys</a:t>
            </a:r>
          </a:p>
          <a:p>
            <a:pPr lvl="1"/>
            <a:r>
              <a:rPr lang="en-US" dirty="0" smtClean="0"/>
              <a:t>Memory and Smart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Authentication Technologies characterized by:</a:t>
            </a:r>
          </a:p>
          <a:p>
            <a:pPr lvl="1"/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Something you 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Any authentication technology will have at least one of these characteristics.</a:t>
            </a:r>
          </a:p>
          <a:p>
            <a:r>
              <a:rPr lang="en-US" dirty="0" smtClean="0"/>
              <a:t>Strong authentication, also called two-factor authentication, has 2 of these 3 characteristics.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Biometrics reviews individuals’ physical attributes, voice print, fingerprint and retina scan.</a:t>
            </a:r>
          </a:p>
          <a:p>
            <a:endParaRPr lang="en-US" dirty="0" smtClean="0"/>
          </a:p>
          <a:p>
            <a:r>
              <a:rPr lang="en-US" dirty="0" smtClean="0"/>
              <a:t>Biometrics technology is becoming more accepted, but is one of the most intrusive authentication mechanisms.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1609</TotalTime>
  <Words>1794</Words>
  <Application>Microsoft Office PowerPoint</Application>
  <PresentationFormat>On-screen Show (4:3)</PresentationFormat>
  <Paragraphs>259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Civic</vt:lpstr>
      <vt:lpstr> Access Control Systems &amp; Methodology</vt:lpstr>
      <vt:lpstr>Slide 2</vt:lpstr>
      <vt:lpstr>Overview</vt:lpstr>
      <vt:lpstr>Access Control Fundamentals</vt:lpstr>
      <vt:lpstr>Access Control Fundamentals</vt:lpstr>
      <vt:lpstr>Access Control Fundamentals</vt:lpstr>
      <vt:lpstr>Access Control Fundamentals</vt:lpstr>
      <vt:lpstr>Access Control Fundamentals</vt:lpstr>
      <vt:lpstr>Biometrics</vt:lpstr>
      <vt:lpstr>Biometrics- Working</vt:lpstr>
      <vt:lpstr>Biometrics</vt:lpstr>
      <vt:lpstr>Biometrics</vt:lpstr>
      <vt:lpstr>Biometrics</vt:lpstr>
      <vt:lpstr>Biometrics</vt:lpstr>
      <vt:lpstr>Biometrics</vt:lpstr>
      <vt:lpstr>Biometrics</vt:lpstr>
      <vt:lpstr>Biometrics</vt:lpstr>
      <vt:lpstr>Biometrics</vt:lpstr>
      <vt:lpstr>Biometrics</vt:lpstr>
      <vt:lpstr>Biometrics</vt:lpstr>
      <vt:lpstr>Passwords and their Management</vt:lpstr>
      <vt:lpstr>Passwords and their Management</vt:lpstr>
      <vt:lpstr>Passwords and their Management</vt:lpstr>
      <vt:lpstr>Passwords and their Management</vt:lpstr>
      <vt:lpstr>Token Devices</vt:lpstr>
      <vt:lpstr>Token Devices</vt:lpstr>
      <vt:lpstr>Token Devices</vt:lpstr>
      <vt:lpstr>Token Devices</vt:lpstr>
      <vt:lpstr>Token Devices</vt:lpstr>
      <vt:lpstr>Token Devices</vt:lpstr>
      <vt:lpstr>Cryptographic Keys</vt:lpstr>
      <vt:lpstr>Passphrase</vt:lpstr>
      <vt:lpstr>Memory and Smart Cards</vt:lpstr>
      <vt:lpstr>Memory and Smart Cards</vt:lpstr>
      <vt:lpstr>Memory and Smart Cards</vt:lpstr>
      <vt:lpstr>Access Criteria</vt:lpstr>
      <vt:lpstr>Access Criteria</vt:lpstr>
      <vt:lpstr>Access Criteria</vt:lpstr>
      <vt:lpstr>Access Criteria</vt:lpstr>
      <vt:lpstr>Access Criteria</vt:lpstr>
      <vt:lpstr>Single Sign-On Technologies</vt:lpstr>
      <vt:lpstr>Single Sign-On Technologies</vt:lpstr>
      <vt:lpstr>Single Sign-On Technologies</vt:lpstr>
      <vt:lpstr>Single Sign-On Technologies</vt:lpstr>
      <vt:lpstr>Kerberos</vt:lpstr>
      <vt:lpstr>Introduction</vt:lpstr>
      <vt:lpstr>Three Heads</vt:lpstr>
      <vt:lpstr>Advantages</vt:lpstr>
      <vt:lpstr>Summary of Kerberos Version 4 Messages Exchange</vt:lpstr>
      <vt:lpstr>Slide 50</vt:lpstr>
      <vt:lpstr>Kerberos Realms and Multiple Kerberi </vt:lpstr>
      <vt:lpstr>Slide 52</vt:lpstr>
      <vt:lpstr>SESAME (Secure European System for Applications in a Multi-vendor Environment)</vt:lpstr>
      <vt:lpstr>SESAME</vt:lpstr>
      <vt:lpstr>Thin Clients/ Dumb Terminals</vt:lpstr>
      <vt:lpstr>Scripts</vt:lpstr>
      <vt:lpstr>Directory Services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ayesha</dc:creator>
  <cp:lastModifiedBy>ali</cp:lastModifiedBy>
  <cp:revision>266</cp:revision>
  <dcterms:created xsi:type="dcterms:W3CDTF">2006-08-16T00:00:00Z</dcterms:created>
  <dcterms:modified xsi:type="dcterms:W3CDTF">2011-03-31T02:42:12Z</dcterms:modified>
</cp:coreProperties>
</file>