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02" r:id="rId3"/>
    <p:sldId id="257" r:id="rId4"/>
    <p:sldId id="258" r:id="rId5"/>
    <p:sldId id="262" r:id="rId6"/>
    <p:sldId id="260" r:id="rId7"/>
    <p:sldId id="261" r:id="rId8"/>
    <p:sldId id="259" r:id="rId9"/>
    <p:sldId id="264" r:id="rId10"/>
    <p:sldId id="298" r:id="rId11"/>
    <p:sldId id="270" r:id="rId12"/>
    <p:sldId id="314" r:id="rId13"/>
    <p:sldId id="320" r:id="rId14"/>
    <p:sldId id="322" r:id="rId15"/>
    <p:sldId id="321" r:id="rId16"/>
    <p:sldId id="315" r:id="rId17"/>
    <p:sldId id="316" r:id="rId18"/>
    <p:sldId id="271" r:id="rId19"/>
    <p:sldId id="273" r:id="rId20"/>
    <p:sldId id="274" r:id="rId21"/>
    <p:sldId id="303" r:id="rId22"/>
    <p:sldId id="304" r:id="rId23"/>
    <p:sldId id="323" r:id="rId24"/>
    <p:sldId id="305" r:id="rId25"/>
    <p:sldId id="308" r:id="rId26"/>
    <p:sldId id="309" r:id="rId27"/>
    <p:sldId id="310" r:id="rId28"/>
    <p:sldId id="311" r:id="rId29"/>
    <p:sldId id="312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49940-88AF-438B-A0F4-266B8E520AB8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183D-4632-4B27-BCD8-CA959A4BA8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B183D-4632-4B27-BCD8-CA959A4BA8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52E4AB5-9DC7-4421-B967-DD43B151EF7B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EB2954-C8C6-4FC7-847F-871AE4C077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743200"/>
            <a:ext cx="7543800" cy="1524000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0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Security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Architecture, Models and Security Kernel 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781800" y="4876800"/>
            <a:ext cx="22860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Asad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Raza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RAM : </a:t>
            </a:r>
          </a:p>
          <a:p>
            <a:pPr lvl="1"/>
            <a:r>
              <a:rPr lang="en-US" dirty="0" smtClean="0"/>
              <a:t>Volatile memory </a:t>
            </a:r>
          </a:p>
          <a:p>
            <a:pPr lvl="1"/>
            <a:r>
              <a:rPr lang="en-US" dirty="0" smtClean="0"/>
              <a:t>You have to consider the issues of integrity and </a:t>
            </a:r>
            <a:r>
              <a:rPr lang="en-US" dirty="0" err="1" smtClean="0"/>
              <a:t>confidentialty</a:t>
            </a:r>
            <a:endParaRPr lang="en-US" dirty="0" smtClean="0"/>
          </a:p>
          <a:p>
            <a:pPr lvl="1"/>
            <a:r>
              <a:rPr lang="en-US" dirty="0" smtClean="0"/>
              <a:t>DRAM and SRAM </a:t>
            </a:r>
          </a:p>
          <a:p>
            <a:r>
              <a:rPr lang="en-US" dirty="0" smtClean="0"/>
              <a:t>ROM</a:t>
            </a:r>
          </a:p>
          <a:p>
            <a:pPr lvl="1"/>
            <a:r>
              <a:rPr lang="en-US" dirty="0" smtClean="0"/>
              <a:t>Good for storing parts of OS . </a:t>
            </a:r>
          </a:p>
          <a:p>
            <a:pPr lvl="1"/>
            <a:r>
              <a:rPr lang="en-US" dirty="0" smtClean="0"/>
              <a:t>Data cannot be altered </a:t>
            </a:r>
          </a:p>
          <a:p>
            <a:pPr lvl="1"/>
            <a:r>
              <a:rPr lang="en-US" dirty="0" smtClean="0"/>
              <a:t>Confidentiality issues </a:t>
            </a:r>
          </a:p>
          <a:p>
            <a:pPr lvl="1"/>
            <a:r>
              <a:rPr lang="en-US" dirty="0" smtClean="0"/>
              <a:t>Software Stored on ROM chips is called firmware </a:t>
            </a:r>
          </a:p>
          <a:p>
            <a:r>
              <a:rPr lang="en-US" dirty="0" smtClean="0"/>
              <a:t>EPROM</a:t>
            </a:r>
          </a:p>
          <a:p>
            <a:pPr lvl="1"/>
            <a:r>
              <a:rPr lang="en-US" dirty="0" smtClean="0"/>
              <a:t>Can be erased and modified electronically </a:t>
            </a:r>
          </a:p>
          <a:p>
            <a:pPr lvl="1"/>
            <a:r>
              <a:rPr lang="en-US" dirty="0" smtClean="0"/>
              <a:t>May be used for storing keys or parts of OS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computer and operating system have several different ways to protect itself from applications and users.</a:t>
            </a:r>
          </a:p>
          <a:p>
            <a:r>
              <a:rPr lang="en-US" dirty="0" smtClean="0"/>
              <a:t>An operating system is a working environment for applications and users and must protect itself and its entities.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Components: Processes &amp;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Process: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 of instructions actually running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a process is created , OS assigns resources to it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Collection of instructions and resources is called a process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displaying data, spooling print jobs, saving data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Process works in its own address space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Communicates with other processes through operating system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instructions and resources </a:t>
            </a:r>
          </a:p>
          <a:p>
            <a:r>
              <a:rPr lang="en-US" dirty="0" smtClean="0"/>
              <a:t>Multiples processes are handled through multiprogramming or multitasking </a:t>
            </a:r>
          </a:p>
          <a:p>
            <a:r>
              <a:rPr lang="en-US" dirty="0" smtClean="0"/>
              <a:t>Different OS work with different process models 	</a:t>
            </a:r>
          </a:p>
          <a:p>
            <a:pPr lvl="1"/>
            <a:r>
              <a:rPr lang="en-US" dirty="0" smtClean="0"/>
              <a:t>E.g. Linux uses forking (creating child processes)</a:t>
            </a:r>
          </a:p>
          <a:p>
            <a:r>
              <a:rPr lang="en-US" dirty="0" smtClean="0"/>
              <a:t>OS keeps a process table which has one entry per process</a:t>
            </a:r>
          </a:p>
          <a:p>
            <a:r>
              <a:rPr lang="en-US" dirty="0" smtClean="0"/>
              <a:t>When process’s interrupt is called, its data is passed to the multitasking time sliced processor.</a:t>
            </a:r>
          </a:p>
          <a:p>
            <a:r>
              <a:rPr lang="en-US" dirty="0" smtClean="0"/>
              <a:t>When the processor is finished with a process’ data, the result is passed back to process’ memory segment.</a:t>
            </a:r>
          </a:p>
          <a:p>
            <a:r>
              <a:rPr lang="en-US" dirty="0" smtClean="0"/>
              <a:t>Processes in waiting state, not carrying out any activity, are eating up system resources.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Processes states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3915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Processes share the resource  like memory, data files etc </a:t>
            </a:r>
          </a:p>
          <a:p>
            <a:r>
              <a:rPr lang="en-US" dirty="0" smtClean="0"/>
              <a:t>Process should not read or write the items at the same time </a:t>
            </a:r>
          </a:p>
          <a:p>
            <a:r>
              <a:rPr lang="en-US" dirty="0" smtClean="0"/>
              <a:t>Operating System implements Process isolation techniques </a:t>
            </a:r>
          </a:p>
          <a:p>
            <a:r>
              <a:rPr lang="en-US" dirty="0" smtClean="0"/>
              <a:t>In Process isolation of one program hangs , others are not affected</a:t>
            </a:r>
          </a:p>
          <a:p>
            <a:r>
              <a:rPr lang="en-US" dirty="0" smtClean="0"/>
              <a:t>Methods of Process Isolation </a:t>
            </a:r>
          </a:p>
          <a:p>
            <a:pPr lvl="1"/>
            <a:r>
              <a:rPr lang="en-US" dirty="0" smtClean="0"/>
              <a:t>Encapsulation of Objects  (data/code hiding)</a:t>
            </a:r>
          </a:p>
          <a:p>
            <a:pPr lvl="1"/>
            <a:r>
              <a:rPr lang="en-US" dirty="0" smtClean="0"/>
              <a:t>Time multiplexing  (sharing same resource)</a:t>
            </a:r>
          </a:p>
          <a:p>
            <a:pPr lvl="1"/>
            <a:r>
              <a:rPr lang="en-US" dirty="0" smtClean="0"/>
              <a:t>Naming distinctions  (PID)</a:t>
            </a:r>
          </a:p>
          <a:p>
            <a:pPr lvl="1"/>
            <a:r>
              <a:rPr lang="en-US" dirty="0" smtClean="0"/>
              <a:t>Virtual mapping  (allows different processes to have their own address space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Thread: </a:t>
            </a:r>
          </a:p>
          <a:p>
            <a:pPr lvl="1"/>
            <a:r>
              <a:rPr lang="en-US" dirty="0" smtClean="0"/>
              <a:t>An instruction set within a process</a:t>
            </a:r>
          </a:p>
          <a:p>
            <a:r>
              <a:rPr lang="en-US" dirty="0" smtClean="0"/>
              <a:t>One process can have many different functionalities, which are usually carried out by threads.</a:t>
            </a:r>
          </a:p>
          <a:p>
            <a:r>
              <a:rPr lang="en-US" dirty="0" smtClean="0"/>
              <a:t>An Operating system can handle requests from several different threads at the same time</a:t>
            </a:r>
          </a:p>
          <a:p>
            <a:r>
              <a:rPr lang="en-US" dirty="0" smtClean="0"/>
              <a:t>When  a process needs to send something to the CPU for processing , it generates threads </a:t>
            </a:r>
          </a:p>
          <a:p>
            <a:r>
              <a:rPr lang="en-US" dirty="0" smtClean="0"/>
              <a:t>Threads are dynamically created an destroyed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&amp; Threads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34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Memory Mapper: </a:t>
            </a:r>
            <a:r>
              <a:rPr lang="en-US" dirty="0" smtClean="0"/>
              <a:t>Part of operating system that keeps track of memory segments assigned to processes. </a:t>
            </a:r>
          </a:p>
          <a:p>
            <a:r>
              <a:rPr lang="en-US" dirty="0" smtClean="0"/>
              <a:t>The operating system must ensure that processes interact with their memory segments properly.</a:t>
            </a:r>
          </a:p>
          <a:p>
            <a:r>
              <a:rPr lang="en-US" dirty="0" smtClean="0"/>
              <a:t>Application communicate with their assigned memory segments through memory mapper.</a:t>
            </a:r>
          </a:p>
          <a:p>
            <a:r>
              <a:rPr lang="en-US" dirty="0" smtClean="0"/>
              <a:t>The processor has physical data buses directly connected to the computer’s memory chips.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Memory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382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CISSP – Chapter 5 </a:t>
            </a:r>
          </a:p>
          <a:p>
            <a:r>
              <a:rPr lang="en-US" dirty="0" smtClean="0"/>
              <a:t>Dieter and </a:t>
            </a:r>
            <a:r>
              <a:rPr lang="en-US" dirty="0" err="1" smtClean="0"/>
              <a:t>Gollman</a:t>
            </a:r>
            <a:r>
              <a:rPr lang="en-US" dirty="0" smtClean="0"/>
              <a:t> – Chapter 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Thread needs an instruction executed and provides a logical address.</a:t>
            </a:r>
          </a:p>
          <a:p>
            <a:r>
              <a:rPr lang="en-US" dirty="0" smtClean="0"/>
              <a:t>The request and address go to Memory Manager </a:t>
            </a:r>
          </a:p>
          <a:p>
            <a:r>
              <a:rPr lang="en-US" dirty="0" smtClean="0"/>
              <a:t>Memory manager  maps the logical address to an absolute address </a:t>
            </a:r>
          </a:p>
          <a:p>
            <a:r>
              <a:rPr lang="en-US" dirty="0" smtClean="0"/>
              <a:t>Absolute addresses are loaded into CPU registers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security mechanism in an given layer can be compromised if an attacker gets into the layer below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Putting Security mechanisms into the core of a System reduces the overheads caused by Security </a:t>
            </a:r>
            <a:endParaRPr lang="en-US" dirty="0"/>
          </a:p>
        </p:txBody>
      </p:sp>
      <p:pic>
        <p:nvPicPr>
          <p:cNvPr id="4" name="Picture 3" descr="300px-Priv_rings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962400"/>
            <a:ext cx="2857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Reference Monitor </a:t>
            </a:r>
          </a:p>
          <a:p>
            <a:pPr lvl="1"/>
            <a:r>
              <a:rPr lang="en-US" dirty="0" smtClean="0"/>
              <a:t>An access control concept that refers to an abstract machine that mediates all the access to objects by subjects </a:t>
            </a:r>
          </a:p>
          <a:p>
            <a:r>
              <a:rPr lang="en-US" dirty="0" smtClean="0"/>
              <a:t>Security Kernel </a:t>
            </a:r>
          </a:p>
          <a:p>
            <a:pPr lvl="1"/>
            <a:r>
              <a:rPr lang="en-US" dirty="0" smtClean="0"/>
              <a:t>Hardware , software and firmware of a trusted computing base (TCB) that implements the Reference monitor concept </a:t>
            </a:r>
          </a:p>
          <a:p>
            <a:r>
              <a:rPr lang="en-US" dirty="0" smtClean="0"/>
              <a:t>Trusted Computing Base </a:t>
            </a:r>
          </a:p>
          <a:p>
            <a:pPr lvl="1"/>
            <a:r>
              <a:rPr lang="en-US" dirty="0" smtClean="0"/>
              <a:t>The totality  of  protection mechanisms within a computer system </a:t>
            </a:r>
          </a:p>
          <a:p>
            <a:pPr lvl="2"/>
            <a:r>
              <a:rPr lang="en-US" dirty="0" smtClean="0"/>
              <a:t>Includes Hardware, software, firmware </a:t>
            </a:r>
          </a:p>
          <a:p>
            <a:pPr lvl="2"/>
            <a:r>
              <a:rPr lang="en-US" dirty="0" smtClean="0"/>
              <a:t>Includes components that enforce the security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RULE : Users must not be able to modify the operating system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Users should be able to invoke the Operating System </a:t>
            </a:r>
          </a:p>
          <a:p>
            <a:pPr lvl="1"/>
            <a:r>
              <a:rPr lang="en-US" dirty="0" smtClean="0"/>
              <a:t>Users should not be able to misuse the Operating System	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required to achieve these goals ? </a:t>
            </a:r>
          </a:p>
          <a:p>
            <a:pPr lvl="1"/>
            <a:r>
              <a:rPr lang="en-US" dirty="0" smtClean="0"/>
              <a:t>Status Information </a:t>
            </a:r>
          </a:p>
          <a:p>
            <a:pPr lvl="1"/>
            <a:r>
              <a:rPr lang="en-US" dirty="0" smtClean="0"/>
              <a:t>Controlled Invocation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OS</a:t>
            </a:r>
            <a:r>
              <a:rPr lang="en-US" dirty="0" smtClean="0"/>
              <a:t> should differentiate between computations on behalf of user  and on behalf of operating system</a:t>
            </a:r>
          </a:p>
          <a:p>
            <a:r>
              <a:rPr lang="en-US" dirty="0" smtClean="0"/>
              <a:t>Status flag is used for this purpose </a:t>
            </a:r>
          </a:p>
          <a:p>
            <a:r>
              <a:rPr lang="en-US" b="1" smtClean="0"/>
              <a:t>Motorolaa </a:t>
            </a:r>
            <a:r>
              <a:rPr lang="en-US" b="1" dirty="0" smtClean="0"/>
              <a:t>68000: </a:t>
            </a:r>
            <a:r>
              <a:rPr lang="en-US" dirty="0" smtClean="0"/>
              <a:t>one bit used to distinguish between “user mode” and “supervisor mode”</a:t>
            </a:r>
          </a:p>
          <a:p>
            <a:r>
              <a:rPr lang="en-US" b="1" dirty="0" smtClean="0"/>
              <a:t>Intel 80386: </a:t>
            </a:r>
            <a:r>
              <a:rPr lang="en-US" dirty="0" smtClean="0"/>
              <a:t>Two status bits results in four modes</a:t>
            </a:r>
          </a:p>
          <a:p>
            <a:r>
              <a:rPr lang="en-US" b="1" dirty="0" smtClean="0"/>
              <a:t>Unix operating system </a:t>
            </a:r>
            <a:r>
              <a:rPr lang="en-US" dirty="0" smtClean="0"/>
              <a:t>distinguish between “root” and “user mode”</a:t>
            </a:r>
          </a:p>
          <a:p>
            <a:r>
              <a:rPr lang="en-US" dirty="0" smtClean="0"/>
              <a:t>Why are these modes important 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Invocation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Processors deal with interruptions of executions created by errors, user request , hardware failure etc </a:t>
            </a:r>
          </a:p>
          <a:p>
            <a:r>
              <a:rPr lang="en-US" dirty="0" smtClean="0"/>
              <a:t>This mechanism is called exception , interrupts , traps etc </a:t>
            </a:r>
          </a:p>
          <a:p>
            <a:r>
              <a:rPr lang="en-US" dirty="0" smtClean="0"/>
              <a:t>A trap includes an address called “interrupt vector”</a:t>
            </a:r>
          </a:p>
          <a:p>
            <a:r>
              <a:rPr lang="en-US" dirty="0" smtClean="0"/>
              <a:t>interrupt vector is located in “interrupt vector table”</a:t>
            </a:r>
          </a:p>
          <a:p>
            <a:r>
              <a:rPr lang="en-US" dirty="0" smtClean="0"/>
              <a:t>Vector table gives the location of “interrupt handler” in memory </a:t>
            </a:r>
          </a:p>
          <a:p>
            <a:r>
              <a:rPr lang="en-US" dirty="0" smtClean="0"/>
              <a:t>Improper handling of interrupts may cause security issues </a:t>
            </a:r>
          </a:p>
          <a:p>
            <a:r>
              <a:rPr lang="en-US" dirty="0" smtClean="0"/>
              <a:t>Example of interrupt CTRL+C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on Motorola 6800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16 bit processor with 16-bit status register </a:t>
            </a:r>
          </a:p>
          <a:p>
            <a:r>
              <a:rPr lang="en-US" dirty="0" smtClean="0"/>
              <a:t>System byte contains the bits relevant to security controls </a:t>
            </a:r>
          </a:p>
          <a:p>
            <a:r>
              <a:rPr lang="en-US" dirty="0" smtClean="0"/>
              <a:t>T  &gt;  Trace bit , </a:t>
            </a:r>
            <a:r>
              <a:rPr lang="en-US" b="1" dirty="0" smtClean="0"/>
              <a:t>position 15</a:t>
            </a:r>
          </a:p>
          <a:p>
            <a:r>
              <a:rPr lang="en-US" dirty="0" smtClean="0"/>
              <a:t>S   &gt; Supervisor bit, </a:t>
            </a:r>
            <a:r>
              <a:rPr lang="en-US" b="1" dirty="0" smtClean="0"/>
              <a:t>position 13 </a:t>
            </a:r>
          </a:p>
          <a:p>
            <a:r>
              <a:rPr lang="en-US" dirty="0" smtClean="0"/>
              <a:t>I2,I1,I0  &gt;   Interrupt level number, </a:t>
            </a:r>
            <a:r>
              <a:rPr lang="en-US" b="1" dirty="0" smtClean="0"/>
              <a:t>position 8 to 10 </a:t>
            </a:r>
          </a:p>
          <a:p>
            <a:r>
              <a:rPr lang="en-US" dirty="0" smtClean="0"/>
              <a:t>After reset 68000 always boots in supervisor mode </a:t>
            </a:r>
          </a:p>
          <a:p>
            <a:r>
              <a:rPr lang="en-US" dirty="0" smtClean="0"/>
              <a:t>It remains in user mode </a:t>
            </a:r>
          </a:p>
          <a:p>
            <a:r>
              <a:rPr lang="en-US" dirty="0" smtClean="0"/>
              <a:t>Only interrupts or exceptions can switch S bit from  0 to 1 </a:t>
            </a:r>
          </a:p>
          <a:p>
            <a:r>
              <a:rPr lang="en-US" dirty="0" smtClean="0"/>
              <a:t>Operating   system calls are implemented via </a:t>
            </a:r>
            <a:r>
              <a:rPr lang="en-US" dirty="0" err="1" smtClean="0"/>
              <a:t>TRAP#n</a:t>
            </a:r>
            <a:endParaRPr lang="en-US" dirty="0" smtClean="0"/>
          </a:p>
          <a:p>
            <a:r>
              <a:rPr lang="en-US" dirty="0" smtClean="0"/>
              <a:t>RTE instruction is used to call back switch to “0” again</a:t>
            </a:r>
          </a:p>
          <a:p>
            <a:r>
              <a:rPr lang="en-US" dirty="0" smtClean="0"/>
              <a:t>Function code outputs FC2,FC1,FC0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on Intel 80386/486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32 bit microprocessors </a:t>
            </a:r>
          </a:p>
          <a:p>
            <a:r>
              <a:rPr lang="en-US" dirty="0" smtClean="0"/>
              <a:t>2-bit field in status register defines 4 privilege levels </a:t>
            </a:r>
          </a:p>
          <a:p>
            <a:r>
              <a:rPr lang="en-US" dirty="0" smtClean="0"/>
              <a:t>Software's could be assigned to these levels </a:t>
            </a:r>
          </a:p>
          <a:p>
            <a:pPr lvl="1"/>
            <a:r>
              <a:rPr lang="en-US" dirty="0" smtClean="0"/>
              <a:t>0  Operating system kernel </a:t>
            </a:r>
          </a:p>
          <a:p>
            <a:pPr lvl="1"/>
            <a:r>
              <a:rPr lang="en-US" dirty="0" smtClean="0"/>
              <a:t>1   Rest of operating system </a:t>
            </a:r>
          </a:p>
          <a:p>
            <a:pPr lvl="1"/>
            <a:r>
              <a:rPr lang="en-US" dirty="0" smtClean="0"/>
              <a:t>2   I/O drivers etc </a:t>
            </a:r>
          </a:p>
          <a:p>
            <a:pPr lvl="1"/>
            <a:r>
              <a:rPr lang="en-US" dirty="0" smtClean="0"/>
              <a:t>3    Application </a:t>
            </a:r>
            <a:r>
              <a:rPr lang="en-US" dirty="0" err="1" smtClean="0"/>
              <a:t>Softwares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Unix uses only two levels  0 &amp; 3 </a:t>
            </a:r>
          </a:p>
          <a:p>
            <a:r>
              <a:rPr lang="en-US" dirty="0" smtClean="0"/>
              <a:t>Information of system objects is stored in </a:t>
            </a:r>
            <a:r>
              <a:rPr lang="en-US" b="1" i="1" dirty="0" smtClean="0"/>
              <a:t>descriptors</a:t>
            </a:r>
          </a:p>
          <a:p>
            <a:r>
              <a:rPr lang="en-US" b="1" i="1" dirty="0" smtClean="0"/>
              <a:t>Descriptors</a:t>
            </a:r>
            <a:r>
              <a:rPr lang="en-US" dirty="0" smtClean="0"/>
              <a:t> are stored in </a:t>
            </a:r>
            <a:r>
              <a:rPr lang="en-US" b="1" i="1" dirty="0" smtClean="0"/>
              <a:t>descriptor table </a:t>
            </a:r>
          </a:p>
          <a:p>
            <a:r>
              <a:rPr lang="en-US" b="1" i="1" dirty="0" smtClean="0"/>
              <a:t>Descriptors </a:t>
            </a:r>
            <a:r>
              <a:rPr lang="en-US" dirty="0" smtClean="0"/>
              <a:t>are accessed via </a:t>
            </a:r>
            <a:r>
              <a:rPr lang="en-US" b="1" i="1" dirty="0" smtClean="0"/>
              <a:t>selectors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Privilege level of an object is stored in the DPL field of its descriptor </a:t>
            </a:r>
          </a:p>
          <a:p>
            <a:r>
              <a:rPr lang="en-US" dirty="0" smtClean="0"/>
              <a:t>Selector </a:t>
            </a:r>
          </a:p>
          <a:p>
            <a:pPr lvl="1"/>
            <a:r>
              <a:rPr lang="en-US" dirty="0" smtClean="0"/>
              <a:t>16-bit field </a:t>
            </a:r>
          </a:p>
          <a:p>
            <a:pPr lvl="1"/>
            <a:r>
              <a:rPr lang="en-US" dirty="0" smtClean="0"/>
              <a:t>Contains index pointing to objects entry in table </a:t>
            </a:r>
          </a:p>
          <a:p>
            <a:pPr lvl="1"/>
            <a:r>
              <a:rPr lang="en-US" dirty="0" smtClean="0"/>
              <a:t>Contains </a:t>
            </a:r>
            <a:r>
              <a:rPr lang="en-US" i="1" dirty="0" smtClean="0"/>
              <a:t>requested privilege level </a:t>
            </a:r>
            <a:r>
              <a:rPr lang="en-US" b="1" dirty="0" smtClean="0"/>
              <a:t>(RPL)</a:t>
            </a:r>
          </a:p>
          <a:p>
            <a:pPr lvl="1"/>
            <a:r>
              <a:rPr lang="en-US" dirty="0" smtClean="0"/>
              <a:t>When a subject request access to object, relevant selectors are loaded in dedicated segment registers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Managing access to operations require higher privileges</a:t>
            </a:r>
          </a:p>
          <a:p>
            <a:r>
              <a:rPr lang="en-US" dirty="0" smtClean="0"/>
              <a:t>This problem is solved using gates in 80386</a:t>
            </a:r>
          </a:p>
          <a:p>
            <a:r>
              <a:rPr lang="en-US" dirty="0" smtClean="0"/>
              <a:t>Gate is a system object that points to a procedure (in some code segment) </a:t>
            </a:r>
          </a:p>
          <a:p>
            <a:r>
              <a:rPr lang="en-US" dirty="0" smtClean="0"/>
              <a:t>Gates allow execute-only access to a procedure in the inner ring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By allowing outer-ring procedures to call inner-ring procedures creates potential security threats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Copying an object residing in the inner-ring  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RPL field in the selector solves this problem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examine the different protection mechanisms of a computer and an operating system.</a:t>
            </a:r>
          </a:p>
          <a:p>
            <a:r>
              <a:rPr lang="en-US" dirty="0" smtClean="0"/>
              <a:t>We will also look at how operating systems and products are evaluated under different standard criteria.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534400" cy="838200"/>
          </a:xfrm>
        </p:spPr>
        <p:txBody>
          <a:bodyPr/>
          <a:lstStyle/>
          <a:p>
            <a:r>
              <a:rPr lang="en-US" b="1" dirty="0" smtClean="0"/>
              <a:t>QUESTIONS 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processor, the brain of the computer, processes the instruction set and data that is passed to it.</a:t>
            </a:r>
          </a:p>
          <a:p>
            <a:r>
              <a:rPr lang="en-US" dirty="0" smtClean="0"/>
              <a:t>Applications and operating systems are compiled sets of instructions the processor uses to process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Components: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applications, processes, services and threads use the same processor through time slicing.</a:t>
            </a:r>
          </a:p>
          <a:p>
            <a:r>
              <a:rPr lang="en-US" dirty="0" smtClean="0"/>
              <a:t>Control Unit ensures that all the applications and OS get their time slice.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Components: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Registers are temporary holding spaces for memory addresses of instructions and data that need to be worked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Components: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ALU processes data by carrying out mathematical functions and performing logical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" y="1981200"/>
            <a:ext cx="902022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</a:p>
          <a:p>
            <a:r>
              <a:rPr lang="en-US" dirty="0" smtClean="0"/>
              <a:t>Secondary</a:t>
            </a:r>
          </a:p>
          <a:p>
            <a:r>
              <a:rPr lang="en-US" dirty="0" smtClean="0"/>
              <a:t>Volatile</a:t>
            </a:r>
          </a:p>
          <a:p>
            <a:r>
              <a:rPr lang="en-US" dirty="0" smtClean="0"/>
              <a:t>Non-volatile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Words>1156</Words>
  <Application>Microsoft Office PowerPoint</Application>
  <PresentationFormat>On-screen Show (4:3)</PresentationFormat>
  <Paragraphs>162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Readings </vt:lpstr>
      <vt:lpstr>Overview</vt:lpstr>
      <vt:lpstr>System Components</vt:lpstr>
      <vt:lpstr>System Components: Control Unit</vt:lpstr>
      <vt:lpstr>System Components: Registers</vt:lpstr>
      <vt:lpstr>System Components: ALU</vt:lpstr>
      <vt:lpstr>System Components</vt:lpstr>
      <vt:lpstr>Storage Types</vt:lpstr>
      <vt:lpstr>Memory types </vt:lpstr>
      <vt:lpstr>System Protection Mechanisms</vt:lpstr>
      <vt:lpstr>Software Components: Processes &amp; Threads</vt:lpstr>
      <vt:lpstr>Process Management </vt:lpstr>
      <vt:lpstr> Processes states</vt:lpstr>
      <vt:lpstr>Security in Processes</vt:lpstr>
      <vt:lpstr>Threads </vt:lpstr>
      <vt:lpstr>Processes &amp; Threads</vt:lpstr>
      <vt:lpstr>System Memory</vt:lpstr>
      <vt:lpstr>System Memory</vt:lpstr>
      <vt:lpstr>How does it work ?</vt:lpstr>
      <vt:lpstr>Rationale </vt:lpstr>
      <vt:lpstr>Operating System Integrity </vt:lpstr>
      <vt:lpstr>Operating System Integrity </vt:lpstr>
      <vt:lpstr>Modes of Operation </vt:lpstr>
      <vt:lpstr>Controlled Invocation </vt:lpstr>
      <vt:lpstr>Protection on Motorola 6800</vt:lpstr>
      <vt:lpstr>Protection on Intel 80386/486</vt:lpstr>
      <vt:lpstr>Slide 28</vt:lpstr>
      <vt:lpstr>Problem 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ayesha</dc:creator>
  <cp:lastModifiedBy>ali</cp:lastModifiedBy>
  <cp:revision>245</cp:revision>
  <dcterms:created xsi:type="dcterms:W3CDTF">2010-03-09T07:01:28Z</dcterms:created>
  <dcterms:modified xsi:type="dcterms:W3CDTF">2011-04-21T15:48:44Z</dcterms:modified>
</cp:coreProperties>
</file>