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90" r:id="rId3"/>
    <p:sldId id="257" r:id="rId4"/>
    <p:sldId id="259" r:id="rId5"/>
    <p:sldId id="260" r:id="rId6"/>
    <p:sldId id="261" r:id="rId7"/>
    <p:sldId id="264" r:id="rId8"/>
    <p:sldId id="262" r:id="rId9"/>
    <p:sldId id="263" r:id="rId10"/>
    <p:sldId id="265" r:id="rId11"/>
    <p:sldId id="266" r:id="rId12"/>
    <p:sldId id="267" r:id="rId13"/>
    <p:sldId id="268" r:id="rId14"/>
    <p:sldId id="291" r:id="rId15"/>
    <p:sldId id="292" r:id="rId16"/>
    <p:sldId id="269" r:id="rId17"/>
    <p:sldId id="270" r:id="rId18"/>
    <p:sldId id="271" r:id="rId19"/>
    <p:sldId id="272"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314" autoAdjust="0"/>
  </p:normalViewPr>
  <p:slideViewPr>
    <p:cSldViewPr>
      <p:cViewPr varScale="1">
        <p:scale>
          <a:sx n="69" d="100"/>
          <a:sy n="69" d="100"/>
        </p:scale>
        <p:origin x="-119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349940-88AF-438B-A0F4-266B8E520AB8}" type="datetimeFigureOut">
              <a:rPr lang="en-US" smtClean="0"/>
              <a:pPr/>
              <a:t>5/4/2011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9B183D-4632-4B27-BCD8-CA959A4BA8A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oftware_bu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en.wikipedia.org/wiki/Race_condi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LOKI is a client/server program published in the online publication </a:t>
            </a:r>
            <a:r>
              <a:rPr lang="en-US" dirty="0" err="1" smtClean="0"/>
              <a:t>Phrack</a:t>
            </a:r>
            <a:r>
              <a:rPr lang="en-US" dirty="0" smtClean="0"/>
              <a:t>. This program is a working proof-of-concept to demonstrate that data can be transmitted somewhat secretly across a network by hiding it in traffic that normally does not contain payloads. The example code can tunnel the equivalent of a Unix RCMD/RSH session in either ICMP echo request (ping) packets or UDP traffic to the DNS port. This is used as a back door into a Unix system after root access has been compromised. Presence of LOKI on a system is evidence that the system has been compromised in the past.</a:t>
            </a:r>
          </a:p>
          <a:p>
            <a:r>
              <a:rPr lang="en-US" dirty="0" smtClean="0"/>
              <a:t>Remedy: If the LOKI attack is crossing a perimeter router or firewall, add a rule that blocks all ICMP traffic entering your network.</a:t>
            </a:r>
          </a:p>
          <a:p>
            <a:r>
              <a:rPr lang="en-US" dirty="0" smtClean="0"/>
              <a:t>To determine if LOKI is running, look for programs that have an ICMP raw socket open. This can be done from a root shell on Linux with a command similar to: "</a:t>
            </a:r>
            <a:r>
              <a:rPr lang="en-US" dirty="0" err="1" smtClean="0"/>
              <a:t>netstat</a:t>
            </a:r>
            <a:r>
              <a:rPr lang="en-US" dirty="0" smtClean="0"/>
              <a:t> -a -n -w" If you see something like this:</a:t>
            </a:r>
          </a:p>
          <a:p>
            <a:r>
              <a:rPr lang="en-US" dirty="0" smtClean="0"/>
              <a:t>Active Internet connections (including servers)</a:t>
            </a:r>
            <a:br>
              <a:rPr lang="en-US" dirty="0" smtClean="0"/>
            </a:br>
            <a:r>
              <a:rPr lang="en-US" dirty="0" smtClean="0"/>
              <a:t>Proto </a:t>
            </a:r>
            <a:r>
              <a:rPr lang="en-US" dirty="0" err="1" smtClean="0"/>
              <a:t>Recv</a:t>
            </a:r>
            <a:r>
              <a:rPr lang="en-US" dirty="0" smtClean="0"/>
              <a:t>-Q Send-Q Local Address Foreign Address State </a:t>
            </a:r>
            <a:br>
              <a:rPr lang="en-US" dirty="0" smtClean="0"/>
            </a:br>
            <a:r>
              <a:rPr lang="en-US" dirty="0" smtClean="0"/>
              <a:t>raw 0 0 0.0.0.0:1 0.0.0.0:* </a:t>
            </a:r>
            <a:br>
              <a:rPr lang="en-US" dirty="0" smtClean="0"/>
            </a:br>
            <a:r>
              <a:rPr lang="en-US" dirty="0" smtClean="0"/>
              <a:t>raw 0 0 0.0.0.0:1 0.0.0.0:* </a:t>
            </a:r>
            <a:br>
              <a:rPr lang="en-US" dirty="0" smtClean="0"/>
            </a:br>
            <a:r>
              <a:rPr lang="en-US" dirty="0" smtClean="0"/>
              <a:t>raw 0 0 0.0.0.0:255 0.0.0.0:*</a:t>
            </a:r>
          </a:p>
          <a:p>
            <a:endParaRPr lang="en-US" dirty="0"/>
          </a:p>
        </p:txBody>
      </p:sp>
      <p:sp>
        <p:nvSpPr>
          <p:cNvPr id="4" name="Slide Number Placeholder 3"/>
          <p:cNvSpPr>
            <a:spLocks noGrp="1"/>
          </p:cNvSpPr>
          <p:nvPr>
            <p:ph type="sldNum" sz="quarter" idx="10"/>
          </p:nvPr>
        </p:nvSpPr>
        <p:spPr/>
        <p:txBody>
          <a:bodyPr/>
          <a:lstStyle/>
          <a:p>
            <a:fld id="{B29B183D-4632-4B27-BCD8-CA959A4BA8A2}" type="slidenum">
              <a:rPr lang="en-US" smtClean="0"/>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9B183D-4632-4B27-BCD8-CA959A4BA8A2}"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b="1" dirty="0" smtClean="0"/>
              <a:t>time-of-check-to-time-of-use bug</a:t>
            </a:r>
            <a:r>
              <a:rPr lang="en-US" dirty="0" smtClean="0"/>
              <a:t> (</a:t>
            </a:r>
            <a:r>
              <a:rPr lang="en-US" b="1" dirty="0" smtClean="0"/>
              <a:t>TOCTTOU</a:t>
            </a:r>
            <a:r>
              <a:rPr lang="en-US" dirty="0" smtClean="0"/>
              <a:t> − pronounced "TOCK too") is a </a:t>
            </a:r>
            <a:r>
              <a:rPr lang="en-US" dirty="0" smtClean="0">
                <a:hlinkClick r:id="rId3"/>
              </a:rPr>
              <a:t>software bug</a:t>
            </a:r>
            <a:r>
              <a:rPr lang="en-US" dirty="0" smtClean="0"/>
              <a:t> caused by changes in a system between the </a:t>
            </a:r>
            <a:r>
              <a:rPr lang="en-US" i="1" dirty="0" smtClean="0"/>
              <a:t>checking</a:t>
            </a:r>
            <a:r>
              <a:rPr lang="en-US" dirty="0" smtClean="0"/>
              <a:t> of a condition (such as a security credential) and the </a:t>
            </a:r>
            <a:r>
              <a:rPr lang="en-US" i="1" dirty="0" smtClean="0"/>
              <a:t>use</a:t>
            </a:r>
            <a:r>
              <a:rPr lang="en-US" dirty="0" smtClean="0"/>
              <a:t> of the results of that check. It is a kind of </a:t>
            </a:r>
            <a:r>
              <a:rPr lang="en-US" dirty="0" smtClean="0">
                <a:hlinkClick r:id="rId4"/>
              </a:rPr>
              <a:t>race condition</a:t>
            </a:r>
            <a:r>
              <a:rPr lang="en-US" dirty="0" smtClean="0"/>
              <a:t>.</a:t>
            </a:r>
          </a:p>
          <a:p>
            <a:r>
              <a:rPr lang="en-US" dirty="0" smtClean="0"/>
              <a:t>A simple example is as follows: Consider a Web application that allows a user to edit pages, but allows administrators to lock pages to prevent editing. A user requests to edit a page, getting a form by which he can alter its content. Before the user submits the form, an administrator locks the page, which should prevent editing. However, since the user has already begun editing, when he submits the form, his edits are accepted. When the user began editing, his authorization was </a:t>
            </a:r>
            <a:r>
              <a:rPr lang="en-US" i="1" dirty="0" smtClean="0"/>
              <a:t>checked</a:t>
            </a:r>
            <a:r>
              <a:rPr lang="en-US" dirty="0" smtClean="0"/>
              <a:t>, and he was indeed allowed to edit. However, the authorization was </a:t>
            </a:r>
            <a:r>
              <a:rPr lang="en-US" i="1" dirty="0" smtClean="0"/>
              <a:t>used</a:t>
            </a:r>
            <a:r>
              <a:rPr lang="en-US" dirty="0" smtClean="0"/>
              <a:t> later, after he should no longer have been allowed.</a:t>
            </a:r>
          </a:p>
          <a:p>
            <a:endParaRPr lang="en-US" dirty="0"/>
          </a:p>
        </p:txBody>
      </p:sp>
      <p:sp>
        <p:nvSpPr>
          <p:cNvPr id="4" name="Slide Number Placeholder 3"/>
          <p:cNvSpPr>
            <a:spLocks noGrp="1"/>
          </p:cNvSpPr>
          <p:nvPr>
            <p:ph type="sldNum" sz="quarter" idx="10"/>
          </p:nvPr>
        </p:nvSpPr>
        <p:spPr/>
        <p:txBody>
          <a:bodyPr/>
          <a:lstStyle/>
          <a:p>
            <a:fld id="{B29B183D-4632-4B27-BCD8-CA959A4BA8A2}" type="slidenum">
              <a:rPr lang="en-US" smtClean="0"/>
              <a:pPr/>
              <a:t>29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2E4AB5-9DC7-4421-B967-DD43B151EF7B}" type="datetimeFigureOut">
              <a:rPr lang="en-US" smtClean="0"/>
              <a:pPr/>
              <a:t>5/4/2011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CEB2954-C8C6-4FC7-847F-871AE4C07751}"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2E4AB5-9DC7-4421-B967-DD43B151EF7B}" type="datetimeFigureOut">
              <a:rPr lang="en-US" smtClean="0"/>
              <a:pPr/>
              <a:t>5/4/2011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EB2954-C8C6-4FC7-847F-871AE4C0775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CEB2954-C8C6-4FC7-847F-871AE4C07751}"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2E4AB5-9DC7-4421-B967-DD43B151EF7B}" type="datetimeFigureOut">
              <a:rPr lang="en-US" smtClean="0"/>
              <a:pPr/>
              <a:t>5/4/2011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52E4AB5-9DC7-4421-B967-DD43B151EF7B}" type="datetimeFigureOut">
              <a:rPr lang="en-US" smtClean="0"/>
              <a:pPr/>
              <a:t>5/4/2011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CEB2954-C8C6-4FC7-847F-871AE4C07751}"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552E4AB5-9DC7-4421-B967-DD43B151EF7B}" type="datetimeFigureOut">
              <a:rPr lang="en-US" smtClean="0"/>
              <a:pPr/>
              <a:t>5/4/2011</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CEB2954-C8C6-4FC7-847F-871AE4C07751}"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52E4AB5-9DC7-4421-B967-DD43B151EF7B}" type="datetimeFigureOut">
              <a:rPr lang="en-US" smtClean="0"/>
              <a:pPr/>
              <a:t>5/4/2011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EB2954-C8C6-4FC7-847F-871AE4C07751}"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2E4AB5-9DC7-4421-B967-DD43B151EF7B}" type="datetimeFigureOut">
              <a:rPr lang="en-US" smtClean="0"/>
              <a:pPr/>
              <a:t>5/4/2011</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CEB2954-C8C6-4FC7-847F-871AE4C07751}"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2E4AB5-9DC7-4421-B967-DD43B151EF7B}" type="datetimeFigureOut">
              <a:rPr lang="en-US" smtClean="0"/>
              <a:pPr/>
              <a:t>5/4/2011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CEB2954-C8C6-4FC7-847F-871AE4C0775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52E4AB5-9DC7-4421-B967-DD43B151EF7B}" type="datetimeFigureOut">
              <a:rPr lang="en-US" smtClean="0"/>
              <a:pPr/>
              <a:t>5/4/2011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CEB2954-C8C6-4FC7-847F-871AE4C0775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CEB2954-C8C6-4FC7-847F-871AE4C07751}"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52E4AB5-9DC7-4421-B967-DD43B151EF7B}" type="datetimeFigureOut">
              <a:rPr lang="en-US" smtClean="0"/>
              <a:pPr/>
              <a:t>5/4/2011</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CEB2954-C8C6-4FC7-847F-871AE4C07751}"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52E4AB5-9DC7-4421-B967-DD43B151EF7B}" type="datetimeFigureOut">
              <a:rPr lang="en-US" smtClean="0"/>
              <a:pPr/>
              <a:t>5/4/2011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52E4AB5-9DC7-4421-B967-DD43B151EF7B}" type="datetimeFigureOut">
              <a:rPr lang="en-US" smtClean="0"/>
              <a:pPr/>
              <a:t>5/4/2011</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CEB2954-C8C6-4FC7-847F-871AE4C07751}"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09600"/>
            <a:ext cx="9144000" cy="1673352"/>
          </a:xfrm>
          <a:prstGeom prst="rect">
            <a:avLst/>
          </a:prstGeom>
        </p:spPr>
        <p:txBody>
          <a:bodyPr vert="horz" lIns="91440" tIns="0" rIns="45720" bIns="0" rtlCol="0" anchor="t">
            <a:normAutofit fontScale="97500"/>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700" b="1" i="0" u="none" strike="noStrike" kern="1200" cap="none" spc="0" normalizeH="0" baseline="0" noProof="0" dirty="0" smtClean="0">
                <a:ln>
                  <a:noFill/>
                </a:ln>
                <a:solidFill>
                  <a:schemeClr val="accent1">
                    <a:satMod val="150000"/>
                  </a:schemeClr>
                </a:solidFill>
                <a:effectLst/>
                <a:uLnTx/>
                <a:uFillTx/>
                <a:latin typeface="+mj-lt"/>
                <a:ea typeface="+mj-ea"/>
                <a:cs typeface="+mj-cs"/>
              </a:rPr>
              <a:t/>
            </a:r>
            <a:br>
              <a:rPr kumimoji="0" lang="en-US" sz="4700" b="1" i="0" u="none" strike="noStrike" kern="1200" cap="none" spc="0" normalizeH="0" baseline="0" noProof="0" dirty="0" smtClean="0">
                <a:ln>
                  <a:noFill/>
                </a:ln>
                <a:solidFill>
                  <a:schemeClr val="accent1">
                    <a:satMod val="150000"/>
                  </a:schemeClr>
                </a:solidFill>
                <a:effectLst/>
                <a:uLnTx/>
                <a:uFillTx/>
                <a:latin typeface="+mj-lt"/>
                <a:ea typeface="+mj-ea"/>
                <a:cs typeface="+mj-cs"/>
              </a:rPr>
            </a:br>
            <a:r>
              <a:rPr kumimoji="0" lang="en-US" sz="44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Security</a:t>
            </a:r>
            <a:r>
              <a:rPr lang="en-US" sz="4400" b="1" dirty="0" smtClean="0">
                <a:solidFill>
                  <a:schemeClr val="tx1">
                    <a:lumMod val="95000"/>
                    <a:lumOff val="5000"/>
                  </a:schemeClr>
                </a:solidFill>
                <a:latin typeface="+mj-lt"/>
                <a:ea typeface="+mj-ea"/>
                <a:cs typeface="+mj-cs"/>
              </a:rPr>
              <a:t> Evaluation Methods </a:t>
            </a:r>
            <a:r>
              <a:rPr kumimoji="0" lang="en-US" sz="4400" b="1" i="0" u="none" strike="noStrike" kern="1200" cap="none" spc="0" normalizeH="0" noProof="0" dirty="0" smtClean="0">
                <a:ln>
                  <a:noFill/>
                </a:ln>
                <a:solidFill>
                  <a:schemeClr val="tx1">
                    <a:lumMod val="95000"/>
                    <a:lumOff val="5000"/>
                  </a:schemeClr>
                </a:solidFill>
                <a:effectLst/>
                <a:uLnTx/>
                <a:uFillTx/>
                <a:latin typeface="+mj-lt"/>
                <a:ea typeface="+mj-ea"/>
                <a:cs typeface="+mj-cs"/>
              </a:rPr>
              <a:t> </a:t>
            </a:r>
            <a:endParaRPr kumimoji="0" lang="en-US" sz="4700" b="1" i="0" u="none" strike="noStrike" kern="1200" cap="none" spc="0" normalizeH="0" baseline="0" noProof="0" dirty="0">
              <a:ln>
                <a:noFill/>
              </a:ln>
              <a:solidFill>
                <a:schemeClr val="tx1">
                  <a:lumMod val="95000"/>
                  <a:lumOff val="5000"/>
                </a:schemeClr>
              </a:solidFill>
              <a:effectLst/>
              <a:uLnTx/>
              <a:uFillTx/>
              <a:latin typeface="+mj-lt"/>
              <a:ea typeface="+mj-ea"/>
              <a:cs typeface="+mj-cs"/>
            </a:endParaRPr>
          </a:p>
        </p:txBody>
      </p:sp>
      <p:sp>
        <p:nvSpPr>
          <p:cNvPr id="5" name="Subtitle 2"/>
          <p:cNvSpPr txBox="1">
            <a:spLocks/>
          </p:cNvSpPr>
          <p:nvPr/>
        </p:nvSpPr>
        <p:spPr>
          <a:xfrm>
            <a:off x="6096000" y="5410200"/>
            <a:ext cx="2895600" cy="890016"/>
          </a:xfrm>
          <a:prstGeom prst="rect">
            <a:avLst/>
          </a:prstGeom>
        </p:spPr>
        <p:txBody>
          <a:bodyPr vert="horz" lIns="118872" tIns="0" rIns="45720" bIns="0" rtlCol="0" anchor="b">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Asad</a:t>
            </a:r>
            <a:r>
              <a:rPr kumimoji="0" lang="en-US" sz="20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a:t>
            </a:r>
            <a:r>
              <a:rPr kumimoji="0" lang="en-US" sz="2000" b="0" i="0" u="none" strike="noStrike" kern="1200" cap="none" spc="0" normalizeH="0" noProof="0" dirty="0" err="1" smtClean="0">
                <a:ln>
                  <a:noFill/>
                </a:ln>
                <a:solidFill>
                  <a:schemeClr val="tx1">
                    <a:lumMod val="75000"/>
                    <a:lumOff val="25000"/>
                  </a:schemeClr>
                </a:solidFill>
                <a:effectLst/>
                <a:uLnTx/>
                <a:uFillTx/>
                <a:latin typeface="+mn-lt"/>
                <a:ea typeface="+mn-ea"/>
                <a:cs typeface="+mn-cs"/>
              </a:rPr>
              <a:t>Raza</a:t>
            </a:r>
            <a:endParaRPr kumimoji="0" lang="en-US" sz="2000" b="0" i="0" u="none" strike="noStrike" kern="1200" cap="none" spc="0" normalizeH="0" noProof="0" dirty="0" smtClean="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000" baseline="0" dirty="0" smtClean="0">
                <a:solidFill>
                  <a:schemeClr val="tx1">
                    <a:lumMod val="75000"/>
                    <a:lumOff val="25000"/>
                  </a:schemeClr>
                </a:solidFill>
              </a:rPr>
              <a:t>asadraaza@gmail.com</a:t>
            </a: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 name="Rectangle 5"/>
          <p:cNvSpPr/>
          <p:nvPr/>
        </p:nvSpPr>
        <p:spPr>
          <a:xfrm>
            <a:off x="3124200" y="3178314"/>
            <a:ext cx="2971800" cy="707886"/>
          </a:xfrm>
          <a:prstGeom prst="rect">
            <a:avLst/>
          </a:prstGeom>
        </p:spPr>
        <p:txBody>
          <a:bodyPr wrap="square">
            <a:spAutoFit/>
          </a:bodyPr>
          <a:lstStyle/>
          <a:p>
            <a:pPr algn="ctr"/>
            <a:r>
              <a:rPr lang="en-US" sz="4000" b="1" dirty="0" smtClean="0">
                <a:solidFill>
                  <a:schemeClr val="tx1">
                    <a:lumMod val="95000"/>
                    <a:lumOff val="5000"/>
                  </a:schemeClr>
                </a:solidFill>
              </a:rPr>
              <a:t>Lecture 5</a:t>
            </a:r>
            <a:endParaRPr lang="en-US" sz="40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The Orange Book</a:t>
            </a:r>
            <a:endParaRPr lang="en-US" sz="4400" dirty="0"/>
          </a:p>
        </p:txBody>
      </p:sp>
      <p:sp>
        <p:nvSpPr>
          <p:cNvPr id="3" name="Content Placeholder 2"/>
          <p:cNvSpPr>
            <a:spLocks noGrp="1"/>
          </p:cNvSpPr>
          <p:nvPr>
            <p:ph sz="quarter" idx="1"/>
          </p:nvPr>
        </p:nvSpPr>
        <p:spPr/>
        <p:txBody>
          <a:bodyPr>
            <a:normAutofit lnSpcReduction="10000"/>
          </a:bodyPr>
          <a:lstStyle/>
          <a:p>
            <a:r>
              <a:rPr lang="en-US" dirty="0" smtClean="0"/>
              <a:t>A: Verified Protection</a:t>
            </a:r>
          </a:p>
          <a:p>
            <a:pPr lvl="1"/>
            <a:r>
              <a:rPr lang="en-US" dirty="0" smtClean="0"/>
              <a:t>Formal methods are used to ensure that subjects and objects are controlled  with discretionary or MAC. </a:t>
            </a:r>
          </a:p>
          <a:p>
            <a:pPr lvl="1"/>
            <a:endParaRPr lang="en-US" dirty="0" smtClean="0"/>
          </a:p>
          <a:p>
            <a:pPr lvl="1"/>
            <a:r>
              <a:rPr lang="en-US" b="1" dirty="0" smtClean="0"/>
              <a:t>A1: Verified design</a:t>
            </a:r>
            <a:r>
              <a:rPr lang="en-US" dirty="0" smtClean="0"/>
              <a:t> </a:t>
            </a:r>
          </a:p>
          <a:p>
            <a:pPr lvl="2"/>
            <a:r>
              <a:rPr lang="en-US" dirty="0" smtClean="0"/>
              <a:t>Architecture and protection features are not much different from B3 rating </a:t>
            </a:r>
          </a:p>
          <a:p>
            <a:pPr lvl="2"/>
            <a:r>
              <a:rPr lang="en-US" dirty="0" smtClean="0"/>
              <a:t>Assurance is higher than B3 because of the formality in which A1 system was designed </a:t>
            </a:r>
          </a:p>
          <a:p>
            <a:pPr lvl="2"/>
            <a:r>
              <a:rPr lang="en-US" dirty="0" smtClean="0"/>
              <a:t>Formal techniques are used to prove equivalence between TCB specifications and security policy model </a:t>
            </a:r>
          </a:p>
          <a:p>
            <a:pPr lvl="2"/>
            <a:r>
              <a:rPr lang="en-US" dirty="0" smtClean="0"/>
              <a:t>This rating is for  environments which deals with top secret info </a:t>
            </a:r>
          </a:p>
          <a:p>
            <a:pPr lvl="2"/>
            <a:r>
              <a:rPr lang="en-US" dirty="0" smtClean="0"/>
              <a:t>Only few products have achieved A1 rating including</a:t>
            </a:r>
            <a:r>
              <a:rPr lang="en-US" dirty="0" smtClean="0">
                <a:solidFill>
                  <a:srgbClr val="FF0000"/>
                </a:solidFill>
              </a:rPr>
              <a:t> Blacker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Rainbow Series </a:t>
            </a:r>
            <a:endParaRPr lang="en-US" sz="4400" dirty="0"/>
          </a:p>
        </p:txBody>
      </p:sp>
      <p:sp>
        <p:nvSpPr>
          <p:cNvPr id="3" name="Content Placeholder 2"/>
          <p:cNvSpPr>
            <a:spLocks noGrp="1"/>
          </p:cNvSpPr>
          <p:nvPr>
            <p:ph sz="quarter" idx="1"/>
          </p:nvPr>
        </p:nvSpPr>
        <p:spPr/>
        <p:txBody>
          <a:bodyPr>
            <a:normAutofit/>
          </a:bodyPr>
          <a:lstStyle/>
          <a:p>
            <a:r>
              <a:rPr lang="en-US" dirty="0" smtClean="0"/>
              <a:t>The Orange Book was developed around 80's.</a:t>
            </a:r>
          </a:p>
          <a:p>
            <a:r>
              <a:rPr lang="en-US" dirty="0" smtClean="0"/>
              <a:t>The Orange Book only looks at the operating system and not other issues like networking, databases etc.</a:t>
            </a:r>
          </a:p>
          <a:p>
            <a:r>
              <a:rPr lang="en-US" dirty="0" smtClean="0"/>
              <a:t>The Orange Book  focuses  confidentially but not integrity and availability</a:t>
            </a:r>
          </a:p>
          <a:p>
            <a:r>
              <a:rPr lang="en-US" dirty="0" smtClean="0"/>
              <a:t>The Orange Book works with government classifications, not industrial classifications.</a:t>
            </a:r>
          </a:p>
          <a:p>
            <a:r>
              <a:rPr lang="en-US" dirty="0" smtClean="0"/>
              <a:t>The Orange Book has a small number of ratings, and many aspects of security are not evaluated and rated.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Series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More books were written to extend the coverage of the Orange Book into other areas of security.</a:t>
            </a:r>
          </a:p>
          <a:p>
            <a:r>
              <a:rPr lang="en-US" dirty="0" smtClean="0"/>
              <a:t>These books interpret certain Orange Book requirements and describe the evaluation processes.</a:t>
            </a:r>
          </a:p>
          <a:p>
            <a:r>
              <a:rPr lang="en-US" dirty="0" smtClean="0"/>
              <a:t>Trusted Network Interpretation (TNI) also called the Red Book  addresses security evaluation topics for networks and network components  .</a:t>
            </a:r>
          </a:p>
          <a:p>
            <a:r>
              <a:rPr lang="en-US" dirty="0" smtClean="0"/>
              <a:t>Red book addresses the following security requirements </a:t>
            </a:r>
          </a:p>
          <a:p>
            <a:pPr lvl="1"/>
            <a:r>
              <a:rPr lang="en-US" dirty="0" smtClean="0"/>
              <a:t>Authentication , Message integrity , Non Repudiation , DOS, Data confidentiality , Network management , selective routing etc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dirty="0" smtClean="0"/>
              <a:t>ITSEC: Information Technology Security Evaluation Criteria</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Adopted by European countries </a:t>
            </a:r>
          </a:p>
          <a:p>
            <a:r>
              <a:rPr lang="en-US" dirty="0" smtClean="0"/>
              <a:t>ITSEC was the first attempt to establish a single standard for evaluating security attributes.</a:t>
            </a:r>
          </a:p>
          <a:p>
            <a:r>
              <a:rPr lang="en-US" dirty="0" smtClean="0"/>
              <a:t>The two main attributes of a system evaluated under ITSEC: </a:t>
            </a:r>
            <a:r>
              <a:rPr lang="en-US" b="1" dirty="0" smtClean="0"/>
              <a:t>Functionality and Assurance.</a:t>
            </a:r>
          </a:p>
          <a:p>
            <a:r>
              <a:rPr lang="en-US" dirty="0" smtClean="0"/>
              <a:t>Functionality is evaluated to see if the system delivers what it says it delivers.</a:t>
            </a:r>
          </a:p>
          <a:p>
            <a:r>
              <a:rPr lang="en-US" dirty="0" smtClean="0"/>
              <a:t>Assurance is more abstract than functionality and harder to test.</a:t>
            </a:r>
          </a:p>
          <a:p>
            <a:r>
              <a:rPr lang="en-US" dirty="0" smtClean="0"/>
              <a:t>Assurance is confidence in a security component’s effectiveness and ability to perform consistently.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ITSEC</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Security Functional Requirements</a:t>
            </a:r>
          </a:p>
          <a:p>
            <a:pPr lvl="1"/>
            <a:r>
              <a:rPr lang="en-US" dirty="0" smtClean="0"/>
              <a:t>Identification and Authentication</a:t>
            </a:r>
          </a:p>
          <a:p>
            <a:pPr lvl="1"/>
            <a:r>
              <a:rPr lang="en-US" dirty="0" smtClean="0"/>
              <a:t>Audit</a:t>
            </a:r>
          </a:p>
          <a:p>
            <a:pPr lvl="1"/>
            <a:r>
              <a:rPr lang="en-US" dirty="0" smtClean="0"/>
              <a:t>Resource utilization</a:t>
            </a:r>
          </a:p>
          <a:p>
            <a:pPr lvl="1"/>
            <a:r>
              <a:rPr lang="en-US" dirty="0" smtClean="0"/>
              <a:t>Trusted paths/channels</a:t>
            </a:r>
          </a:p>
          <a:p>
            <a:pPr lvl="1"/>
            <a:r>
              <a:rPr lang="en-US" dirty="0" smtClean="0"/>
              <a:t>User data protection</a:t>
            </a:r>
          </a:p>
          <a:p>
            <a:pPr lvl="1"/>
            <a:r>
              <a:rPr lang="en-US" dirty="0" smtClean="0"/>
              <a:t>Security Management</a:t>
            </a:r>
          </a:p>
          <a:p>
            <a:pPr lvl="1"/>
            <a:r>
              <a:rPr lang="en-US" dirty="0" smtClean="0"/>
              <a:t>TOE access</a:t>
            </a:r>
          </a:p>
          <a:p>
            <a:pPr lvl="1"/>
            <a:r>
              <a:rPr lang="en-US" dirty="0" smtClean="0"/>
              <a:t>Communications</a:t>
            </a:r>
          </a:p>
          <a:p>
            <a:pPr lvl="1"/>
            <a:r>
              <a:rPr lang="en-US" dirty="0" smtClean="0"/>
              <a:t>Privacy</a:t>
            </a:r>
          </a:p>
          <a:p>
            <a:pPr lvl="1"/>
            <a:r>
              <a:rPr lang="en-US" dirty="0" smtClean="0"/>
              <a:t>TOE security</a:t>
            </a:r>
          </a:p>
          <a:p>
            <a:pPr lvl="1"/>
            <a:r>
              <a:rPr lang="en-US" dirty="0" smtClean="0"/>
              <a:t>Cryptographic support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ITSEC</a:t>
            </a:r>
            <a:endParaRPr lang="en-US" dirty="0"/>
          </a:p>
        </p:txBody>
      </p:sp>
      <p:sp>
        <p:nvSpPr>
          <p:cNvPr id="3" name="Content Placeholder 2"/>
          <p:cNvSpPr>
            <a:spLocks noGrp="1"/>
          </p:cNvSpPr>
          <p:nvPr>
            <p:ph sz="quarter" idx="1"/>
          </p:nvPr>
        </p:nvSpPr>
        <p:spPr/>
        <p:txBody>
          <a:bodyPr>
            <a:normAutofit/>
          </a:bodyPr>
          <a:lstStyle/>
          <a:p>
            <a:r>
              <a:rPr lang="en-US" dirty="0" smtClean="0"/>
              <a:t>Security Assurance Requirements</a:t>
            </a:r>
          </a:p>
          <a:p>
            <a:pPr lvl="1"/>
            <a:r>
              <a:rPr lang="en-US" dirty="0" smtClean="0"/>
              <a:t>Guidance Documents and Manuals</a:t>
            </a:r>
          </a:p>
          <a:p>
            <a:pPr lvl="1"/>
            <a:r>
              <a:rPr lang="en-US" dirty="0" smtClean="0"/>
              <a:t>Configuration Management</a:t>
            </a:r>
          </a:p>
          <a:p>
            <a:pPr lvl="1"/>
            <a:r>
              <a:rPr lang="en-US" dirty="0" smtClean="0"/>
              <a:t>Vulnerability Assessment</a:t>
            </a:r>
          </a:p>
          <a:p>
            <a:pPr lvl="1"/>
            <a:r>
              <a:rPr lang="en-US" dirty="0" smtClean="0"/>
              <a:t>Delivery and Operation</a:t>
            </a:r>
          </a:p>
          <a:p>
            <a:pPr lvl="1"/>
            <a:r>
              <a:rPr lang="en-US" dirty="0" smtClean="0"/>
              <a:t>Life Cycle Support</a:t>
            </a:r>
          </a:p>
          <a:p>
            <a:pPr lvl="1"/>
            <a:r>
              <a:rPr lang="en-US" dirty="0" smtClean="0"/>
              <a:t>Assurance Maintenance</a:t>
            </a:r>
          </a:p>
          <a:p>
            <a:pPr lvl="1"/>
            <a:r>
              <a:rPr lang="en-US" dirty="0" smtClean="0"/>
              <a:t>Development</a:t>
            </a:r>
          </a:p>
          <a:p>
            <a:pPr lvl="1"/>
            <a:r>
              <a:rPr lang="en-US" dirty="0" smtClean="0"/>
              <a:t>Testing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ITSEC</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00050" y="1905001"/>
            <a:ext cx="83439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a:t>
            </a:r>
            <a:endParaRPr lang="en-US" dirty="0"/>
          </a:p>
        </p:txBody>
      </p:sp>
      <p:sp>
        <p:nvSpPr>
          <p:cNvPr id="3" name="Content Placeholder 2"/>
          <p:cNvSpPr>
            <a:spLocks noGrp="1"/>
          </p:cNvSpPr>
          <p:nvPr>
            <p:ph sz="quarter" idx="1"/>
          </p:nvPr>
        </p:nvSpPr>
        <p:spPr/>
        <p:txBody>
          <a:bodyPr>
            <a:normAutofit/>
          </a:bodyPr>
          <a:lstStyle/>
          <a:p>
            <a:r>
              <a:rPr lang="en-US" dirty="0" smtClean="0"/>
              <a:t>The Common Criteria project was started to combine and align existing and emerging evaluation criteria.</a:t>
            </a:r>
          </a:p>
          <a:p>
            <a:pPr lvl="1"/>
            <a:r>
              <a:rPr lang="en-US" dirty="0" smtClean="0"/>
              <a:t>TCSEC, ITSEC, Canadian Trusted Computer Product Evaluation Criteria (CTCPEC) and the Federal Criteria.</a:t>
            </a:r>
          </a:p>
          <a:p>
            <a:pPr lvl="1"/>
            <a:r>
              <a:rPr lang="en-US" dirty="0" smtClean="0"/>
              <a:t>Collaboration of organizations in the United States, Canada, France, United Kingdom, Germany and Netherlands.</a:t>
            </a:r>
          </a:p>
          <a:p>
            <a:r>
              <a:rPr lang="en-US" dirty="0" smtClean="0"/>
              <a:t>Having a worldwide recognized and accepted criteria helps reduce the complexity of the ratings.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 Components</a:t>
            </a:r>
            <a:endParaRPr lang="en-US" dirty="0"/>
          </a:p>
        </p:txBody>
      </p:sp>
      <p:sp>
        <p:nvSpPr>
          <p:cNvPr id="3" name="Content Placeholder 2"/>
          <p:cNvSpPr>
            <a:spLocks noGrp="1"/>
          </p:cNvSpPr>
          <p:nvPr>
            <p:ph sz="quarter" idx="1"/>
          </p:nvPr>
        </p:nvSpPr>
        <p:spPr/>
        <p:txBody>
          <a:bodyPr>
            <a:normAutofit/>
          </a:bodyPr>
          <a:lstStyle/>
          <a:p>
            <a:r>
              <a:rPr lang="en-US" b="1" dirty="0" smtClean="0"/>
              <a:t>Protection Profile: </a:t>
            </a:r>
            <a:r>
              <a:rPr lang="en-US" dirty="0" smtClean="0"/>
              <a:t>Describes the objectives and the environmental, functional and assurance level expectations.</a:t>
            </a:r>
          </a:p>
          <a:p>
            <a:r>
              <a:rPr lang="en-US" b="1" dirty="0" smtClean="0"/>
              <a:t>Target of Evaluation (TOE): </a:t>
            </a:r>
            <a:r>
              <a:rPr lang="en-US" dirty="0" smtClean="0"/>
              <a:t>Product proposed to provide the needed security solution.</a:t>
            </a:r>
          </a:p>
          <a:p>
            <a:r>
              <a:rPr lang="en-US" b="1" dirty="0" smtClean="0"/>
              <a:t>Security Target: </a:t>
            </a:r>
            <a:r>
              <a:rPr lang="en-US" dirty="0" smtClean="0"/>
              <a:t>This is what the product does and how it does it</a:t>
            </a:r>
          </a:p>
          <a:p>
            <a:pPr lvl="1"/>
            <a:r>
              <a:rPr lang="en-US" dirty="0" smtClean="0"/>
              <a:t>Written by vendor explaining mechanisms that meet security and assurance requirements.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CC Assurance Ratings: Evaluation Assurance Levels (EALs)</a:t>
            </a:r>
          </a:p>
          <a:p>
            <a:r>
              <a:rPr lang="en-US" dirty="0" smtClean="0"/>
              <a:t>Functional and assurance requirements are bundled into packages .</a:t>
            </a:r>
          </a:p>
          <a:p>
            <a:r>
              <a:rPr lang="en-US" dirty="0" smtClean="0"/>
              <a:t>The EAL packages describe what must be met to achieve specific EAL ratings.</a:t>
            </a:r>
          </a:p>
          <a:p>
            <a:r>
              <a:rPr lang="en-US" dirty="0" smtClean="0"/>
              <a:t>A product’s rating only applies to that particular version and only to certain configurations of the product.</a:t>
            </a:r>
          </a:p>
          <a:p>
            <a:r>
              <a:rPr lang="en-US" dirty="0" smtClean="0"/>
              <a:t>A new version of the product that previously received an assurance rating does not inherit this rating.</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Readings </a:t>
            </a:r>
          </a:p>
          <a:p>
            <a:pPr lvl="1"/>
            <a:r>
              <a:rPr lang="en-US" dirty="0" smtClean="0"/>
              <a:t>Chapter 5 : CISSP</a:t>
            </a:r>
          </a:p>
          <a:p>
            <a:pPr lvl="1"/>
            <a:r>
              <a:rPr lang="en-US" dirty="0" smtClean="0"/>
              <a:t>Chapter 9- Dieter </a:t>
            </a:r>
            <a:r>
              <a:rPr lang="en-US" dirty="0" err="1" smtClean="0"/>
              <a:t>Gollman</a:t>
            </a:r>
            <a:r>
              <a:rPr lang="en-US"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a:t>
            </a:r>
            <a:endParaRPr lang="en-US" dirty="0"/>
          </a:p>
        </p:txBody>
      </p:sp>
      <p:sp>
        <p:nvSpPr>
          <p:cNvPr id="3" name="Content Placeholder 2"/>
          <p:cNvSpPr>
            <a:spLocks noGrp="1"/>
          </p:cNvSpPr>
          <p:nvPr>
            <p:ph sz="quarter" idx="1"/>
          </p:nvPr>
        </p:nvSpPr>
        <p:spPr/>
        <p:txBody>
          <a:bodyPr>
            <a:normAutofit/>
          </a:bodyPr>
          <a:lstStyle/>
          <a:p>
            <a:r>
              <a:rPr lang="en-US" dirty="0" smtClean="0"/>
              <a:t>Evaluation Ratings</a:t>
            </a:r>
          </a:p>
          <a:p>
            <a:pPr lvl="1"/>
            <a:r>
              <a:rPr lang="en-US" dirty="0" smtClean="0"/>
              <a:t>EAL 1 Functionally Tested</a:t>
            </a:r>
          </a:p>
          <a:p>
            <a:pPr lvl="1"/>
            <a:r>
              <a:rPr lang="en-US" dirty="0" smtClean="0"/>
              <a:t>EAL 2 Structurally Tested</a:t>
            </a:r>
          </a:p>
          <a:p>
            <a:pPr lvl="1"/>
            <a:r>
              <a:rPr lang="en-US" dirty="0" smtClean="0"/>
              <a:t>EAL 3 Methodically Tested</a:t>
            </a:r>
          </a:p>
          <a:p>
            <a:pPr lvl="1"/>
            <a:r>
              <a:rPr lang="en-US" dirty="0" smtClean="0"/>
              <a:t>EAL 4 Methodically Designed, Tested and Reviewed</a:t>
            </a:r>
          </a:p>
          <a:p>
            <a:pPr lvl="1"/>
            <a:r>
              <a:rPr lang="en-US" dirty="0" smtClean="0"/>
              <a:t>EAL 5 </a:t>
            </a:r>
            <a:r>
              <a:rPr lang="en-US" dirty="0" err="1" smtClean="0"/>
              <a:t>Semiformally</a:t>
            </a:r>
            <a:r>
              <a:rPr lang="en-US" dirty="0" smtClean="0"/>
              <a:t> Designed and Tested</a:t>
            </a:r>
          </a:p>
          <a:p>
            <a:pPr lvl="1"/>
            <a:r>
              <a:rPr lang="en-US" dirty="0" smtClean="0"/>
              <a:t>EAL 6 </a:t>
            </a:r>
            <a:r>
              <a:rPr lang="en-US" dirty="0" err="1" smtClean="0"/>
              <a:t>Semiformally</a:t>
            </a:r>
            <a:r>
              <a:rPr lang="en-US" dirty="0" smtClean="0"/>
              <a:t> Verified, Designed and Tested</a:t>
            </a:r>
          </a:p>
          <a:p>
            <a:pPr lvl="1"/>
            <a:r>
              <a:rPr lang="en-US" dirty="0" smtClean="0"/>
              <a:t>EAL 7 Formally Verified, Designed and Tested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a:t>
            </a:r>
            <a:endParaRPr lang="en-US" dirty="0"/>
          </a:p>
        </p:txBody>
      </p:sp>
      <p:pic>
        <p:nvPicPr>
          <p:cNvPr id="2050" name="Picture 2"/>
          <p:cNvPicPr>
            <a:picLocks noChangeAspect="1" noChangeArrowheads="1"/>
          </p:cNvPicPr>
          <p:nvPr/>
        </p:nvPicPr>
        <p:blipFill>
          <a:blip r:embed="rId2" cstate="print"/>
          <a:srcRect t="19104" b="11642"/>
          <a:stretch>
            <a:fillRect/>
          </a:stretch>
        </p:blipFill>
        <p:spPr bwMode="auto">
          <a:xfrm>
            <a:off x="1214439" y="1524000"/>
            <a:ext cx="6710362" cy="22098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r="1122"/>
          <a:stretch>
            <a:fillRect/>
          </a:stretch>
        </p:blipFill>
        <p:spPr bwMode="auto">
          <a:xfrm>
            <a:off x="1219200" y="3810000"/>
            <a:ext cx="6715125" cy="15240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1219200" y="5410200"/>
            <a:ext cx="6705600" cy="139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a:t>
            </a:r>
            <a:endParaRPr lang="en-US" dirty="0"/>
          </a:p>
        </p:txBody>
      </p:sp>
      <p:sp>
        <p:nvSpPr>
          <p:cNvPr id="3" name="Content Placeholder 2"/>
          <p:cNvSpPr>
            <a:spLocks noGrp="1"/>
          </p:cNvSpPr>
          <p:nvPr>
            <p:ph sz="quarter" idx="1"/>
          </p:nvPr>
        </p:nvSpPr>
        <p:spPr/>
        <p:txBody>
          <a:bodyPr/>
          <a:lstStyle/>
          <a:p>
            <a:r>
              <a:rPr lang="en-US" dirty="0" smtClean="0"/>
              <a:t>Product is put on an Evaluated Products List EPL, obtainable through the internet.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Certification and Accreditation</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Certification: </a:t>
            </a:r>
            <a:r>
              <a:rPr lang="en-US" dirty="0" smtClean="0"/>
              <a:t>Comprehensive technical evaluation of the components’ compliance for accreditation.</a:t>
            </a:r>
          </a:p>
          <a:p>
            <a:r>
              <a:rPr lang="en-US" dirty="0" smtClean="0"/>
              <a:t>Certification process: Evaluates risk analysis, safeguards, verification, testing, auditing techniques etc.</a:t>
            </a:r>
          </a:p>
          <a:p>
            <a:r>
              <a:rPr lang="en-US" b="1" dirty="0" smtClean="0"/>
              <a:t>Accreditation: </a:t>
            </a:r>
            <a:r>
              <a:rPr lang="en-US" dirty="0" smtClean="0"/>
              <a:t>Formal acceptance of the adequacy of a system’s security and functionality by management.</a:t>
            </a:r>
          </a:p>
          <a:p>
            <a:r>
              <a:rPr lang="en-US" dirty="0" smtClean="0"/>
              <a:t>Once satisfied with the system’s security, management makes a formal accreditation statement.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Threats</a:t>
            </a:r>
            <a:endParaRPr lang="en-US" dirty="0"/>
          </a:p>
        </p:txBody>
      </p:sp>
      <p:sp>
        <p:nvSpPr>
          <p:cNvPr id="3" name="Content Placeholder 2"/>
          <p:cNvSpPr>
            <a:spLocks noGrp="1"/>
          </p:cNvSpPr>
          <p:nvPr>
            <p:ph sz="quarter" idx="1"/>
          </p:nvPr>
        </p:nvSpPr>
        <p:spPr/>
        <p:txBody>
          <a:bodyPr/>
          <a:lstStyle/>
          <a:p>
            <a:r>
              <a:rPr lang="en-US" dirty="0" smtClean="0"/>
              <a:t>Covert Channels</a:t>
            </a:r>
          </a:p>
          <a:p>
            <a:r>
              <a:rPr lang="en-US" dirty="0" smtClean="0"/>
              <a:t>Backdoors</a:t>
            </a:r>
          </a:p>
          <a:p>
            <a:r>
              <a:rPr lang="en-US" dirty="0" smtClean="0"/>
              <a:t>Timing Attacks</a:t>
            </a:r>
          </a:p>
          <a:p>
            <a:r>
              <a:rPr lang="en-US" dirty="0" smtClean="0"/>
              <a:t>Buffer Overflows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Covert Channels</a:t>
            </a:r>
            <a:endParaRPr lang="en-US" dirty="0"/>
          </a:p>
        </p:txBody>
      </p:sp>
      <p:sp>
        <p:nvSpPr>
          <p:cNvPr id="3" name="Content Placeholder 2"/>
          <p:cNvSpPr>
            <a:spLocks noGrp="1"/>
          </p:cNvSpPr>
          <p:nvPr>
            <p:ph sz="quarter" idx="1"/>
          </p:nvPr>
        </p:nvSpPr>
        <p:spPr/>
        <p:txBody>
          <a:bodyPr>
            <a:normAutofit/>
          </a:bodyPr>
          <a:lstStyle/>
          <a:p>
            <a:r>
              <a:rPr lang="en-US" dirty="0" smtClean="0"/>
              <a:t>Covert Channel: A way for an entity to receive information in an unauthorized way.</a:t>
            </a:r>
          </a:p>
          <a:p>
            <a:r>
              <a:rPr lang="en-US" dirty="0" smtClean="0"/>
              <a:t>Loki Attack: Attacker inserts data into an ICMP packet, which is the data’s transport mechanism.</a:t>
            </a:r>
          </a:p>
          <a:p>
            <a:r>
              <a:rPr lang="en-US" dirty="0" smtClean="0"/>
              <a:t>This information flow is not controlled by a security mechanism or the mechanism has been compromised.</a:t>
            </a:r>
          </a:p>
          <a:p>
            <a:r>
              <a:rPr lang="en-US" dirty="0" smtClean="0"/>
              <a:t>This type of communication violated the security policy.</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Covert Channels</a:t>
            </a:r>
            <a:endParaRPr lang="en-US" dirty="0"/>
          </a:p>
        </p:txBody>
      </p:sp>
      <p:sp>
        <p:nvSpPr>
          <p:cNvPr id="3" name="Content Placeholder 2"/>
          <p:cNvSpPr>
            <a:spLocks noGrp="1"/>
          </p:cNvSpPr>
          <p:nvPr>
            <p:ph sz="quarter" idx="1"/>
          </p:nvPr>
        </p:nvSpPr>
        <p:spPr/>
        <p:txBody>
          <a:bodyPr/>
          <a:lstStyle/>
          <a:p>
            <a:r>
              <a:rPr lang="en-US" dirty="0" smtClean="0"/>
              <a:t>TCSEC defines two types of Covert Channels </a:t>
            </a:r>
          </a:p>
          <a:p>
            <a:r>
              <a:rPr lang="en-US" b="1" dirty="0" smtClean="0"/>
              <a:t>Covert Storage Channel: </a:t>
            </a:r>
            <a:r>
              <a:rPr lang="en-US" dirty="0" smtClean="0"/>
              <a:t>A process writes data to a storage location and another process reads it.</a:t>
            </a:r>
          </a:p>
          <a:p>
            <a:r>
              <a:rPr lang="en-US" b="1" dirty="0" smtClean="0"/>
              <a:t>Covert Timing Channel: </a:t>
            </a:r>
            <a:r>
              <a:rPr lang="en-US" dirty="0" smtClean="0"/>
              <a:t>One process sends data to another by modulating its use of system resources.</a:t>
            </a:r>
          </a:p>
          <a:p>
            <a:pPr lvl="1"/>
            <a:r>
              <a:rPr lang="en-US" dirty="0" smtClean="0"/>
              <a:t>Modulation of system resources: Accessing hard drive, using excessive CPU cycles, or head placement.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Covert Channels</a:t>
            </a:r>
            <a:endParaRPr lang="en-US" dirty="0"/>
          </a:p>
        </p:txBody>
      </p:sp>
      <p:sp>
        <p:nvSpPr>
          <p:cNvPr id="3" name="Content Placeholder 2"/>
          <p:cNvSpPr>
            <a:spLocks noGrp="1"/>
          </p:cNvSpPr>
          <p:nvPr>
            <p:ph sz="quarter" idx="1"/>
          </p:nvPr>
        </p:nvSpPr>
        <p:spPr/>
        <p:txBody>
          <a:bodyPr/>
          <a:lstStyle/>
          <a:p>
            <a:r>
              <a:rPr lang="en-US" dirty="0" smtClean="0"/>
              <a:t>Overt Channel: A channel that was developed for communication.</a:t>
            </a:r>
          </a:p>
          <a:p>
            <a:r>
              <a:rPr lang="en-US" dirty="0" smtClean="0"/>
              <a:t>Within an operating system, when subjects communicate legally they are using overt channels.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Backdoors</a:t>
            </a:r>
            <a:endParaRPr lang="en-US" dirty="0"/>
          </a:p>
        </p:txBody>
      </p:sp>
      <p:sp>
        <p:nvSpPr>
          <p:cNvPr id="3" name="Content Placeholder 2"/>
          <p:cNvSpPr>
            <a:spLocks noGrp="1"/>
          </p:cNvSpPr>
          <p:nvPr>
            <p:ph sz="quarter" idx="1"/>
          </p:nvPr>
        </p:nvSpPr>
        <p:spPr/>
        <p:txBody>
          <a:bodyPr>
            <a:normAutofit/>
          </a:bodyPr>
          <a:lstStyle/>
          <a:p>
            <a:r>
              <a:rPr lang="en-US" dirty="0" smtClean="0"/>
              <a:t>Different types of backdoors can allow unauthorized access into system.</a:t>
            </a:r>
          </a:p>
          <a:p>
            <a:r>
              <a:rPr lang="en-US" dirty="0" smtClean="0"/>
              <a:t>Trojan horses insert backdoors into a system, allowing attackers in without authentication.</a:t>
            </a:r>
          </a:p>
          <a:p>
            <a:r>
              <a:rPr lang="en-US" dirty="0" smtClean="0"/>
              <a:t>Maintenance Hooks: Instructions within software that only the developer knows about and can use.</a:t>
            </a:r>
          </a:p>
          <a:p>
            <a:pPr lvl="1"/>
            <a:r>
              <a:rPr lang="en-US" dirty="0" smtClean="0"/>
              <a:t>The backdoor is usually initiated by a random sequence of keystrokes that provide access into the software.</a:t>
            </a:r>
          </a:p>
          <a:p>
            <a:pPr lvl="1"/>
            <a:r>
              <a:rPr lang="en-US" dirty="0" smtClean="0"/>
              <a:t>Backdoors allow access without going through normal access control and security checks and mechanisms.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Attacks</a:t>
            </a:r>
            <a:endParaRPr lang="en-US" dirty="0"/>
          </a:p>
        </p:txBody>
      </p:sp>
      <p:sp>
        <p:nvSpPr>
          <p:cNvPr id="3" name="Content Placeholder 2"/>
          <p:cNvSpPr>
            <a:spLocks noGrp="1"/>
          </p:cNvSpPr>
          <p:nvPr>
            <p:ph sz="quarter" idx="1"/>
          </p:nvPr>
        </p:nvSpPr>
        <p:spPr/>
        <p:txBody>
          <a:bodyPr/>
          <a:lstStyle/>
          <a:p>
            <a:r>
              <a:rPr lang="en-US" dirty="0" smtClean="0"/>
              <a:t>Specific attacks can take advantage of the way a system processes request and performs tasks.</a:t>
            </a:r>
          </a:p>
          <a:p>
            <a:r>
              <a:rPr lang="en-US" dirty="0" smtClean="0"/>
              <a:t>An asynchronous attack deals with the sequence of steps a system uses to complete a task.</a:t>
            </a:r>
          </a:p>
          <a:p>
            <a:r>
              <a:rPr lang="en-US" dirty="0" smtClean="0"/>
              <a:t>TOC/TOU: An asynchronous attack that changes something between two sequences of the same task.</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Assurance Ratings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Evaluation criteria is used to test the assurance and functionality of a product.</a:t>
            </a:r>
          </a:p>
          <a:p>
            <a:r>
              <a:rPr lang="en-US" dirty="0" smtClean="0"/>
              <a:t>The assurance ratings work as a common language for customers to understand and use.</a:t>
            </a:r>
          </a:p>
          <a:p>
            <a:r>
              <a:rPr lang="en-US" dirty="0" smtClean="0"/>
              <a:t>The vendors build to specifications within the limits of the criteria.</a:t>
            </a:r>
          </a:p>
          <a:p>
            <a:r>
              <a:rPr lang="en-US" dirty="0" smtClean="0"/>
              <a:t>Different assurance ratings  have different specifications that must be met.</a:t>
            </a:r>
          </a:p>
          <a:p>
            <a:r>
              <a:rPr lang="en-US" dirty="0" smtClean="0"/>
              <a:t>The criteria rates trust and assurance. </a:t>
            </a:r>
          </a:p>
          <a:p>
            <a:r>
              <a:rPr lang="en-US" dirty="0" smtClean="0"/>
              <a:t>Assurance: Level of confidence in the predictability and protection level provided in all situations.</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Attacks</a:t>
            </a:r>
            <a:endParaRPr lang="en-US" dirty="0"/>
          </a:p>
        </p:txBody>
      </p:sp>
      <p:sp>
        <p:nvSpPr>
          <p:cNvPr id="3" name="Content Placeholder 2"/>
          <p:cNvSpPr>
            <a:spLocks noGrp="1"/>
          </p:cNvSpPr>
          <p:nvPr>
            <p:ph sz="quarter" idx="1"/>
          </p:nvPr>
        </p:nvSpPr>
        <p:spPr/>
        <p:txBody>
          <a:bodyPr>
            <a:normAutofit fontScale="92500"/>
          </a:bodyPr>
          <a:lstStyle/>
          <a:p>
            <a:r>
              <a:rPr lang="en-US" dirty="0" smtClean="0"/>
              <a:t>Two different processes carrying out their task on a resource must follow the correct sequence.</a:t>
            </a:r>
          </a:p>
          <a:p>
            <a:r>
              <a:rPr lang="en-US" dirty="0" smtClean="0"/>
              <a:t>An attacker who manipulates process two into working first, controls the outcome of the processing procedure.</a:t>
            </a:r>
          </a:p>
          <a:p>
            <a:r>
              <a:rPr lang="en-US" dirty="0" smtClean="0"/>
              <a:t>This attack deal with the sequence of steps processes use to carry out tasks, and is extremely hard to detect.</a:t>
            </a:r>
          </a:p>
          <a:p>
            <a:r>
              <a:rPr lang="en-US" dirty="0" smtClean="0"/>
              <a:t>There are not many, if any, protection tools that look at these issues to this level of granularity.</a:t>
            </a:r>
          </a:p>
          <a:p>
            <a:r>
              <a:rPr lang="en-US" dirty="0" smtClean="0"/>
              <a:t>It is best addressed during the development of the product.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sz="quarter" idx="1"/>
          </p:nvPr>
        </p:nvSpPr>
        <p:spPr/>
        <p:txBody>
          <a:bodyPr>
            <a:normAutofit/>
          </a:bodyPr>
          <a:lstStyle/>
          <a:p>
            <a:r>
              <a:rPr lang="en-US" dirty="0" smtClean="0"/>
              <a:t>When an application or operating system accepts data, it must make sure that it is the right type of data.</a:t>
            </a:r>
          </a:p>
          <a:p>
            <a:r>
              <a:rPr lang="en-US" dirty="0" smtClean="0"/>
              <a:t>Many attacks have been successful because these checks were not carried out.</a:t>
            </a:r>
          </a:p>
          <a:p>
            <a:r>
              <a:rPr lang="en-US" dirty="0" smtClean="0"/>
              <a:t>A simplistic but damaging attack that was caused by improper data validation was </a:t>
            </a:r>
            <a:r>
              <a:rPr lang="en-US" b="1" dirty="0" smtClean="0"/>
              <a:t>SQL Slammer.</a:t>
            </a:r>
          </a:p>
          <a:p>
            <a:r>
              <a:rPr lang="en-US" dirty="0" smtClean="0"/>
              <a:t>This type of vulnerability is best addressed during the development of the software.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a:t>
            </a:r>
            <a:endParaRPr lang="en-US" dirty="0"/>
          </a:p>
        </p:txBody>
      </p:sp>
      <p:sp>
        <p:nvSpPr>
          <p:cNvPr id="3" name="Content Placeholder 2"/>
          <p:cNvSpPr>
            <a:spLocks noGrp="1"/>
          </p:cNvSpPr>
          <p:nvPr>
            <p:ph sz="quarter" idx="1"/>
          </p:nvPr>
        </p:nvSpPr>
        <p:spPr/>
        <p:txBody>
          <a:bodyPr/>
          <a:lstStyle/>
          <a:p>
            <a:r>
              <a:rPr lang="en-US" dirty="0" smtClean="0"/>
              <a:t>Buffer overflow happens when programs do not check the length of the data that is inputted into a program.</a:t>
            </a:r>
          </a:p>
          <a:p>
            <a:r>
              <a:rPr lang="en-US" dirty="0" smtClean="0"/>
              <a:t>This is sometimes referred to as smashing the stack.</a:t>
            </a:r>
          </a:p>
          <a:p>
            <a:r>
              <a:rPr lang="en-US" dirty="0" smtClean="0"/>
              <a:t>A buffer overflow is usually aimed at systems that let the extra code execute with privileged rights.</a:t>
            </a:r>
          </a:p>
          <a:p>
            <a:r>
              <a:rPr lang="en-US" dirty="0" smtClean="0"/>
              <a:t>A developer should implement proper bounds checking to eliminate buffer overflows.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6448"/>
            <a:ext cx="8534400" cy="758952"/>
          </a:xfrm>
        </p:spPr>
        <p:txBody>
          <a:bodyPr>
            <a:noAutofit/>
          </a:bodyPr>
          <a:lstStyle/>
          <a:p>
            <a:r>
              <a:rPr lang="en-US" sz="3600" dirty="0" smtClean="0"/>
              <a:t>Trusted Computer System Evaluation Criteria (TCSEC): The Orange Book</a:t>
            </a:r>
            <a:endParaRPr lang="en-US" sz="3600" dirty="0"/>
          </a:p>
        </p:txBody>
      </p:sp>
      <p:sp>
        <p:nvSpPr>
          <p:cNvPr id="3" name="Content Placeholder 2"/>
          <p:cNvSpPr>
            <a:spLocks noGrp="1"/>
          </p:cNvSpPr>
          <p:nvPr>
            <p:ph sz="quarter" idx="1"/>
          </p:nvPr>
        </p:nvSpPr>
        <p:spPr/>
        <p:txBody>
          <a:bodyPr>
            <a:normAutofit/>
          </a:bodyPr>
          <a:lstStyle/>
          <a:p>
            <a:r>
              <a:rPr lang="en-US" dirty="0" smtClean="0"/>
              <a:t>The Orange Book was developed by the National Computer Security Center (NCSC).</a:t>
            </a:r>
          </a:p>
          <a:p>
            <a:r>
              <a:rPr lang="en-US" dirty="0" smtClean="0"/>
              <a:t>The Orange Book is based on the Bell-</a:t>
            </a:r>
            <a:r>
              <a:rPr lang="en-US" dirty="0" err="1" smtClean="0"/>
              <a:t>LaPadula</a:t>
            </a:r>
            <a:r>
              <a:rPr lang="en-US" dirty="0" smtClean="0"/>
              <a:t> model.</a:t>
            </a:r>
          </a:p>
          <a:p>
            <a:r>
              <a:rPr lang="en-US" dirty="0" smtClean="0"/>
              <a:t>It uses a graded classification of systems that is developed into hierarchical security levels.</a:t>
            </a:r>
          </a:p>
          <a:p>
            <a:pPr lvl="1"/>
            <a:r>
              <a:rPr lang="en-US" dirty="0" smtClean="0">
                <a:solidFill>
                  <a:schemeClr val="tx1">
                    <a:lumMod val="95000"/>
                    <a:lumOff val="5000"/>
                  </a:schemeClr>
                </a:solidFill>
              </a:rPr>
              <a:t>The A assurance rating: Verified Protection</a:t>
            </a:r>
          </a:p>
          <a:p>
            <a:pPr lvl="1"/>
            <a:r>
              <a:rPr lang="en-US" dirty="0" smtClean="0">
                <a:solidFill>
                  <a:schemeClr val="tx1">
                    <a:lumMod val="95000"/>
                    <a:lumOff val="5000"/>
                  </a:schemeClr>
                </a:solidFill>
              </a:rPr>
              <a:t>The B assurance rating: Mandatory Protection</a:t>
            </a:r>
          </a:p>
          <a:p>
            <a:pPr lvl="1"/>
            <a:r>
              <a:rPr lang="en-US" dirty="0" smtClean="0">
                <a:solidFill>
                  <a:schemeClr val="tx1">
                    <a:lumMod val="95000"/>
                    <a:lumOff val="5000"/>
                  </a:schemeClr>
                </a:solidFill>
              </a:rPr>
              <a:t>The C assurance rating: Discretionary Protection</a:t>
            </a:r>
          </a:p>
          <a:p>
            <a:pPr lvl="1"/>
            <a:r>
              <a:rPr lang="en-US" dirty="0" smtClean="0">
                <a:solidFill>
                  <a:schemeClr val="tx1">
                    <a:lumMod val="95000"/>
                    <a:lumOff val="5000"/>
                  </a:schemeClr>
                </a:solidFill>
              </a:rPr>
              <a:t>The D assurance rating: Minimal Protection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The Orange Book</a:t>
            </a:r>
            <a:endParaRPr lang="en-US" sz="4400" dirty="0"/>
          </a:p>
        </p:txBody>
      </p:sp>
      <p:sp>
        <p:nvSpPr>
          <p:cNvPr id="3" name="Content Placeholder 2"/>
          <p:cNvSpPr>
            <a:spLocks noGrp="1"/>
          </p:cNvSpPr>
          <p:nvPr>
            <p:ph sz="quarter" idx="1"/>
          </p:nvPr>
        </p:nvSpPr>
        <p:spPr/>
        <p:txBody>
          <a:bodyPr>
            <a:normAutofit/>
          </a:bodyPr>
          <a:lstStyle/>
          <a:p>
            <a:r>
              <a:rPr lang="en-US" dirty="0" smtClean="0"/>
              <a:t>The rating system uses letters and numbers to indicate the assurance level that is provided.</a:t>
            </a:r>
          </a:p>
          <a:p>
            <a:r>
              <a:rPr lang="en-US" dirty="0" smtClean="0"/>
              <a:t>Each assurance rating must meet a long list of expectations before the rating is achieved.</a:t>
            </a:r>
          </a:p>
          <a:p>
            <a:r>
              <a:rPr lang="en-US" dirty="0" smtClean="0"/>
              <a:t>The criteria includes four main topics </a:t>
            </a:r>
          </a:p>
          <a:p>
            <a:pPr lvl="1"/>
            <a:r>
              <a:rPr lang="en-US" dirty="0" smtClean="0"/>
              <a:t>Security Policy </a:t>
            </a:r>
          </a:p>
          <a:p>
            <a:pPr lvl="1"/>
            <a:r>
              <a:rPr lang="en-US" dirty="0" smtClean="0"/>
              <a:t>Accountability </a:t>
            </a:r>
          </a:p>
          <a:p>
            <a:pPr lvl="1"/>
            <a:r>
              <a:rPr lang="en-US" dirty="0" smtClean="0"/>
              <a:t>Assurance </a:t>
            </a:r>
          </a:p>
          <a:p>
            <a:pPr lvl="1"/>
            <a:r>
              <a:rPr lang="en-US" dirty="0" smtClean="0"/>
              <a:t>Documentation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The Orange Book</a:t>
            </a:r>
            <a:endParaRPr lang="en-US" sz="4400" dirty="0"/>
          </a:p>
        </p:txBody>
      </p:sp>
      <p:sp>
        <p:nvSpPr>
          <p:cNvPr id="3" name="Content Placeholder 2"/>
          <p:cNvSpPr>
            <a:spLocks noGrp="1"/>
          </p:cNvSpPr>
          <p:nvPr>
            <p:ph sz="quarter" idx="1"/>
          </p:nvPr>
        </p:nvSpPr>
        <p:spPr/>
        <p:txBody>
          <a:bodyPr>
            <a:normAutofit fontScale="92500" lnSpcReduction="10000"/>
          </a:bodyPr>
          <a:lstStyle/>
          <a:p>
            <a:r>
              <a:rPr lang="en-US" dirty="0" smtClean="0"/>
              <a:t>C1: Discretionary Security Protection</a:t>
            </a:r>
          </a:p>
          <a:p>
            <a:pPr lvl="1"/>
            <a:r>
              <a:rPr lang="en-US" dirty="0" smtClean="0"/>
              <a:t>Based on individuals/groups </a:t>
            </a:r>
          </a:p>
          <a:p>
            <a:pPr lvl="1"/>
            <a:r>
              <a:rPr lang="en-US" dirty="0" smtClean="0"/>
              <a:t>Requires separation of user and information</a:t>
            </a:r>
          </a:p>
          <a:p>
            <a:pPr lvl="1"/>
            <a:r>
              <a:rPr lang="en-US" dirty="0" smtClean="0"/>
              <a:t>Identification and authentication of individual entities  </a:t>
            </a:r>
          </a:p>
          <a:p>
            <a:pPr lvl="1"/>
            <a:r>
              <a:rPr lang="en-US" dirty="0" smtClean="0"/>
              <a:t>Requires design documents , test documents , facility manual </a:t>
            </a:r>
          </a:p>
          <a:p>
            <a:pPr lvl="1"/>
            <a:r>
              <a:rPr lang="en-US" dirty="0" smtClean="0"/>
              <a:t>Trusted environment with low security concerns </a:t>
            </a:r>
          </a:p>
          <a:p>
            <a:r>
              <a:rPr lang="en-US" dirty="0" smtClean="0"/>
              <a:t>C2: Controlled Access Protection</a:t>
            </a:r>
          </a:p>
          <a:p>
            <a:pPr lvl="1"/>
            <a:r>
              <a:rPr lang="en-US" dirty="0" smtClean="0"/>
              <a:t>More precise access control and auditing functionality </a:t>
            </a:r>
          </a:p>
          <a:p>
            <a:pPr lvl="1"/>
            <a:r>
              <a:rPr lang="en-US" dirty="0" smtClean="0"/>
              <a:t>Resource / object isolation </a:t>
            </a:r>
          </a:p>
          <a:p>
            <a:pPr lvl="1"/>
            <a:r>
              <a:rPr lang="en-US" dirty="0" smtClean="0"/>
              <a:t>Object reuse concept must be invoked </a:t>
            </a:r>
          </a:p>
          <a:p>
            <a:pPr lvl="1"/>
            <a:r>
              <a:rPr lang="en-US" dirty="0" smtClean="0"/>
              <a:t>Requires strict logon and decision making  capabilities</a:t>
            </a:r>
          </a:p>
          <a:p>
            <a:pPr lvl="1"/>
            <a:r>
              <a:rPr lang="en-US" dirty="0" smtClean="0"/>
              <a:t>Accountability  is required </a:t>
            </a:r>
          </a:p>
          <a:p>
            <a:pPr lvl="1"/>
            <a:r>
              <a:rPr lang="en-US" dirty="0" smtClean="0"/>
              <a:t>Most of the major vendors offer C2 evaluated versions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The Orange Book</a:t>
            </a:r>
            <a:endParaRPr lang="en-US" sz="4400" dirty="0"/>
          </a:p>
        </p:txBody>
      </p:sp>
      <p:sp>
        <p:nvSpPr>
          <p:cNvPr id="3" name="Content Placeholder 2"/>
          <p:cNvSpPr>
            <a:spLocks noGrp="1"/>
          </p:cNvSpPr>
          <p:nvPr>
            <p:ph sz="quarter" idx="1"/>
          </p:nvPr>
        </p:nvSpPr>
        <p:spPr/>
        <p:txBody>
          <a:bodyPr>
            <a:normAutofit fontScale="92500"/>
          </a:bodyPr>
          <a:lstStyle/>
          <a:p>
            <a:r>
              <a:rPr lang="en-US" b="1" dirty="0" smtClean="0"/>
              <a:t>B: Mandatory Protection</a:t>
            </a:r>
            <a:r>
              <a:rPr lang="en-US" dirty="0" smtClean="0"/>
              <a:t> </a:t>
            </a:r>
          </a:p>
          <a:p>
            <a:pPr lvl="1"/>
            <a:r>
              <a:rPr lang="en-US" dirty="0" smtClean="0"/>
              <a:t>MAC is enforced by using security labels </a:t>
            </a:r>
          </a:p>
          <a:p>
            <a:pPr lvl="1"/>
            <a:r>
              <a:rPr lang="en-US" dirty="0" smtClean="0"/>
              <a:t>Based on BLP model </a:t>
            </a:r>
          </a:p>
          <a:p>
            <a:pPr lvl="1"/>
            <a:r>
              <a:rPr lang="en-US" dirty="0" smtClean="0"/>
              <a:t>Evidence of Reference monitor enforcement </a:t>
            </a:r>
          </a:p>
          <a:p>
            <a:r>
              <a:rPr lang="en-US" dirty="0" smtClean="0"/>
              <a:t>B1: Labeled Security </a:t>
            </a:r>
          </a:p>
          <a:p>
            <a:pPr lvl="1"/>
            <a:r>
              <a:rPr lang="en-US" dirty="0" smtClean="0"/>
              <a:t>Each object must have a </a:t>
            </a:r>
            <a:r>
              <a:rPr lang="en-US" b="1" i="1" dirty="0" smtClean="0"/>
              <a:t>classification label</a:t>
            </a:r>
            <a:r>
              <a:rPr lang="en-US" dirty="0" smtClean="0"/>
              <a:t> and subject must have a </a:t>
            </a:r>
            <a:r>
              <a:rPr lang="en-US" b="1" i="1" dirty="0" smtClean="0"/>
              <a:t>clearance level </a:t>
            </a:r>
          </a:p>
          <a:p>
            <a:pPr lvl="1"/>
            <a:r>
              <a:rPr lang="en-US" dirty="0" smtClean="0"/>
              <a:t>Labels of objects and subjects are compared </a:t>
            </a:r>
          </a:p>
          <a:p>
            <a:pPr lvl="1"/>
            <a:r>
              <a:rPr lang="en-US" dirty="0" smtClean="0"/>
              <a:t>Design specifications are reviewed and verified </a:t>
            </a:r>
          </a:p>
          <a:p>
            <a:pPr lvl="1"/>
            <a:r>
              <a:rPr lang="en-US" dirty="0" smtClean="0"/>
              <a:t>This rating is intended for environments that’s requires the system to handle classified data </a:t>
            </a:r>
          </a:p>
          <a:p>
            <a:pPr lvl="1"/>
            <a:r>
              <a:rPr lang="en-US" dirty="0" smtClean="0"/>
              <a:t>Design documentation, source code and object code are analyzed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The Orange Book</a:t>
            </a:r>
            <a:endParaRPr lang="en-US" sz="4400" dirty="0"/>
          </a:p>
        </p:txBody>
      </p:sp>
      <p:sp>
        <p:nvSpPr>
          <p:cNvPr id="3" name="Content Placeholder 2"/>
          <p:cNvSpPr>
            <a:spLocks noGrp="1"/>
          </p:cNvSpPr>
          <p:nvPr>
            <p:ph sz="quarter" idx="1"/>
          </p:nvPr>
        </p:nvSpPr>
        <p:spPr/>
        <p:txBody>
          <a:bodyPr>
            <a:normAutofit/>
          </a:bodyPr>
          <a:lstStyle/>
          <a:p>
            <a:r>
              <a:rPr lang="en-US" dirty="0" smtClean="0"/>
              <a:t>B2: Structured protection </a:t>
            </a:r>
          </a:p>
          <a:p>
            <a:pPr lvl="1"/>
            <a:r>
              <a:rPr lang="en-US" dirty="0" smtClean="0"/>
              <a:t>Security policy is clearly defined and documented  </a:t>
            </a:r>
          </a:p>
          <a:p>
            <a:pPr lvl="1"/>
            <a:r>
              <a:rPr lang="en-US" dirty="0" smtClean="0"/>
              <a:t>Trusted path: Ensuring direct communication with an application or operating system.</a:t>
            </a:r>
          </a:p>
          <a:p>
            <a:pPr lvl="2"/>
            <a:r>
              <a:rPr lang="en-US" dirty="0" smtClean="0"/>
              <a:t>Several types of attacks have circumvented communication with operating system components.</a:t>
            </a:r>
          </a:p>
          <a:p>
            <a:pPr lvl="2"/>
            <a:r>
              <a:rPr lang="en-US" dirty="0" smtClean="0"/>
              <a:t>For a system to achieve B2 rating, there must be no way to interrupt these communication paths.</a:t>
            </a:r>
          </a:p>
          <a:p>
            <a:pPr lvl="2"/>
            <a:r>
              <a:rPr lang="en-US" dirty="0" smtClean="0"/>
              <a:t>Distinct address space must be used for process isolation</a:t>
            </a:r>
          </a:p>
          <a:p>
            <a:pPr lvl="2"/>
            <a:r>
              <a:rPr lang="en-US" dirty="0" smtClean="0"/>
              <a:t>Covert channel analysis should be conducted</a:t>
            </a:r>
          </a:p>
          <a:p>
            <a:pPr lvl="2"/>
            <a:r>
              <a:rPr lang="en-US" dirty="0" smtClean="0"/>
              <a:t>This type of rating is intended for environment in which systems are resistant to penetration and compromise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The Orange Book</a:t>
            </a:r>
            <a:endParaRPr lang="en-US" sz="4400" dirty="0"/>
          </a:p>
        </p:txBody>
      </p:sp>
      <p:sp>
        <p:nvSpPr>
          <p:cNvPr id="3" name="Content Placeholder 2"/>
          <p:cNvSpPr>
            <a:spLocks noGrp="1"/>
          </p:cNvSpPr>
          <p:nvPr>
            <p:ph sz="quarter" idx="1"/>
          </p:nvPr>
        </p:nvSpPr>
        <p:spPr/>
        <p:txBody>
          <a:bodyPr>
            <a:normAutofit fontScale="92500" lnSpcReduction="10000"/>
          </a:bodyPr>
          <a:lstStyle/>
          <a:p>
            <a:r>
              <a:rPr lang="en-US" dirty="0" smtClean="0"/>
              <a:t>B3: Security Domains </a:t>
            </a:r>
          </a:p>
          <a:p>
            <a:pPr lvl="1"/>
            <a:r>
              <a:rPr lang="en-US" dirty="0" smtClean="0"/>
              <a:t>More granularity in each protection mechanism </a:t>
            </a:r>
          </a:p>
          <a:p>
            <a:pPr lvl="1"/>
            <a:r>
              <a:rPr lang="en-US" dirty="0" smtClean="0"/>
              <a:t>Unnecessary programming code is excluded </a:t>
            </a:r>
          </a:p>
          <a:p>
            <a:pPr lvl="1"/>
            <a:r>
              <a:rPr lang="en-US" dirty="0" smtClean="0"/>
              <a:t>Design and implementation should not be complex</a:t>
            </a:r>
          </a:p>
          <a:p>
            <a:pPr lvl="1"/>
            <a:r>
              <a:rPr lang="en-US" dirty="0" smtClean="0"/>
              <a:t>Security administrator defined</a:t>
            </a:r>
          </a:p>
          <a:p>
            <a:pPr lvl="1"/>
            <a:r>
              <a:rPr lang="en-US" dirty="0" smtClean="0"/>
              <a:t>Automatic warnings in suspicious situations </a:t>
            </a:r>
          </a:p>
          <a:p>
            <a:pPr lvl="1"/>
            <a:r>
              <a:rPr lang="en-US" dirty="0" smtClean="0"/>
              <a:t>Trusted recovery: A system can shut down and fail securely.</a:t>
            </a:r>
          </a:p>
          <a:p>
            <a:pPr lvl="2"/>
            <a:r>
              <a:rPr lang="en-US" dirty="0" smtClean="0"/>
              <a:t>A system is very vulnerable when it has failed, but it still needs to stay in a secure state.</a:t>
            </a:r>
          </a:p>
          <a:p>
            <a:pPr lvl="1"/>
            <a:r>
              <a:rPr lang="en-US" dirty="0" smtClean="0"/>
              <a:t>Operating system and its components should be loaded in a secure state </a:t>
            </a:r>
          </a:p>
          <a:p>
            <a:pPr lvl="1"/>
            <a:r>
              <a:rPr lang="en-US" dirty="0" smtClean="0"/>
              <a:t>This rating is for the environment in which very sensitive information is processed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4091</TotalTime>
  <Words>2126</Words>
  <Application>Microsoft Office PowerPoint</Application>
  <PresentationFormat>On-screen Show (4:3)</PresentationFormat>
  <Paragraphs>214</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Civic</vt:lpstr>
      <vt:lpstr>Slide 1</vt:lpstr>
      <vt:lpstr>Slide 2</vt:lpstr>
      <vt:lpstr>Assurance Ratings</vt:lpstr>
      <vt:lpstr>Trusted Computer System Evaluation Criteria (TCSEC): The Orange Book</vt:lpstr>
      <vt:lpstr>The Orange Book</vt:lpstr>
      <vt:lpstr>The Orange Book</vt:lpstr>
      <vt:lpstr>The Orange Book</vt:lpstr>
      <vt:lpstr>The Orange Book</vt:lpstr>
      <vt:lpstr>The Orange Book</vt:lpstr>
      <vt:lpstr>The Orange Book</vt:lpstr>
      <vt:lpstr>Rainbow Series </vt:lpstr>
      <vt:lpstr>Rainbow Series</vt:lpstr>
      <vt:lpstr>ITSEC: Information Technology Security Evaluation Criteria</vt:lpstr>
      <vt:lpstr>ITSEC</vt:lpstr>
      <vt:lpstr>ITSEC</vt:lpstr>
      <vt:lpstr>ITSEC</vt:lpstr>
      <vt:lpstr>Common Criteria</vt:lpstr>
      <vt:lpstr>Common Criteria Components</vt:lpstr>
      <vt:lpstr>Common Criteria</vt:lpstr>
      <vt:lpstr>Common Criteria</vt:lpstr>
      <vt:lpstr>Common Criteria</vt:lpstr>
      <vt:lpstr>Common Criteria</vt:lpstr>
      <vt:lpstr>Certification and Accreditation</vt:lpstr>
      <vt:lpstr>Common Threats</vt:lpstr>
      <vt:lpstr>Covert Channels</vt:lpstr>
      <vt:lpstr>Covert Channels</vt:lpstr>
      <vt:lpstr>Covert Channels</vt:lpstr>
      <vt:lpstr>Backdoors</vt:lpstr>
      <vt:lpstr>Asynchronous Attacks</vt:lpstr>
      <vt:lpstr>Asynchronous Attacks</vt:lpstr>
      <vt:lpstr>Data Validation</vt:lpstr>
      <vt:lpstr>Buffer Overflow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ayesha</dc:creator>
  <cp:lastModifiedBy>ali</cp:lastModifiedBy>
  <cp:revision>490</cp:revision>
  <dcterms:created xsi:type="dcterms:W3CDTF">2010-03-09T07:01:28Z</dcterms:created>
  <dcterms:modified xsi:type="dcterms:W3CDTF">2011-05-04T02:42:01Z</dcterms:modified>
</cp:coreProperties>
</file>