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8" r:id="rId17"/>
    <p:sldId id="273" r:id="rId18"/>
    <p:sldId id="274" r:id="rId19"/>
    <p:sldId id="275" r:id="rId20"/>
    <p:sldId id="276" r:id="rId21"/>
    <p:sldId id="279" r:id="rId22"/>
    <p:sldId id="280"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0284" autoAdjust="0"/>
  </p:normalViewPr>
  <p:slideViewPr>
    <p:cSldViewPr>
      <p:cViewPr varScale="1">
        <p:scale>
          <a:sx n="35" d="100"/>
          <a:sy n="35" d="100"/>
        </p:scale>
        <p:origin x="-94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4C4D9-2344-4BC8-BC9B-E5F18FCD8B35}" type="datetimeFigureOut">
              <a:rPr lang="en-US" smtClean="0"/>
              <a:pPr/>
              <a:t>5/26/2011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109349-051A-44ED-ABD1-BDA6C3ED225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Superuser" TargetMode="External"/><Relationship Id="rId13" Type="http://schemas.openxmlformats.org/officeDocument/2006/relationships/hyperlink" Target="http://en.wikipedia.org/wiki/Exploit_(computer_security)" TargetMode="External"/><Relationship Id="rId3" Type="http://schemas.openxmlformats.org/officeDocument/2006/relationships/hyperlink" Target="http://en.wikipedia.org/wiki/Unix" TargetMode="External"/><Relationship Id="rId7" Type="http://schemas.openxmlformats.org/officeDocument/2006/relationships/hyperlink" Target="http://en.wikipedia.org/wiki/Binary_file" TargetMode="External"/><Relationship Id="rId12" Type="http://schemas.openxmlformats.org/officeDocument/2006/relationships/hyperlink" Target="http://en.wikipedia.org/wiki/Shell_scrip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Internet_Control_Message_Protocol" TargetMode="External"/><Relationship Id="rId11" Type="http://schemas.openxmlformats.org/officeDocument/2006/relationships/hyperlink" Target="http://en.wikipedia.org/wiki/Setuid" TargetMode="External"/><Relationship Id="rId5" Type="http://schemas.openxmlformats.org/officeDocument/2006/relationships/hyperlink" Target="http://en.wikipedia.org/wiki/Ping" TargetMode="External"/><Relationship Id="rId15" Type="http://schemas.openxmlformats.org/officeDocument/2006/relationships/hyperlink" Target="http://en.wikipedia.org/wiki/Trojan_horse_(computing)" TargetMode="External"/><Relationship Id="rId10" Type="http://schemas.openxmlformats.org/officeDocument/2006/relationships/hyperlink" Target="http://en.wikipedia.org/wiki/Ptrace" TargetMode="External"/><Relationship Id="rId4" Type="http://schemas.openxmlformats.org/officeDocument/2006/relationships/hyperlink" Target="http://en.wikipedia.org/wiki/Executable" TargetMode="External"/><Relationship Id="rId9" Type="http://schemas.openxmlformats.org/officeDocument/2006/relationships/hyperlink" Target="http://en.wikipedia.org/wiki/Process_(computing)" TargetMode="External"/><Relationship Id="rId14" Type="http://schemas.openxmlformats.org/officeDocument/2006/relationships/hyperlink" Target="http://en.wikipedia.org/wiki/Privilege_escalation"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Computer_file" TargetMode="External"/><Relationship Id="rId13" Type="http://schemas.openxmlformats.org/officeDocument/2006/relationships/hyperlink" Target="http://en.wikipedia.org/wiki/Block_(data_storage)" TargetMode="External"/><Relationship Id="rId18" Type="http://schemas.openxmlformats.org/officeDocument/2006/relationships/hyperlink" Target="http://en.wikipedia.org/wiki/Virtual_terminal" TargetMode="External"/><Relationship Id="rId3" Type="http://schemas.openxmlformats.org/officeDocument/2006/relationships/hyperlink" Target="http://en.wikipedia.org/wiki/Unix-like" TargetMode="External"/><Relationship Id="rId7" Type="http://schemas.openxmlformats.org/officeDocument/2006/relationships/hyperlink" Target="http://en.wikipedia.org/wiki/File_system" TargetMode="External"/><Relationship Id="rId12" Type="http://schemas.openxmlformats.org/officeDocument/2006/relationships/hyperlink" Target="http://en.wikipedia.org/wiki/Random_number_generator" TargetMode="External"/><Relationship Id="rId17" Type="http://schemas.openxmlformats.org/officeDocument/2006/relationships/hyperlink" Target="http://en.wikipedia.org/wiki/Byte_stream" TargetMode="External"/><Relationship Id="rId2" Type="http://schemas.openxmlformats.org/officeDocument/2006/relationships/slide" Target="../slides/slide10.xml"/><Relationship Id="rId16" Type="http://schemas.openxmlformats.org/officeDocument/2006/relationships/hyperlink" Target="http://en.wikipedia.org/wiki/Memory_(computers)" TargetMode="External"/><Relationship Id="rId20" Type="http://schemas.openxmlformats.org/officeDocument/2006/relationships/hyperlink" Target="http://en.wikipedia.org/wiki/Random_access" TargetMode="External"/><Relationship Id="rId1" Type="http://schemas.openxmlformats.org/officeDocument/2006/relationships/notesMaster" Target="../notesMasters/notesMaster1.xml"/><Relationship Id="rId6" Type="http://schemas.openxmlformats.org/officeDocument/2006/relationships/hyperlink" Target="http://en.wikipedia.org/wiki/Device_driver" TargetMode="External"/><Relationship Id="rId11" Type="http://schemas.openxmlformats.org/officeDocument/2006/relationships/hyperlink" Target="http://en.wikipedia.org/wiki/Data_sink" TargetMode="External"/><Relationship Id="rId5" Type="http://schemas.openxmlformats.org/officeDocument/2006/relationships/hyperlink" Target="http://en.wikipedia.org/wiki/Interface_(computer_science)" TargetMode="External"/><Relationship Id="rId15" Type="http://schemas.openxmlformats.org/officeDocument/2006/relationships/hyperlink" Target="http://en.wikipedia.org/wiki/CD-ROM" TargetMode="External"/><Relationship Id="rId10" Type="http://schemas.openxmlformats.org/officeDocument/2006/relationships/hyperlink" Target="http://en.wikipedia.org/wiki/Resource_(computer_science)" TargetMode="External"/><Relationship Id="rId19" Type="http://schemas.openxmlformats.org/officeDocument/2006/relationships/hyperlink" Target="http://en.wikipedia.org/wiki/Modem" TargetMode="External"/><Relationship Id="rId4" Type="http://schemas.openxmlformats.org/officeDocument/2006/relationships/hyperlink" Target="http://en.wikipedia.org/wiki/Operating_systems" TargetMode="External"/><Relationship Id="rId9" Type="http://schemas.openxmlformats.org/officeDocument/2006/relationships/hyperlink" Target="http://en.wikipedia.org/wiki/Disk_partitioning" TargetMode="External"/><Relationship Id="rId14" Type="http://schemas.openxmlformats.org/officeDocument/2006/relationships/hyperlink" Target="http://en.wikipedia.org/wiki/Hard_dis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invoked interactively with the --login option or when invoked as </a:t>
            </a:r>
            <a:r>
              <a:rPr lang="en-US" b="1" dirty="0" err="1" smtClean="0"/>
              <a:t>sh</a:t>
            </a:r>
            <a:r>
              <a:rPr lang="en-US" dirty="0" smtClean="0"/>
              <a:t>, Bash reads the /etc/profile instructions. These usually set the shell variables PATH, USER, MAIL, HOSTNAME and HISTSIZE</a:t>
            </a:r>
          </a:p>
          <a:p>
            <a:endParaRPr lang="en-US" dirty="0" smtClean="0"/>
          </a:p>
          <a:p>
            <a:r>
              <a:rPr lang="en-US" dirty="0" smtClean="0"/>
              <a:t>The shell program /bin/bash (hereafter referred to as just "the shell") uses a collection of startup files to help create an environment. Each file has a specific use and may affect login and interactive environments differently. The files in the /etc directory generally provide global settings. If an equivalent file exists in your home directory it may override the global settings. </a:t>
            </a:r>
          </a:p>
          <a:p>
            <a:r>
              <a:rPr lang="en-US" dirty="0" smtClean="0"/>
              <a:t>An interactive login shell is started after a successful login, using /bin/login, by reading the /etc/</a:t>
            </a:r>
            <a:r>
              <a:rPr lang="en-US" dirty="0" err="1" smtClean="0"/>
              <a:t>passwd</a:t>
            </a:r>
            <a:r>
              <a:rPr lang="en-US" dirty="0" smtClean="0"/>
              <a:t> file. This shell invocation normally reads /etc/profile and its private equivalent ~/.</a:t>
            </a:r>
            <a:r>
              <a:rPr lang="en-US" dirty="0" err="1" smtClean="0"/>
              <a:t>bash_profile</a:t>
            </a:r>
            <a:r>
              <a:rPr lang="en-US" dirty="0" smtClean="0"/>
              <a:t> upon startup</a:t>
            </a:r>
          </a:p>
          <a:p>
            <a:endParaRPr lang="en-US" dirty="0" smtClean="0"/>
          </a:p>
          <a:p>
            <a:r>
              <a:rPr lang="en-US" dirty="0" smtClean="0"/>
              <a:t>Here is a base /etc/profile. This file starts by setting up some helper functions and some basic parameters. It specifies some </a:t>
            </a:r>
            <a:r>
              <a:rPr lang="en-US" b="1" dirty="0" smtClean="0"/>
              <a:t>bash</a:t>
            </a:r>
            <a:r>
              <a:rPr lang="en-US" dirty="0" smtClean="0"/>
              <a:t> history parameters and, for security purposes, disables keeping a permanent history file for the root user. It also sets a default user prompt. It then calls small, single purpose scripts in the /etc/</a:t>
            </a:r>
            <a:r>
              <a:rPr lang="en-US" dirty="0" err="1" smtClean="0"/>
              <a:t>profile.d</a:t>
            </a:r>
            <a:r>
              <a:rPr lang="en-US" dirty="0" smtClean="0"/>
              <a:t> directory to provide most of the initialization. </a:t>
            </a:r>
          </a:p>
          <a:p>
            <a:endParaRPr lang="en-US" dirty="0" smtClean="0"/>
          </a:p>
          <a:p>
            <a:r>
              <a:rPr lang="en-US" dirty="0" smtClean="0"/>
              <a:t>The /etc/</a:t>
            </a:r>
            <a:r>
              <a:rPr lang="en-US" dirty="0" err="1" smtClean="0"/>
              <a:t>ttys</a:t>
            </a:r>
            <a:r>
              <a:rPr lang="en-US" dirty="0" smtClean="0"/>
              <a:t> file configures terminal devices attached to the system. You'll see a few different sorts of terminal devices in /etc/</a:t>
            </a:r>
            <a:r>
              <a:rPr lang="en-US" dirty="0" err="1" smtClean="0"/>
              <a:t>ttys</a:t>
            </a:r>
            <a:r>
              <a:rPr lang="en-US" dirty="0" smtClean="0"/>
              <a:t>: the console, keyboard and mouse console, serial ports, and pseudo-terminals. The console is where console error messages are sent and where the system can be managed during boot. It's usually sent to the keyboard and mouse console, although you can send it out the serial port instead. The console uses the device node of /dev/console</a:t>
            </a:r>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err="1" smtClean="0"/>
              <a:t>setuid</a:t>
            </a:r>
            <a:r>
              <a:rPr lang="en-US" dirty="0" smtClean="0"/>
              <a:t> and </a:t>
            </a:r>
            <a:r>
              <a:rPr lang="en-US" b="1" dirty="0" err="1" smtClean="0"/>
              <a:t>setgid</a:t>
            </a:r>
            <a:r>
              <a:rPr lang="en-US" dirty="0" smtClean="0"/>
              <a:t> (short for "</a:t>
            </a:r>
            <a:r>
              <a:rPr lang="en-US" b="1" dirty="0" smtClean="0"/>
              <a:t>set</a:t>
            </a:r>
            <a:r>
              <a:rPr lang="en-US" dirty="0" smtClean="0"/>
              <a:t> </a:t>
            </a:r>
            <a:r>
              <a:rPr lang="en-US" b="1" dirty="0" smtClean="0"/>
              <a:t>u</a:t>
            </a:r>
            <a:r>
              <a:rPr lang="en-US" dirty="0" smtClean="0"/>
              <a:t>ser </a:t>
            </a:r>
            <a:r>
              <a:rPr lang="en-US" b="1" dirty="0" smtClean="0"/>
              <a:t>ID</a:t>
            </a:r>
            <a:r>
              <a:rPr lang="en-US" dirty="0" smtClean="0"/>
              <a:t> upon execution" and "</a:t>
            </a:r>
            <a:r>
              <a:rPr lang="en-US" b="1" dirty="0" smtClean="0"/>
              <a:t>set</a:t>
            </a:r>
            <a:r>
              <a:rPr lang="en-US" dirty="0" smtClean="0"/>
              <a:t> </a:t>
            </a:r>
            <a:r>
              <a:rPr lang="en-US" b="1" dirty="0" smtClean="0"/>
              <a:t>g</a:t>
            </a:r>
            <a:r>
              <a:rPr lang="en-US" dirty="0" smtClean="0"/>
              <a:t>roup </a:t>
            </a:r>
            <a:r>
              <a:rPr lang="en-US" b="1" dirty="0" smtClean="0"/>
              <a:t>ID</a:t>
            </a:r>
            <a:r>
              <a:rPr lang="en-US" dirty="0" smtClean="0"/>
              <a:t> upon execution", respectively) are </a:t>
            </a:r>
            <a:r>
              <a:rPr lang="en-US" dirty="0" smtClean="0">
                <a:hlinkClick r:id="rId3"/>
              </a:rPr>
              <a:t>Unix</a:t>
            </a:r>
            <a:r>
              <a:rPr lang="en-US" dirty="0" smtClean="0"/>
              <a:t> access rights flags that allow users to run an </a:t>
            </a:r>
            <a:r>
              <a:rPr lang="en-US" dirty="0" smtClean="0">
                <a:hlinkClick r:id="rId4"/>
              </a:rPr>
              <a:t>executable</a:t>
            </a:r>
            <a:r>
              <a:rPr lang="en-US" dirty="0" smtClean="0"/>
              <a:t> with the permissions of the executable's owner or group. They are often used to allow users on a computer system to run programs with temporarily elevated privileges in order to perform a specific task. While the assumed user id or group id privileges provided are not always elevated, at a minimum they are specific.</a:t>
            </a:r>
          </a:p>
          <a:p>
            <a:r>
              <a:rPr lang="en-US" dirty="0" err="1" smtClean="0"/>
              <a:t>setuid</a:t>
            </a:r>
            <a:r>
              <a:rPr lang="en-US" dirty="0" smtClean="0"/>
              <a:t> and </a:t>
            </a:r>
            <a:r>
              <a:rPr lang="en-US" dirty="0" err="1" smtClean="0"/>
              <a:t>setgid</a:t>
            </a:r>
            <a:r>
              <a:rPr lang="en-US" dirty="0" smtClean="0"/>
              <a:t> are needed for tasks that require higher privileges than those which common users have, such as changing their login password. Some of the tasks that require elevated privileges may not immediately be obvious, though — such as the </a:t>
            </a:r>
            <a:r>
              <a:rPr lang="en-US" dirty="0" smtClean="0">
                <a:hlinkClick r:id="rId5"/>
              </a:rPr>
              <a:t>ping</a:t>
            </a:r>
            <a:r>
              <a:rPr lang="en-US" dirty="0" smtClean="0"/>
              <a:t> command, which must send and listen for </a:t>
            </a:r>
            <a:r>
              <a:rPr lang="en-US" dirty="0" smtClean="0">
                <a:hlinkClick r:id="rId6" tooltip="Internet Control Message Protocol"/>
              </a:rPr>
              <a:t>control packets</a:t>
            </a:r>
            <a:r>
              <a:rPr lang="en-US" dirty="0" smtClean="0"/>
              <a:t> on a network interface.</a:t>
            </a:r>
          </a:p>
          <a:p>
            <a:r>
              <a:rPr lang="en-US" dirty="0" smtClean="0"/>
              <a:t>When a </a:t>
            </a:r>
            <a:r>
              <a:rPr lang="en-US" i="1" dirty="0" smtClean="0">
                <a:hlinkClick r:id="rId7" tooltip="Binary file"/>
              </a:rPr>
              <a:t>binary</a:t>
            </a:r>
            <a:r>
              <a:rPr lang="en-US" dirty="0" smtClean="0"/>
              <a:t> executable file has been given the </a:t>
            </a:r>
            <a:r>
              <a:rPr lang="en-US" dirty="0" err="1" smtClean="0"/>
              <a:t>setuid</a:t>
            </a:r>
            <a:r>
              <a:rPr lang="en-US" dirty="0" smtClean="0"/>
              <a:t> attribute, normal users on the system who have permission to execute this file gain the privileges of the user who owns the file (commonly </a:t>
            </a:r>
            <a:r>
              <a:rPr lang="en-US" dirty="0" smtClean="0">
                <a:hlinkClick r:id="rId8" tooltip="Superuser"/>
              </a:rPr>
              <a:t>root</a:t>
            </a:r>
            <a:r>
              <a:rPr lang="en-US" dirty="0" smtClean="0"/>
              <a:t>) within the created </a:t>
            </a:r>
            <a:r>
              <a:rPr lang="en-US" dirty="0" smtClean="0">
                <a:hlinkClick r:id="rId9" tooltip="Process (computing)"/>
              </a:rPr>
              <a:t>process</a:t>
            </a:r>
            <a:r>
              <a:rPr lang="en-US" dirty="0" smtClean="0"/>
              <a:t>. When root privileges have been gained within the process, the application can then perform tasks on the system that regular users normally would be restricted from doing. The invoking user will be prohibited by the system from altering the new process in any way, such as by using </a:t>
            </a:r>
            <a:r>
              <a:rPr lang="en-US" dirty="0" err="1" smtClean="0">
                <a:hlinkClick r:id="rId10"/>
              </a:rPr>
              <a:t>ptrace</a:t>
            </a:r>
            <a:r>
              <a:rPr lang="en-US" dirty="0" smtClean="0"/>
              <a:t>, LD_LIBRARY_PATH or sending signals to it (signals from the terminal will still be accepted, however). Due to the increased likelihood of security flaws,</a:t>
            </a:r>
            <a:r>
              <a:rPr lang="en-US" baseline="30000" dirty="0" smtClean="0">
                <a:hlinkClick r:id="rId11"/>
              </a:rPr>
              <a:t>[1]</a:t>
            </a:r>
            <a:r>
              <a:rPr lang="en-US" dirty="0" smtClean="0"/>
              <a:t> many operating systems ignore the </a:t>
            </a:r>
            <a:r>
              <a:rPr lang="en-US" dirty="0" err="1" smtClean="0"/>
              <a:t>setuid</a:t>
            </a:r>
            <a:r>
              <a:rPr lang="en-US" dirty="0" smtClean="0"/>
              <a:t> attribute when applied to executable </a:t>
            </a:r>
            <a:r>
              <a:rPr lang="en-US" i="1" dirty="0" smtClean="0">
                <a:hlinkClick r:id="rId12" tooltip="Shell script"/>
              </a:rPr>
              <a:t>shell scripts</a:t>
            </a:r>
            <a:r>
              <a:rPr lang="en-US" dirty="0" smtClean="0"/>
              <a:t>.</a:t>
            </a:r>
          </a:p>
          <a:p>
            <a:r>
              <a:rPr lang="en-US" dirty="0" smtClean="0"/>
              <a:t>While this </a:t>
            </a:r>
            <a:r>
              <a:rPr lang="en-US" dirty="0" err="1" smtClean="0"/>
              <a:t>setuid</a:t>
            </a:r>
            <a:r>
              <a:rPr lang="en-US" dirty="0" smtClean="0"/>
              <a:t> feature is very useful in many cases, it can pose a security risk if the </a:t>
            </a:r>
            <a:r>
              <a:rPr lang="en-US" dirty="0" err="1" smtClean="0"/>
              <a:t>setuid</a:t>
            </a:r>
            <a:r>
              <a:rPr lang="en-US" dirty="0" smtClean="0"/>
              <a:t> attribute is assigned to </a:t>
            </a:r>
            <a:r>
              <a:rPr lang="en-US" dirty="0" smtClean="0">
                <a:hlinkClick r:id="rId4"/>
              </a:rPr>
              <a:t>executable</a:t>
            </a:r>
            <a:r>
              <a:rPr lang="en-US" dirty="0" smtClean="0"/>
              <a:t> programs that are not carefully designed. Users can </a:t>
            </a:r>
            <a:r>
              <a:rPr lang="en-US" dirty="0" smtClean="0">
                <a:hlinkClick r:id="rId13" tooltip="Exploit (computer security)"/>
              </a:rPr>
              <a:t>exploit</a:t>
            </a:r>
            <a:r>
              <a:rPr lang="en-US" dirty="0" smtClean="0"/>
              <a:t> vulnerabilities in flawed programs to gain permanent </a:t>
            </a:r>
            <a:r>
              <a:rPr lang="en-US" dirty="0" smtClean="0">
                <a:hlinkClick r:id="rId14" tooltip="Privilege escalation"/>
              </a:rPr>
              <a:t>elevated privileges</a:t>
            </a:r>
            <a:r>
              <a:rPr lang="en-US" dirty="0" smtClean="0"/>
              <a:t>, or unintentionally execute a </a:t>
            </a:r>
            <a:r>
              <a:rPr lang="en-US" dirty="0" err="1" smtClean="0">
                <a:hlinkClick r:id="rId15" tooltip="Trojan horse (computing)"/>
              </a:rPr>
              <a:t>trojan</a:t>
            </a:r>
            <a:r>
              <a:rPr lang="en-US" dirty="0" smtClean="0">
                <a:hlinkClick r:id="rId15" tooltip="Trojan horse (computing)"/>
              </a:rPr>
              <a:t> horse</a:t>
            </a:r>
            <a:r>
              <a:rPr lang="en-US" dirty="0" smtClean="0"/>
              <a:t> program.</a:t>
            </a:r>
          </a:p>
          <a:p>
            <a:r>
              <a:rPr lang="en-US" dirty="0" smtClean="0"/>
              <a:t>Programs that use this bit must be carefully designed to be immune to buffer overrun attacks. Successful buffer overrun attacks on vulnerable applications allow the attacker to execute arbitrary code under the rights of the process being exploited. In the event a vulnerable process uses the </a:t>
            </a:r>
            <a:r>
              <a:rPr lang="en-US" dirty="0" err="1" smtClean="0"/>
              <a:t>setuid</a:t>
            </a:r>
            <a:r>
              <a:rPr lang="en-US" dirty="0" smtClean="0"/>
              <a:t> bit to run as root, the code will be executed with root privileges, in effect giving the attacker root access to the system on which the vulnerable process is </a:t>
            </a:r>
            <a:r>
              <a:rPr lang="en-US" dirty="0" err="1" smtClean="0"/>
              <a:t>runnin</a:t>
            </a:r>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smtClean="0">
                <a:hlinkClick r:id="rId3" tooltip="Unix-like"/>
              </a:rPr>
              <a:t>Unix-like</a:t>
            </a:r>
            <a:r>
              <a:rPr lang="en-US" dirty="0" smtClean="0"/>
              <a:t> </a:t>
            </a:r>
            <a:r>
              <a:rPr lang="en-US" dirty="0" smtClean="0">
                <a:hlinkClick r:id="rId4" tooltip="Operating systems"/>
              </a:rPr>
              <a:t>operating systems</a:t>
            </a:r>
            <a:r>
              <a:rPr lang="en-US" dirty="0" smtClean="0"/>
              <a:t>, a </a:t>
            </a:r>
            <a:r>
              <a:rPr lang="en-US" b="1" dirty="0" smtClean="0"/>
              <a:t>device file</a:t>
            </a:r>
            <a:r>
              <a:rPr lang="en-US" dirty="0" smtClean="0"/>
              <a:t> or </a:t>
            </a:r>
            <a:r>
              <a:rPr lang="en-US" b="1" dirty="0" smtClean="0"/>
              <a:t>special file</a:t>
            </a:r>
            <a:r>
              <a:rPr lang="en-US" dirty="0" smtClean="0"/>
              <a:t> is an </a:t>
            </a:r>
            <a:r>
              <a:rPr lang="en-US" dirty="0" smtClean="0">
                <a:hlinkClick r:id="rId5" tooltip="Interface (computer science)"/>
              </a:rPr>
              <a:t>interface</a:t>
            </a:r>
            <a:r>
              <a:rPr lang="en-US" dirty="0" smtClean="0"/>
              <a:t> for a </a:t>
            </a:r>
            <a:r>
              <a:rPr lang="en-US" dirty="0" smtClean="0">
                <a:hlinkClick r:id="rId6" tooltip="Device driver"/>
              </a:rPr>
              <a:t>device driver</a:t>
            </a:r>
            <a:r>
              <a:rPr lang="en-US" dirty="0" smtClean="0"/>
              <a:t> that appears in a </a:t>
            </a:r>
            <a:r>
              <a:rPr lang="en-US" dirty="0" smtClean="0">
                <a:hlinkClick r:id="rId7" tooltip="File system"/>
              </a:rPr>
              <a:t>file system</a:t>
            </a:r>
            <a:r>
              <a:rPr lang="en-US" dirty="0" smtClean="0"/>
              <a:t> as if it were an ordinary </a:t>
            </a:r>
            <a:r>
              <a:rPr lang="en-US" dirty="0" smtClean="0">
                <a:hlinkClick r:id="rId8" tooltip="Computer file"/>
              </a:rPr>
              <a:t>file</a:t>
            </a:r>
            <a:endParaRPr lang="en-US" dirty="0" smtClean="0"/>
          </a:p>
          <a:p>
            <a:r>
              <a:rPr lang="en-US" dirty="0" smtClean="0"/>
              <a:t>Device files often provide simple interfaces to peripheral devices, such as printers. But they can also be used to access specific resources on those devices, such as </a:t>
            </a:r>
            <a:r>
              <a:rPr lang="en-US" dirty="0" smtClean="0">
                <a:hlinkClick r:id="rId9" tooltip="Disk partitioning"/>
              </a:rPr>
              <a:t>disk partitions</a:t>
            </a:r>
            <a:r>
              <a:rPr lang="en-US" dirty="0" smtClean="0"/>
              <a:t>. Finally, device files are useful for accessing </a:t>
            </a:r>
            <a:r>
              <a:rPr lang="en-US" dirty="0" smtClean="0">
                <a:hlinkClick r:id="rId10" tooltip="Resource (computer science)"/>
              </a:rPr>
              <a:t>system resources</a:t>
            </a:r>
            <a:r>
              <a:rPr lang="en-US" dirty="0" smtClean="0"/>
              <a:t> that have no connection with any actual device such as </a:t>
            </a:r>
            <a:r>
              <a:rPr lang="en-US" dirty="0" smtClean="0">
                <a:hlinkClick r:id="rId11" tooltip="Data sink"/>
              </a:rPr>
              <a:t>data sinks</a:t>
            </a:r>
            <a:r>
              <a:rPr lang="en-US" dirty="0" smtClean="0"/>
              <a:t> and </a:t>
            </a:r>
            <a:r>
              <a:rPr lang="en-US" dirty="0" smtClean="0">
                <a:hlinkClick r:id="rId12" tooltip="Random number generator"/>
              </a:rPr>
              <a:t>random number generators</a:t>
            </a:r>
            <a:endParaRPr lang="en-US" dirty="0" smtClean="0"/>
          </a:p>
          <a:p>
            <a:endParaRPr lang="en-US" dirty="0" smtClean="0"/>
          </a:p>
          <a:p>
            <a:r>
              <a:rPr lang="en-US" i="1" dirty="0" smtClean="0"/>
              <a:t>Block special files</a:t>
            </a:r>
            <a:r>
              <a:rPr lang="en-US" dirty="0" smtClean="0"/>
              <a:t> or </a:t>
            </a:r>
            <a:r>
              <a:rPr lang="en-US" i="1" dirty="0" smtClean="0"/>
              <a:t>block devices</a:t>
            </a:r>
            <a:r>
              <a:rPr lang="en-US" dirty="0" smtClean="0"/>
              <a:t> correspond to devices through which the system moves data in the form of </a:t>
            </a:r>
            <a:r>
              <a:rPr lang="en-US" dirty="0" smtClean="0">
                <a:hlinkClick r:id="rId13" tooltip="Block (data storage)"/>
              </a:rPr>
              <a:t>blocks</a:t>
            </a:r>
            <a:r>
              <a:rPr lang="en-US" dirty="0" smtClean="0"/>
              <a:t>. These device nodes often represent addressable devices such as </a:t>
            </a:r>
            <a:r>
              <a:rPr lang="en-US" dirty="0" smtClean="0">
                <a:hlinkClick r:id="rId14" tooltip="Hard disk"/>
              </a:rPr>
              <a:t>hard disks</a:t>
            </a:r>
            <a:r>
              <a:rPr lang="en-US" dirty="0" smtClean="0"/>
              <a:t>, </a:t>
            </a:r>
            <a:r>
              <a:rPr lang="en-US" dirty="0" smtClean="0">
                <a:hlinkClick r:id="rId15" tooltip="CD-ROM"/>
              </a:rPr>
              <a:t>CD-ROM</a:t>
            </a:r>
            <a:r>
              <a:rPr lang="en-US" dirty="0" smtClean="0"/>
              <a:t> drives, or </a:t>
            </a:r>
            <a:r>
              <a:rPr lang="en-US" dirty="0" smtClean="0">
                <a:hlinkClick r:id="rId16" tooltip="Memory (computers)"/>
              </a:rPr>
              <a:t>memory regions</a:t>
            </a:r>
            <a:r>
              <a:rPr lang="en-US" dirty="0" smtClean="0"/>
              <a:t>.</a:t>
            </a:r>
          </a:p>
          <a:p>
            <a:r>
              <a:rPr lang="en-US" i="1" dirty="0" smtClean="0"/>
              <a:t>Character special files</a:t>
            </a:r>
            <a:r>
              <a:rPr lang="en-US" dirty="0" smtClean="0"/>
              <a:t> or </a:t>
            </a:r>
            <a:r>
              <a:rPr lang="en-US" i="1" dirty="0" smtClean="0"/>
              <a:t>character devices</a:t>
            </a:r>
            <a:r>
              <a:rPr lang="en-US" dirty="0" smtClean="0"/>
              <a:t> relate to devices through which the system transmits data one character at a time. These device nodes often serve for </a:t>
            </a:r>
            <a:r>
              <a:rPr lang="en-US" dirty="0" smtClean="0">
                <a:hlinkClick r:id="rId17" tooltip="Byte stream"/>
              </a:rPr>
              <a:t>stream communication</a:t>
            </a:r>
            <a:r>
              <a:rPr lang="en-US" dirty="0" smtClean="0"/>
              <a:t> with devices such as mice, keyboards, </a:t>
            </a:r>
            <a:r>
              <a:rPr lang="en-US" dirty="0" smtClean="0">
                <a:hlinkClick r:id="rId18" tooltip="Virtual terminal"/>
              </a:rPr>
              <a:t>virtual terminals</a:t>
            </a:r>
            <a:r>
              <a:rPr lang="en-US" dirty="0" smtClean="0"/>
              <a:t>, and </a:t>
            </a:r>
            <a:r>
              <a:rPr lang="en-US" dirty="0" smtClean="0">
                <a:hlinkClick r:id="rId19" tooltip="Modem"/>
              </a:rPr>
              <a:t>serial modems</a:t>
            </a:r>
            <a:r>
              <a:rPr lang="en-US" dirty="0" smtClean="0"/>
              <a:t>, and usually do not support </a:t>
            </a:r>
            <a:r>
              <a:rPr lang="en-US" dirty="0" smtClean="0">
                <a:hlinkClick r:id="rId20" tooltip="Random access"/>
              </a:rPr>
              <a:t>random access</a:t>
            </a:r>
            <a:r>
              <a:rPr lang="en-US" dirty="0" smtClean="0"/>
              <a:t> to data</a:t>
            </a:r>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Superfluous </a:t>
            </a:r>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Trivial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A109349-051A-44ED-ABD1-BDA6C3ED225D}"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CE708CD-827C-4BBE-878F-08F351ACBA2C}"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E708CD-827C-4BBE-878F-08F351ACBA2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CCE708CD-827C-4BBE-878F-08F351ACBA2C}"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CCE708CD-827C-4BBE-878F-08F351ACBA2C}"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CE708CD-827C-4BBE-878F-08F351ACBA2C}"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DF3343B-E3B6-4D12-B959-6312D2E29A26}" type="datetimeFigureOut">
              <a:rPr lang="en-US" smtClean="0"/>
              <a:pPr/>
              <a:t>5/26/2011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E708CD-827C-4BBE-878F-08F351ACBA2C}"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CE708CD-827C-4BBE-878F-08F351ACBA2C}"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CCE708CD-827C-4BBE-878F-08F351ACBA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CE708CD-827C-4BBE-878F-08F351ACBA2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CE708CD-827C-4BBE-878F-08F351ACBA2C}"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DDF3343B-E3B6-4D12-B959-6312D2E29A26}" type="datetimeFigureOut">
              <a:rPr lang="en-US" smtClean="0"/>
              <a:pPr/>
              <a:t>5/26/2011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CCE708CD-827C-4BBE-878F-08F351ACBA2C}"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DDF3343B-E3B6-4D12-B959-6312D2E29A26}" type="datetimeFigureOut">
              <a:rPr lang="en-US" smtClean="0"/>
              <a:pPr/>
              <a:t>5/26/2011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DF3343B-E3B6-4D12-B959-6312D2E29A26}" type="datetimeFigureOut">
              <a:rPr lang="en-US" smtClean="0"/>
              <a:pPr/>
              <a:t>5/26/2011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CE708CD-827C-4BBE-878F-08F351ACBA2C}"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dirty="0" smtClean="0"/>
          </a:p>
          <a:p>
            <a:endParaRPr lang="en-US" dirty="0" smtClean="0"/>
          </a:p>
          <a:p>
            <a:r>
              <a:rPr lang="en-US" dirty="0" smtClean="0"/>
              <a:t>Lecture # 6 </a:t>
            </a:r>
          </a:p>
          <a:p>
            <a:endParaRPr lang="en-US" dirty="0" smtClean="0"/>
          </a:p>
          <a:p>
            <a:endParaRPr lang="en-US" dirty="0"/>
          </a:p>
        </p:txBody>
      </p:sp>
      <p:sp>
        <p:nvSpPr>
          <p:cNvPr id="2" name="Title 1"/>
          <p:cNvSpPr>
            <a:spLocks noGrp="1"/>
          </p:cNvSpPr>
          <p:nvPr>
            <p:ph type="ctrTitle"/>
          </p:nvPr>
        </p:nvSpPr>
        <p:spPr>
          <a:xfrm>
            <a:off x="685800" y="381000"/>
            <a:ext cx="7772400" cy="1905000"/>
          </a:xfrm>
        </p:spPr>
        <p:txBody>
          <a:bodyPr>
            <a:normAutofit/>
          </a:bodyPr>
          <a:lstStyle/>
          <a:p>
            <a:r>
              <a:rPr lang="en-US" dirty="0" smtClean="0"/>
              <a:t>Operating System Security </a:t>
            </a:r>
            <a:br>
              <a:rPr lang="en-US" dirty="0" smtClean="0"/>
            </a:br>
            <a:r>
              <a:rPr lang="en-US" dirty="0" smtClean="0"/>
              <a:t>(Unix Security )</a:t>
            </a:r>
            <a:endParaRPr lang="en-US" dirty="0"/>
          </a:p>
        </p:txBody>
      </p:sp>
      <p:sp>
        <p:nvSpPr>
          <p:cNvPr id="4" name="TextBox 3"/>
          <p:cNvSpPr txBox="1"/>
          <p:nvPr/>
        </p:nvSpPr>
        <p:spPr>
          <a:xfrm>
            <a:off x="5943600" y="5410200"/>
            <a:ext cx="2743200" cy="646331"/>
          </a:xfrm>
          <a:prstGeom prst="rect">
            <a:avLst/>
          </a:prstGeom>
          <a:noFill/>
        </p:spPr>
        <p:txBody>
          <a:bodyPr wrap="square" rtlCol="0">
            <a:spAutoFit/>
          </a:bodyPr>
          <a:lstStyle/>
          <a:p>
            <a:r>
              <a:rPr lang="en-US" dirty="0" err="1" smtClean="0"/>
              <a:t>Asad</a:t>
            </a:r>
            <a:r>
              <a:rPr lang="en-US" dirty="0" smtClean="0"/>
              <a:t> </a:t>
            </a:r>
            <a:r>
              <a:rPr lang="en-US" dirty="0" err="1" smtClean="0"/>
              <a:t>Raza</a:t>
            </a:r>
            <a:endParaRPr lang="en-US" dirty="0" smtClean="0"/>
          </a:p>
          <a:p>
            <a:r>
              <a:rPr lang="en-US" dirty="0" smtClean="0"/>
              <a:t>asadraaza@gmail.com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First character gives the type of a file </a:t>
            </a:r>
          </a:p>
          <a:p>
            <a:pPr lvl="1"/>
            <a:r>
              <a:rPr lang="en-US" dirty="0" smtClean="0"/>
              <a:t>- indicates a file , d a directory , b a block device file , c a character device file </a:t>
            </a:r>
          </a:p>
          <a:p>
            <a:r>
              <a:rPr lang="en-US" dirty="0" smtClean="0"/>
              <a:t>Next nine characters give the </a:t>
            </a:r>
            <a:r>
              <a:rPr lang="en-US" b="1" dirty="0" smtClean="0"/>
              <a:t>“file permissions”</a:t>
            </a:r>
          </a:p>
          <a:p>
            <a:r>
              <a:rPr lang="en-US" dirty="0" smtClean="0"/>
              <a:t>The following numerical field is link pointer, counting the number of links (pointers) to the file </a:t>
            </a:r>
          </a:p>
          <a:p>
            <a:r>
              <a:rPr lang="en-US" dirty="0" smtClean="0"/>
              <a:t>The next two fields are name of the owner and the group </a:t>
            </a:r>
          </a:p>
          <a:p>
            <a:r>
              <a:rPr lang="en-US" dirty="0" smtClean="0"/>
              <a:t>Then follows the size of file in bytes </a:t>
            </a:r>
          </a:p>
          <a:p>
            <a:r>
              <a:rPr lang="en-US" dirty="0" smtClean="0"/>
              <a:t>The time and date is </a:t>
            </a:r>
            <a:r>
              <a:rPr lang="en-US" dirty="0" err="1" smtClean="0"/>
              <a:t>mtime</a:t>
            </a:r>
            <a:r>
              <a:rPr lang="en-US" dirty="0" smtClean="0"/>
              <a:t>(modification time)</a:t>
            </a:r>
          </a:p>
          <a:p>
            <a:r>
              <a:rPr lang="en-US" b="1" dirty="0" smtClean="0"/>
              <a:t>Ls –</a:t>
            </a:r>
            <a:r>
              <a:rPr lang="en-US" b="1" dirty="0" err="1" smtClean="0"/>
              <a:t>lu</a:t>
            </a:r>
            <a:r>
              <a:rPr lang="en-US" b="1" dirty="0" smtClean="0"/>
              <a:t>  </a:t>
            </a:r>
            <a:r>
              <a:rPr lang="en-US" dirty="0" smtClean="0"/>
              <a:t>displays </a:t>
            </a:r>
            <a:r>
              <a:rPr lang="en-US" dirty="0" err="1" smtClean="0"/>
              <a:t>atime</a:t>
            </a:r>
            <a:r>
              <a:rPr lang="en-US" dirty="0" smtClean="0"/>
              <a:t> (time of last access)</a:t>
            </a:r>
          </a:p>
          <a:p>
            <a:r>
              <a:rPr lang="en-US" b="1" dirty="0" smtClean="0"/>
              <a:t>Ls –</a:t>
            </a:r>
            <a:r>
              <a:rPr lang="en-US" b="1" dirty="0" err="1" smtClean="0"/>
              <a:t>lc</a:t>
            </a:r>
            <a:r>
              <a:rPr lang="en-US" b="1" dirty="0" smtClean="0"/>
              <a:t> </a:t>
            </a:r>
            <a:r>
              <a:rPr lang="en-US" dirty="0" smtClean="0"/>
              <a:t>displays the time of last modification of the </a:t>
            </a:r>
            <a:r>
              <a:rPr lang="en-US" dirty="0" err="1" smtClean="0"/>
              <a:t>inode</a:t>
            </a:r>
            <a:endParaRPr lang="en-US" dirty="0" smtClean="0"/>
          </a:p>
          <a:p>
            <a:r>
              <a:rPr lang="en-US" dirty="0" smtClean="0"/>
              <a:t>Last entry is the name of file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Permissions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Permissions can be changed by </a:t>
            </a:r>
            <a:r>
              <a:rPr lang="en-US" b="1" dirty="0" err="1" smtClean="0"/>
              <a:t>chmod</a:t>
            </a:r>
            <a:r>
              <a:rPr lang="en-US" dirty="0" smtClean="0"/>
              <a:t> </a:t>
            </a:r>
          </a:p>
          <a:p>
            <a:pPr lvl="1"/>
            <a:r>
              <a:rPr lang="en-US" dirty="0" err="1" smtClean="0"/>
              <a:t>chmod</a:t>
            </a:r>
            <a:r>
              <a:rPr lang="en-US" dirty="0" smtClean="0"/>
              <a:t> [-f R ] absolute file                             (specifies  value for all permission bits)</a:t>
            </a:r>
          </a:p>
          <a:p>
            <a:pPr lvl="1"/>
            <a:r>
              <a:rPr lang="en-US" dirty="0" smtClean="0"/>
              <a:t>  </a:t>
            </a:r>
            <a:r>
              <a:rPr lang="en-US" dirty="0" err="1" smtClean="0"/>
              <a:t>chmod</a:t>
            </a:r>
            <a:r>
              <a:rPr lang="en-US" dirty="0" smtClean="0"/>
              <a:t> [-f R ] [who] + permission file     (adds permissions )</a:t>
            </a:r>
          </a:p>
          <a:p>
            <a:pPr lvl="1"/>
            <a:r>
              <a:rPr lang="en-US" dirty="0" err="1" smtClean="0"/>
              <a:t>chmod</a:t>
            </a:r>
            <a:r>
              <a:rPr lang="en-US" dirty="0" smtClean="0"/>
              <a:t> [-f R ] [who] - permission file        (removes permissions)</a:t>
            </a:r>
          </a:p>
          <a:p>
            <a:pPr lvl="1"/>
            <a:r>
              <a:rPr lang="en-US" dirty="0" err="1" smtClean="0"/>
              <a:t>chmod</a:t>
            </a:r>
            <a:r>
              <a:rPr lang="en-US" dirty="0" smtClean="0"/>
              <a:t> [-f R ] [who] = permission file        (reset permissions as specified)</a:t>
            </a:r>
          </a:p>
          <a:p>
            <a:r>
              <a:rPr lang="en-US" dirty="0" err="1" smtClean="0"/>
              <a:t>Chmod</a:t>
            </a:r>
            <a:r>
              <a:rPr lang="en-US" dirty="0" smtClean="0"/>
              <a:t> 644= </a:t>
            </a:r>
            <a:r>
              <a:rPr lang="en-US" dirty="0" err="1" smtClean="0"/>
              <a:t>rw</a:t>
            </a:r>
            <a:r>
              <a:rPr lang="en-US" dirty="0" smtClean="0"/>
              <a:t>-r- -r- - </a:t>
            </a:r>
          </a:p>
          <a:p>
            <a:r>
              <a:rPr lang="en-US" dirty="0" err="1" smtClean="0"/>
              <a:t>Chmod</a:t>
            </a:r>
            <a:r>
              <a:rPr lang="en-US" dirty="0" smtClean="0"/>
              <a:t> 777=</a:t>
            </a:r>
            <a:r>
              <a:rPr lang="en-US" dirty="0" err="1" smtClean="0"/>
              <a:t>rwx-rwx-rwx</a:t>
            </a:r>
            <a:endParaRPr lang="en-US" dirty="0" smtClean="0"/>
          </a:p>
          <a:p>
            <a:r>
              <a:rPr lang="en-US" dirty="0" smtClean="0"/>
              <a:t>The second mode is </a:t>
            </a:r>
            <a:r>
              <a:rPr lang="en-US" i="1" dirty="0" smtClean="0"/>
              <a:t>Symbolic mode</a:t>
            </a:r>
            <a:r>
              <a:rPr lang="en-US" dirty="0" smtClean="0"/>
              <a:t> </a:t>
            </a:r>
          </a:p>
          <a:p>
            <a:r>
              <a:rPr lang="en-US" dirty="0" smtClean="0"/>
              <a:t>[who ] can take values (u,g,0,a)</a:t>
            </a:r>
          </a:p>
          <a:p>
            <a:r>
              <a:rPr lang="en-US" dirty="0" smtClean="0"/>
              <a:t>Permission parameter can have values (r, w, x,  etc)</a:t>
            </a:r>
          </a:p>
          <a:p>
            <a:r>
              <a:rPr lang="en-US" dirty="0" smtClean="0"/>
              <a:t>-f suppresses error messages </a:t>
            </a:r>
          </a:p>
          <a:p>
            <a:r>
              <a:rPr lang="en-US" dirty="0" smtClean="0"/>
              <a:t>-R applies the specified change recursively to all subdirectories </a:t>
            </a:r>
          </a:p>
          <a:p>
            <a:r>
              <a:rPr lang="en-US" dirty="0" err="1" smtClean="0"/>
              <a:t>Chmod</a:t>
            </a:r>
            <a:r>
              <a:rPr lang="en-US" dirty="0" smtClean="0"/>
              <a:t>  4555  file (set </a:t>
            </a:r>
            <a:r>
              <a:rPr lang="en-US" dirty="0" err="1" smtClean="0"/>
              <a:t>suid</a:t>
            </a:r>
            <a:r>
              <a:rPr lang="en-US" dirty="0" smtClean="0"/>
              <a:t> flag ),  </a:t>
            </a:r>
            <a:r>
              <a:rPr lang="en-US" dirty="0" err="1" smtClean="0"/>
              <a:t>chmod</a:t>
            </a:r>
            <a:r>
              <a:rPr lang="en-US" dirty="0" smtClean="0"/>
              <a:t> </a:t>
            </a:r>
            <a:r>
              <a:rPr lang="en-US" dirty="0" err="1" smtClean="0"/>
              <a:t>u+s</a:t>
            </a:r>
            <a:r>
              <a:rPr lang="en-US" dirty="0" smtClean="0"/>
              <a:t> file  set </a:t>
            </a:r>
            <a:r>
              <a:rPr lang="en-US" dirty="0" err="1" smtClean="0"/>
              <a:t>suid</a:t>
            </a:r>
            <a:r>
              <a:rPr lang="en-US" dirty="0" smtClean="0"/>
              <a:t> flag </a:t>
            </a:r>
          </a:p>
          <a:p>
            <a:r>
              <a:rPr lang="en-US" dirty="0" err="1" smtClean="0"/>
              <a:t>Chmod</a:t>
            </a:r>
            <a:r>
              <a:rPr lang="en-US" dirty="0" smtClean="0"/>
              <a:t> 555 file   or </a:t>
            </a:r>
            <a:r>
              <a:rPr lang="en-US" dirty="0" err="1" smtClean="0"/>
              <a:t>chmod</a:t>
            </a:r>
            <a:r>
              <a:rPr lang="en-US" dirty="0" smtClean="0"/>
              <a:t> u-s file  for (clear  </a:t>
            </a:r>
            <a:r>
              <a:rPr lang="en-US" dirty="0" err="1" smtClean="0"/>
              <a:t>suid</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GUID permissions is set using </a:t>
            </a:r>
            <a:r>
              <a:rPr lang="en-US" b="1" dirty="0" smtClean="0"/>
              <a:t>g</a:t>
            </a:r>
            <a:r>
              <a:rPr lang="en-US" dirty="0" smtClean="0"/>
              <a:t> instead of </a:t>
            </a:r>
            <a:r>
              <a:rPr lang="en-US" b="1" dirty="0" smtClean="0"/>
              <a:t>u</a:t>
            </a:r>
          </a:p>
          <a:p>
            <a:r>
              <a:rPr lang="en-US" b="1" dirty="0" err="1" smtClean="0"/>
              <a:t>Chown</a:t>
            </a:r>
            <a:r>
              <a:rPr lang="en-US" b="1" dirty="0" smtClean="0"/>
              <a:t> </a:t>
            </a:r>
            <a:r>
              <a:rPr lang="en-US" dirty="0" smtClean="0"/>
              <a:t>changes the owner of a file </a:t>
            </a:r>
          </a:p>
          <a:p>
            <a:pPr lvl="1"/>
            <a:r>
              <a:rPr lang="en-US" dirty="0" smtClean="0"/>
              <a:t>Some versions of UNIX allow only super user to use this command to avoid any attacks </a:t>
            </a:r>
          </a:p>
          <a:p>
            <a:r>
              <a:rPr lang="en-US" dirty="0" err="1" smtClean="0"/>
              <a:t>Chgrp</a:t>
            </a:r>
            <a:r>
              <a:rPr lang="en-US" dirty="0" smtClean="0"/>
              <a:t> changes the group of a file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Permissions </a:t>
            </a:r>
            <a:endParaRPr lang="en-US" dirty="0"/>
          </a:p>
        </p:txBody>
      </p:sp>
      <p:sp>
        <p:nvSpPr>
          <p:cNvPr id="3" name="Content Placeholder 2"/>
          <p:cNvSpPr>
            <a:spLocks noGrp="1"/>
          </p:cNvSpPr>
          <p:nvPr>
            <p:ph sz="quarter" idx="1"/>
          </p:nvPr>
        </p:nvSpPr>
        <p:spPr/>
        <p:txBody>
          <a:bodyPr/>
          <a:lstStyle/>
          <a:p>
            <a:r>
              <a:rPr lang="en-US" dirty="0" smtClean="0"/>
              <a:t>Unix utilities use default permissions 666 for a new file and 777 for new program. </a:t>
            </a:r>
          </a:p>
          <a:p>
            <a:r>
              <a:rPr lang="en-US" b="1" dirty="0" err="1" smtClean="0"/>
              <a:t>umask</a:t>
            </a:r>
            <a:r>
              <a:rPr lang="en-US" dirty="0" smtClean="0"/>
              <a:t>  can be used to adjust these default permissions </a:t>
            </a:r>
          </a:p>
          <a:p>
            <a:r>
              <a:rPr lang="en-US" dirty="0" smtClean="0"/>
              <a:t> </a:t>
            </a:r>
            <a:r>
              <a:rPr lang="en-US" b="1" dirty="0" err="1" smtClean="0"/>
              <a:t>umask</a:t>
            </a:r>
            <a:r>
              <a:rPr lang="en-US" dirty="0" smtClean="0"/>
              <a:t> 777  denies every access , </a:t>
            </a:r>
            <a:r>
              <a:rPr lang="en-US" b="1" dirty="0" err="1" smtClean="0"/>
              <a:t>umask</a:t>
            </a:r>
            <a:r>
              <a:rPr lang="en-US" b="1" dirty="0" smtClean="0"/>
              <a:t> </a:t>
            </a:r>
            <a:r>
              <a:rPr lang="en-US" dirty="0" smtClean="0"/>
              <a:t>000</a:t>
            </a:r>
          </a:p>
          <a:p>
            <a:r>
              <a:rPr lang="en-US" dirty="0" smtClean="0"/>
              <a:t> </a:t>
            </a:r>
            <a:r>
              <a:rPr lang="en-US" b="1" dirty="0" err="1" smtClean="0"/>
              <a:t>umask</a:t>
            </a:r>
            <a:r>
              <a:rPr lang="en-US" dirty="0" smtClean="0"/>
              <a:t> 022 all permissions for owner , read and execute for group and other </a:t>
            </a:r>
          </a:p>
          <a:p>
            <a:r>
              <a:rPr lang="en-US" dirty="0" err="1" smtClean="0"/>
              <a:t>Umask</a:t>
            </a:r>
            <a:r>
              <a:rPr lang="en-US" dirty="0" smtClean="0"/>
              <a:t> is in /etc/profile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for Directories </a:t>
            </a:r>
            <a:endParaRPr lang="en-US" dirty="0"/>
          </a:p>
        </p:txBody>
      </p:sp>
      <p:sp>
        <p:nvSpPr>
          <p:cNvPr id="3" name="Content Placeholder 2"/>
          <p:cNvSpPr>
            <a:spLocks noGrp="1"/>
          </p:cNvSpPr>
          <p:nvPr>
            <p:ph sz="quarter" idx="1"/>
          </p:nvPr>
        </p:nvSpPr>
        <p:spPr/>
        <p:txBody>
          <a:bodyPr>
            <a:normAutofit/>
          </a:bodyPr>
          <a:lstStyle/>
          <a:p>
            <a:r>
              <a:rPr lang="en-US" dirty="0" smtClean="0"/>
              <a:t>Every user has a home direct</a:t>
            </a:r>
          </a:p>
          <a:p>
            <a:pPr lvl="1"/>
            <a:r>
              <a:rPr lang="en-US" dirty="0" smtClean="0"/>
              <a:t>/home/staff/hafiz </a:t>
            </a:r>
          </a:p>
          <a:p>
            <a:r>
              <a:rPr lang="en-US" dirty="0" smtClean="0"/>
              <a:t>Subdirectories can be created with the </a:t>
            </a:r>
            <a:r>
              <a:rPr lang="en-US" b="1" dirty="0" err="1" smtClean="0"/>
              <a:t>mkdir</a:t>
            </a:r>
            <a:r>
              <a:rPr lang="en-US" dirty="0" smtClean="0"/>
              <a:t> command </a:t>
            </a:r>
            <a:endParaRPr lang="en-US" b="1" dirty="0" smtClean="0"/>
          </a:p>
          <a:p>
            <a:r>
              <a:rPr lang="en-US" dirty="0" smtClean="0"/>
              <a:t>Read permissions allow to find which files  are in the directory . (using  </a:t>
            </a:r>
            <a:r>
              <a:rPr lang="en-US" b="1" dirty="0" err="1" smtClean="0"/>
              <a:t>ls</a:t>
            </a:r>
            <a:r>
              <a:rPr lang="en-US" dirty="0" smtClean="0"/>
              <a:t> ) </a:t>
            </a:r>
          </a:p>
          <a:p>
            <a:r>
              <a:rPr lang="en-US" dirty="0" smtClean="0"/>
              <a:t>Write permissions allow to add files to directory</a:t>
            </a:r>
          </a:p>
          <a:p>
            <a:r>
              <a:rPr lang="en-US" dirty="0" smtClean="0"/>
              <a:t>Execute permission is required for making the directory current directory and for opening files inside the directory </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 of General Security Principles </a:t>
            </a:r>
            <a:endParaRPr lang="en-US" dirty="0"/>
          </a:p>
        </p:txBody>
      </p:sp>
      <p:sp>
        <p:nvSpPr>
          <p:cNvPr id="3" name="Content Placeholder 2"/>
          <p:cNvSpPr>
            <a:spLocks noGrp="1"/>
          </p:cNvSpPr>
          <p:nvPr>
            <p:ph sz="quarter" idx="1"/>
          </p:nvPr>
        </p:nvSpPr>
        <p:spPr/>
        <p:txBody>
          <a:bodyPr/>
          <a:lstStyle/>
          <a:p>
            <a:r>
              <a:rPr lang="en-US" dirty="0" smtClean="0"/>
              <a:t>Controlled invocation </a:t>
            </a:r>
          </a:p>
          <a:p>
            <a:r>
              <a:rPr lang="en-US" dirty="0" smtClean="0"/>
              <a:t>Deleting Files </a:t>
            </a:r>
          </a:p>
          <a:p>
            <a:r>
              <a:rPr lang="en-US" dirty="0" smtClean="0"/>
              <a:t>Protection of Devices </a:t>
            </a:r>
          </a:p>
          <a:p>
            <a:r>
              <a:rPr lang="en-US" dirty="0" smtClean="0"/>
              <a:t>Mounting </a:t>
            </a:r>
            <a:r>
              <a:rPr lang="en-US" dirty="0" err="1" smtClean="0"/>
              <a:t>Filesystems</a:t>
            </a:r>
            <a:r>
              <a:rPr lang="en-US" dirty="0" smtClean="0"/>
              <a:t>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Controlled Invocation </a:t>
            </a:r>
            <a:endParaRPr lang="en-US" dirty="0"/>
          </a:p>
        </p:txBody>
      </p:sp>
      <p:sp>
        <p:nvSpPr>
          <p:cNvPr id="3" name="Content Placeholder 2"/>
          <p:cNvSpPr>
            <a:spLocks noGrp="1"/>
          </p:cNvSpPr>
          <p:nvPr>
            <p:ph sz="quarter" idx="1"/>
          </p:nvPr>
        </p:nvSpPr>
        <p:spPr/>
        <p:txBody>
          <a:bodyPr/>
          <a:lstStyle/>
          <a:p>
            <a:r>
              <a:rPr lang="en-US" dirty="0" smtClean="0"/>
              <a:t>A sensitive resource that is accessed by many users can be protected through controlled invocation schemes that combine the concepts of ownership, permission bits and SUID programs </a:t>
            </a:r>
          </a:p>
          <a:p>
            <a:r>
              <a:rPr lang="en-US" dirty="0" smtClean="0"/>
              <a:t>Beware of overprotection . A flawed SUID program may give users more opportunities for access than wisely chosen permission bits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files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What happens if we remove a file from a </a:t>
            </a:r>
            <a:r>
              <a:rPr lang="en-US" dirty="0" err="1" smtClean="0"/>
              <a:t>filesystem</a:t>
            </a:r>
            <a:r>
              <a:rPr lang="en-US" dirty="0" smtClean="0"/>
              <a:t>?</a:t>
            </a:r>
          </a:p>
          <a:p>
            <a:r>
              <a:rPr lang="en-US" dirty="0" smtClean="0"/>
              <a:t>Unix had two ways of copying a file </a:t>
            </a:r>
          </a:p>
          <a:p>
            <a:pPr lvl="1"/>
            <a:r>
              <a:rPr lang="en-US" dirty="0" smtClean="0"/>
              <a:t>Copying file using cp which creates and identical but original file</a:t>
            </a:r>
          </a:p>
          <a:p>
            <a:pPr lvl="1"/>
            <a:r>
              <a:rPr lang="en-US" dirty="0" smtClean="0"/>
              <a:t>Using commands (link, </a:t>
            </a:r>
            <a:r>
              <a:rPr lang="en-US" dirty="0" err="1" smtClean="0"/>
              <a:t>ln</a:t>
            </a:r>
            <a:r>
              <a:rPr lang="en-US" dirty="0" smtClean="0"/>
              <a:t>), creates a file name with a pointer to original file and increase the link counter</a:t>
            </a:r>
          </a:p>
          <a:p>
            <a:r>
              <a:rPr lang="en-US" dirty="0" smtClean="0"/>
              <a:t>If a file is deleted with </a:t>
            </a:r>
            <a:r>
              <a:rPr lang="en-US" b="1" dirty="0" err="1" smtClean="0"/>
              <a:t>rm</a:t>
            </a:r>
            <a:r>
              <a:rPr lang="en-US" dirty="0" smtClean="0"/>
              <a:t> or </a:t>
            </a:r>
            <a:r>
              <a:rPr lang="en-US" b="1" dirty="0" err="1" smtClean="0"/>
              <a:t>rmdir</a:t>
            </a:r>
            <a:r>
              <a:rPr lang="en-US" dirty="0" smtClean="0"/>
              <a:t> , it disappears from its parent directory  but the contents as well as its copy exists </a:t>
            </a:r>
          </a:p>
          <a:p>
            <a:r>
              <a:rPr lang="en-US" b="1" dirty="0" err="1" smtClean="0"/>
              <a:t>ncheck</a:t>
            </a:r>
            <a:r>
              <a:rPr lang="en-US" dirty="0" smtClean="0"/>
              <a:t>  to list all the links to that file and delete all the links </a:t>
            </a:r>
          </a:p>
          <a:p>
            <a:r>
              <a:rPr lang="en-US" dirty="0" smtClean="0"/>
              <a:t>The memory location still contain file contents until the memory locations have been used </a:t>
            </a:r>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of Devices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Unix treats devices like files </a:t>
            </a:r>
          </a:p>
          <a:p>
            <a:r>
              <a:rPr lang="en-US" dirty="0" smtClean="0"/>
              <a:t>Access to memory or a printer can be controlled in the same way like files </a:t>
            </a:r>
          </a:p>
          <a:p>
            <a:r>
              <a:rPr lang="en-US" dirty="0" smtClean="0"/>
              <a:t>Devices are created using </a:t>
            </a:r>
            <a:r>
              <a:rPr lang="en-US" b="1" dirty="0" err="1" smtClean="0"/>
              <a:t>mknod</a:t>
            </a:r>
            <a:r>
              <a:rPr lang="en-US" dirty="0" smtClean="0"/>
              <a:t>  (executable by root only)</a:t>
            </a:r>
          </a:p>
          <a:p>
            <a:r>
              <a:rPr lang="en-US" dirty="0" smtClean="0"/>
              <a:t>Sample of devices are found in /dev </a:t>
            </a:r>
          </a:p>
          <a:p>
            <a:pPr lvl="1"/>
            <a:r>
              <a:rPr lang="en-US" dirty="0" smtClean="0"/>
              <a:t>/dev/console </a:t>
            </a:r>
          </a:p>
          <a:p>
            <a:pPr lvl="1"/>
            <a:r>
              <a:rPr lang="en-US" dirty="0" smtClean="0"/>
              <a:t>/dev/</a:t>
            </a:r>
            <a:r>
              <a:rPr lang="en-US" dirty="0" err="1" smtClean="0"/>
              <a:t>mem</a:t>
            </a:r>
            <a:endParaRPr lang="en-US" dirty="0" smtClean="0"/>
          </a:p>
          <a:p>
            <a:pPr lvl="1"/>
            <a:r>
              <a:rPr lang="en-US" dirty="0" smtClean="0"/>
              <a:t>/dev/</a:t>
            </a:r>
            <a:r>
              <a:rPr lang="en-US" dirty="0" err="1" smtClean="0"/>
              <a:t>tty</a:t>
            </a:r>
            <a:endParaRPr lang="en-US" dirty="0" smtClean="0"/>
          </a:p>
          <a:p>
            <a:r>
              <a:rPr lang="en-US" dirty="0" smtClean="0"/>
              <a:t>All the devices should not be readable or writeable to avoid attacker accessing the devices and files on them </a:t>
            </a:r>
          </a:p>
          <a:p>
            <a:r>
              <a:rPr lang="en-US" dirty="0" smtClean="0"/>
              <a:t> </a:t>
            </a:r>
            <a:r>
              <a:rPr lang="en-US" b="1" dirty="0" smtClean="0"/>
              <a:t>ps </a:t>
            </a:r>
            <a:r>
              <a:rPr lang="en-US" dirty="0" smtClean="0"/>
              <a:t>displays information about memory usage therefore it requires access permissions for the memory device </a:t>
            </a:r>
          </a:p>
          <a:p>
            <a:r>
              <a:rPr lang="en-US" dirty="0" smtClean="0"/>
              <a:t>Defining </a:t>
            </a:r>
            <a:r>
              <a:rPr lang="en-US" b="1" dirty="0" smtClean="0"/>
              <a:t>ps </a:t>
            </a:r>
            <a:r>
              <a:rPr lang="en-US" dirty="0" smtClean="0"/>
              <a:t>as a SUID </a:t>
            </a:r>
          </a:p>
          <a:p>
            <a:r>
              <a:rPr lang="en-US" dirty="0" smtClean="0"/>
              <a:t>Defining </a:t>
            </a:r>
            <a:r>
              <a:rPr lang="en-US" b="1" dirty="0" smtClean="0"/>
              <a:t>ps</a:t>
            </a:r>
            <a:r>
              <a:rPr lang="en-US" dirty="0" smtClean="0"/>
              <a:t> as a SGID is a more elegant way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a:t>
            </a:r>
            <a:r>
              <a:rPr lang="en-US" dirty="0" err="1" smtClean="0"/>
              <a:t>Filesystems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 mount </a:t>
            </a:r>
            <a:r>
              <a:rPr lang="en-US" dirty="0" err="1" smtClean="0"/>
              <a:t>commad</a:t>
            </a:r>
            <a:r>
              <a:rPr lang="en-US" dirty="0" smtClean="0"/>
              <a:t> is used </a:t>
            </a:r>
          </a:p>
          <a:p>
            <a:r>
              <a:rPr lang="en-US" dirty="0" smtClean="0"/>
              <a:t>In networked systems remote  </a:t>
            </a:r>
            <a:r>
              <a:rPr lang="en-US" dirty="0" err="1" smtClean="0"/>
              <a:t>filesystems</a:t>
            </a:r>
            <a:r>
              <a:rPr lang="en-US" dirty="0" smtClean="0"/>
              <a:t> could be mounted from other network nodes</a:t>
            </a:r>
          </a:p>
          <a:p>
            <a:r>
              <a:rPr lang="en-US" dirty="0" smtClean="0"/>
              <a:t>Users could be allowed to mount a  file system from </a:t>
            </a:r>
            <a:r>
              <a:rPr lang="en-US" dirty="0" err="1" smtClean="0"/>
              <a:t>usb</a:t>
            </a:r>
            <a:r>
              <a:rPr lang="en-US" dirty="0" smtClean="0"/>
              <a:t> etc </a:t>
            </a:r>
          </a:p>
          <a:p>
            <a:r>
              <a:rPr lang="en-US" dirty="0" smtClean="0"/>
              <a:t>Mounted </a:t>
            </a:r>
            <a:r>
              <a:rPr lang="en-US" dirty="0" err="1" smtClean="0"/>
              <a:t>filesystems</a:t>
            </a:r>
            <a:r>
              <a:rPr lang="en-US" dirty="0" smtClean="0"/>
              <a:t> could contain unwelcome files </a:t>
            </a:r>
          </a:p>
          <a:p>
            <a:r>
              <a:rPr lang="en-US" dirty="0" smtClean="0"/>
              <a:t>For example SUID to root programs sitting in an attacker directory . Attacker could obtain super user  status by running such a program </a:t>
            </a:r>
          </a:p>
          <a:p>
            <a:r>
              <a:rPr lang="en-US" b="1" dirty="0" smtClean="0"/>
              <a:t> mount [-r] [-o options]  </a:t>
            </a:r>
          </a:p>
          <a:p>
            <a:r>
              <a:rPr lang="en-US" dirty="0" smtClean="0"/>
              <a:t>Options  [</a:t>
            </a:r>
            <a:r>
              <a:rPr lang="en-US" dirty="0" err="1" smtClean="0"/>
              <a:t>nosuid</a:t>
            </a:r>
            <a:r>
              <a:rPr lang="en-US" dirty="0" smtClean="0"/>
              <a:t> , </a:t>
            </a:r>
            <a:r>
              <a:rPr lang="en-US" dirty="0" err="1" smtClean="0"/>
              <a:t>noexec,nodev</a:t>
            </a:r>
            <a:r>
              <a:rPr lang="en-US" dirty="0" smtClean="0"/>
              <a:t>]</a:t>
            </a:r>
          </a:p>
          <a:p>
            <a:r>
              <a:rPr lang="en-US" dirty="0" smtClean="0"/>
              <a:t>Different versions of </a:t>
            </a:r>
            <a:r>
              <a:rPr lang="en-US" dirty="0" err="1" smtClean="0"/>
              <a:t>unix</a:t>
            </a:r>
            <a:r>
              <a:rPr lang="en-US" dirty="0" smtClean="0"/>
              <a:t> implement different options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
          </p:nvPr>
        </p:nvSpPr>
        <p:spPr/>
        <p:txBody>
          <a:bodyPr/>
          <a:lstStyle/>
          <a:p>
            <a:r>
              <a:rPr lang="en-US" dirty="0" smtClean="0"/>
              <a:t>OS combines building blocks like identification , authentication , access controls to provide a coherent set of security controls </a:t>
            </a:r>
          </a:p>
          <a:p>
            <a:r>
              <a:rPr lang="en-US" dirty="0" smtClean="0"/>
              <a:t>There is a general pattern to the way the security controls </a:t>
            </a:r>
            <a:r>
              <a:rPr lang="en-US" smtClean="0"/>
              <a:t>are organized </a:t>
            </a:r>
            <a:r>
              <a:rPr lang="en-US" dirty="0" smtClean="0"/>
              <a:t>. </a:t>
            </a:r>
          </a:p>
          <a:p>
            <a:pPr lvl="1"/>
            <a:r>
              <a:rPr lang="en-US" dirty="0" smtClean="0"/>
              <a:t>Information  about users (subjects) is stored in </a:t>
            </a:r>
            <a:r>
              <a:rPr lang="en-US" i="1" dirty="0" smtClean="0"/>
              <a:t>user accounts</a:t>
            </a:r>
          </a:p>
          <a:p>
            <a:pPr lvl="1"/>
            <a:r>
              <a:rPr lang="en-US" i="1" dirty="0" smtClean="0"/>
              <a:t>Privileges granted to a user is stored in his account </a:t>
            </a:r>
          </a:p>
          <a:p>
            <a:pPr lvl="1"/>
            <a:r>
              <a:rPr lang="en-US" i="1" dirty="0" smtClean="0"/>
              <a:t>Permissions on resources(objects) can be set by system manager or owner of resource. </a:t>
            </a:r>
          </a:p>
          <a:p>
            <a:pPr lvl="1"/>
            <a:r>
              <a:rPr lang="en-US" i="1" dirty="0" smtClean="0"/>
              <a:t>Audit logs are maintained in operating systems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Root of </a:t>
            </a:r>
            <a:r>
              <a:rPr lang="en-US" dirty="0" err="1" smtClean="0"/>
              <a:t>Filesystem</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Access control can be implemented by putting objects into a location which cannot be accessed by unauthorized users </a:t>
            </a:r>
          </a:p>
          <a:p>
            <a:r>
              <a:rPr lang="en-US" dirty="0" smtClean="0"/>
              <a:t>Using   </a:t>
            </a:r>
            <a:r>
              <a:rPr lang="en-US" b="1" dirty="0" err="1" smtClean="0"/>
              <a:t>chroot</a:t>
            </a:r>
            <a:r>
              <a:rPr lang="en-US" b="1" dirty="0" smtClean="0"/>
              <a:t> </a:t>
            </a:r>
            <a:r>
              <a:rPr lang="en-US" i="1" dirty="0" smtClean="0"/>
              <a:t>directory </a:t>
            </a:r>
            <a:r>
              <a:rPr lang="en-US" dirty="0" smtClean="0"/>
              <a:t>command</a:t>
            </a:r>
          </a:p>
          <a:p>
            <a:r>
              <a:rPr lang="en-US" dirty="0" smtClean="0"/>
              <a:t>Changes the root from ‘/’ to ‘directory ’ when command executes </a:t>
            </a:r>
          </a:p>
          <a:p>
            <a:r>
              <a:rPr lang="en-US" b="1" i="1" dirty="0" smtClean="0"/>
              <a:t>If you use this then you have to make sure that user programs find all the system files they need </a:t>
            </a:r>
          </a:p>
          <a:p>
            <a:r>
              <a:rPr lang="en-US" dirty="0" smtClean="0"/>
              <a:t>These files are in /bin, /dev,/etc,/</a:t>
            </a:r>
            <a:r>
              <a:rPr lang="en-US" dirty="0" err="1" smtClean="0"/>
              <a:t>tmp</a:t>
            </a:r>
            <a:r>
              <a:rPr lang="en-US" dirty="0" smtClean="0"/>
              <a:t> or /</a:t>
            </a:r>
            <a:r>
              <a:rPr lang="en-US" dirty="0" err="1" smtClean="0"/>
              <a:t>usr</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Logs and Intrusion Detection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 a complex system like Unix , undesirable programs may be mandatory to keep the system running .  Following Mechanisms are required to detect security violations </a:t>
            </a:r>
          </a:p>
          <a:p>
            <a:pPr lvl="1"/>
            <a:r>
              <a:rPr lang="en-US" dirty="0" smtClean="0"/>
              <a:t>Auditing </a:t>
            </a:r>
          </a:p>
          <a:p>
            <a:pPr lvl="1"/>
            <a:r>
              <a:rPr lang="en-US" dirty="0" smtClean="0"/>
              <a:t>Intrusion detection </a:t>
            </a:r>
          </a:p>
          <a:p>
            <a:pPr lvl="1"/>
            <a:r>
              <a:rPr lang="en-US" dirty="0" smtClean="0"/>
              <a:t>Automatic retaliation </a:t>
            </a:r>
          </a:p>
          <a:p>
            <a:r>
              <a:rPr lang="en-US" b="1" dirty="0" smtClean="0"/>
              <a:t>Audit Logs must be prevented from modification </a:t>
            </a:r>
          </a:p>
          <a:p>
            <a:pPr lvl="1"/>
            <a:r>
              <a:rPr lang="en-US" dirty="0" smtClean="0"/>
              <a:t>Set Logical protection on audit logs so that only privileged users have access to them </a:t>
            </a:r>
          </a:p>
          <a:p>
            <a:pPr lvl="1"/>
            <a:r>
              <a:rPr lang="en-US" dirty="0" smtClean="0"/>
              <a:t>Send audit log to another computer(Audit machine) </a:t>
            </a:r>
          </a:p>
          <a:p>
            <a:pPr lvl="1"/>
            <a:r>
              <a:rPr lang="en-US" dirty="0" smtClean="0"/>
              <a:t>Audit machine  should not have superfluous  utilities</a:t>
            </a:r>
          </a:p>
          <a:p>
            <a:pPr lvl="1"/>
            <a:r>
              <a:rPr lang="en-US" dirty="0" smtClean="0"/>
              <a:t>Send audit log to a secure printer</a:t>
            </a:r>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We have to decided on the security relevant events that  should  be logged </a:t>
            </a:r>
          </a:p>
          <a:p>
            <a:r>
              <a:rPr lang="en-US" dirty="0" smtClean="0"/>
              <a:t>Tradeoff between number of events logged  and scanning the log </a:t>
            </a:r>
          </a:p>
          <a:p>
            <a:r>
              <a:rPr lang="en-US" dirty="0" smtClean="0"/>
              <a:t>Some important Unix logs </a:t>
            </a:r>
          </a:p>
          <a:p>
            <a:pPr lvl="1"/>
            <a:r>
              <a:rPr lang="en-US" dirty="0" smtClean="0"/>
              <a:t>/</a:t>
            </a:r>
            <a:r>
              <a:rPr lang="en-US" dirty="0" err="1" smtClean="0"/>
              <a:t>var</a:t>
            </a:r>
            <a:r>
              <a:rPr lang="en-US" dirty="0" smtClean="0"/>
              <a:t>/</a:t>
            </a:r>
            <a:r>
              <a:rPr lang="en-US" dirty="0" err="1" smtClean="0"/>
              <a:t>loglastlog</a:t>
            </a:r>
            <a:r>
              <a:rPr lang="en-US" dirty="0" smtClean="0"/>
              <a:t>     (last time a user logged in )</a:t>
            </a:r>
          </a:p>
          <a:p>
            <a:pPr lvl="1"/>
            <a:r>
              <a:rPr lang="en-US" dirty="0" smtClean="0"/>
              <a:t>/</a:t>
            </a:r>
            <a:r>
              <a:rPr lang="en-US" dirty="0" err="1" smtClean="0"/>
              <a:t>var</a:t>
            </a:r>
            <a:r>
              <a:rPr lang="en-US" dirty="0" smtClean="0"/>
              <a:t>/run/</a:t>
            </a:r>
            <a:r>
              <a:rPr lang="en-US" dirty="0" err="1" smtClean="0"/>
              <a:t>utmp</a:t>
            </a:r>
            <a:r>
              <a:rPr lang="en-US" dirty="0" smtClean="0"/>
              <a:t>        ( who is currently using the system)</a:t>
            </a:r>
          </a:p>
          <a:p>
            <a:pPr lvl="1"/>
            <a:r>
              <a:rPr lang="en-US" dirty="0" smtClean="0"/>
              <a:t>/</a:t>
            </a:r>
            <a:r>
              <a:rPr lang="en-US" dirty="0" err="1" smtClean="0"/>
              <a:t>var</a:t>
            </a:r>
            <a:r>
              <a:rPr lang="en-US" dirty="0" smtClean="0"/>
              <a:t>/log/</a:t>
            </a:r>
            <a:r>
              <a:rPr lang="en-US" dirty="0" err="1" smtClean="0"/>
              <a:t>wtmp</a:t>
            </a:r>
            <a:r>
              <a:rPr lang="en-US" dirty="0" smtClean="0"/>
              <a:t>       (every time a user logs in or logs out)</a:t>
            </a:r>
          </a:p>
          <a:p>
            <a:pPr lvl="1"/>
            <a:r>
              <a:rPr lang="en-US" dirty="0" smtClean="0"/>
              <a:t>/</a:t>
            </a:r>
            <a:r>
              <a:rPr lang="en-US" dirty="0" err="1" smtClean="0"/>
              <a:t>var</a:t>
            </a:r>
            <a:r>
              <a:rPr lang="en-US" dirty="0" smtClean="0"/>
              <a:t>/</a:t>
            </a:r>
            <a:r>
              <a:rPr lang="en-US" dirty="0" err="1" smtClean="0"/>
              <a:t>adm</a:t>
            </a:r>
            <a:r>
              <a:rPr lang="en-US" dirty="0" smtClean="0"/>
              <a:t>/acct       (records all executed </a:t>
            </a:r>
            <a:r>
              <a:rPr lang="en-US" dirty="0" err="1" smtClean="0"/>
              <a:t>commads</a:t>
            </a:r>
            <a:r>
              <a:rPr lang="en-US" dirty="0" smtClean="0"/>
              <a:t>)</a:t>
            </a:r>
          </a:p>
          <a:p>
            <a:pPr lvl="1">
              <a:buNone/>
            </a:pPr>
            <a:r>
              <a:rPr lang="en-US" dirty="0" smtClean="0">
                <a:solidFill>
                  <a:schemeClr val="tx1"/>
                </a:solidFill>
              </a:rPr>
              <a:t>The precise name and location of these files may be different in different versions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User Identifier </a:t>
            </a:r>
            <a:endParaRPr lang="en-US" dirty="0"/>
          </a:p>
        </p:txBody>
      </p:sp>
      <p:sp>
        <p:nvSpPr>
          <p:cNvPr id="3" name="Content Placeholder 2"/>
          <p:cNvSpPr>
            <a:spLocks noGrp="1"/>
          </p:cNvSpPr>
          <p:nvPr>
            <p:ph sz="quarter" idx="1"/>
          </p:nvPr>
        </p:nvSpPr>
        <p:spPr/>
        <p:txBody>
          <a:bodyPr/>
          <a:lstStyle/>
          <a:p>
            <a:r>
              <a:rPr lang="en-US" dirty="0" smtClean="0"/>
              <a:t>Most of the events refer to a user so the log entry should include the UID </a:t>
            </a:r>
          </a:p>
          <a:p>
            <a:r>
              <a:rPr lang="en-US" dirty="0" smtClean="0"/>
              <a:t>Auditing is affected by SUID programs . </a:t>
            </a:r>
          </a:p>
          <a:p>
            <a:r>
              <a:rPr lang="en-US" dirty="0" smtClean="0"/>
              <a:t>SCO Unix used login user identifier (LUID) to solve this problem </a:t>
            </a:r>
          </a:p>
          <a:p>
            <a:r>
              <a:rPr lang="en-US" dirty="0" smtClean="0"/>
              <a:t>LUID is established at login </a:t>
            </a:r>
          </a:p>
          <a:p>
            <a:r>
              <a:rPr lang="en-US" dirty="0" smtClean="0"/>
              <a:t>Child process inherits the LUID from its parents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Wrappers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Access control and audit mechanisms presented  so far are not very sophisticated </a:t>
            </a:r>
          </a:p>
          <a:p>
            <a:r>
              <a:rPr lang="en-US" dirty="0" smtClean="0"/>
              <a:t>It is possible to implement controls at intermediate level </a:t>
            </a:r>
          </a:p>
          <a:p>
            <a:r>
              <a:rPr lang="en-US" dirty="0" smtClean="0"/>
              <a:t>Two possible ways to do that </a:t>
            </a:r>
          </a:p>
          <a:p>
            <a:pPr lvl="1"/>
            <a:r>
              <a:rPr lang="en-US" dirty="0" smtClean="0"/>
              <a:t>Modify Unix itself </a:t>
            </a:r>
          </a:p>
          <a:p>
            <a:pPr lvl="1"/>
            <a:r>
              <a:rPr lang="en-US" dirty="0" smtClean="0"/>
              <a:t>TCP wrappers </a:t>
            </a:r>
          </a:p>
          <a:p>
            <a:r>
              <a:rPr lang="en-US" b="1" dirty="0" err="1" smtClean="0"/>
              <a:t>Inetd</a:t>
            </a:r>
            <a:r>
              <a:rPr lang="en-US" dirty="0" smtClean="0"/>
              <a:t>  daemon listens to incoming connections </a:t>
            </a:r>
          </a:p>
          <a:p>
            <a:r>
              <a:rPr lang="en-US" dirty="0" smtClean="0"/>
              <a:t>When a connection is made , </a:t>
            </a:r>
            <a:r>
              <a:rPr lang="en-US" b="1" dirty="0" err="1" smtClean="0"/>
              <a:t>inetd</a:t>
            </a:r>
            <a:r>
              <a:rPr lang="en-US" dirty="0" smtClean="0"/>
              <a:t> starts the appropriate server program </a:t>
            </a:r>
          </a:p>
          <a:p>
            <a:r>
              <a:rPr lang="en-US" b="1" dirty="0" err="1" smtClean="0"/>
              <a:t>Inetd</a:t>
            </a:r>
            <a:r>
              <a:rPr lang="en-US" dirty="0" smtClean="0"/>
              <a:t>  configuration file is located in </a:t>
            </a:r>
            <a:r>
              <a:rPr lang="en-US" b="1" dirty="0" smtClean="0"/>
              <a:t>/etc/</a:t>
            </a:r>
            <a:r>
              <a:rPr lang="en-US" b="1" dirty="0" err="1" smtClean="0"/>
              <a:t>inetd.conf</a:t>
            </a:r>
            <a:endParaRPr lang="en-US" b="1" dirty="0" smtClean="0"/>
          </a:p>
          <a:p>
            <a:pPr lvl="1"/>
            <a:r>
              <a:rPr lang="en-US" dirty="0" smtClean="0"/>
              <a:t>Service  type  protocol </a:t>
            </a:r>
            <a:r>
              <a:rPr lang="en-US" dirty="0" err="1" smtClean="0"/>
              <a:t>waitflag</a:t>
            </a:r>
            <a:r>
              <a:rPr lang="en-US" dirty="0" smtClean="0"/>
              <a:t> </a:t>
            </a:r>
            <a:r>
              <a:rPr lang="en-US" dirty="0" err="1" smtClean="0"/>
              <a:t>userid</a:t>
            </a:r>
            <a:r>
              <a:rPr lang="en-US" dirty="0" smtClean="0"/>
              <a:t> executable </a:t>
            </a:r>
            <a:r>
              <a:rPr lang="en-US" dirty="0" err="1" smtClean="0"/>
              <a:t>commad</a:t>
            </a:r>
            <a:r>
              <a:rPr lang="en-US" dirty="0" smtClean="0"/>
              <a:t>-line </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
          </p:nvPr>
        </p:nvSpPr>
        <p:spPr/>
        <p:txBody>
          <a:bodyPr/>
          <a:lstStyle/>
          <a:p>
            <a:r>
              <a:rPr lang="en-US" dirty="0" err="1" smtClean="0"/>
              <a:t>telent</a:t>
            </a:r>
            <a:r>
              <a:rPr lang="en-US" dirty="0" smtClean="0"/>
              <a:t>  stream  </a:t>
            </a:r>
            <a:r>
              <a:rPr lang="en-US" dirty="0" err="1" smtClean="0"/>
              <a:t>tcp</a:t>
            </a:r>
            <a:r>
              <a:rPr lang="en-US" dirty="0" smtClean="0"/>
              <a:t>  </a:t>
            </a:r>
            <a:r>
              <a:rPr lang="en-US" dirty="0" err="1" smtClean="0"/>
              <a:t>nowait</a:t>
            </a:r>
            <a:r>
              <a:rPr lang="en-US" dirty="0" smtClean="0"/>
              <a:t>  root  /</a:t>
            </a:r>
            <a:r>
              <a:rPr lang="en-US" dirty="0" err="1" smtClean="0"/>
              <a:t>usr</a:t>
            </a:r>
            <a:r>
              <a:rPr lang="en-US" dirty="0" smtClean="0"/>
              <a:t>/bin/</a:t>
            </a:r>
            <a:r>
              <a:rPr lang="en-US" dirty="0" err="1" smtClean="0"/>
              <a:t>in.telnetd</a:t>
            </a:r>
            <a:r>
              <a:rPr lang="en-US" dirty="0" smtClean="0"/>
              <a:t>  </a:t>
            </a:r>
            <a:r>
              <a:rPr lang="en-US" dirty="0" err="1" smtClean="0"/>
              <a:t>in.telnet</a:t>
            </a:r>
            <a:r>
              <a:rPr lang="en-US" dirty="0" smtClean="0"/>
              <a:t> </a:t>
            </a:r>
          </a:p>
          <a:p>
            <a:pPr lvl="1"/>
            <a:r>
              <a:rPr lang="en-US" dirty="0" smtClean="0"/>
              <a:t>The program to be executed is /</a:t>
            </a:r>
            <a:r>
              <a:rPr lang="en-US" dirty="0" err="1" smtClean="0"/>
              <a:t>usr</a:t>
            </a:r>
            <a:r>
              <a:rPr lang="en-US" dirty="0" smtClean="0"/>
              <a:t>/bin/</a:t>
            </a:r>
            <a:r>
              <a:rPr lang="en-US" dirty="0" err="1" smtClean="0"/>
              <a:t>intelnetd</a:t>
            </a:r>
            <a:endParaRPr lang="en-US" dirty="0" smtClean="0"/>
          </a:p>
          <a:p>
            <a:r>
              <a:rPr lang="en-US" dirty="0" smtClean="0"/>
              <a:t>telnet  stream  </a:t>
            </a:r>
            <a:r>
              <a:rPr lang="en-US" dirty="0" err="1" smtClean="0"/>
              <a:t>tcp</a:t>
            </a:r>
            <a:r>
              <a:rPr lang="en-US" dirty="0" smtClean="0"/>
              <a:t>  </a:t>
            </a:r>
            <a:r>
              <a:rPr lang="en-US" dirty="0" err="1" smtClean="0"/>
              <a:t>nowait</a:t>
            </a:r>
            <a:r>
              <a:rPr lang="en-US" dirty="0" smtClean="0"/>
              <a:t>    root  /</a:t>
            </a:r>
            <a:r>
              <a:rPr lang="en-US" dirty="0" err="1" smtClean="0"/>
              <a:t>usr</a:t>
            </a:r>
            <a:r>
              <a:rPr lang="en-US" dirty="0" smtClean="0"/>
              <a:t>/bin/</a:t>
            </a:r>
            <a:r>
              <a:rPr lang="en-US" dirty="0" err="1" smtClean="0"/>
              <a:t>tcpd</a:t>
            </a:r>
            <a:r>
              <a:rPr lang="en-US" dirty="0" smtClean="0"/>
              <a:t> </a:t>
            </a:r>
            <a:r>
              <a:rPr lang="en-US" dirty="0" err="1" smtClean="0"/>
              <a:t>in.telenet</a:t>
            </a:r>
            <a:r>
              <a:rPr lang="en-US" dirty="0" smtClean="0"/>
              <a:t> </a:t>
            </a:r>
          </a:p>
          <a:p>
            <a:pPr marL="548640" lvl="2">
              <a:buClr>
                <a:schemeClr val="accent1"/>
              </a:buClr>
              <a:buSzPct val="85000"/>
              <a:buFont typeface="Wingdings 2"/>
              <a:buChar char=""/>
            </a:pPr>
            <a:r>
              <a:rPr lang="en-US" dirty="0" smtClean="0"/>
              <a:t>The to be executed is /</a:t>
            </a:r>
            <a:r>
              <a:rPr lang="en-US" dirty="0" err="1" smtClean="0"/>
              <a:t>usr</a:t>
            </a:r>
            <a:r>
              <a:rPr lang="en-US" dirty="0" smtClean="0"/>
              <a:t>/bin/</a:t>
            </a:r>
            <a:r>
              <a:rPr lang="en-US" dirty="0" err="1" smtClean="0"/>
              <a:t>tcpd</a:t>
            </a:r>
            <a:r>
              <a:rPr lang="en-US" dirty="0" smtClean="0"/>
              <a:t>     (wrapper executable)</a:t>
            </a:r>
          </a:p>
          <a:p>
            <a:r>
              <a:rPr lang="en-US" dirty="0" smtClean="0"/>
              <a:t>Within this wrapper you can perform all the access control or logging you want to do </a:t>
            </a:r>
          </a:p>
          <a:p>
            <a:r>
              <a:rPr lang="en-US" dirty="0" smtClean="0"/>
              <a:t>The user will see no difference and receives exactly the same service as before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Attackers may find their way round protection mechanisms </a:t>
            </a:r>
          </a:p>
          <a:p>
            <a:r>
              <a:rPr lang="en-US" dirty="0" smtClean="0"/>
              <a:t>Keep track of user actions for investigation and breaches </a:t>
            </a:r>
          </a:p>
          <a:p>
            <a:r>
              <a:rPr lang="en-US" dirty="0" smtClean="0"/>
              <a:t>Operating system  is required to keep and protect audit logs of security-relevant events </a:t>
            </a:r>
          </a:p>
          <a:p>
            <a:r>
              <a:rPr lang="en-US" dirty="0" smtClean="0"/>
              <a:t>Finally  installation and configuration of an OS are the most important issues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and User Accounts </a:t>
            </a:r>
            <a:endParaRPr lang="en-US" dirty="0"/>
          </a:p>
        </p:txBody>
      </p:sp>
      <p:sp>
        <p:nvSpPr>
          <p:cNvPr id="3" name="Content Placeholder 2"/>
          <p:cNvSpPr>
            <a:spLocks noGrp="1"/>
          </p:cNvSpPr>
          <p:nvPr>
            <p:ph sz="quarter" idx="1"/>
          </p:nvPr>
        </p:nvSpPr>
        <p:spPr/>
        <p:txBody>
          <a:bodyPr>
            <a:normAutofit fontScale="92500"/>
          </a:bodyPr>
          <a:lstStyle/>
          <a:p>
            <a:r>
              <a:rPr lang="en-US" dirty="0" smtClean="0"/>
              <a:t>Encrypted passwords are stored in</a:t>
            </a:r>
            <a:r>
              <a:rPr lang="en-US" b="1" dirty="0" smtClean="0"/>
              <a:t> /etc/</a:t>
            </a:r>
            <a:r>
              <a:rPr lang="en-US" b="1" dirty="0" err="1" smtClean="0"/>
              <a:t>passwd</a:t>
            </a:r>
            <a:endParaRPr lang="en-US" b="1" dirty="0" smtClean="0"/>
          </a:p>
          <a:p>
            <a:r>
              <a:rPr lang="en-US" dirty="0" smtClean="0"/>
              <a:t>Entries in Field </a:t>
            </a:r>
          </a:p>
          <a:p>
            <a:pPr lvl="1"/>
            <a:r>
              <a:rPr lang="en-US" dirty="0" smtClean="0"/>
              <a:t>Username: encrypted password:userID :group ID:ID string: home directory: login shell </a:t>
            </a:r>
          </a:p>
          <a:p>
            <a:r>
              <a:rPr lang="en-US" dirty="0" smtClean="0"/>
              <a:t>Actions taken by system are specified in</a:t>
            </a:r>
            <a:r>
              <a:rPr lang="en-US" b="1" dirty="0" smtClean="0"/>
              <a:t> /etc/profile </a:t>
            </a:r>
          </a:p>
          <a:p>
            <a:r>
              <a:rPr lang="en-US" dirty="0" smtClean="0"/>
              <a:t>Last time a user  logged in is recorded in </a:t>
            </a:r>
            <a:r>
              <a:rPr lang="en-US" b="1" dirty="0" smtClean="0"/>
              <a:t>/</a:t>
            </a:r>
            <a:r>
              <a:rPr lang="en-US" b="1" dirty="0" err="1" smtClean="0"/>
              <a:t>var</a:t>
            </a:r>
            <a:r>
              <a:rPr lang="en-US" b="1" dirty="0" smtClean="0"/>
              <a:t>/log/last log </a:t>
            </a:r>
          </a:p>
          <a:p>
            <a:r>
              <a:rPr lang="en-US" dirty="0" smtClean="0"/>
              <a:t>Passwords are changed using </a:t>
            </a:r>
            <a:r>
              <a:rPr lang="en-US" b="1" dirty="0" smtClean="0"/>
              <a:t>passwd </a:t>
            </a:r>
            <a:r>
              <a:rPr lang="en-US" dirty="0" smtClean="0"/>
              <a:t>command</a:t>
            </a:r>
            <a:r>
              <a:rPr lang="en-US" b="1" dirty="0" smtClean="0"/>
              <a:t> </a:t>
            </a:r>
          </a:p>
          <a:p>
            <a:r>
              <a:rPr lang="en-US" dirty="0" smtClean="0"/>
              <a:t> </a:t>
            </a:r>
            <a:r>
              <a:rPr lang="en-US" b="1" dirty="0" err="1" smtClean="0"/>
              <a:t>su</a:t>
            </a:r>
            <a:r>
              <a:rPr lang="en-US" dirty="0" smtClean="0"/>
              <a:t>  (set user)</a:t>
            </a:r>
          </a:p>
          <a:p>
            <a:r>
              <a:rPr lang="en-US" dirty="0" smtClean="0"/>
              <a:t>Root login can be set to terminals nominated in /etc/</a:t>
            </a:r>
            <a:r>
              <a:rPr lang="en-US" dirty="0" err="1" smtClean="0"/>
              <a:t>ttys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and </a:t>
            </a:r>
            <a:r>
              <a:rPr lang="en-US" dirty="0" err="1" smtClean="0"/>
              <a:t>Superusers</a:t>
            </a:r>
            <a:r>
              <a:rPr lang="en-US" dirty="0" smtClean="0"/>
              <a:t>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Unix user name can be </a:t>
            </a:r>
            <a:r>
              <a:rPr lang="en-US" dirty="0" err="1" smtClean="0"/>
              <a:t>upto</a:t>
            </a:r>
            <a:r>
              <a:rPr lang="en-US" dirty="0" smtClean="0"/>
              <a:t> eight characters </a:t>
            </a:r>
          </a:p>
          <a:p>
            <a:r>
              <a:rPr lang="en-US" dirty="0" smtClean="0"/>
              <a:t>Users are internally represented by a 16-bit number user ID (UID)</a:t>
            </a:r>
          </a:p>
          <a:p>
            <a:r>
              <a:rPr lang="en-US" dirty="0" smtClean="0"/>
              <a:t>User ID’s can be seen in </a:t>
            </a:r>
            <a:r>
              <a:rPr lang="en-US" b="1" dirty="0" smtClean="0"/>
              <a:t>/etc/</a:t>
            </a:r>
            <a:r>
              <a:rPr lang="en-US" b="1" dirty="0" err="1" smtClean="0"/>
              <a:t>passwd</a:t>
            </a:r>
            <a:r>
              <a:rPr lang="en-US" b="1" dirty="0" smtClean="0"/>
              <a:t> </a:t>
            </a:r>
            <a:r>
              <a:rPr lang="en-US" dirty="0" smtClean="0"/>
              <a:t>file </a:t>
            </a:r>
          </a:p>
          <a:p>
            <a:r>
              <a:rPr lang="en-US" dirty="0" smtClean="0"/>
              <a:t>Some UID’s have special meanings </a:t>
            </a:r>
          </a:p>
          <a:p>
            <a:r>
              <a:rPr lang="en-US" dirty="0" err="1" smtClean="0"/>
              <a:t>Superuser</a:t>
            </a:r>
            <a:r>
              <a:rPr lang="en-US" dirty="0" smtClean="0"/>
              <a:t> has the UID “0” and the username “root”</a:t>
            </a:r>
          </a:p>
          <a:p>
            <a:r>
              <a:rPr lang="en-US" dirty="0" smtClean="0"/>
              <a:t>Almost all the security checks are </a:t>
            </a:r>
            <a:r>
              <a:rPr lang="en-US" dirty="0" err="1" smtClean="0"/>
              <a:t>turnedoff</a:t>
            </a:r>
            <a:r>
              <a:rPr lang="en-US" dirty="0" smtClean="0"/>
              <a:t> for </a:t>
            </a:r>
            <a:r>
              <a:rPr lang="en-US" dirty="0" err="1" smtClean="0"/>
              <a:t>superuser</a:t>
            </a:r>
            <a:r>
              <a:rPr lang="en-US" dirty="0" smtClean="0"/>
              <a:t> </a:t>
            </a:r>
          </a:p>
          <a:p>
            <a:r>
              <a:rPr lang="en-US" dirty="0" err="1" smtClean="0"/>
              <a:t>Superuser</a:t>
            </a:r>
            <a:r>
              <a:rPr lang="en-US" dirty="0" smtClean="0"/>
              <a:t> can do almost anything </a:t>
            </a:r>
          </a:p>
          <a:p>
            <a:pPr lvl="1"/>
            <a:r>
              <a:rPr lang="en-US" dirty="0" smtClean="0"/>
              <a:t>Changing system clock , can switch to any other user , mount and </a:t>
            </a:r>
            <a:r>
              <a:rPr lang="en-US" dirty="0" err="1" smtClean="0"/>
              <a:t>unmount</a:t>
            </a:r>
            <a:r>
              <a:rPr lang="en-US" dirty="0" smtClean="0"/>
              <a:t> file systems </a:t>
            </a:r>
          </a:p>
          <a:p>
            <a:pPr lvl="1"/>
            <a:r>
              <a:rPr lang="en-US" dirty="0" err="1" smtClean="0"/>
              <a:t>Superuser</a:t>
            </a:r>
            <a:r>
              <a:rPr lang="en-US" dirty="0" smtClean="0"/>
              <a:t> cannot decrypt passwords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Superusers</a:t>
            </a:r>
            <a:r>
              <a:rPr lang="en-US" dirty="0" smtClean="0"/>
              <a:t> become the major weakness of UNIX if compromised </a:t>
            </a:r>
          </a:p>
          <a:p>
            <a:r>
              <a:rPr lang="en-US" dirty="0" smtClean="0"/>
              <a:t>Precautions should be taken to control access to super user status </a:t>
            </a:r>
          </a:p>
          <a:p>
            <a:r>
              <a:rPr lang="en-US" b="1" dirty="0" smtClean="0"/>
              <a:t>/etc/</a:t>
            </a:r>
            <a:r>
              <a:rPr lang="en-US" b="1" dirty="0" err="1" smtClean="0"/>
              <a:t>passwd</a:t>
            </a:r>
            <a:r>
              <a:rPr lang="en-US" dirty="0" smtClean="0"/>
              <a:t> and </a:t>
            </a:r>
            <a:r>
              <a:rPr lang="en-US" b="1" dirty="0" smtClean="0"/>
              <a:t>/etc/group </a:t>
            </a:r>
            <a:r>
              <a:rPr lang="en-US" dirty="0" smtClean="0"/>
              <a:t>should be write protected</a:t>
            </a:r>
          </a:p>
          <a:p>
            <a:r>
              <a:rPr lang="en-US" dirty="0" smtClean="0"/>
              <a:t>Record all </a:t>
            </a:r>
            <a:r>
              <a:rPr lang="en-US" b="1" dirty="0" err="1" smtClean="0"/>
              <a:t>su</a:t>
            </a:r>
            <a:r>
              <a:rPr lang="en-US" dirty="0" smtClean="0"/>
              <a:t> attempts in audit log together with the user who issued the command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a:t>
            </a:r>
            <a:endParaRPr lang="en-US" dirty="0"/>
          </a:p>
        </p:txBody>
      </p:sp>
      <p:sp>
        <p:nvSpPr>
          <p:cNvPr id="3" name="Content Placeholder 2"/>
          <p:cNvSpPr>
            <a:spLocks noGrp="1"/>
          </p:cNvSpPr>
          <p:nvPr>
            <p:ph sz="quarter" idx="1"/>
          </p:nvPr>
        </p:nvSpPr>
        <p:spPr/>
        <p:txBody>
          <a:bodyPr>
            <a:normAutofit fontScale="92500"/>
          </a:bodyPr>
          <a:lstStyle/>
          <a:p>
            <a:r>
              <a:rPr lang="en-US" dirty="0" smtClean="0"/>
              <a:t>Users belong to one or more groups </a:t>
            </a:r>
          </a:p>
          <a:p>
            <a:r>
              <a:rPr lang="en-US" dirty="0" smtClean="0"/>
              <a:t>Every user belongs to a primary group </a:t>
            </a:r>
          </a:p>
          <a:p>
            <a:r>
              <a:rPr lang="en-US" dirty="0" smtClean="0"/>
              <a:t>Group ID (GID) is stored in </a:t>
            </a:r>
            <a:r>
              <a:rPr lang="en-US" b="1" dirty="0" smtClean="0"/>
              <a:t>/etc/</a:t>
            </a:r>
            <a:r>
              <a:rPr lang="en-US" b="1" dirty="0" err="1" smtClean="0"/>
              <a:t>passwd</a:t>
            </a:r>
            <a:r>
              <a:rPr lang="en-US" dirty="0" smtClean="0"/>
              <a:t> </a:t>
            </a:r>
          </a:p>
          <a:p>
            <a:r>
              <a:rPr lang="en-US" b="1" dirty="0" smtClean="0"/>
              <a:t>/etc/group </a:t>
            </a:r>
            <a:r>
              <a:rPr lang="en-US" dirty="0" smtClean="0"/>
              <a:t>contains a list of all the groups </a:t>
            </a:r>
          </a:p>
          <a:p>
            <a:pPr lvl="1"/>
            <a:r>
              <a:rPr lang="en-US" dirty="0" smtClean="0"/>
              <a:t>group name: group password: GID: list of users </a:t>
            </a:r>
          </a:p>
          <a:p>
            <a:r>
              <a:rPr lang="en-US" dirty="0" smtClean="0"/>
              <a:t>There are some special default groups with special id’s </a:t>
            </a:r>
          </a:p>
          <a:p>
            <a:r>
              <a:rPr lang="en-US" dirty="0" smtClean="0"/>
              <a:t>Current group is changed with the command </a:t>
            </a:r>
            <a:r>
              <a:rPr lang="en-US" b="1" dirty="0" err="1" smtClean="0"/>
              <a:t>newgrp</a:t>
            </a:r>
            <a:endParaRPr lang="en-US" b="1" dirty="0" smtClean="0"/>
          </a:p>
          <a:p>
            <a:r>
              <a:rPr lang="en-US" dirty="0" smtClean="0"/>
              <a:t>A user can be in one group at a time (in some </a:t>
            </a:r>
            <a:r>
              <a:rPr lang="en-US" dirty="0" err="1" smtClean="0"/>
              <a:t>unix</a:t>
            </a:r>
            <a:r>
              <a:rPr lang="en-US" dirty="0" smtClean="0"/>
              <a:t>  platforms like </a:t>
            </a:r>
            <a:r>
              <a:rPr lang="en-US" dirty="0" err="1" smtClean="0"/>
              <a:t>Berkely</a:t>
            </a:r>
            <a:r>
              <a:rPr lang="en-US" dirty="0" smtClean="0"/>
              <a:t> it can be in more than one groups)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err="1" smtClean="0"/>
              <a:t>UserID</a:t>
            </a:r>
            <a:r>
              <a:rPr lang="en-US" dirty="0" smtClean="0"/>
              <a:t> and Set </a:t>
            </a:r>
            <a:r>
              <a:rPr lang="en-US" dirty="0" err="1" smtClean="0"/>
              <a:t>GroupID</a:t>
            </a:r>
            <a:r>
              <a:rPr lang="en-US" dirty="0" smtClean="0"/>
              <a:t>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Unix requires </a:t>
            </a:r>
            <a:r>
              <a:rPr lang="en-US" dirty="0" err="1" smtClean="0"/>
              <a:t>superuser</a:t>
            </a:r>
            <a:r>
              <a:rPr lang="en-US" dirty="0" smtClean="0"/>
              <a:t> privilege to execute certain operating system functions but users should not be given </a:t>
            </a:r>
            <a:r>
              <a:rPr lang="en-US" dirty="0" err="1" smtClean="0"/>
              <a:t>superuser</a:t>
            </a:r>
            <a:r>
              <a:rPr lang="en-US" dirty="0" smtClean="0"/>
              <a:t> status . </a:t>
            </a:r>
          </a:p>
          <a:p>
            <a:r>
              <a:rPr lang="en-US" dirty="0" smtClean="0"/>
              <a:t>Solution to this problem is (SUID)  and (SGID)</a:t>
            </a:r>
          </a:p>
          <a:p>
            <a:r>
              <a:rPr lang="en-US" dirty="0" smtClean="0"/>
              <a:t>Important SUID programs are</a:t>
            </a:r>
          </a:p>
          <a:p>
            <a:pPr lvl="1"/>
            <a:r>
              <a:rPr lang="en-US" dirty="0" smtClean="0"/>
              <a:t>/bin/</a:t>
            </a:r>
            <a:r>
              <a:rPr lang="en-US" dirty="0" err="1" smtClean="0"/>
              <a:t>passwd</a:t>
            </a:r>
            <a:endParaRPr lang="en-US" dirty="0" smtClean="0"/>
          </a:p>
          <a:p>
            <a:pPr lvl="1"/>
            <a:r>
              <a:rPr lang="en-US" dirty="0" smtClean="0"/>
              <a:t>/bin/login</a:t>
            </a:r>
          </a:p>
          <a:p>
            <a:pPr lvl="1"/>
            <a:r>
              <a:rPr lang="en-US" dirty="0" smtClean="0"/>
              <a:t>/bin/</a:t>
            </a:r>
            <a:r>
              <a:rPr lang="en-US" dirty="0" err="1" smtClean="0"/>
              <a:t>su</a:t>
            </a:r>
            <a:endParaRPr lang="en-US" dirty="0" smtClean="0"/>
          </a:p>
          <a:p>
            <a:r>
              <a:rPr lang="en-US" dirty="0" smtClean="0"/>
              <a:t>A user has the programs owner’s privileges(root) during execution of a SUID program </a:t>
            </a:r>
          </a:p>
          <a:p>
            <a:r>
              <a:rPr lang="en-US" dirty="0" smtClean="0"/>
              <a:t>SUID program can be used for successful attacks </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Access control in Unix is based on attributes of users and  of resources  like memory , files , I/O devices etc</a:t>
            </a:r>
          </a:p>
          <a:p>
            <a:r>
              <a:rPr lang="en-US" dirty="0" smtClean="0"/>
              <a:t>Standard Unix system facilitates discretionary access control </a:t>
            </a:r>
          </a:p>
          <a:p>
            <a:r>
              <a:rPr lang="en-US" dirty="0" smtClean="0"/>
              <a:t>Unix File Structure </a:t>
            </a:r>
          </a:p>
          <a:p>
            <a:pPr lvl="1"/>
            <a:r>
              <a:rPr lang="en-US" dirty="0" smtClean="0"/>
              <a:t>Unix arranges files in tree-structured file system containing files and directories </a:t>
            </a:r>
          </a:p>
          <a:p>
            <a:pPr lvl="1"/>
            <a:r>
              <a:rPr lang="en-US" dirty="0" smtClean="0"/>
              <a:t>Each directory contains a pointer to itself(file ‘.’), and a pointer to its parent directory (file ‘..’)</a:t>
            </a:r>
          </a:p>
          <a:p>
            <a:pPr lvl="1"/>
            <a:r>
              <a:rPr lang="en-US" dirty="0" smtClean="0"/>
              <a:t>Every file has an owner (who created the file)</a:t>
            </a:r>
          </a:p>
          <a:p>
            <a:pPr lvl="1"/>
            <a:r>
              <a:rPr lang="en-US" dirty="0" smtClean="0"/>
              <a:t>Every file belongs to a group </a:t>
            </a:r>
          </a:p>
          <a:p>
            <a:pPr lvl="1"/>
            <a:r>
              <a:rPr lang="en-US" b="1" dirty="0" smtClean="0"/>
              <a:t> </a:t>
            </a:r>
            <a:r>
              <a:rPr lang="en-US" b="1" dirty="0" err="1" smtClean="0"/>
              <a:t>ls</a:t>
            </a:r>
            <a:r>
              <a:rPr lang="en-US" b="1" dirty="0" smtClean="0"/>
              <a:t> – l   </a:t>
            </a:r>
            <a:r>
              <a:rPr lang="en-US" dirty="0" smtClean="0"/>
              <a:t>is used to </a:t>
            </a:r>
            <a:r>
              <a:rPr lang="en-US" dirty="0" err="1" smtClean="0"/>
              <a:t>to</a:t>
            </a:r>
            <a:r>
              <a:rPr lang="en-US" dirty="0" smtClean="0"/>
              <a:t> get the details of directory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1992</TotalTime>
  <Words>2691</Words>
  <Application>Microsoft Office PowerPoint</Application>
  <PresentationFormat>On-screen Show (4:3)</PresentationFormat>
  <Paragraphs>222</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Operating System Security  (Unix Security )</vt:lpstr>
      <vt:lpstr>Introduction </vt:lpstr>
      <vt:lpstr>Introduction</vt:lpstr>
      <vt:lpstr>Login and User Accounts </vt:lpstr>
      <vt:lpstr>User and Superusers </vt:lpstr>
      <vt:lpstr>Slide 6</vt:lpstr>
      <vt:lpstr>Groups </vt:lpstr>
      <vt:lpstr>Set UserID and Set GroupID </vt:lpstr>
      <vt:lpstr>Access Control </vt:lpstr>
      <vt:lpstr>Slide 10</vt:lpstr>
      <vt:lpstr>Changing Permissions </vt:lpstr>
      <vt:lpstr>Slide 12</vt:lpstr>
      <vt:lpstr>Default Permissions </vt:lpstr>
      <vt:lpstr>Permissions for Directories </vt:lpstr>
      <vt:lpstr>Instances of General Security Principles </vt:lpstr>
      <vt:lpstr>Controlled Invocation </vt:lpstr>
      <vt:lpstr>Deleting files </vt:lpstr>
      <vt:lpstr>Protection of Devices </vt:lpstr>
      <vt:lpstr>Mounting Filesystems</vt:lpstr>
      <vt:lpstr>Changing the Root of Filesystem </vt:lpstr>
      <vt:lpstr>Audit Logs and Intrusion Detection</vt:lpstr>
      <vt:lpstr>Slide 22</vt:lpstr>
      <vt:lpstr>Login User Identifier </vt:lpstr>
      <vt:lpstr>Wrappers </vt:lpstr>
      <vt:lpstr>Example </vt:lpstr>
    </vt:vector>
  </TitlesOfParts>
  <Company>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  (Linux Security )</dc:title>
  <dc:creator>ali</dc:creator>
  <cp:lastModifiedBy>ali</cp:lastModifiedBy>
  <cp:revision>146</cp:revision>
  <dcterms:created xsi:type="dcterms:W3CDTF">2011-05-02T11:58:21Z</dcterms:created>
  <dcterms:modified xsi:type="dcterms:W3CDTF">2011-05-26T03:59:24Z</dcterms:modified>
</cp:coreProperties>
</file>