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76" r:id="rId3"/>
    <p:sldId id="309" r:id="rId4"/>
    <p:sldId id="289" r:id="rId5"/>
    <p:sldId id="290" r:id="rId6"/>
    <p:sldId id="294" r:id="rId7"/>
    <p:sldId id="295" r:id="rId8"/>
    <p:sldId id="292" r:id="rId9"/>
    <p:sldId id="293" r:id="rId10"/>
    <p:sldId id="291" r:id="rId11"/>
    <p:sldId id="284" r:id="rId12"/>
    <p:sldId id="29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73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32787"/>
    <p:restoredTop sz="90929"/>
  </p:normalViewPr>
  <p:slideViewPr>
    <p:cSldViewPr>
      <p:cViewPr varScale="1">
        <p:scale>
          <a:sx n="76" d="100"/>
          <a:sy n="76" d="100"/>
        </p:scale>
        <p:origin x="-14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11B16EA-65A2-4896-A51F-6F2C88B29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9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82E82C-9BF3-4F75-84F0-C45FDC7C0C55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6E60B0-44B2-4037-AA47-DD06E5B81742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1EE06F-E9E4-49BD-B0BF-22198D68C5BE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B5C8CC-2307-4732-9B4B-280B1D8ED781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87F77D-0916-4BF9-BBD5-18FB50D3172B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F13244-8758-44FE-BB16-5B3AF030EFCA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75AC2C-E143-48D8-8F20-9197B7768425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D29CA4-78D7-4A64-B5F0-FD69A72903B4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73AE0B-77A5-48E2-A871-B5D9BAF66795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036190-87FE-418D-96EF-531D1D5FB57D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EF9A11-EC4D-433C-85A5-5A27595CAD6B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2F81-1CA8-41A5-95BB-1AEA05C8CD3A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5/31/2011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Hash Functions                                                                                                                    </a:t>
            </a:r>
            <a:fld id="{1AE757DB-C06F-418A-B412-043DEA249487}" type="slidenum">
              <a:rPr lang="en-US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Functions                                                                                                                    </a:t>
            </a:r>
            <a:fld id="{6CA9D253-073D-4B81-9382-235C8D79E5E4}" type="slidenum">
              <a:rPr lang="en-US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Functions                                                                                                                    </a:t>
            </a:r>
            <a:fld id="{0944D02B-4423-417E-95AA-DA2FD5A6403F}" type="slidenum">
              <a:rPr lang="en-US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Functions                                                                                                                    </a:t>
            </a:r>
            <a:fld id="{FE4ABD17-57A8-4381-98E2-ABBAD1C70B92}" type="slidenum">
              <a:rPr lang="en-US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Hash Functions                                                                                                                    </a:t>
            </a:r>
            <a:fld id="{B992F261-F57B-4EA3-9A6F-593A39FB205A}" type="slidenum">
              <a:rPr lang="en-US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Functions                                                                                                                    </a:t>
            </a:r>
            <a:fld id="{71775AC9-3F4E-41B4-8C0C-3DCA6ED31F08}" type="slidenum">
              <a:rPr lang="en-US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Functions                                                                                                                    </a:t>
            </a:r>
            <a:fld id="{3A5184DB-E4A3-497C-AE1F-E598E424A44D}" type="slidenum">
              <a:rPr lang="en-US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Functions                                                                                                                    </a:t>
            </a:r>
            <a:fld id="{D6F3314D-8B8B-4D6D-9A23-016FADA3105D}" type="slidenum">
              <a:rPr lang="en-US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Functions                                                                                                                    </a:t>
            </a:r>
            <a:fld id="{01AFE0ED-E48E-4231-AC92-349D10F465C6}" type="slidenum">
              <a:rPr lang="en-US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Functions                                                                                                                    </a:t>
            </a:r>
            <a:fld id="{79F43AD4-B359-416E-9FCA-2B5DD3AF4580}" type="slidenum">
              <a:rPr lang="en-US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Functions                                                                                                                    </a:t>
            </a:r>
            <a:fld id="{37A93D98-EE9D-4693-A520-3ED8F8211D98}" type="slidenum">
              <a:rPr lang="en-US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5/31/2011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Hash Functions                                                                                                                    </a:t>
            </a:r>
            <a:fld id="{171F42D9-E763-4488-B364-8C7048AD9CA2}" type="slidenum">
              <a:rPr lang="en-US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00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Hash Functions</a:t>
            </a:r>
          </a:p>
        </p:txBody>
      </p:sp>
      <p:sp>
        <p:nvSpPr>
          <p:cNvPr id="20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Hash Functions                                                                                                                    </a:t>
            </a:r>
            <a:fld id="{12E3CCD6-BA02-4833-ADC7-2BC1BB6074CD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Hashing and Signatures</a:t>
            </a: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Hash Functions                                                                                                                    </a:t>
            </a:r>
            <a:fld id="{D9D33B4D-154D-498B-8226-C6ACBEB58F61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848600" cy="4495800"/>
          </a:xfrm>
        </p:spPr>
        <p:txBody>
          <a:bodyPr/>
          <a:lstStyle/>
          <a:p>
            <a:pPr eaLnBrk="1" hangingPunct="1"/>
            <a:r>
              <a:rPr lang="en-US" sz="2800" smtClean="0"/>
              <a:t>Alice signs </a:t>
            </a:r>
            <a:r>
              <a:rPr lang="en-US" sz="2800" smtClean="0">
                <a:latin typeface="Times-Roman" charset="0"/>
              </a:rPr>
              <a:t>h(M)</a:t>
            </a:r>
            <a:r>
              <a:rPr lang="en-US" sz="2800" smtClean="0"/>
              <a:t>, sends </a:t>
            </a:r>
            <a:r>
              <a:rPr lang="en-US" sz="2800" smtClean="0">
                <a:latin typeface="Times-Roman" charset="0"/>
              </a:rPr>
              <a:t>M</a:t>
            </a:r>
            <a:r>
              <a:rPr lang="en-US" sz="2800" smtClean="0"/>
              <a:t> and </a:t>
            </a:r>
            <a:r>
              <a:rPr lang="en-US" sz="2800" smtClean="0">
                <a:latin typeface="Times-Roman" charset="0"/>
              </a:rPr>
              <a:t>S = [h(M)]</a:t>
            </a:r>
            <a:r>
              <a:rPr lang="en-US" sz="2800" baseline="-25000" smtClean="0">
                <a:latin typeface="Times-Roman" charset="0"/>
              </a:rPr>
              <a:t>Alice</a:t>
            </a:r>
            <a:r>
              <a:rPr lang="en-US" sz="2800" smtClean="0"/>
              <a:t> to Bob and Bob verifies </a:t>
            </a:r>
            <a:r>
              <a:rPr lang="en-US" sz="2800" smtClean="0">
                <a:latin typeface="Times-Roman" charset="0"/>
              </a:rPr>
              <a:t>h(M) = {S}</a:t>
            </a:r>
            <a:r>
              <a:rPr lang="en-US" sz="2800" baseline="-25000" smtClean="0">
                <a:latin typeface="Times-Roman" charset="0"/>
              </a:rPr>
              <a:t>Alice</a:t>
            </a:r>
          </a:p>
          <a:p>
            <a:pPr eaLnBrk="1" hangingPunct="1"/>
            <a:r>
              <a:rPr lang="en-US" sz="2800" smtClean="0"/>
              <a:t>Security depends on public key system </a:t>
            </a:r>
            <a:r>
              <a:rPr lang="en-US" sz="2800" b="1" smtClean="0">
                <a:solidFill>
                  <a:schemeClr val="accent2"/>
                </a:solidFill>
              </a:rPr>
              <a:t>and</a:t>
            </a:r>
            <a:r>
              <a:rPr lang="en-US" sz="2800" smtClean="0"/>
              <a:t> hash function</a:t>
            </a:r>
          </a:p>
          <a:p>
            <a:pPr eaLnBrk="1" hangingPunct="1"/>
            <a:r>
              <a:rPr lang="en-US" sz="2800" smtClean="0"/>
              <a:t>Suppose Trudy can find collision: </a:t>
            </a:r>
            <a:r>
              <a:rPr lang="en-US" sz="2800" smtClean="0">
                <a:latin typeface="Times-Roman" charset="0"/>
              </a:rPr>
              <a:t>M</a:t>
            </a:r>
            <a:r>
              <a:rPr lang="en-US" sz="2800" smtClean="0">
                <a:latin typeface="Times-Roman" charset="0"/>
                <a:sym typeface="Symbol" pitchFamily="18" charset="2"/>
              </a:rPr>
              <a:t> M</a:t>
            </a:r>
            <a:r>
              <a:rPr lang="en-US" sz="2800" smtClean="0">
                <a:sym typeface="Symbol" pitchFamily="18" charset="2"/>
              </a:rPr>
              <a:t> with </a:t>
            </a:r>
            <a:r>
              <a:rPr lang="en-US" sz="2800" smtClean="0">
                <a:latin typeface="Times-Roman" charset="0"/>
                <a:sym typeface="Symbol" pitchFamily="18" charset="2"/>
              </a:rPr>
              <a:t>h(M) = h(M)</a:t>
            </a:r>
            <a:endParaRPr lang="en-US" sz="2800" smtClean="0">
              <a:sym typeface="Symbol" pitchFamily="18" charset="2"/>
            </a:endParaRPr>
          </a:p>
          <a:p>
            <a:pPr eaLnBrk="1" hangingPunct="1"/>
            <a:r>
              <a:rPr lang="en-US" sz="2800" smtClean="0"/>
              <a:t>Then Trudy can replace </a:t>
            </a:r>
            <a:r>
              <a:rPr lang="en-US" sz="2800" smtClean="0">
                <a:latin typeface="Times-Roman" charset="0"/>
              </a:rPr>
              <a:t>M</a:t>
            </a:r>
            <a:r>
              <a:rPr lang="en-US" sz="2800" smtClean="0"/>
              <a:t> with </a:t>
            </a:r>
            <a:r>
              <a:rPr lang="en-US" sz="2800" smtClean="0">
                <a:latin typeface="Times-Roman" charset="0"/>
              </a:rPr>
              <a:t>M</a:t>
            </a:r>
            <a:r>
              <a:rPr lang="en-US" sz="2800" smtClean="0">
                <a:latin typeface="Times-Roman" charset="0"/>
                <a:sym typeface="Symbol" pitchFamily="18" charset="2"/>
              </a:rPr>
              <a:t></a:t>
            </a:r>
            <a:r>
              <a:rPr lang="en-US" sz="2800" smtClean="0">
                <a:sym typeface="Symbol" pitchFamily="18" charset="2"/>
              </a:rPr>
              <a:t> and signature scheme is broken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48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Crypto Hash Function Design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Hash Functions                                                                                                                    </a:t>
            </a:r>
            <a:fld id="{3C6412D1-5477-46BC-A070-37451E5C5734}" type="slidenum">
              <a:rPr lang="en-US" smtClean="0">
                <a:latin typeface="Times New Roman" pitchFamily="18" charset="0"/>
              </a:rPr>
              <a:pPr/>
              <a:t>11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pPr eaLnBrk="1" hangingPunct="1"/>
            <a:r>
              <a:rPr lang="en-US" sz="2800" smtClean="0"/>
              <a:t>Desired property: </a:t>
            </a:r>
            <a:r>
              <a:rPr lang="en-US" sz="2800" b="1" smtClean="0">
                <a:solidFill>
                  <a:schemeClr val="hlink"/>
                </a:solidFill>
              </a:rPr>
              <a:t>avalanche effect</a:t>
            </a:r>
            <a:endParaRPr lang="en-US" sz="2800" smtClean="0"/>
          </a:p>
          <a:p>
            <a:pPr lvl="1" eaLnBrk="1" hangingPunct="1"/>
            <a:r>
              <a:rPr lang="en-US" sz="2400" smtClean="0"/>
              <a:t>Any change to input affects lots of output bits</a:t>
            </a:r>
          </a:p>
          <a:p>
            <a:pPr eaLnBrk="1" hangingPunct="1"/>
            <a:r>
              <a:rPr lang="en-US" sz="2800" smtClean="0"/>
              <a:t>Crypto hash functions consist of some number of rounds</a:t>
            </a:r>
          </a:p>
          <a:p>
            <a:pPr lvl="1" eaLnBrk="1" hangingPunct="1"/>
            <a:r>
              <a:rPr lang="en-US" sz="2400" smtClean="0"/>
              <a:t>Analogous to block cipher in CBC mode</a:t>
            </a:r>
          </a:p>
          <a:p>
            <a:pPr eaLnBrk="1" hangingPunct="1"/>
            <a:r>
              <a:rPr lang="en-US" sz="2800" smtClean="0"/>
              <a:t>Want security and speed</a:t>
            </a:r>
          </a:p>
          <a:p>
            <a:pPr lvl="1" eaLnBrk="1" hangingPunct="1"/>
            <a:r>
              <a:rPr lang="en-US" sz="2400" smtClean="0"/>
              <a:t>Avalanche effect after few rounds</a:t>
            </a:r>
          </a:p>
          <a:p>
            <a:pPr lvl="1" eaLnBrk="1" hangingPunct="1"/>
            <a:r>
              <a:rPr lang="en-US" sz="2400" smtClean="0"/>
              <a:t>But simple rounds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Crypto Hash Function Design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Hash Functions                                                                                                                    </a:t>
            </a:r>
            <a:fld id="{C9EA49FB-6E06-498C-B93F-C60F307AE736}" type="slidenum">
              <a:rPr lang="en-US" smtClean="0">
                <a:latin typeface="Times New Roman" pitchFamily="18" charset="0"/>
              </a:rPr>
              <a:pPr/>
              <a:t>12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828800"/>
            <a:ext cx="8001000" cy="4191000"/>
          </a:xfrm>
        </p:spPr>
        <p:txBody>
          <a:bodyPr/>
          <a:lstStyle/>
          <a:p>
            <a:pPr eaLnBrk="1" hangingPunct="1"/>
            <a:r>
              <a:rPr lang="en-US" smtClean="0"/>
              <a:t>Input data split into blocks</a:t>
            </a:r>
          </a:p>
          <a:p>
            <a:pPr eaLnBrk="1" hangingPunct="1"/>
            <a:r>
              <a:rPr lang="en-US" b="1" smtClean="0">
                <a:solidFill>
                  <a:schemeClr val="accent2"/>
                </a:solidFill>
              </a:rPr>
              <a:t>Compression function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/>
              <a:t>applied to blocks</a:t>
            </a:r>
          </a:p>
          <a:p>
            <a:pPr lvl="1" eaLnBrk="1" hangingPunct="1"/>
            <a:r>
              <a:rPr lang="en-US" smtClean="0"/>
              <a:t>Current block and previous block output</a:t>
            </a:r>
          </a:p>
          <a:p>
            <a:pPr lvl="1" eaLnBrk="1" hangingPunct="1"/>
            <a:r>
              <a:rPr lang="en-US" smtClean="0"/>
              <a:t>Output for last block is the hash value</a:t>
            </a:r>
          </a:p>
          <a:p>
            <a:pPr eaLnBrk="1" hangingPunct="1"/>
            <a:r>
              <a:rPr lang="en-US" smtClean="0"/>
              <a:t>For hashes we consider</a:t>
            </a:r>
          </a:p>
          <a:p>
            <a:pPr lvl="1" eaLnBrk="1" hangingPunct="1"/>
            <a:r>
              <a:rPr lang="en-US" smtClean="0"/>
              <a:t>Block size is 512 bits</a:t>
            </a:r>
          </a:p>
          <a:p>
            <a:pPr lvl="1" eaLnBrk="1" hangingPunct="1"/>
            <a:r>
              <a:rPr lang="en-US" smtClean="0"/>
              <a:t>Compression function output is 128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Cryptographic Hash Function</a:t>
            </a:r>
          </a:p>
        </p:txBody>
      </p:sp>
      <p:sp>
        <p:nvSpPr>
          <p:cNvPr id="30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Hash Functions                                                                                                                    </a:t>
            </a:r>
            <a:fld id="{6FC4A9DD-B128-4D22-BDA1-F43AF9F732F4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140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848600" cy="4495800"/>
          </a:xfrm>
        </p:spPr>
        <p:txBody>
          <a:bodyPr/>
          <a:lstStyle/>
          <a:p>
            <a:pPr eaLnBrk="1" hangingPunct="1"/>
            <a:r>
              <a:rPr lang="en-US" sz="2800" smtClean="0"/>
              <a:t>Crypto hash function </a:t>
            </a:r>
            <a:r>
              <a:rPr lang="en-US" sz="2800" smtClean="0">
                <a:latin typeface="Times-Roman" charset="0"/>
              </a:rPr>
              <a:t>h(x)</a:t>
            </a:r>
            <a:r>
              <a:rPr lang="en-US" sz="2800" smtClean="0"/>
              <a:t> must provide</a:t>
            </a:r>
          </a:p>
          <a:p>
            <a:pPr lvl="1" eaLnBrk="1" hangingPunct="1"/>
            <a:r>
              <a:rPr lang="en-US" sz="2400" b="1" smtClean="0">
                <a:solidFill>
                  <a:schemeClr val="hlink"/>
                </a:solidFill>
              </a:rPr>
              <a:t>Compression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</a:t>
            </a:r>
            <a:r>
              <a:rPr lang="en-US" sz="2400" smtClean="0"/>
              <a:t> output length is small</a:t>
            </a:r>
          </a:p>
          <a:p>
            <a:pPr lvl="1" eaLnBrk="1" hangingPunct="1"/>
            <a:r>
              <a:rPr lang="en-US" sz="2400" b="1" smtClean="0">
                <a:solidFill>
                  <a:schemeClr val="hlink"/>
                </a:solidFill>
              </a:rPr>
              <a:t>Efficiency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</a:t>
            </a:r>
            <a:r>
              <a:rPr lang="en-US" sz="2400" smtClean="0"/>
              <a:t> </a:t>
            </a:r>
            <a:r>
              <a:rPr lang="en-US" sz="2400" smtClean="0">
                <a:latin typeface="Times-Roman" charset="0"/>
              </a:rPr>
              <a:t>h(x)</a:t>
            </a:r>
            <a:r>
              <a:rPr lang="en-US" sz="2400" smtClean="0"/>
              <a:t> easy to compute for any </a:t>
            </a:r>
            <a:r>
              <a:rPr lang="en-US" sz="2400" smtClean="0">
                <a:latin typeface="Times-Roman" charset="0"/>
              </a:rPr>
              <a:t>x</a:t>
            </a:r>
            <a:endParaRPr lang="en-US" sz="2400" smtClean="0"/>
          </a:p>
          <a:p>
            <a:pPr lvl="1" eaLnBrk="1" hangingPunct="1"/>
            <a:r>
              <a:rPr lang="en-US" sz="2400" b="1" smtClean="0">
                <a:solidFill>
                  <a:schemeClr val="hlink"/>
                </a:solidFill>
              </a:rPr>
              <a:t>One-way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</a:t>
            </a:r>
            <a:r>
              <a:rPr lang="en-US" sz="2400" smtClean="0"/>
              <a:t> given a value </a:t>
            </a:r>
            <a:r>
              <a:rPr lang="en-US" sz="2400" smtClean="0">
                <a:latin typeface="Times-Roman" charset="0"/>
              </a:rPr>
              <a:t>y</a:t>
            </a:r>
            <a:r>
              <a:rPr lang="en-US" sz="2400" smtClean="0"/>
              <a:t> it is infeasible to find an </a:t>
            </a:r>
            <a:r>
              <a:rPr lang="en-US" sz="2400" smtClean="0">
                <a:latin typeface="Times-Roman" charset="0"/>
              </a:rPr>
              <a:t>x</a:t>
            </a:r>
            <a:r>
              <a:rPr lang="en-US" sz="2400" smtClean="0"/>
              <a:t> such that </a:t>
            </a:r>
            <a:r>
              <a:rPr lang="en-US" sz="2400" smtClean="0">
                <a:latin typeface="Times-Roman" charset="0"/>
              </a:rPr>
              <a:t>h(x) = y</a:t>
            </a:r>
            <a:endParaRPr lang="en-US" sz="2400" smtClean="0"/>
          </a:p>
          <a:p>
            <a:pPr lvl="1" eaLnBrk="1" hangingPunct="1"/>
            <a:r>
              <a:rPr lang="en-US" sz="2400" b="1" smtClean="0">
                <a:solidFill>
                  <a:schemeClr val="hlink"/>
                </a:solidFill>
              </a:rPr>
              <a:t>Weak collision resistance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</a:t>
            </a:r>
            <a:r>
              <a:rPr lang="en-US" sz="2400" smtClean="0"/>
              <a:t> given </a:t>
            </a:r>
            <a:r>
              <a:rPr lang="en-US" sz="2400" smtClean="0">
                <a:latin typeface="Times-Roman" charset="0"/>
              </a:rPr>
              <a:t>x</a:t>
            </a:r>
            <a:r>
              <a:rPr lang="en-US" sz="2400" smtClean="0"/>
              <a:t> and </a:t>
            </a:r>
            <a:r>
              <a:rPr lang="en-US" sz="2400" smtClean="0">
                <a:latin typeface="Times-Roman" charset="0"/>
              </a:rPr>
              <a:t>h(x)</a:t>
            </a:r>
            <a:r>
              <a:rPr lang="en-US" sz="2400" smtClean="0"/>
              <a:t>, infeasible to find </a:t>
            </a:r>
            <a:r>
              <a:rPr lang="en-US" sz="2400" smtClean="0">
                <a:latin typeface="Times-Roman" charset="0"/>
              </a:rPr>
              <a:t>y </a:t>
            </a:r>
            <a:r>
              <a:rPr lang="en-US" sz="2400" smtClean="0">
                <a:latin typeface="Times-Roman" charset="0"/>
                <a:sym typeface="Symbol" pitchFamily="18" charset="2"/>
              </a:rPr>
              <a:t></a:t>
            </a:r>
            <a:r>
              <a:rPr lang="en-US" sz="2400" smtClean="0">
                <a:latin typeface="Times-Roman" charset="0"/>
              </a:rPr>
              <a:t> x</a:t>
            </a:r>
            <a:r>
              <a:rPr lang="en-US" sz="2400" smtClean="0"/>
              <a:t> such that </a:t>
            </a:r>
            <a:r>
              <a:rPr lang="en-US" sz="2400" smtClean="0">
                <a:latin typeface="Times-Roman" charset="0"/>
              </a:rPr>
              <a:t>h(y) = h(x)</a:t>
            </a:r>
            <a:endParaRPr lang="en-US" sz="2400" smtClean="0"/>
          </a:p>
          <a:p>
            <a:pPr lvl="1" eaLnBrk="1" hangingPunct="1"/>
            <a:r>
              <a:rPr lang="en-US" sz="2400" b="1" smtClean="0">
                <a:solidFill>
                  <a:schemeClr val="hlink"/>
                </a:solidFill>
              </a:rPr>
              <a:t>Strong collision resistance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</a:t>
            </a:r>
            <a:r>
              <a:rPr lang="en-US" sz="2400" smtClean="0"/>
              <a:t> infeasible to find any </a:t>
            </a:r>
            <a:r>
              <a:rPr lang="en-US" sz="2400" smtClean="0">
                <a:latin typeface="Times-Roman" charset="0"/>
              </a:rPr>
              <a:t>x</a:t>
            </a:r>
            <a:r>
              <a:rPr lang="en-US" sz="2400" smtClean="0"/>
              <a:t> and </a:t>
            </a:r>
            <a:r>
              <a:rPr lang="en-US" sz="2400" smtClean="0">
                <a:latin typeface="Times-Roman" charset="0"/>
              </a:rPr>
              <a:t>y</a:t>
            </a:r>
            <a:r>
              <a:rPr lang="en-US" sz="2400" smtClean="0"/>
              <a:t>, with </a:t>
            </a:r>
            <a:r>
              <a:rPr lang="en-US" sz="2400" smtClean="0">
                <a:latin typeface="Times-Roman" charset="0"/>
              </a:rPr>
              <a:t>x </a:t>
            </a:r>
            <a:r>
              <a:rPr lang="en-US" sz="2400" smtClean="0">
                <a:latin typeface="Times-Roman" charset="0"/>
                <a:sym typeface="Symbol" pitchFamily="18" charset="2"/>
              </a:rPr>
              <a:t></a:t>
            </a:r>
            <a:r>
              <a:rPr lang="en-US" sz="2400" smtClean="0">
                <a:latin typeface="Times-Roman" charset="0"/>
              </a:rPr>
              <a:t> y</a:t>
            </a:r>
            <a:r>
              <a:rPr lang="en-US" sz="2400" smtClean="0"/>
              <a:t> such that </a:t>
            </a:r>
            <a:r>
              <a:rPr lang="en-US" sz="2400" smtClean="0">
                <a:latin typeface="Times-Roman" charset="0"/>
              </a:rPr>
              <a:t>h(x) = h(y)</a:t>
            </a:r>
          </a:p>
          <a:p>
            <a:pPr eaLnBrk="1" hangingPunct="1"/>
            <a:r>
              <a:rPr lang="en-US" sz="2800" smtClean="0"/>
              <a:t>Many collisions exist,  but cannot find 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Popular Crypto Hashes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Hash Functions                                                                                                                    </a:t>
            </a:r>
            <a:fld id="{3A8A225A-93B4-4CFF-9DC6-BF841DB024C5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7848600" cy="4419600"/>
          </a:xfrm>
        </p:spPr>
        <p:txBody>
          <a:bodyPr/>
          <a:lstStyle/>
          <a:p>
            <a:pPr eaLnBrk="1" hangingPunct="1"/>
            <a:r>
              <a:rPr lang="en-US" sz="2800" b="1" smtClean="0">
                <a:solidFill>
                  <a:schemeClr val="hlink"/>
                </a:solidFill>
              </a:rPr>
              <a:t>MD5</a:t>
            </a:r>
            <a:r>
              <a:rPr lang="en-US" sz="2800" smtClean="0"/>
              <a:t> </a:t>
            </a:r>
            <a:r>
              <a:rPr lang="en-US" smtClean="0">
                <a:sym typeface="Symbol" pitchFamily="18" charset="2"/>
              </a:rPr>
              <a:t></a:t>
            </a:r>
            <a:r>
              <a:rPr lang="en-US" sz="2800" smtClean="0"/>
              <a:t> invented by Rivest</a:t>
            </a:r>
          </a:p>
          <a:p>
            <a:pPr lvl="1" eaLnBrk="1" hangingPunct="1"/>
            <a:r>
              <a:rPr lang="en-US" sz="2400" smtClean="0"/>
              <a:t>128 bit output</a:t>
            </a:r>
          </a:p>
          <a:p>
            <a:pPr lvl="1" eaLnBrk="1" hangingPunct="1"/>
            <a:r>
              <a:rPr lang="en-US" sz="2400" smtClean="0"/>
              <a:t>Note: MD5 collision recently found</a:t>
            </a:r>
          </a:p>
          <a:p>
            <a:pPr eaLnBrk="1" hangingPunct="1"/>
            <a:r>
              <a:rPr lang="en-US" sz="2800" b="1" smtClean="0">
                <a:solidFill>
                  <a:schemeClr val="hlink"/>
                </a:solidFill>
              </a:rPr>
              <a:t>SHA-1</a:t>
            </a:r>
            <a:r>
              <a:rPr lang="en-US" sz="2800" smtClean="0"/>
              <a:t> </a:t>
            </a:r>
            <a:r>
              <a:rPr lang="en-US" smtClean="0">
                <a:sym typeface="Symbol" pitchFamily="18" charset="2"/>
              </a:rPr>
              <a:t></a:t>
            </a:r>
            <a:r>
              <a:rPr lang="en-US" sz="2800" smtClean="0"/>
              <a:t> A US government standard (similar to MD5)</a:t>
            </a:r>
          </a:p>
          <a:p>
            <a:pPr lvl="1" eaLnBrk="1" hangingPunct="1"/>
            <a:r>
              <a:rPr lang="en-US" sz="2400" smtClean="0"/>
              <a:t>160 bit output</a:t>
            </a:r>
          </a:p>
          <a:p>
            <a:pPr eaLnBrk="1" hangingPunct="1"/>
            <a:r>
              <a:rPr lang="en-US" sz="2800" smtClean="0"/>
              <a:t>Many others hashes, but MD5 and SHA-1 most widely used</a:t>
            </a:r>
          </a:p>
          <a:p>
            <a:pPr eaLnBrk="1" hangingPunct="1"/>
            <a:r>
              <a:rPr lang="en-US" sz="2800" smtClean="0"/>
              <a:t>Messages are hashed in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371600"/>
          </a:xfrm>
        </p:spPr>
        <p:txBody>
          <a:bodyPr/>
          <a:lstStyle/>
          <a:p>
            <a:pPr eaLnBrk="1" hangingPunct="1"/>
            <a:r>
              <a:rPr lang="en-US" smtClean="0"/>
              <a:t>Public Key Notation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Hash Functions                                                                                                                    </a:t>
            </a:r>
            <a:fld id="{4833815B-0965-485B-8ADA-76B106D261C9}" type="slidenum">
              <a:rPr lang="en-US" smtClean="0">
                <a:latin typeface="Times New Roman" pitchFamily="18" charset="0"/>
              </a:rPr>
              <a:pPr/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273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7239000" cy="44958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hlink"/>
                </a:solidFill>
              </a:rPr>
              <a:t>Sign</a:t>
            </a:r>
            <a:r>
              <a:rPr lang="en-US" smtClean="0"/>
              <a:t> message </a:t>
            </a:r>
            <a:r>
              <a:rPr lang="en-US" smtClean="0">
                <a:latin typeface="Times-Roman" charset="0"/>
              </a:rPr>
              <a:t>M</a:t>
            </a:r>
            <a:r>
              <a:rPr lang="en-US" smtClean="0"/>
              <a:t> with Alice’s </a:t>
            </a:r>
            <a:r>
              <a:rPr lang="en-US" b="1" smtClean="0">
                <a:solidFill>
                  <a:schemeClr val="hlink"/>
                </a:solidFill>
              </a:rPr>
              <a:t>private key: </a:t>
            </a:r>
            <a:r>
              <a:rPr lang="en-US" smtClean="0">
                <a:latin typeface="Times-Roman" charset="0"/>
              </a:rPr>
              <a:t>[M]</a:t>
            </a:r>
            <a:r>
              <a:rPr lang="en-US" baseline="-25000" smtClean="0">
                <a:latin typeface="Times-Roman" charset="0"/>
              </a:rPr>
              <a:t>Alice</a:t>
            </a:r>
            <a:endParaRPr lang="en-US" smtClean="0"/>
          </a:p>
          <a:p>
            <a:pPr eaLnBrk="1" hangingPunct="1"/>
            <a:r>
              <a:rPr lang="en-US" b="1" smtClean="0">
                <a:solidFill>
                  <a:schemeClr val="hlink"/>
                </a:solidFill>
              </a:rPr>
              <a:t>Encrypt</a:t>
            </a:r>
            <a:r>
              <a:rPr lang="en-US" smtClean="0"/>
              <a:t> message </a:t>
            </a:r>
            <a:r>
              <a:rPr lang="en-US" smtClean="0">
                <a:latin typeface="Times-Roman" charset="0"/>
              </a:rPr>
              <a:t>M</a:t>
            </a:r>
            <a:r>
              <a:rPr lang="en-US" smtClean="0"/>
              <a:t> with Alice’s </a:t>
            </a:r>
            <a:r>
              <a:rPr lang="en-US" b="1" smtClean="0">
                <a:solidFill>
                  <a:schemeClr val="hlink"/>
                </a:solidFill>
              </a:rPr>
              <a:t>public key: </a:t>
            </a:r>
            <a:r>
              <a:rPr lang="en-US" smtClean="0">
                <a:latin typeface="Times-Roman" charset="0"/>
              </a:rPr>
              <a:t>{M}</a:t>
            </a:r>
            <a:r>
              <a:rPr lang="en-US" baseline="-25000" smtClean="0">
                <a:latin typeface="Times-Roman" charset="0"/>
              </a:rPr>
              <a:t>Alice</a:t>
            </a:r>
            <a:r>
              <a:rPr lang="en-US" smtClean="0"/>
              <a:t> </a:t>
            </a:r>
          </a:p>
          <a:p>
            <a:pPr eaLnBrk="1" hangingPunct="1"/>
            <a:r>
              <a:rPr lang="en-US" smtClean="0"/>
              <a:t>Then</a:t>
            </a:r>
          </a:p>
          <a:p>
            <a:pPr lvl="1" eaLnBrk="1" hangingPunct="1">
              <a:buFontTx/>
              <a:buNone/>
            </a:pPr>
            <a:r>
              <a:rPr lang="en-US" sz="3200" smtClean="0">
                <a:latin typeface="Times-Roman" charset="0"/>
              </a:rPr>
              <a:t>{[M]</a:t>
            </a:r>
            <a:r>
              <a:rPr lang="en-US" sz="3200" baseline="-25000" smtClean="0">
                <a:latin typeface="Times-Roman" charset="0"/>
              </a:rPr>
              <a:t>Alice</a:t>
            </a:r>
            <a:r>
              <a:rPr lang="en-US" sz="3200" smtClean="0">
                <a:latin typeface="Times-Roman" charset="0"/>
              </a:rPr>
              <a:t>}</a:t>
            </a:r>
            <a:r>
              <a:rPr lang="en-US" sz="3200" baseline="-25000" smtClean="0">
                <a:latin typeface="Times-Roman" charset="0"/>
              </a:rPr>
              <a:t>Alice </a:t>
            </a:r>
            <a:r>
              <a:rPr lang="en-US" sz="3200" smtClean="0">
                <a:latin typeface="Times-Roman" charset="0"/>
              </a:rPr>
              <a:t>= M</a:t>
            </a:r>
            <a:endParaRPr lang="en-US" sz="3200" smtClean="0"/>
          </a:p>
          <a:p>
            <a:pPr lvl="1" eaLnBrk="1" hangingPunct="1">
              <a:buFontTx/>
              <a:buNone/>
            </a:pPr>
            <a:r>
              <a:rPr lang="en-US" sz="3200" smtClean="0">
                <a:latin typeface="Times-Roman" charset="0"/>
              </a:rPr>
              <a:t>[{M}</a:t>
            </a:r>
            <a:r>
              <a:rPr lang="en-US" sz="3200" baseline="-25000" smtClean="0">
                <a:latin typeface="Times-Roman" charset="0"/>
              </a:rPr>
              <a:t>Alice</a:t>
            </a:r>
            <a:r>
              <a:rPr lang="en-US" sz="3200" smtClean="0">
                <a:latin typeface="Times-Roman" charset="0"/>
              </a:rPr>
              <a:t>]</a:t>
            </a:r>
            <a:r>
              <a:rPr lang="en-US" sz="3200" baseline="-25000" smtClean="0">
                <a:latin typeface="Times-Roman" charset="0"/>
              </a:rPr>
              <a:t>Alice </a:t>
            </a:r>
            <a:r>
              <a:rPr lang="en-US" sz="3200" smtClean="0">
                <a:latin typeface="Times-Roman" charset="0"/>
              </a:rPr>
              <a:t>= M</a:t>
            </a:r>
            <a:endParaRPr 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3716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800" dirty="0" smtClean="0"/>
              <a:t>Crypto Hash Motivation: Digital Signatures</a:t>
            </a: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Hash Functions                                                                                                                    </a:t>
            </a:r>
            <a:fld id="{E45F11BA-1CA1-4E3C-B821-56E38B66C61C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7848600" cy="4419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Suppose Alice signs </a:t>
            </a:r>
            <a:r>
              <a:rPr lang="en-US" sz="2800" dirty="0" smtClean="0">
                <a:latin typeface="Times-Roman" charset="0"/>
              </a:rPr>
              <a:t>M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Alice sends </a:t>
            </a:r>
            <a:r>
              <a:rPr lang="en-US" sz="2400" dirty="0" smtClean="0">
                <a:latin typeface="Times-Roman" charset="0"/>
              </a:rPr>
              <a:t>M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Times-Roman" charset="0"/>
              </a:rPr>
              <a:t>S = [M]</a:t>
            </a:r>
            <a:r>
              <a:rPr lang="en-US" sz="2400" baseline="-25000" dirty="0" smtClean="0">
                <a:latin typeface="Times-Roman" charset="0"/>
              </a:rPr>
              <a:t>Alice</a:t>
            </a:r>
            <a:r>
              <a:rPr lang="en-US" sz="2400" dirty="0" smtClean="0"/>
              <a:t> to Bob</a:t>
            </a:r>
          </a:p>
          <a:p>
            <a:pPr lvl="1" eaLnBrk="1" hangingPunct="1"/>
            <a:r>
              <a:rPr lang="en-US" sz="2400" dirty="0" smtClean="0"/>
              <a:t>Bob verifies that </a:t>
            </a:r>
            <a:r>
              <a:rPr lang="en-US" sz="2400" dirty="0" smtClean="0">
                <a:latin typeface="Times-Roman" charset="0"/>
              </a:rPr>
              <a:t>M = {S}</a:t>
            </a:r>
            <a:r>
              <a:rPr lang="en-US" sz="2400" baseline="-25000" dirty="0" smtClean="0">
                <a:latin typeface="Times-Roman" charset="0"/>
              </a:rPr>
              <a:t>Alice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If </a:t>
            </a:r>
            <a:r>
              <a:rPr lang="en-US" sz="2800" dirty="0" smtClean="0">
                <a:latin typeface="Times-Roman" charset="0"/>
              </a:rPr>
              <a:t>M</a:t>
            </a:r>
            <a:r>
              <a:rPr lang="en-US" sz="2800" dirty="0" smtClean="0"/>
              <a:t> is big, </a:t>
            </a:r>
            <a:r>
              <a:rPr lang="en-US" sz="2800" dirty="0" smtClean="0">
                <a:latin typeface="Times-Roman" charset="0"/>
              </a:rPr>
              <a:t>[M]</a:t>
            </a:r>
            <a:r>
              <a:rPr lang="en-US" sz="2800" baseline="-25000" dirty="0" smtClean="0">
                <a:latin typeface="Times-Roman" charset="0"/>
              </a:rPr>
              <a:t>Alice</a:t>
            </a:r>
            <a:r>
              <a:rPr lang="en-US" sz="2800" dirty="0" smtClean="0"/>
              <a:t> is costly to compute</a:t>
            </a:r>
          </a:p>
          <a:p>
            <a:pPr eaLnBrk="1" hangingPunct="1"/>
            <a:r>
              <a:rPr lang="en-US" sz="2800" dirty="0" smtClean="0"/>
              <a:t>Suppose instead, Alice signs </a:t>
            </a:r>
            <a:r>
              <a:rPr lang="en-US" sz="2800" dirty="0" smtClean="0">
                <a:latin typeface="Times-Roman" charset="0"/>
              </a:rPr>
              <a:t>h(M)</a:t>
            </a:r>
            <a:r>
              <a:rPr lang="en-US" sz="2800" dirty="0" smtClean="0"/>
              <a:t>, where </a:t>
            </a:r>
            <a:r>
              <a:rPr lang="en-US" sz="2800" dirty="0" smtClean="0">
                <a:latin typeface="Times-Roman" charset="0"/>
              </a:rPr>
              <a:t>h(M)</a:t>
            </a:r>
            <a:r>
              <a:rPr lang="en-US" sz="2800" dirty="0" smtClean="0"/>
              <a:t> is much smaller than </a:t>
            </a:r>
            <a:r>
              <a:rPr lang="en-US" sz="2800" dirty="0" smtClean="0">
                <a:latin typeface="Times-Roman" charset="0"/>
              </a:rPr>
              <a:t>M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Alice sends </a:t>
            </a:r>
            <a:r>
              <a:rPr lang="en-US" sz="2400" dirty="0" smtClean="0">
                <a:latin typeface="Times-Roman" charset="0"/>
              </a:rPr>
              <a:t>M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Times-Roman" charset="0"/>
              </a:rPr>
              <a:t>S = [h(M)]</a:t>
            </a:r>
            <a:r>
              <a:rPr lang="en-US" sz="2400" baseline="-25000" dirty="0" smtClean="0">
                <a:latin typeface="Times-Roman" charset="0"/>
              </a:rPr>
              <a:t>Alice</a:t>
            </a:r>
            <a:r>
              <a:rPr lang="en-US" sz="2400" dirty="0" smtClean="0"/>
              <a:t> to Bob</a:t>
            </a:r>
          </a:p>
          <a:p>
            <a:pPr lvl="1" eaLnBrk="1" hangingPunct="1"/>
            <a:r>
              <a:rPr lang="en-US" sz="2400" dirty="0" smtClean="0"/>
              <a:t>Bob verifies that </a:t>
            </a:r>
            <a:r>
              <a:rPr lang="en-US" sz="2400" dirty="0" smtClean="0">
                <a:latin typeface="Times-Roman" charset="0"/>
              </a:rPr>
              <a:t>h(M) = {S}</a:t>
            </a:r>
            <a:r>
              <a:rPr lang="en-US" sz="2400" baseline="-25000" dirty="0" smtClean="0">
                <a:latin typeface="Times-Roman" charset="0"/>
              </a:rPr>
              <a:t>Alice</a:t>
            </a:r>
            <a:r>
              <a:rPr lang="en-US" sz="2400" dirty="0" smtClean="0">
                <a:latin typeface="Times-Roman" charset="0"/>
              </a:rPr>
              <a:t> </a:t>
            </a:r>
          </a:p>
          <a:p>
            <a:pPr lvl="1" eaLnBrk="1" hangingPunct="1"/>
            <a:r>
              <a:rPr lang="en-US" sz="2400" dirty="0" smtClean="0">
                <a:latin typeface="Times-Roman" charset="0"/>
              </a:rPr>
              <a:t>This is more efficient than the first case because public key cryptography required  lots of computational power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Digital Signatures</a:t>
            </a: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Hash Functions                         </a:t>
            </a:r>
            <a:fld id="{FE98AB31-24A1-4CA9-B6F9-C6088D66DBBF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371600"/>
            <a:ext cx="7848600" cy="4343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Digital signatures provide </a:t>
            </a:r>
            <a:r>
              <a:rPr lang="en-US" sz="2800" b="1" dirty="0" smtClean="0">
                <a:solidFill>
                  <a:schemeClr val="accent2"/>
                </a:solidFill>
              </a:rPr>
              <a:t>integrity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Like MAC and HMAC</a:t>
            </a:r>
          </a:p>
          <a:p>
            <a:pPr eaLnBrk="1" hangingPunct="1"/>
            <a:r>
              <a:rPr lang="en-US" sz="2800" dirty="0" smtClean="0"/>
              <a:t>Why? </a:t>
            </a:r>
            <a:r>
              <a:rPr lang="en-US" sz="2000" dirty="0" smtClean="0">
                <a:solidFill>
                  <a:srgbClr val="FF0000"/>
                </a:solidFill>
              </a:rPr>
              <a:t>Because at transmission if some change is occurred the hash value wont be matched with the  transmitted one</a:t>
            </a:r>
            <a:endParaRPr lang="en-US" sz="2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800" dirty="0" smtClean="0"/>
              <a:t>Explanation </a:t>
            </a:r>
          </a:p>
          <a:p>
            <a:pPr eaLnBrk="1" hangingPunct="1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Alice sends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-Roman" charset="0"/>
              </a:rPr>
              <a:t>M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and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-Roman" charset="0"/>
              </a:rPr>
              <a:t>S = [h(M)]</a:t>
            </a:r>
            <a:r>
              <a:rPr lang="en-US" sz="2800" baseline="-25000" dirty="0" smtClean="0">
                <a:solidFill>
                  <a:schemeClr val="accent5">
                    <a:lumMod val="75000"/>
                  </a:schemeClr>
                </a:solidFill>
                <a:latin typeface="Times-Roman" charset="0"/>
              </a:rPr>
              <a:t>Alice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to Bob</a:t>
            </a:r>
          </a:p>
          <a:p>
            <a:pPr eaLnBrk="1" hangingPunct="1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-Roman" charset="0"/>
              </a:rPr>
              <a:t>M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changed to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-Roman" charset="0"/>
              </a:rPr>
              <a:t>M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-Roman" charset="0"/>
                <a:sym typeface="Symbol" pitchFamily="18" charset="2"/>
              </a:rPr>
              <a:t>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or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-Roman" charset="0"/>
              </a:rPr>
              <a:t>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changed to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-Roman" charset="0"/>
              </a:rPr>
              <a:t>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-Roman" charset="0"/>
                <a:sym typeface="Symbol" pitchFamily="18" charset="2"/>
              </a:rPr>
              <a:t>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(accident or intentional) Bob detects it: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-Roman" charset="0"/>
              </a:rPr>
              <a:t>	h(M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-Roman" charset="0"/>
                <a:sym typeface="Symbol" pitchFamily="18" charset="2"/>
              </a:rPr>
              <a:t>)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-Roman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-Roman" charset="0"/>
                <a:sym typeface="Symbol" pitchFamily="18" charset="2"/>
              </a:rPr>
              <a:t>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-Roman" charset="0"/>
              </a:rPr>
              <a:t> {S}</a:t>
            </a:r>
            <a:r>
              <a:rPr lang="en-US" sz="2800" baseline="-25000" dirty="0" smtClean="0">
                <a:solidFill>
                  <a:schemeClr val="accent5">
                    <a:lumMod val="75000"/>
                  </a:schemeClr>
                </a:solidFill>
                <a:latin typeface="Times-Roman" charset="0"/>
              </a:rPr>
              <a:t>Alice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, h(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-Roman" charset="0"/>
              </a:rPr>
              <a:t>M)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-Roman" charset="0"/>
                <a:sym typeface="Symbol" pitchFamily="18" charset="2"/>
              </a:rPr>
              <a:t>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-Roman" charset="0"/>
              </a:rPr>
              <a:t> {S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-Roman" charset="0"/>
                <a:sym typeface="Symbol" pitchFamily="18" charset="2"/>
              </a:rPr>
              <a:t>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-Roman" charset="0"/>
              </a:rPr>
              <a:t>}</a:t>
            </a:r>
            <a:r>
              <a:rPr lang="en-US" sz="2800" baseline="-25000" dirty="0" smtClean="0">
                <a:solidFill>
                  <a:schemeClr val="accent5">
                    <a:lumMod val="75000"/>
                  </a:schemeClr>
                </a:solidFill>
                <a:latin typeface="Times-Roman" charset="0"/>
              </a:rPr>
              <a:t>Alice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, h(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-Roman" charset="0"/>
              </a:rPr>
              <a:t>M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-Roman" charset="0"/>
                <a:sym typeface="Symbol" pitchFamily="18" charset="2"/>
              </a:rPr>
              <a:t>)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-Roman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-Roman" charset="0"/>
                <a:sym typeface="Symbol" pitchFamily="18" charset="2"/>
              </a:rPr>
              <a:t>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-Roman" charset="0"/>
              </a:rPr>
              <a:t> {S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-Roman" charset="0"/>
                <a:sym typeface="Symbol" pitchFamily="18" charset="2"/>
              </a:rPr>
              <a:t>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-Roman" charset="0"/>
              </a:rPr>
              <a:t>}</a:t>
            </a:r>
            <a:r>
              <a:rPr lang="en-US" sz="2800" baseline="-25000" dirty="0" smtClean="0">
                <a:solidFill>
                  <a:schemeClr val="accent5">
                    <a:lumMod val="75000"/>
                  </a:schemeClr>
                </a:solidFill>
                <a:latin typeface="Times-Roman" charset="0"/>
              </a:rPr>
              <a:t>Alice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Non-repudiation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ctr"/>
            <a:r>
              <a:rPr lang="en-US" dirty="0" smtClean="0"/>
              <a:t>Hash Functions                      </a:t>
            </a:r>
            <a:fld id="{94D40C67-C503-43DE-B874-480DD5C15561}" type="slidenum">
              <a:rPr lang="en-US" smtClean="0">
                <a:latin typeface="Times New Roman" pitchFamily="18" charset="0"/>
              </a:rPr>
              <a:pPr algn="ctr"/>
              <a:t>7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Digital signature also provides for </a:t>
            </a:r>
            <a:r>
              <a:rPr lang="en-US" b="1" dirty="0" smtClean="0">
                <a:solidFill>
                  <a:schemeClr val="accent2"/>
                </a:solidFill>
              </a:rPr>
              <a:t>non-repudiation</a:t>
            </a:r>
            <a:endParaRPr lang="en-US" dirty="0" smtClean="0"/>
          </a:p>
          <a:p>
            <a:pPr eaLnBrk="1" hangingPunct="1"/>
            <a:r>
              <a:rPr lang="en-US" dirty="0" smtClean="0"/>
              <a:t>Alice sends </a:t>
            </a:r>
            <a:r>
              <a:rPr lang="en-US" dirty="0" smtClean="0">
                <a:latin typeface="Times-Roman" charset="0"/>
              </a:rPr>
              <a:t>M</a:t>
            </a:r>
            <a:r>
              <a:rPr lang="en-US" dirty="0" smtClean="0"/>
              <a:t> and </a:t>
            </a:r>
            <a:r>
              <a:rPr lang="en-US" dirty="0" smtClean="0">
                <a:latin typeface="Times-Roman" charset="0"/>
              </a:rPr>
              <a:t>S = [h(M)]</a:t>
            </a:r>
            <a:r>
              <a:rPr lang="en-US" baseline="-25000" dirty="0" smtClean="0">
                <a:latin typeface="Times-Roman" charset="0"/>
              </a:rPr>
              <a:t>Alice</a:t>
            </a:r>
            <a:r>
              <a:rPr lang="en-US" dirty="0" smtClean="0"/>
              <a:t> to Bob</a:t>
            </a:r>
          </a:p>
          <a:p>
            <a:pPr eaLnBrk="1" hangingPunct="1"/>
            <a:r>
              <a:rPr lang="en-US" dirty="0" smtClean="0"/>
              <a:t>Alice cannot “repudiate” signature</a:t>
            </a:r>
          </a:p>
          <a:p>
            <a:pPr lvl="1" eaLnBrk="1" hangingPunct="1"/>
            <a:r>
              <a:rPr lang="en-US" dirty="0" smtClean="0"/>
              <a:t>Alice cannot claim she did not sign </a:t>
            </a:r>
            <a:r>
              <a:rPr lang="en-US" dirty="0" smtClean="0">
                <a:latin typeface="Times-Roman" charset="0"/>
              </a:rPr>
              <a:t>M</a:t>
            </a:r>
            <a:endParaRPr lang="en-US" dirty="0" smtClean="0"/>
          </a:p>
          <a:p>
            <a:pPr eaLnBrk="1" hangingPunct="1"/>
            <a:r>
              <a:rPr lang="en-US" dirty="0" smtClean="0"/>
              <a:t>Why does this work? </a:t>
            </a:r>
          </a:p>
          <a:p>
            <a:pPr lvl="1"/>
            <a:r>
              <a:rPr lang="en-US" dirty="0" smtClean="0"/>
              <a:t>Because the key with which the signature is done is only private to Alice.</a:t>
            </a:r>
          </a:p>
          <a:p>
            <a:pPr eaLnBrk="1" hangingPunct="1"/>
            <a:r>
              <a:rPr lang="en-US" dirty="0" smtClean="0"/>
              <a:t>Is the same true of MAC?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NO, because if a </a:t>
            </a:r>
            <a:r>
              <a:rPr lang="en-US" dirty="0" err="1" smtClean="0">
                <a:solidFill>
                  <a:srgbClr val="C00000"/>
                </a:solidFill>
              </a:rPr>
              <a:t>MiM</a:t>
            </a:r>
            <a:r>
              <a:rPr lang="en-US" dirty="0" smtClean="0">
                <a:solidFill>
                  <a:srgbClr val="C00000"/>
                </a:solidFill>
              </a:rPr>
              <a:t> is ever able to find a collision </a:t>
            </a:r>
            <a:r>
              <a:rPr lang="en-US" dirty="0" err="1" smtClean="0">
                <a:solidFill>
                  <a:srgbClr val="C00000"/>
                </a:solidFill>
              </a:rPr>
              <a:t>i.e</a:t>
            </a:r>
            <a:r>
              <a:rPr lang="en-US" dirty="0" smtClean="0">
                <a:solidFill>
                  <a:srgbClr val="C00000"/>
                </a:solidFill>
              </a:rPr>
              <a:t> if she finds    Y’ = H(M’) = H(M) she can replace M with M’ and Bob wouldn’t be able to detect it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Solution : HMAC, which uses key while hashing and is only known to the respective parties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Non-Repudiation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Hash Functions                                                                                                                    </a:t>
            </a:r>
            <a:fld id="{FBC7FD6F-C85C-4DCF-8EF4-17129A1FA4BD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Alice orders 100 shares of stock from Bob</a:t>
            </a:r>
          </a:p>
          <a:p>
            <a:pPr eaLnBrk="1" hangingPunct="1"/>
            <a:r>
              <a:rPr lang="en-US" sz="2800" dirty="0" smtClean="0"/>
              <a:t>Alice computes </a:t>
            </a:r>
            <a:r>
              <a:rPr lang="en-US" sz="2800" b="1" dirty="0" smtClean="0">
                <a:solidFill>
                  <a:schemeClr val="accent2"/>
                </a:solidFill>
              </a:rPr>
              <a:t>MAC</a:t>
            </a:r>
            <a:r>
              <a:rPr lang="en-US" sz="2800" dirty="0" smtClean="0"/>
              <a:t> using symmetric key</a:t>
            </a:r>
          </a:p>
          <a:p>
            <a:pPr eaLnBrk="1" hangingPunct="1"/>
            <a:r>
              <a:rPr lang="en-US" sz="2800" dirty="0" smtClean="0"/>
              <a:t>Stock drops, Alice claims she did not order</a:t>
            </a:r>
          </a:p>
          <a:p>
            <a:pPr eaLnBrk="1" hangingPunct="1"/>
            <a:r>
              <a:rPr lang="en-US" sz="2800" dirty="0" smtClean="0"/>
              <a:t>Can Bob prove that Alice placed the order?</a:t>
            </a:r>
          </a:p>
          <a:p>
            <a:pPr eaLnBrk="1" hangingPunct="1"/>
            <a:r>
              <a:rPr lang="en-US" sz="2800" b="1" dirty="0" smtClean="0">
                <a:solidFill>
                  <a:srgbClr val="FF0000"/>
                </a:solidFill>
              </a:rPr>
              <a:t>No!</a:t>
            </a:r>
            <a:r>
              <a:rPr lang="en-US" sz="2800" dirty="0" smtClean="0"/>
              <a:t> Since Bob also knows symmetric key</a:t>
            </a:r>
            <a:r>
              <a:rPr lang="en-US" sz="2800" smtClean="0"/>
              <a:t>, because he </a:t>
            </a:r>
            <a:r>
              <a:rPr lang="en-US" sz="2800" dirty="0" smtClean="0"/>
              <a:t>could have forged message</a:t>
            </a:r>
          </a:p>
          <a:p>
            <a:pPr eaLnBrk="1" hangingPunct="1"/>
            <a:r>
              <a:rPr lang="en-US" sz="2800" b="1" dirty="0" smtClean="0">
                <a:solidFill>
                  <a:schemeClr val="hlink"/>
                </a:solidFill>
              </a:rPr>
              <a:t>Problem:</a:t>
            </a:r>
            <a:r>
              <a:rPr lang="en-US" sz="2800" dirty="0" smtClean="0"/>
              <a:t> Bob knows Alice placed the order, but he cannot prove it…Requires Alice signature to prove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Non-repudiation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Hash Functions                                                                                                                    </a:t>
            </a:r>
            <a:fld id="{D24C6098-9C4B-4499-9B07-949B25D5CF9A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314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828800"/>
            <a:ext cx="7772400" cy="4191000"/>
          </a:xfrm>
        </p:spPr>
        <p:txBody>
          <a:bodyPr/>
          <a:lstStyle/>
          <a:p>
            <a:pPr eaLnBrk="1" hangingPunct="1"/>
            <a:r>
              <a:rPr lang="en-US" sz="2800" smtClean="0"/>
              <a:t>Alice orders 100 shares of stock from Bob</a:t>
            </a:r>
          </a:p>
          <a:p>
            <a:pPr eaLnBrk="1" hangingPunct="1"/>
            <a:r>
              <a:rPr lang="en-US" sz="2800" smtClean="0"/>
              <a:t>Alice </a:t>
            </a:r>
            <a:r>
              <a:rPr lang="en-US" sz="2800" b="1" smtClean="0">
                <a:solidFill>
                  <a:schemeClr val="hlink"/>
                </a:solidFill>
              </a:rPr>
              <a:t>signs</a:t>
            </a:r>
            <a:r>
              <a:rPr lang="en-US" sz="2800" smtClean="0"/>
              <a:t> order with her private key</a:t>
            </a:r>
          </a:p>
          <a:p>
            <a:pPr eaLnBrk="1" hangingPunct="1"/>
            <a:r>
              <a:rPr lang="en-US" sz="2800" smtClean="0"/>
              <a:t>Stock drops, Alice claims she did not order</a:t>
            </a:r>
          </a:p>
          <a:p>
            <a:pPr eaLnBrk="1" hangingPunct="1"/>
            <a:r>
              <a:rPr lang="en-US" sz="2800" smtClean="0"/>
              <a:t>Can Bob prove that Alice placed the order?</a:t>
            </a:r>
          </a:p>
          <a:p>
            <a:pPr eaLnBrk="1" hangingPunct="1"/>
            <a:r>
              <a:rPr lang="en-US" sz="2800" b="1" smtClean="0">
                <a:solidFill>
                  <a:srgbClr val="FF0000"/>
                </a:solidFill>
              </a:rPr>
              <a:t>Yes!</a:t>
            </a:r>
            <a:r>
              <a:rPr lang="en-US" sz="2800" smtClean="0"/>
              <a:t> Only someone with Alice’s private key could have signed the order</a:t>
            </a:r>
          </a:p>
          <a:p>
            <a:pPr eaLnBrk="1" hangingPunct="1"/>
            <a:r>
              <a:rPr lang="en-US" sz="2800" smtClean="0"/>
              <a:t>This assumes Alice’s private key is not stolen (revocation problem)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4559</TotalTime>
  <Words>777</Words>
  <Application>Microsoft Office PowerPoint</Application>
  <PresentationFormat>On-screen Show (4:3)</PresentationFormat>
  <Paragraphs>109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Origin</vt:lpstr>
      <vt:lpstr>Hash Functions</vt:lpstr>
      <vt:lpstr>Cryptographic Hash Function</vt:lpstr>
      <vt:lpstr>Popular Crypto Hashes</vt:lpstr>
      <vt:lpstr>Public Key Notation</vt:lpstr>
      <vt:lpstr>Crypto Hash Motivation: Digital Signatures</vt:lpstr>
      <vt:lpstr>Digital Signatures</vt:lpstr>
      <vt:lpstr>Non-repudiation</vt:lpstr>
      <vt:lpstr>Non-Repudiation</vt:lpstr>
      <vt:lpstr>Non-repudiation</vt:lpstr>
      <vt:lpstr>Hashing and Signatures</vt:lpstr>
      <vt:lpstr>Crypto Hash Function Design</vt:lpstr>
      <vt:lpstr>Crypto Hash Function Design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FUNCTIONS</dc:title>
  <dc:creator>Firdous</dc:creator>
  <cp:lastModifiedBy>Aijazz</cp:lastModifiedBy>
  <cp:revision>435</cp:revision>
  <dcterms:created xsi:type="dcterms:W3CDTF">2003-06-09T15:34:05Z</dcterms:created>
  <dcterms:modified xsi:type="dcterms:W3CDTF">2011-05-31T03:00:46Z</dcterms:modified>
</cp:coreProperties>
</file>