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13" r:id="rId3"/>
    <p:sldId id="314" r:id="rId4"/>
    <p:sldId id="315" r:id="rId5"/>
    <p:sldId id="392" r:id="rId6"/>
    <p:sldId id="393" r:id="rId7"/>
    <p:sldId id="390" r:id="rId8"/>
    <p:sldId id="391" r:id="rId9"/>
    <p:sldId id="316" r:id="rId10"/>
    <p:sldId id="31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73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51" d="100"/>
          <a:sy n="51" d="100"/>
        </p:scale>
        <p:origin x="-96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BD87F0-E03B-4FBA-BD95-F57A3FC65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0C7C6-3B22-4666-87F4-56CFC5F3EC3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BE05F-AD45-46A0-ABAC-4CDC029F46C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1F3DB-10E8-4EE9-995F-C9116E282B2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3EB1A-458F-4019-AA1F-49409BB4DF5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FF5B6-BE07-49BE-9497-A8C1421154F1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AFAFE-207C-47ED-B2D4-366BCE17B5E4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0360F-B1AF-4895-A80C-A2A186EC61D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3EAD-F3E1-4459-8C84-0420B7F18844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EB51F-3811-40FB-85E8-135981DA6657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C72D8-6593-4FE3-B6E7-7F5994BF721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6/5/2009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C17EBA54-A997-4F36-BADD-76BCCB795049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44D5869B-516E-4DCB-8018-CA6EFC69CE71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C9DDA847-B19E-49C4-A862-3069C978977F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33CC5C59-B3FE-4C46-B18C-CFA76B060A91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E5C1F0AB-F40E-4504-A8C7-A0EEE8CE172F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A4A3EB69-6B87-4B55-994E-34B3DA2CFCC5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18ABB2D5-25B3-4122-87A6-320E5DBA9BCA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360B14DA-F784-4E5F-B741-C992BA1032EC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65246C65-F10E-4168-B3F5-248901B25859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ECE9A253-458F-44E1-9CD5-EA035816EC5D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61993D1D-4A49-4CE5-B4C4-FD1AD439C9C0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6/5/2009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Public Key Systems                                                                                                              </a:t>
            </a:r>
            <a:fld id="{3CDEF0DC-384B-4492-ACFB-21F235A09E08}" type="slidenum">
              <a:rPr lang="en-US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Public Key Systems</a:t>
            </a:r>
          </a:p>
        </p:txBody>
      </p:sp>
      <p:sp>
        <p:nvSpPr>
          <p:cNvPr id="20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Public Key Systems                                                                                                              </a:t>
            </a:r>
            <a:fld id="{69E9BF80-B8D9-4250-B30F-5B68EE88E1E9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Simple RSA Example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Public Key Systems                                                                                                              </a:t>
            </a:r>
            <a:fld id="{0C118EFE-8F2B-4EF6-8980-7D207DE252B1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Public key:</a:t>
            </a:r>
            <a:r>
              <a:rPr lang="en-US" dirty="0" smtClean="0"/>
              <a:t> </a:t>
            </a:r>
            <a:r>
              <a:rPr lang="en-US" dirty="0" smtClean="0">
                <a:latin typeface="Times-Roman" charset="0"/>
              </a:rPr>
              <a:t>(N, e) = (33, 3)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Private key:</a:t>
            </a:r>
            <a:r>
              <a:rPr lang="en-US" dirty="0" smtClean="0">
                <a:latin typeface="Times-Roman" charset="0"/>
              </a:rPr>
              <a:t> d = 7</a:t>
            </a:r>
            <a:endParaRPr lang="en-US" dirty="0" smtClean="0"/>
          </a:p>
          <a:p>
            <a:pPr eaLnBrk="1" hangingPunct="1"/>
            <a:r>
              <a:rPr lang="en-US" dirty="0" smtClean="0"/>
              <a:t>Suppose message </a:t>
            </a:r>
            <a:r>
              <a:rPr lang="en-US" dirty="0" smtClean="0">
                <a:latin typeface="Times-Roman" charset="0"/>
              </a:rPr>
              <a:t>M = 8</a:t>
            </a:r>
            <a:endParaRPr lang="en-US" dirty="0" smtClean="0"/>
          </a:p>
          <a:p>
            <a:pPr eaLnBrk="1" hangingPunct="1"/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r>
              <a:rPr lang="en-US" dirty="0" smtClean="0">
                <a:latin typeface="Times-Roman" charset="0"/>
              </a:rPr>
              <a:t>C</a:t>
            </a:r>
            <a:r>
              <a:rPr lang="en-US" dirty="0" smtClean="0"/>
              <a:t> is computed as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Times-Roman" charset="0"/>
              </a:rPr>
              <a:t>C = M</a:t>
            </a:r>
            <a:r>
              <a:rPr lang="en-US" baseline="30000" dirty="0" smtClean="0">
                <a:latin typeface="Times-Roman" charset="0"/>
              </a:rPr>
              <a:t>e</a:t>
            </a:r>
            <a:r>
              <a:rPr lang="en-US" dirty="0" smtClean="0"/>
              <a:t> (</a:t>
            </a:r>
            <a:r>
              <a:rPr lang="en-US" dirty="0" smtClean="0">
                <a:latin typeface="Times-Roman" charset="0"/>
              </a:rPr>
              <a:t>mod N) = 8</a:t>
            </a:r>
            <a:r>
              <a:rPr lang="en-US" baseline="30000" dirty="0" smtClean="0">
                <a:latin typeface="Times-Roman" charset="0"/>
              </a:rPr>
              <a:t>3</a:t>
            </a:r>
            <a:r>
              <a:rPr lang="en-US" dirty="0" smtClean="0">
                <a:latin typeface="Times-Roman" charset="0"/>
              </a:rPr>
              <a:t> = 512</a:t>
            </a:r>
            <a:r>
              <a:rPr lang="en-US" dirty="0" smtClean="0"/>
              <a:t> </a:t>
            </a:r>
            <a:r>
              <a:rPr lang="en-US" dirty="0" smtClean="0">
                <a:latin typeface="Times-Roman" charset="0"/>
              </a:rPr>
              <a:t>= 17 (mod</a:t>
            </a:r>
            <a:r>
              <a:rPr lang="en-US" dirty="0" smtClean="0"/>
              <a:t> </a:t>
            </a:r>
            <a:r>
              <a:rPr lang="en-US" dirty="0" smtClean="0">
                <a:latin typeface="Times-Roman" charset="0"/>
              </a:rPr>
              <a:t>33) </a:t>
            </a:r>
            <a:endParaRPr lang="en-US" dirty="0" smtClean="0"/>
          </a:p>
          <a:p>
            <a:pPr eaLnBrk="1" hangingPunct="1"/>
            <a:r>
              <a:rPr lang="en-US" dirty="0" smtClean="0"/>
              <a:t>Decrypt </a:t>
            </a:r>
            <a:r>
              <a:rPr lang="en-US" dirty="0" smtClean="0">
                <a:latin typeface="Times-Roman" charset="0"/>
              </a:rPr>
              <a:t>C</a:t>
            </a:r>
            <a:r>
              <a:rPr lang="en-US" dirty="0" smtClean="0"/>
              <a:t> to recover message: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Times-Roman" charset="0"/>
              </a:rPr>
              <a:t>M = </a:t>
            </a:r>
            <a:r>
              <a:rPr lang="en-US" dirty="0" err="1" smtClean="0">
                <a:latin typeface="Times-Roman" charset="0"/>
              </a:rPr>
              <a:t>C</a:t>
            </a:r>
            <a:r>
              <a:rPr lang="en-US" baseline="30000" dirty="0" err="1" smtClean="0">
                <a:latin typeface="Times-Roman" charset="0"/>
              </a:rPr>
              <a:t>d</a:t>
            </a:r>
            <a:r>
              <a:rPr lang="en-US" dirty="0" smtClean="0">
                <a:latin typeface="Times-Roman" charset="0"/>
              </a:rPr>
              <a:t> (mod N) = 17</a:t>
            </a:r>
            <a:r>
              <a:rPr lang="en-US" baseline="30000" dirty="0" smtClean="0">
                <a:latin typeface="Times-Roman" charset="0"/>
              </a:rPr>
              <a:t>7</a:t>
            </a:r>
            <a:r>
              <a:rPr lang="en-US" dirty="0" smtClean="0">
                <a:latin typeface="Times-Roman" charset="0"/>
              </a:rPr>
              <a:t> = 410,338,673 			</a:t>
            </a:r>
            <a:endParaRPr lang="en-US" dirty="0" smtClean="0">
              <a:latin typeface="Times-Roman" charset="0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latin typeface="Times-Roman" charset="0"/>
              </a:rPr>
              <a:t>	</a:t>
            </a:r>
            <a:r>
              <a:rPr lang="en-US" dirty="0" smtClean="0">
                <a:latin typeface="Times-Roman" charset="0"/>
              </a:rPr>
              <a:t>= </a:t>
            </a:r>
            <a:r>
              <a:rPr lang="en-US" dirty="0" smtClean="0">
                <a:latin typeface="Times-Roman" charset="0"/>
              </a:rPr>
              <a:t>12,434,505 </a:t>
            </a:r>
            <a:r>
              <a:rPr lang="en-US" dirty="0" smtClean="0">
                <a:latin typeface="Times-Roman" charset="0"/>
                <a:sym typeface="Symbol" pitchFamily="18" charset="2"/>
              </a:rPr>
              <a:t> </a:t>
            </a:r>
            <a:r>
              <a:rPr lang="en-US" dirty="0" smtClean="0">
                <a:latin typeface="Times-Roman" charset="0"/>
              </a:rPr>
              <a:t>33 + 8 = 8 (mod 33)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</a:t>
            </a:r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Public Key Systems                                                                                                              </a:t>
            </a:r>
            <a:fld id="{4E258A31-5103-467B-8033-65A230E02FEF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8486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Invented by Cocks (GCHQ), independently, by Rivest, Shamir, Adleman (MIT)</a:t>
            </a:r>
          </a:p>
          <a:p>
            <a:pPr eaLnBrk="1" hangingPunct="1"/>
            <a:r>
              <a:rPr lang="en-US" sz="2800" smtClean="0"/>
              <a:t>Let </a:t>
            </a:r>
            <a:r>
              <a:rPr lang="en-US" sz="2800" smtClean="0">
                <a:latin typeface="Times-Roman" charset="0"/>
              </a:rPr>
              <a:t>p</a:t>
            </a:r>
            <a:r>
              <a:rPr lang="en-US" sz="2800" smtClean="0"/>
              <a:t> and </a:t>
            </a:r>
            <a:r>
              <a:rPr lang="en-US" sz="2800" smtClean="0">
                <a:latin typeface="Times-Roman" charset="0"/>
              </a:rPr>
              <a:t>q</a:t>
            </a:r>
            <a:r>
              <a:rPr lang="en-US" sz="2800" smtClean="0"/>
              <a:t> be two large prime numbers</a:t>
            </a:r>
          </a:p>
          <a:p>
            <a:pPr eaLnBrk="1" hangingPunct="1"/>
            <a:r>
              <a:rPr lang="en-US" sz="2800" smtClean="0"/>
              <a:t>Let </a:t>
            </a:r>
            <a:r>
              <a:rPr lang="en-US" sz="2800" smtClean="0">
                <a:latin typeface="Times-Roman" charset="0"/>
              </a:rPr>
              <a:t>N = pq</a:t>
            </a:r>
            <a:r>
              <a:rPr lang="en-US" sz="2800" smtClean="0"/>
              <a:t> be the </a:t>
            </a:r>
            <a:r>
              <a:rPr lang="en-US" sz="2800" b="1" smtClean="0">
                <a:solidFill>
                  <a:schemeClr val="hlink"/>
                </a:solidFill>
              </a:rPr>
              <a:t>modulus</a:t>
            </a:r>
            <a:endParaRPr lang="en-US" sz="28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smtClean="0"/>
              <a:t>Choose </a:t>
            </a:r>
            <a:r>
              <a:rPr lang="en-US" sz="2800" smtClean="0">
                <a:latin typeface="Times-Roman" charset="0"/>
              </a:rPr>
              <a:t>e</a:t>
            </a:r>
            <a:r>
              <a:rPr lang="en-US" sz="2800" smtClean="0"/>
              <a:t> relatively prime to </a:t>
            </a:r>
            <a:r>
              <a:rPr lang="en-US" sz="2800" smtClean="0">
                <a:latin typeface="Times-Roman" charset="0"/>
              </a:rPr>
              <a:t>(p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smtClean="0">
                <a:latin typeface="Times-Roman" charset="0"/>
              </a:rPr>
              <a:t>1)(q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smtClean="0">
                <a:latin typeface="Times-Roman" charset="0"/>
              </a:rPr>
              <a:t>1)</a:t>
            </a:r>
            <a:endParaRPr lang="en-US" sz="2800" smtClean="0"/>
          </a:p>
          <a:p>
            <a:pPr eaLnBrk="1" hangingPunct="1"/>
            <a:r>
              <a:rPr lang="en-US" sz="2800" smtClean="0"/>
              <a:t>Find </a:t>
            </a:r>
            <a:r>
              <a:rPr lang="en-US" sz="2800" smtClean="0">
                <a:latin typeface="Times-Roman" charset="0"/>
              </a:rPr>
              <a:t>d</a:t>
            </a:r>
            <a:r>
              <a:rPr lang="en-US" sz="2800" smtClean="0"/>
              <a:t> so that </a:t>
            </a:r>
            <a:r>
              <a:rPr lang="en-US" sz="2800" smtClean="0">
                <a:latin typeface="Times-Roman" charset="0"/>
              </a:rPr>
              <a:t>ed = 1 (mod (p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smtClean="0">
                <a:latin typeface="Times-Roman" charset="0"/>
              </a:rPr>
              <a:t>1)(q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smtClean="0">
                <a:latin typeface="Times-Roman" charset="0"/>
              </a:rPr>
              <a:t>1))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Public key</a:t>
            </a:r>
            <a:r>
              <a:rPr lang="en-US" sz="2800" smtClean="0"/>
              <a:t> is </a:t>
            </a:r>
            <a:r>
              <a:rPr lang="en-US" sz="2800" smtClean="0">
                <a:latin typeface="Times-Roman" charset="0"/>
              </a:rPr>
              <a:t>(N,e)</a:t>
            </a:r>
            <a:endParaRPr lang="en-US" sz="2800" smtClean="0"/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Private key</a:t>
            </a:r>
            <a:r>
              <a:rPr lang="en-US" sz="2800" smtClean="0"/>
              <a:t> is </a:t>
            </a:r>
            <a:r>
              <a:rPr lang="en-US" sz="2800" smtClean="0">
                <a:latin typeface="Times-Roman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RSA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Public Key Systems                                                                                                              </a:t>
            </a:r>
            <a:fld id="{1C40C46E-3652-4DAE-97D0-1E6225C8D30A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620000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To encrypt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compute: </a:t>
            </a:r>
            <a:r>
              <a:rPr lang="en-US" sz="2800" smtClean="0">
                <a:latin typeface="Times-Roman" charset="0"/>
              </a:rPr>
              <a:t>C = M</a:t>
            </a:r>
            <a:r>
              <a:rPr lang="en-US" sz="2800" baseline="30000" smtClean="0">
                <a:latin typeface="Times-Roman" charset="0"/>
              </a:rPr>
              <a:t>e</a:t>
            </a:r>
            <a:r>
              <a:rPr lang="en-US" sz="2800" smtClean="0">
                <a:latin typeface="Times-Roman" charset="0"/>
              </a:rPr>
              <a:t> (mod N) </a:t>
            </a:r>
            <a:endParaRPr lang="en-US" sz="2800" smtClean="0"/>
          </a:p>
          <a:p>
            <a:pPr eaLnBrk="1" hangingPunct="1"/>
            <a:r>
              <a:rPr lang="en-US" sz="2800" smtClean="0"/>
              <a:t>To decrypt </a:t>
            </a:r>
            <a:r>
              <a:rPr lang="en-US" sz="2800" smtClean="0">
                <a:latin typeface="Times-Roman" charset="0"/>
              </a:rPr>
              <a:t>C</a:t>
            </a:r>
            <a:r>
              <a:rPr lang="en-US" sz="2800" smtClean="0"/>
              <a:t> compute: </a:t>
            </a:r>
            <a:r>
              <a:rPr lang="en-US" sz="2800" smtClean="0">
                <a:latin typeface="Times-Roman" charset="0"/>
              </a:rPr>
              <a:t>M = C</a:t>
            </a:r>
            <a:r>
              <a:rPr lang="en-US" sz="2800" baseline="30000" smtClean="0">
                <a:latin typeface="Times-Roman" charset="0"/>
              </a:rPr>
              <a:t>d</a:t>
            </a:r>
            <a:r>
              <a:rPr lang="en-US" sz="2800" smtClean="0">
                <a:latin typeface="Times-Roman" charset="0"/>
              </a:rPr>
              <a:t> (mod N) </a:t>
            </a:r>
            <a:endParaRPr lang="en-US" sz="2800" smtClean="0"/>
          </a:p>
          <a:p>
            <a:pPr eaLnBrk="1" hangingPunct="1"/>
            <a:r>
              <a:rPr lang="en-US" sz="2800" smtClean="0"/>
              <a:t>Recall that </a:t>
            </a:r>
            <a:r>
              <a:rPr lang="en-US" sz="2800" smtClean="0">
                <a:latin typeface="Times-Roman" charset="0"/>
              </a:rPr>
              <a:t>e</a:t>
            </a:r>
            <a:r>
              <a:rPr lang="en-US" sz="2800" smtClean="0"/>
              <a:t> and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are public</a:t>
            </a:r>
          </a:p>
          <a:p>
            <a:pPr eaLnBrk="1" hangingPunct="1"/>
            <a:r>
              <a:rPr lang="en-US" sz="2800" smtClean="0"/>
              <a:t>If attacker can factor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, can use </a:t>
            </a:r>
            <a:r>
              <a:rPr lang="en-US" sz="2800" smtClean="0">
                <a:latin typeface="Times-Roman" charset="0"/>
              </a:rPr>
              <a:t>e</a:t>
            </a:r>
            <a:r>
              <a:rPr lang="en-US" sz="2800" smtClean="0"/>
              <a:t> to easily find </a:t>
            </a:r>
            <a:r>
              <a:rPr lang="en-US" sz="2800" smtClean="0">
                <a:latin typeface="Times-Roman" charset="0"/>
              </a:rPr>
              <a:t>d</a:t>
            </a:r>
            <a:r>
              <a:rPr lang="en-US" sz="2800" smtClean="0"/>
              <a:t> since </a:t>
            </a:r>
            <a:r>
              <a:rPr lang="en-US" sz="2800" smtClean="0">
                <a:latin typeface="Times-Roman" charset="0"/>
              </a:rPr>
              <a:t>ed = 1 (mod (p</a:t>
            </a:r>
            <a:r>
              <a:rPr lang="en-US" sz="28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smtClean="0">
                <a:latin typeface="Times-Roman" charset="0"/>
              </a:rPr>
              <a:t>1)(q</a:t>
            </a:r>
            <a:r>
              <a:rPr lang="en-US" sz="28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smtClean="0">
                <a:latin typeface="Times-Roman" charset="0"/>
              </a:rPr>
              <a:t>1))</a:t>
            </a:r>
            <a:endParaRPr lang="en-US" sz="2800" smtClean="0"/>
          </a:p>
          <a:p>
            <a:pPr eaLnBrk="1" hangingPunct="1"/>
            <a:r>
              <a:rPr lang="en-US" sz="2800" smtClean="0"/>
              <a:t>Factoring the modulus breaks RSA!</a:t>
            </a:r>
          </a:p>
          <a:p>
            <a:pPr eaLnBrk="1" hangingPunct="1"/>
            <a:r>
              <a:rPr lang="en-US" sz="2800" smtClean="0"/>
              <a:t>It is not known whether factoring is the only way to break 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Does RSA Really Work?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Public Key Systems                                                                                                              </a:t>
            </a:r>
            <a:fld id="{7A1C060F-733D-4A41-9A5A-0C4E3A0A23A2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8077200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Given </a:t>
            </a:r>
            <a:r>
              <a:rPr lang="en-US" sz="2800" smtClean="0">
                <a:latin typeface="Times-Roman" charset="0"/>
              </a:rPr>
              <a:t>C = M</a:t>
            </a:r>
            <a:r>
              <a:rPr lang="en-US" sz="2800" baseline="30000" smtClean="0">
                <a:latin typeface="Times-Roman" charset="0"/>
              </a:rPr>
              <a:t>e</a:t>
            </a:r>
            <a:r>
              <a:rPr lang="en-US" sz="2800" smtClean="0">
                <a:latin typeface="Times-Roman" charset="0"/>
              </a:rPr>
              <a:t> (mod N)</a:t>
            </a:r>
            <a:r>
              <a:rPr lang="en-US" sz="2800" smtClean="0"/>
              <a:t> we must show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Times-Roman" charset="0"/>
              </a:rPr>
              <a:t>	M = C</a:t>
            </a:r>
            <a:r>
              <a:rPr lang="en-US" sz="2800" baseline="30000" smtClean="0">
                <a:latin typeface="Times-Roman" charset="0"/>
              </a:rPr>
              <a:t>d</a:t>
            </a:r>
            <a:r>
              <a:rPr lang="en-US" sz="2800" smtClean="0">
                <a:latin typeface="Times-Roman" charset="0"/>
              </a:rPr>
              <a:t> (mod N) = M</a:t>
            </a:r>
            <a:r>
              <a:rPr lang="en-US" sz="2800" baseline="30000" smtClean="0">
                <a:latin typeface="Times-Roman" charset="0"/>
              </a:rPr>
              <a:t>ed</a:t>
            </a:r>
            <a:r>
              <a:rPr lang="en-US" sz="2800" smtClean="0">
                <a:latin typeface="Times-Roman" charset="0"/>
              </a:rPr>
              <a:t> (mod N)</a:t>
            </a:r>
            <a:endParaRPr lang="en-US" sz="2800" smtClean="0"/>
          </a:p>
          <a:p>
            <a:pPr eaLnBrk="1" hangingPunct="1"/>
            <a:r>
              <a:rPr lang="en-US" sz="2800" smtClean="0"/>
              <a:t>We use </a:t>
            </a:r>
            <a:r>
              <a:rPr lang="en-US" sz="2800" b="1" smtClean="0">
                <a:solidFill>
                  <a:schemeClr val="hlink"/>
                </a:solidFill>
              </a:rPr>
              <a:t>Euler’s Theorem:</a:t>
            </a: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Times-Roman" charset="0"/>
              </a:rPr>
              <a:t>	If x is relatively prime to n then x</a:t>
            </a:r>
            <a:r>
              <a:rPr lang="en-US" sz="2800" baseline="30000" smtClean="0">
                <a:latin typeface="Times-Roman" charset="0"/>
                <a:sym typeface="Symbol" pitchFamily="18" charset="2"/>
              </a:rPr>
              <a:t>(</a:t>
            </a:r>
            <a:r>
              <a:rPr lang="en-US" sz="2800" baseline="30000" smtClean="0">
                <a:latin typeface="Times-Roman" charset="0"/>
              </a:rPr>
              <a:t>n)</a:t>
            </a:r>
            <a:r>
              <a:rPr lang="en-US" sz="2800" smtClean="0">
                <a:latin typeface="Times-Roman" charset="0"/>
              </a:rPr>
              <a:t> = 1 (mod n) </a:t>
            </a:r>
            <a:endParaRPr lang="en-US" sz="2800" smtClean="0"/>
          </a:p>
          <a:p>
            <a:pPr lvl="1" eaLnBrk="1" hangingPunct="1"/>
            <a:r>
              <a:rPr lang="en-US" sz="2400" smtClean="0"/>
              <a:t>Fact: </a:t>
            </a:r>
            <a:r>
              <a:rPr lang="en-US" sz="2400" smtClean="0">
                <a:latin typeface="Times-Roman" charset="0"/>
              </a:rPr>
              <a:t>ed = 1 (mod (p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 </a:t>
            </a:r>
            <a:r>
              <a:rPr lang="en-US" sz="2400" smtClean="0">
                <a:latin typeface="Times-Roman" charset="0"/>
              </a:rPr>
              <a:t>1)(q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 </a:t>
            </a:r>
            <a:r>
              <a:rPr lang="en-US" sz="2400" smtClean="0">
                <a:latin typeface="Times-Roman" charset="0"/>
              </a:rPr>
              <a:t>1))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z="2400" smtClean="0"/>
              <a:t>Fact: </a:t>
            </a:r>
            <a:r>
              <a:rPr lang="en-US" sz="2400" smtClean="0">
                <a:latin typeface="Times-Roman" charset="0"/>
              </a:rPr>
              <a:t>ed = k(p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 </a:t>
            </a:r>
            <a:r>
              <a:rPr lang="en-US" sz="2400" smtClean="0">
                <a:latin typeface="Times-Roman" charset="0"/>
              </a:rPr>
              <a:t>1)(q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 </a:t>
            </a:r>
            <a:r>
              <a:rPr lang="en-US" sz="2400" smtClean="0">
                <a:latin typeface="Times-Roman" charset="0"/>
              </a:rPr>
              <a:t>1) + 1</a:t>
            </a:r>
          </a:p>
          <a:p>
            <a:pPr lvl="1" eaLnBrk="1" hangingPunct="1"/>
            <a:r>
              <a:rPr lang="en-US" sz="2400" smtClean="0"/>
              <a:t>Fact: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(N</a:t>
            </a:r>
            <a:r>
              <a:rPr lang="en-US" sz="2400" smtClean="0">
                <a:latin typeface="Times-Roman" charset="0"/>
              </a:rPr>
              <a:t>) = (p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 </a:t>
            </a:r>
            <a:r>
              <a:rPr lang="en-US" sz="2400" smtClean="0">
                <a:latin typeface="Times-Roman" charset="0"/>
              </a:rPr>
              <a:t>1)(q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 </a:t>
            </a:r>
            <a:r>
              <a:rPr lang="en-US" sz="2400" smtClean="0">
                <a:latin typeface="Times-Roman" charset="0"/>
              </a:rPr>
              <a:t>1)</a:t>
            </a:r>
          </a:p>
          <a:p>
            <a:pPr lvl="1" eaLnBrk="1" hangingPunct="1"/>
            <a:r>
              <a:rPr lang="en-US" sz="2400" smtClean="0"/>
              <a:t>Fact: </a:t>
            </a:r>
            <a:r>
              <a:rPr lang="en-US" sz="2400" smtClean="0">
                <a:latin typeface="Times-Roman" charset="0"/>
              </a:rPr>
              <a:t>ed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400" smtClean="0">
                <a:latin typeface="Times-Roman" charset="0"/>
              </a:rPr>
              <a:t> 1 = k(p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 </a:t>
            </a:r>
            <a:r>
              <a:rPr lang="en-US" sz="2400" smtClean="0">
                <a:latin typeface="Times-Roman" charset="0"/>
              </a:rPr>
              <a:t>1)(q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 </a:t>
            </a:r>
            <a:r>
              <a:rPr lang="en-US" sz="2400" smtClean="0">
                <a:latin typeface="Times-Roman" charset="0"/>
              </a:rPr>
              <a:t>1) = k</a:t>
            </a:r>
            <a:r>
              <a:rPr lang="en-US" sz="2400" smtClean="0">
                <a:latin typeface="Times-Roman" charset="0"/>
                <a:sym typeface="Symbol" pitchFamily="18" charset="2"/>
              </a:rPr>
              <a:t>(N</a:t>
            </a:r>
            <a:r>
              <a:rPr lang="en-US" sz="2400" smtClean="0">
                <a:latin typeface="Times-Roman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Times-Roman" charset="0"/>
              </a:rPr>
              <a:t>	M</a:t>
            </a:r>
            <a:r>
              <a:rPr lang="en-US" baseline="30000" smtClean="0">
                <a:latin typeface="Times-Roman" charset="0"/>
              </a:rPr>
              <a:t>ed</a:t>
            </a:r>
            <a:r>
              <a:rPr lang="en-US" smtClean="0">
                <a:latin typeface="Times-Roman" charset="0"/>
              </a:rPr>
              <a:t> = M</a:t>
            </a:r>
            <a:r>
              <a:rPr lang="en-US" baseline="30000" smtClean="0">
                <a:latin typeface="Times-Roman" charset="0"/>
              </a:rPr>
              <a:t>(ed </a:t>
            </a:r>
            <a:r>
              <a:rPr lang="en-US" baseline="30000" smtClean="0">
                <a:latin typeface="Times-Roman" charset="0"/>
                <a:sym typeface="Symbol" pitchFamily="18" charset="2"/>
              </a:rPr>
              <a:t> </a:t>
            </a:r>
            <a:r>
              <a:rPr lang="en-US" baseline="30000" smtClean="0">
                <a:latin typeface="Times-Roman" charset="0"/>
              </a:rPr>
              <a:t>1) + 1</a:t>
            </a:r>
            <a:r>
              <a:rPr lang="en-US" smtClean="0">
                <a:latin typeface="Times-Roman" charset="0"/>
              </a:rPr>
              <a:t> = M</a:t>
            </a:r>
            <a:r>
              <a:rPr lang="en-US" smtClean="0">
                <a:latin typeface="Times-Roman" charset="0"/>
                <a:sym typeface="Symbol" pitchFamily="18" charset="2"/>
              </a:rPr>
              <a:t></a:t>
            </a:r>
            <a:r>
              <a:rPr lang="en-US" smtClean="0">
                <a:latin typeface="Times-Roman" charset="0"/>
              </a:rPr>
              <a:t>M</a:t>
            </a:r>
            <a:r>
              <a:rPr lang="en-US" baseline="30000" smtClean="0">
                <a:latin typeface="Times-Roman" charset="0"/>
              </a:rPr>
              <a:t>ed </a:t>
            </a:r>
            <a:r>
              <a:rPr lang="en-US" baseline="30000" smtClean="0">
                <a:latin typeface="Times-Roman" charset="0"/>
                <a:sym typeface="Symbol" pitchFamily="18" charset="2"/>
              </a:rPr>
              <a:t> </a:t>
            </a:r>
            <a:r>
              <a:rPr lang="en-US" baseline="30000" smtClean="0">
                <a:latin typeface="Times-Roman" charset="0"/>
              </a:rPr>
              <a:t>1</a:t>
            </a:r>
            <a:r>
              <a:rPr lang="en-US" smtClean="0">
                <a:latin typeface="Times-Roman" charset="0"/>
              </a:rPr>
              <a:t> = M</a:t>
            </a:r>
            <a:r>
              <a:rPr lang="en-US" smtClean="0">
                <a:latin typeface="Times-Roman" charset="0"/>
                <a:sym typeface="Symbol" pitchFamily="18" charset="2"/>
              </a:rPr>
              <a:t></a:t>
            </a:r>
            <a:r>
              <a:rPr lang="en-US" smtClean="0">
                <a:latin typeface="Times-Roman" charset="0"/>
              </a:rPr>
              <a:t>M</a:t>
            </a:r>
            <a:r>
              <a:rPr lang="en-US" baseline="30000" smtClean="0">
                <a:latin typeface="Times-Roman" charset="0"/>
              </a:rPr>
              <a:t>k</a:t>
            </a:r>
            <a:r>
              <a:rPr lang="en-US" baseline="30000" smtClean="0">
                <a:latin typeface="Times-Roman" charset="0"/>
                <a:sym typeface="Symbol" pitchFamily="18" charset="2"/>
              </a:rPr>
              <a:t>(N</a:t>
            </a:r>
            <a:r>
              <a:rPr lang="en-US" baseline="30000" smtClean="0">
                <a:latin typeface="Times-Roman" charset="0"/>
              </a:rPr>
              <a:t>)</a:t>
            </a:r>
            <a:r>
              <a:rPr lang="en-US" smtClean="0">
                <a:latin typeface="Times-Roman" charset="0"/>
              </a:rPr>
              <a:t>		 = M</a:t>
            </a:r>
            <a:r>
              <a:rPr lang="en-US" smtClean="0">
                <a:latin typeface="Times-Roman" charset="0"/>
                <a:sym typeface="Symbol" pitchFamily="18" charset="2"/>
              </a:rPr>
              <a:t>(</a:t>
            </a:r>
            <a:r>
              <a:rPr lang="en-US" smtClean="0">
                <a:latin typeface="Times-Roman" charset="0"/>
              </a:rPr>
              <a:t>M</a:t>
            </a:r>
            <a:r>
              <a:rPr lang="en-US" baseline="30000" smtClean="0">
                <a:latin typeface="Times-Roman" charset="0"/>
                <a:sym typeface="Symbol" pitchFamily="18" charset="2"/>
              </a:rPr>
              <a:t>(N</a:t>
            </a:r>
            <a:r>
              <a:rPr lang="en-US" baseline="30000" smtClean="0">
                <a:latin typeface="Times-Roman" charset="0"/>
              </a:rPr>
              <a:t>)</a:t>
            </a:r>
            <a:r>
              <a:rPr lang="en-US" smtClean="0">
                <a:latin typeface="Times-Roman" charset="0"/>
              </a:rPr>
              <a:t>)</a:t>
            </a:r>
            <a:r>
              <a:rPr lang="en-US" baseline="30000" smtClean="0">
                <a:latin typeface="Times-Roman" charset="0"/>
              </a:rPr>
              <a:t>k</a:t>
            </a:r>
            <a:r>
              <a:rPr lang="en-US" smtClean="0">
                <a:latin typeface="Times-Roman" charset="0"/>
              </a:rPr>
              <a:t> = M</a:t>
            </a:r>
            <a:r>
              <a:rPr lang="en-US" smtClean="0">
                <a:latin typeface="Times-Roman" charset="0"/>
                <a:sym typeface="Symbol" pitchFamily="18" charset="2"/>
              </a:rPr>
              <a:t></a:t>
            </a:r>
            <a:r>
              <a:rPr lang="en-US" smtClean="0">
                <a:latin typeface="Times-Roman" charset="0"/>
              </a:rPr>
              <a:t>1</a:t>
            </a:r>
            <a:r>
              <a:rPr lang="en-US" baseline="30000" smtClean="0">
                <a:latin typeface="Times-Roman" charset="0"/>
              </a:rPr>
              <a:t>k</a:t>
            </a:r>
            <a:r>
              <a:rPr lang="en-US" smtClean="0">
                <a:latin typeface="Times-Roman" charset="0"/>
              </a:rPr>
              <a:t> = M (mod N) 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914400" y="5218113"/>
            <a:ext cx="69342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RSA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Public Key Systems                                                                                                              </a:t>
            </a:r>
            <a:fld id="{D5258239-34FD-44F2-93A1-E707633D8133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63040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Hence, if the RSA Cryptosystem is to be secure, it is certainly necessary that n = </a:t>
            </a:r>
            <a:r>
              <a:rPr lang="en-US" sz="2800" dirty="0" err="1" smtClean="0"/>
              <a:t>pq</a:t>
            </a:r>
            <a:r>
              <a:rPr lang="en-US" sz="2800" dirty="0" smtClean="0"/>
              <a:t> must be large enough that factoring it will be computationally infeasible. </a:t>
            </a:r>
          </a:p>
          <a:p>
            <a:r>
              <a:rPr lang="en-US" sz="2800" dirty="0" smtClean="0"/>
              <a:t>Current factoring algorithms are able to factor numbers having up to 193 decimal digits.</a:t>
            </a:r>
          </a:p>
          <a:p>
            <a:r>
              <a:rPr lang="en-US" sz="2800" dirty="0" smtClean="0"/>
              <a:t>the number of bits in the binary representation of an integer is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10 times the number of decimal digits.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149225" y="220663"/>
            <a:ext cx="8809038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RSA Factoring Challenge</a:t>
            </a:r>
            <a:endParaRPr lang="en-US" altLang="ko-KR" sz="44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7753350" y="0"/>
            <a:ext cx="1268413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 sz="1400" b="1">
                <a:latin typeface="Arial" pitchFamily="34" charset="0"/>
                <a:ea typeface="굴림" pitchFamily="50" charset="-127"/>
              </a:rPr>
              <a:t>RSA lgorithm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588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8207375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Numbers are designated “RSA-XXXX”, where XXXX is the 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		number’s length in bits</a:t>
            </a:r>
          </a:p>
          <a:p>
            <a:pPr defTabSz="762000">
              <a:lnSpc>
                <a:spcPct val="90000"/>
              </a:lnSpc>
            </a:pPr>
            <a:endParaRPr kumimoji="1" lang="en-US" altLang="ko-KR" sz="1600" b="1">
              <a:latin typeface="Arial" pitchFamily="34" charset="0"/>
              <a:ea typeface="굴림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Challenge Number     		Prize ($US)	Status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RSA-576    (174 Digits)		$10,000		Factored (Dec 2003)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RSA-640    (193 Digits)		$20,000		Factored (Nov 2005)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RSA-704    (212 Digits)		$30,000		Not Factored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RSA-768    (232 Digits)		$50,000		Not Factored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RSA-896    (270 Digits)		$75,000		Not Factored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RSA-1024  (309 Digits)		$100,000	Not Factored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RSA-1536  (463 Digits)		$150,000	Not Factored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RSA-2048  (617 Digits)		$200,000	Not Factored</a:t>
            </a:r>
          </a:p>
          <a:p>
            <a:pPr defTabSz="762000">
              <a:lnSpc>
                <a:spcPct val="90000"/>
              </a:lnSpc>
            </a:pPr>
            <a:endParaRPr kumimoji="1" lang="en-US" altLang="ko-KR" sz="1600" b="1">
              <a:latin typeface="Arial" pitchFamily="34" charset="0"/>
              <a:ea typeface="굴림" pitchFamily="50" charset="-127"/>
            </a:endParaRPr>
          </a:p>
          <a:p>
            <a:pPr defTabSz="762000">
              <a:lnSpc>
                <a:spcPct val="90000"/>
              </a:lnSpc>
            </a:pPr>
            <a:endParaRPr kumimoji="1" lang="en-US" altLang="ko-KR" sz="1600" b="1">
              <a:latin typeface="Arial" pitchFamily="34" charset="0"/>
              <a:ea typeface="굴림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RSA-704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Arial" pitchFamily="34" charset="0"/>
                <a:ea typeface="굴림" pitchFamily="50" charset="-127"/>
              </a:rPr>
              <a:t>	Decimal Digits: 212 </a:t>
            </a:r>
          </a:p>
          <a:p>
            <a:pPr defTabSz="762000">
              <a:lnSpc>
                <a:spcPct val="90000"/>
              </a:lnSpc>
            </a:pPr>
            <a:endParaRPr kumimoji="1" lang="en-US" altLang="ko-KR" sz="1600" b="1">
              <a:solidFill>
                <a:srgbClr val="0000FF"/>
              </a:solidFill>
              <a:latin typeface="Arial" pitchFamily="34" charset="0"/>
              <a:ea typeface="굴림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solidFill>
                  <a:srgbClr val="0000FF"/>
                </a:solidFill>
                <a:latin typeface="Arial" pitchFamily="34" charset="0"/>
                <a:ea typeface="굴림" pitchFamily="50" charset="-127"/>
              </a:rPr>
              <a:t>	</a:t>
            </a:r>
            <a:r>
              <a:rPr kumimoji="1" lang="en-US" altLang="ko-KR" sz="1600" b="1">
                <a:latin typeface="Courier New" pitchFamily="49" charset="0"/>
                <a:ea typeface="굴림" pitchFamily="50" charset="-127"/>
              </a:rPr>
              <a:t>74 03756 34795 61712 82804 67960 97429 57314 25931 88889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Courier New" pitchFamily="49" charset="0"/>
                <a:ea typeface="굴림" pitchFamily="50" charset="-127"/>
              </a:rPr>
              <a:t>      23128 90849 36232 63897 27650 34028 26627 68919 96419 62511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Courier New" pitchFamily="49" charset="0"/>
                <a:ea typeface="굴림" pitchFamily="50" charset="-127"/>
              </a:rPr>
              <a:t>      78439 95894 33050 21275 85370 11896 80982 86733 17327 31089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Courier New" pitchFamily="49" charset="0"/>
                <a:ea typeface="굴림" pitchFamily="50" charset="-127"/>
              </a:rPr>
              <a:t>      30900 55250 51168 77063 29907 23963 80786 71008 60969 62537</a:t>
            </a:r>
          </a:p>
          <a:p>
            <a:pPr defTabSz="762000">
              <a:lnSpc>
                <a:spcPct val="90000"/>
              </a:lnSpc>
            </a:pPr>
            <a:r>
              <a:rPr kumimoji="1" lang="en-US" altLang="ko-KR" sz="1600" b="1">
                <a:latin typeface="Courier New" pitchFamily="49" charset="0"/>
                <a:ea typeface="굴림" pitchFamily="50" charset="-127"/>
              </a:rPr>
              <a:t>      93465 05637 96359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533400" y="1295400"/>
            <a:ext cx="7650163" cy="2895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685800" y="1752600"/>
            <a:ext cx="718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3352800" y="1752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5105400" y="1752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077200" cy="1219200"/>
          </a:xfrm>
        </p:spPr>
        <p:txBody>
          <a:bodyPr/>
          <a:lstStyle/>
          <a:p>
            <a:pPr algn="l"/>
            <a:r>
              <a:rPr lang="en-US" sz="3200" smtClean="0"/>
              <a:t>Implementing RSA</a:t>
            </a:r>
            <a:br>
              <a:rPr lang="en-US" sz="3200" smtClean="0"/>
            </a:br>
            <a:endParaRPr lang="en-US" smtClean="0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Public Key Systems                                                                                                              </a:t>
            </a:r>
            <a:fld id="{8226BB67-C1F7-45DB-AC0A-02162DD37A9F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2133600"/>
            <a:ext cx="8134350" cy="2362200"/>
          </a:xfrm>
          <a:noFill/>
        </p:spPr>
      </p:pic>
      <p:sp>
        <p:nvSpPr>
          <p:cNvPr id="6" name="TextBox 5"/>
          <p:cNvSpPr txBox="1"/>
          <p:nvPr/>
        </p:nvSpPr>
        <p:spPr>
          <a:xfrm>
            <a:off x="533400" y="4572000"/>
            <a:ext cx="8077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Freestyle Script" pitchFamily="66" charset="0"/>
              </a:rPr>
              <a:t>where</a:t>
            </a:r>
          </a:p>
          <a:p>
            <a:pPr>
              <a:defRPr/>
            </a:pPr>
            <a:r>
              <a:rPr lang="en-US" sz="3200" dirty="0">
                <a:latin typeface="Freestyle Script" pitchFamily="66" charset="0"/>
              </a:rPr>
              <a:t>l = </a:t>
            </a:r>
            <a:r>
              <a:rPr lang="en-US" sz="2000" dirty="0">
                <a:latin typeface="+mn-lt"/>
              </a:rPr>
              <a:t>number of bits in binary representation of b</a:t>
            </a:r>
            <a:endParaRPr lang="en-US" sz="3200" dirty="0">
              <a:latin typeface="+mn-lt"/>
            </a:endParaRPr>
          </a:p>
          <a:p>
            <a:pPr>
              <a:defRPr/>
            </a:pPr>
            <a:r>
              <a:rPr lang="en-US" sz="3200" dirty="0">
                <a:latin typeface="Freestyle Script" pitchFamily="66" charset="0"/>
              </a:rPr>
              <a:t>l </a:t>
            </a:r>
            <a:r>
              <a:rPr lang="en-US" sz="2000" dirty="0">
                <a:latin typeface="+mn-lt"/>
              </a:rPr>
              <a:t>= </a:t>
            </a:r>
            <a:r>
              <a:rPr lang="en-US" dirty="0">
                <a:latin typeface="+mn-lt"/>
              </a:rPr>
              <a:t>[log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b]+1</a:t>
            </a:r>
            <a:endParaRPr lang="en-US" sz="3200" dirty="0">
              <a:latin typeface="+mn-lt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600200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square-and-multiply algorithm to compute z=x</a:t>
            </a:r>
            <a:r>
              <a:rPr lang="en-US" baseline="30000"/>
              <a:t>b</a:t>
            </a:r>
            <a:r>
              <a:rPr lang="en-US"/>
              <a:t> mod n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1219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The square-and-multiply algorithm to compute </a:t>
            </a:r>
            <a:r>
              <a:rPr lang="en-US" sz="3200" dirty="0" err="1" smtClean="0"/>
              <a:t>x</a:t>
            </a:r>
            <a:r>
              <a:rPr lang="en-US" sz="3200" baseline="30000" dirty="0" err="1" smtClean="0"/>
              <a:t>b</a:t>
            </a:r>
            <a:r>
              <a:rPr lang="en-US" sz="3200" dirty="0" smtClean="0"/>
              <a:t> mod n (Example)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Public Key Systems                                                                                                              </a:t>
            </a:r>
            <a:fld id="{15C93043-D748-455F-B885-E1A9DCCB2CD6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168525"/>
            <a:ext cx="3833646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7"/>
          <p:cNvSpPr txBox="1">
            <a:spLocks noChangeArrowheads="1"/>
          </p:cNvSpPr>
          <p:nvPr/>
        </p:nvSpPr>
        <p:spPr bwMode="auto">
          <a:xfrm>
            <a:off x="381000" y="1524000"/>
            <a:ext cx="670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Example : </a:t>
            </a:r>
            <a:r>
              <a:rPr lang="en-US"/>
              <a:t>Compute 9726</a:t>
            </a:r>
            <a:r>
              <a:rPr lang="en-US" baseline="30000"/>
              <a:t>3533</a:t>
            </a:r>
            <a:r>
              <a:rPr lang="en-US"/>
              <a:t> Mod 11413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Simple RSA Example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Public Key Systems                                                                                                              </a:t>
            </a:r>
            <a:fld id="{B2CAF8F9-7EDD-47BA-9C2E-A581D7B3EB8A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 eaLnBrk="1" hangingPunct="1"/>
            <a:r>
              <a:rPr lang="en-US" smtClean="0"/>
              <a:t>Example of RSA</a:t>
            </a:r>
          </a:p>
          <a:p>
            <a:pPr lvl="1" eaLnBrk="1" hangingPunct="1"/>
            <a:r>
              <a:rPr lang="en-US" smtClean="0"/>
              <a:t>Select “large” primes </a:t>
            </a:r>
            <a:r>
              <a:rPr lang="en-US" smtClean="0">
                <a:latin typeface="Times-Roman" charset="0"/>
              </a:rPr>
              <a:t>p = 11</a:t>
            </a:r>
            <a:r>
              <a:rPr lang="en-US" smtClean="0"/>
              <a:t>, </a:t>
            </a:r>
            <a:r>
              <a:rPr lang="en-US" smtClean="0">
                <a:latin typeface="Times-Roman" charset="0"/>
              </a:rPr>
              <a:t>q = 3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Then </a:t>
            </a:r>
            <a:r>
              <a:rPr lang="en-US" smtClean="0">
                <a:latin typeface="Times-Roman" charset="0"/>
              </a:rPr>
              <a:t>N =  pq = 33</a:t>
            </a:r>
            <a:r>
              <a:rPr lang="en-US" smtClean="0"/>
              <a:t> and </a:t>
            </a:r>
            <a:r>
              <a:rPr lang="en-US" smtClean="0">
                <a:latin typeface="Times-Roman" charset="0"/>
              </a:rPr>
              <a:t>(p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mtClean="0">
                <a:latin typeface="Times-Roman" charset="0"/>
              </a:rPr>
              <a:t>1)(q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mtClean="0">
                <a:latin typeface="Times-Roman" charset="0"/>
              </a:rPr>
              <a:t>1) = 20</a:t>
            </a:r>
            <a:r>
              <a:rPr lang="en-US" smtClean="0"/>
              <a:t>  </a:t>
            </a:r>
          </a:p>
          <a:p>
            <a:pPr lvl="1" eaLnBrk="1" hangingPunct="1"/>
            <a:r>
              <a:rPr lang="en-US" smtClean="0"/>
              <a:t>Choose </a:t>
            </a:r>
            <a:r>
              <a:rPr lang="en-US" smtClean="0">
                <a:latin typeface="Times-Roman" charset="0"/>
              </a:rPr>
              <a:t>e = 3</a:t>
            </a:r>
            <a:r>
              <a:rPr lang="en-US" smtClean="0"/>
              <a:t> (relatively prime to </a:t>
            </a:r>
            <a:r>
              <a:rPr lang="en-US" smtClean="0">
                <a:latin typeface="Times-Roman" charset="0"/>
              </a:rPr>
              <a:t>20)</a:t>
            </a:r>
            <a:endParaRPr lang="en-US" smtClean="0"/>
          </a:p>
          <a:p>
            <a:pPr lvl="1" eaLnBrk="1" hangingPunct="1"/>
            <a:r>
              <a:rPr lang="en-US" smtClean="0"/>
              <a:t>Find </a:t>
            </a:r>
            <a:r>
              <a:rPr lang="en-US" smtClean="0">
                <a:latin typeface="Times-Roman" charset="0"/>
              </a:rPr>
              <a:t>d</a:t>
            </a:r>
            <a:r>
              <a:rPr lang="en-US" smtClean="0"/>
              <a:t> such that </a:t>
            </a:r>
            <a:r>
              <a:rPr lang="en-US" smtClean="0">
                <a:latin typeface="Times-Roman" charset="0"/>
              </a:rPr>
              <a:t>ed = 1 (mod 20), we </a:t>
            </a:r>
            <a:r>
              <a:rPr lang="en-US" smtClean="0"/>
              <a:t>find that  </a:t>
            </a:r>
            <a:r>
              <a:rPr lang="en-US" smtClean="0">
                <a:latin typeface="Times-Roman" charset="0"/>
              </a:rPr>
              <a:t>d = 7</a:t>
            </a:r>
            <a:r>
              <a:rPr lang="en-US" smtClean="0"/>
              <a:t> works</a:t>
            </a:r>
          </a:p>
          <a:p>
            <a:pPr eaLnBrk="1" hangingPunct="1"/>
            <a:r>
              <a:rPr lang="en-US" b="1" smtClean="0">
                <a:solidFill>
                  <a:schemeClr val="hlink"/>
                </a:solidFill>
              </a:rPr>
              <a:t>Public key:</a:t>
            </a:r>
            <a:r>
              <a:rPr lang="en-US" smtClean="0"/>
              <a:t> </a:t>
            </a:r>
            <a:r>
              <a:rPr lang="en-US" smtClean="0">
                <a:latin typeface="Times-Roman" charset="0"/>
              </a:rPr>
              <a:t>(N, e) = (33, 3)</a:t>
            </a:r>
          </a:p>
          <a:p>
            <a:pPr eaLnBrk="1" hangingPunct="1"/>
            <a:r>
              <a:rPr lang="en-US" b="1" smtClean="0">
                <a:solidFill>
                  <a:schemeClr val="hlink"/>
                </a:solidFill>
              </a:rPr>
              <a:t>Private key:</a:t>
            </a:r>
            <a:r>
              <a:rPr lang="en-US" smtClean="0"/>
              <a:t> </a:t>
            </a:r>
            <a:r>
              <a:rPr lang="en-US" smtClean="0">
                <a:latin typeface="Times-Roman" charset="0"/>
              </a:rPr>
              <a:t>d = 7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5674</TotalTime>
  <Words>498</Words>
  <Application>Microsoft PowerPoint</Application>
  <PresentationFormat>On-screen Show (4:3)</PresentationFormat>
  <Paragraphs>97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Public Key Systems</vt:lpstr>
      <vt:lpstr>RSA</vt:lpstr>
      <vt:lpstr>RSA</vt:lpstr>
      <vt:lpstr>Does RSA Really Work?</vt:lpstr>
      <vt:lpstr>Implementing RSA </vt:lpstr>
      <vt:lpstr>Slide 6</vt:lpstr>
      <vt:lpstr>Implementing RSA </vt:lpstr>
      <vt:lpstr>The square-and-multiply algorithm to compute xb mod n (Example) </vt:lpstr>
      <vt:lpstr>Simple RSA Example</vt:lpstr>
      <vt:lpstr>Simple RSA Example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cp:keywords/>
  <dc:description/>
  <cp:lastModifiedBy>home</cp:lastModifiedBy>
  <cp:revision>520</cp:revision>
  <dcterms:created xsi:type="dcterms:W3CDTF">2003-06-09T15:34:05Z</dcterms:created>
  <dcterms:modified xsi:type="dcterms:W3CDTF">2009-06-06T01:16:54Z</dcterms:modified>
  <cp:category/>
</cp:coreProperties>
</file>