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24" r:id="rId2"/>
  </p:sldMasterIdLst>
  <p:notesMasterIdLst>
    <p:notesMasterId r:id="rId20"/>
  </p:notesMasterIdLst>
  <p:sldIdLst>
    <p:sldId id="257" r:id="rId3"/>
    <p:sldId id="308" r:id="rId4"/>
    <p:sldId id="290" r:id="rId5"/>
    <p:sldId id="291" r:id="rId6"/>
    <p:sldId id="311" r:id="rId7"/>
    <p:sldId id="294" r:id="rId8"/>
    <p:sldId id="312" r:id="rId9"/>
    <p:sldId id="324" r:id="rId10"/>
    <p:sldId id="323" r:id="rId11"/>
    <p:sldId id="313" r:id="rId12"/>
    <p:sldId id="325" r:id="rId13"/>
    <p:sldId id="278" r:id="rId14"/>
    <p:sldId id="318" r:id="rId15"/>
    <p:sldId id="319" r:id="rId16"/>
    <p:sldId id="320" r:id="rId17"/>
    <p:sldId id="321" r:id="rId18"/>
    <p:sldId id="33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6pPr>
    <a:lvl7pPr marL="2743200" algn="l" defTabSz="914400" rtl="0" eaLnBrk="1" latinLnBrk="0" hangingPunct="1"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7pPr>
    <a:lvl8pPr marL="3200400" algn="l" defTabSz="914400" rtl="0" eaLnBrk="1" latinLnBrk="0" hangingPunct="1"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8pPr>
    <a:lvl9pPr marL="3657600" algn="l" defTabSz="914400" rtl="0" eaLnBrk="1" latinLnBrk="0" hangingPunct="1">
      <a:defRPr i="1" kern="1200" baseline="-25000">
        <a:solidFill>
          <a:schemeClr val="tx1"/>
        </a:solidFill>
        <a:latin typeface="Franklin Gothic Medium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66"/>
    <a:srgbClr val="FF0066"/>
    <a:srgbClr val="FF0000"/>
    <a:srgbClr val="0000CC"/>
    <a:srgbClr val="990099"/>
    <a:srgbClr val="3399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3827" autoAdjust="0"/>
  </p:normalViewPr>
  <p:slideViewPr>
    <p:cSldViewPr>
      <p:cViewPr>
        <p:scale>
          <a:sx n="75" d="100"/>
          <a:sy n="75" d="100"/>
        </p:scale>
        <p:origin x="-147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>
                <a:latin typeface="Arial" charset="0"/>
              </a:defRPr>
            </a:lvl1pPr>
          </a:lstStyle>
          <a:p>
            <a:pPr>
              <a:defRPr/>
            </a:pPr>
            <a:fld id="{0562244F-A80F-4332-AE2A-33BC6459F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71304-4A5E-4628-A481-5E8CF45192A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49ED8-0646-4C47-8830-647152FCE01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EDD20-6BF8-4F5F-B2D5-C1F71BCD844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56443-69EF-42EE-AF02-B4988C18D7F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09790-421F-4D35-9FB4-8769CEDD917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FD282-669F-438D-B084-C4A1C64B6F3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Low degree term in the polynomial corresponds to  tap near the left hand side of the register.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9E66A-0749-43C8-A12B-2648B9967A3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892EA-8D19-4368-8EBA-E3052C76842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3C67E-6057-417A-A28C-5B95349528B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53FE-CF92-47C9-944D-6EFF9CB5B5D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916B4-011B-4C4F-9E2A-E46A97C4345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12304-C606-4B8C-90FD-54F0DE3F3D6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360C4-58CD-4731-A45B-577F24C4646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5B58B-3920-4728-94B0-88525384881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0F95E-C515-4DFA-B3FB-0D7895546A4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49C74-2F20-4FB1-9449-E2E3CC22677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8D3D7-5F75-40CE-B758-32963D4F576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C85A97-C197-4C77-94FF-6D4E5191F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094DF-4F82-4B7C-9FBA-49ACD81F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9129F-C15B-42EE-A41A-678759D26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90500"/>
            <a:ext cx="6680200" cy="762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2362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371600" y="6350000"/>
            <a:ext cx="7010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772400" y="63246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8A35-1A29-41F1-8A72-F8CFAAC14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E1ACE-E0D6-4729-8BB0-9CCE5763B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0213D-59F7-4035-8621-0D1593DFC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382F9-AF81-47FE-86A2-B27188032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2864-A844-407A-814C-9AC1C2E51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E68E6-DFAA-4C2D-B388-159EF26CB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568DA-56E3-49B3-9C16-7909C3962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EFDD-6AD3-498C-B48C-4E59E610E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rgbClr val="FF0000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DABB-8FB5-44EE-A302-D375305D4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C5744-BCB8-4710-A50B-3868C11A9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6BC2-2587-4EC6-9B76-DD189A7D4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07FAF-F0B2-41AD-91AD-AB2E0894C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FED1C-D94D-4FBB-9759-C4E58F35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314E8-04F2-484F-A7F4-3BA2378A9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9A70-EE79-437C-9CC7-AC651815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176C9-2A84-4BED-8AFA-9C6D8931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00654-2F05-4F9C-9AE6-9D5FE4499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8E142-E8FD-4BB7-907A-99110B9B0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FD27-E8DF-4403-B097-E0125D65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17133D-AF6E-47EA-BD9E-462197953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CB8D-DEAF-48E3-9500-130DD1E82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7D1B-39C3-42F2-8EAA-4EED05C9E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4769-291F-486A-B39C-E28DFEE36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5DC44F-D31C-4D63-BEDF-78BFF75E8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buSzPct val="100000"/>
              <a:buFont typeface="Wingdings" pitchFamily="2" charset="2"/>
              <a:buChar char="§"/>
              <a:defRPr sz="2400"/>
            </a:lvl1pPr>
            <a:lvl2pPr>
              <a:buClrTx/>
              <a:buFont typeface="Book Antiqua" pitchFamily="18" charset="0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buSzPct val="100000"/>
              <a:buFont typeface="Wingdings" pitchFamily="2" charset="2"/>
              <a:buChar char="§"/>
              <a:defRPr sz="2400"/>
            </a:lvl1pPr>
            <a:lvl2pPr>
              <a:buClrTx/>
              <a:buFont typeface="Book Antiqua" pitchFamily="18" charset="0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83C4F0-0297-4313-B7E3-4B5E2D827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4F6B-955B-4502-86E2-3A9C1211E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9AB3-96B9-4874-9427-1CF585A8C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buSzPct val="100000"/>
              <a:buFont typeface="Wingdings" pitchFamily="2" charset="2"/>
              <a:buChar char="§"/>
              <a:defRPr sz="3200"/>
            </a:lvl1pPr>
            <a:lvl2pPr>
              <a:buClrTx/>
              <a:buFont typeface="Book Antiqua" pitchFamily="18" charset="0"/>
              <a:buChar char="–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242ADC-556C-40B1-AB22-650705CC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l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F73427-8EA6-4201-AC37-F69108B29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20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E732A3-A85C-4837-99C5-B4FBBDE1A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accent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Calibri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1C9830-C576-474D-8441-270718B6F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95" r:id="rId12"/>
    <p:sldLayoutId id="2147483996" r:id="rId13"/>
    <p:sldLayoutId id="21474839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43888" cy="960438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rgbClr val="FF6600"/>
                </a:solidFill>
              </a:rPr>
              <a:t>CRYPTOGRAPHY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38200" y="2362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defTabSz="762000" eaLnBrk="1" hangingPunct="1">
              <a:lnSpc>
                <a:spcPct val="90000"/>
              </a:lnSpc>
              <a:defRPr/>
            </a:pPr>
            <a:r>
              <a:rPr lang="en-US" altLang="ko-KR" sz="5200" b="1" i="0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/>
            </a:r>
            <a:br>
              <a:rPr lang="en-US" altLang="ko-KR" sz="5200" b="1" i="0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</a:br>
            <a:r>
              <a:rPr lang="en-US" altLang="ko-KR" sz="5200" b="1" i="0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/>
            </a:r>
            <a:br>
              <a:rPr lang="en-US" altLang="ko-KR" sz="5200" b="1" i="0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</a:br>
            <a:r>
              <a:rPr lang="en-US" altLang="ko-KR" sz="5200" b="1" i="0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Stream Ciphers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449263" y="30480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Asynchronous Stream Cipher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609600" y="1219200"/>
            <a:ext cx="7924800" cy="5221288"/>
            <a:chOff x="384" y="768"/>
            <a:chExt cx="4992" cy="3289"/>
          </a:xfrm>
        </p:grpSpPr>
        <p:graphicFrame>
          <p:nvGraphicFramePr>
            <p:cNvPr id="3074" name="Object 3"/>
            <p:cNvGraphicFramePr>
              <a:graphicFrameLocks noChangeAspect="1"/>
            </p:cNvGraphicFramePr>
            <p:nvPr/>
          </p:nvGraphicFramePr>
          <p:xfrm>
            <a:off x="384" y="768"/>
            <a:ext cx="4992" cy="3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Bitmap Image" r:id="rId4" imgW="5609524" imgH="3696216" progId="PBrush">
                    <p:embed/>
                  </p:oleObj>
                </mc:Choice>
                <mc:Fallback>
                  <p:oleObj name="Bitmap Image" r:id="rId4" imgW="5609524" imgH="3696216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68"/>
                          <a:ext cx="4992" cy="3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3552" y="2208"/>
              <a:ext cx="1728" cy="14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432" y="2352"/>
              <a:ext cx="2016" cy="14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263" y="30480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Asynchronous Stream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 smtClean="0"/>
              <a:t>Properties of Asynchronous stream ciphers</a:t>
            </a:r>
          </a:p>
          <a:p>
            <a:pPr eaLnBrk="1" hangingPunct="1">
              <a:defRPr/>
            </a:pPr>
            <a:r>
              <a:rPr lang="en-US" sz="1600" i="1" dirty="0" smtClean="0"/>
              <a:t>self-synchronization. 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capable of re-establishing proper decryption automatically after loss of synchronization, with only a fixed number of plaintext characters unrecoverable.</a:t>
            </a:r>
          </a:p>
          <a:p>
            <a:pPr eaLnBrk="1" hangingPunct="1">
              <a:defRPr/>
            </a:pPr>
            <a:r>
              <a:rPr lang="en-US" sz="1600" i="1" dirty="0" smtClean="0"/>
              <a:t>Limited error propagation. </a:t>
            </a:r>
          </a:p>
          <a:p>
            <a:pPr lvl="1" eaLnBrk="1" hangingPunct="1">
              <a:defRPr/>
            </a:pPr>
            <a:r>
              <a:rPr lang="en-US" sz="1600" i="1" dirty="0" smtClean="0"/>
              <a:t> state of a self-synchronization stream cipher </a:t>
            </a:r>
            <a:r>
              <a:rPr lang="en-US" sz="1600" dirty="0" smtClean="0"/>
              <a:t>depends on t previous ciphertext digits.</a:t>
            </a:r>
          </a:p>
          <a:p>
            <a:pPr lvl="1" eaLnBrk="1" hangingPunct="1">
              <a:defRPr/>
            </a:pPr>
            <a:r>
              <a:rPr lang="en-US" sz="1600" dirty="0" smtClean="0"/>
              <a:t> If a single ciphertext digit is modified (or even deleted or inserted) during transmission, then decryption of up to t subsequent ciphertext digits may be incorrect, after which correct decryption resumes.</a:t>
            </a:r>
          </a:p>
          <a:p>
            <a:pPr eaLnBrk="1" hangingPunct="1">
              <a:defRPr/>
            </a:pPr>
            <a:r>
              <a:rPr lang="en-US" sz="1600" i="1" dirty="0" smtClean="0"/>
              <a:t>active attacks.</a:t>
            </a:r>
          </a:p>
          <a:p>
            <a:pPr lvl="1" eaLnBrk="1" hangingPunct="1">
              <a:defRPr/>
            </a:pPr>
            <a:r>
              <a:rPr lang="en-US" sz="1600" i="1" dirty="0" smtClean="0"/>
              <a:t>any modification of ciphertext digits by an </a:t>
            </a:r>
            <a:r>
              <a:rPr lang="en-US" sz="1600" dirty="0" smtClean="0"/>
              <a:t>active adversary causes several other ciphertext digits to be decrypted incorrectly, thereby improving (compared to synchronous stream ciphers) the likelihood of being detected by the decryptor.</a:t>
            </a:r>
          </a:p>
          <a:p>
            <a:pPr lvl="1" eaLnBrk="1" hangingPunct="1">
              <a:defRPr/>
            </a:pPr>
            <a:r>
              <a:rPr lang="en-US" sz="1600" dirty="0" smtClean="0"/>
              <a:t>it is more difficult (than for synchronous stream ciphers) to detect insertion, deletion, or replay of ciphertext digits by an active adversary. </a:t>
            </a:r>
          </a:p>
          <a:p>
            <a:pPr eaLnBrk="1" hangingPunct="1">
              <a:defRPr/>
            </a:pPr>
            <a:r>
              <a:rPr lang="en-US" sz="1600" dirty="0" smtClean="0"/>
              <a:t> </a:t>
            </a:r>
            <a:r>
              <a:rPr lang="en-US" sz="1600" i="1" dirty="0" smtClean="0"/>
              <a:t>diffusion of plaintext statistics</a:t>
            </a:r>
          </a:p>
          <a:p>
            <a:pPr lvl="1" eaLnBrk="1" hangingPunct="1">
              <a:defRPr/>
            </a:pPr>
            <a:r>
              <a:rPr lang="en-US" sz="1600" i="1" dirty="0" smtClean="0"/>
              <a:t> Since each plaintext digit influences the entire following </a:t>
            </a:r>
            <a:r>
              <a:rPr lang="en-US" sz="1600" dirty="0" smtClean="0"/>
              <a:t>ciphertext, the statistical properties of the plaintext are dispersed through the ciphertext. Hence, self-synchronizing stream ciphers may be more resistant than synchronous stream ciphers against attacks based on plaintext redundancy.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>
                <a:solidFill>
                  <a:srgbClr val="CC00CC"/>
                </a:solidFill>
                <a:latin typeface="Comic Sans MS" pitchFamily="66" charset="0"/>
              </a:rPr>
              <a:t>Linear Feedback Shift Register - LFSR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80125" y="1336675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baseline="0">
                <a:latin typeface="Comic Sans MS" pitchFamily="66" charset="0"/>
              </a:rPr>
              <a:t>Output</a:t>
            </a:r>
            <a:r>
              <a:rPr lang="en-US" i="0" baseline="0">
                <a:latin typeface="Times New Roman" pitchFamily="18" charset="0"/>
              </a:rPr>
              <a:t> </a:t>
            </a:r>
            <a:r>
              <a:rPr lang="en-US" i="0" baseline="0">
                <a:latin typeface="Comic Sans MS" pitchFamily="66" charset="0"/>
              </a:rPr>
              <a:t>sequence</a:t>
            </a:r>
          </a:p>
        </p:txBody>
      </p:sp>
      <p:sp>
        <p:nvSpPr>
          <p:cNvPr id="39940" name="Rectangle 9"/>
          <p:cNvSpPr>
            <a:spLocks noChangeArrowheads="1"/>
          </p:cNvSpPr>
          <p:nvPr/>
        </p:nvSpPr>
        <p:spPr bwMode="auto">
          <a:xfrm>
            <a:off x="2093913" y="1371600"/>
            <a:ext cx="3889375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10"/>
          <p:cNvSpPr>
            <a:spLocks noChangeShapeType="1"/>
          </p:cNvSpPr>
          <p:nvPr/>
        </p:nvSpPr>
        <p:spPr bwMode="auto">
          <a:xfrm>
            <a:off x="2581275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11"/>
          <p:cNvSpPr>
            <a:spLocks noChangeShapeType="1"/>
          </p:cNvSpPr>
          <p:nvPr/>
        </p:nvSpPr>
        <p:spPr bwMode="auto">
          <a:xfrm>
            <a:off x="5495925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5"/>
          <p:cNvSpPr>
            <a:spLocks noChangeShapeType="1"/>
          </p:cNvSpPr>
          <p:nvPr/>
        </p:nvSpPr>
        <p:spPr bwMode="auto">
          <a:xfrm>
            <a:off x="2420938" y="2027238"/>
            <a:ext cx="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16"/>
          <p:cNvSpPr>
            <a:spLocks noChangeShapeType="1"/>
          </p:cNvSpPr>
          <p:nvPr/>
        </p:nvSpPr>
        <p:spPr bwMode="auto">
          <a:xfrm>
            <a:off x="2903538" y="2027238"/>
            <a:ext cx="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17"/>
          <p:cNvSpPr>
            <a:spLocks noChangeShapeType="1"/>
          </p:cNvSpPr>
          <p:nvPr/>
        </p:nvSpPr>
        <p:spPr bwMode="auto">
          <a:xfrm>
            <a:off x="5819775" y="2027238"/>
            <a:ext cx="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 flipV="1">
            <a:off x="1447800" y="1698625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1447800" y="1698625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33"/>
          <p:cNvSpPr>
            <a:spLocks noChangeShapeType="1"/>
          </p:cNvSpPr>
          <p:nvPr/>
        </p:nvSpPr>
        <p:spPr bwMode="auto">
          <a:xfrm>
            <a:off x="5983288" y="1698625"/>
            <a:ext cx="646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35"/>
          <p:cNvSpPr>
            <a:spLocks noChangeShapeType="1"/>
          </p:cNvSpPr>
          <p:nvPr/>
        </p:nvSpPr>
        <p:spPr bwMode="auto">
          <a:xfrm>
            <a:off x="3048000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37"/>
          <p:cNvSpPr>
            <a:spLocks noChangeArrowheads="1"/>
          </p:cNvSpPr>
          <p:nvPr/>
        </p:nvSpPr>
        <p:spPr bwMode="auto">
          <a:xfrm>
            <a:off x="2133600" y="2590800"/>
            <a:ext cx="38893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aseline="0"/>
              <a:t>	Feedback Function</a:t>
            </a:r>
          </a:p>
        </p:txBody>
      </p:sp>
      <p:sp>
        <p:nvSpPr>
          <p:cNvPr id="39951" name="Line 38"/>
          <p:cNvSpPr>
            <a:spLocks noChangeShapeType="1"/>
          </p:cNvSpPr>
          <p:nvPr/>
        </p:nvSpPr>
        <p:spPr bwMode="auto">
          <a:xfrm>
            <a:off x="14478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39"/>
          <p:cNvSpPr>
            <a:spLocks noChangeShapeType="1"/>
          </p:cNvSpPr>
          <p:nvPr/>
        </p:nvSpPr>
        <p:spPr bwMode="auto">
          <a:xfrm>
            <a:off x="4953000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Text Box 40"/>
          <p:cNvSpPr txBox="1">
            <a:spLocks noChangeArrowheads="1"/>
          </p:cNvSpPr>
          <p:nvPr/>
        </p:nvSpPr>
        <p:spPr bwMode="auto">
          <a:xfrm>
            <a:off x="5549900" y="15240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1</a:t>
            </a:r>
          </a:p>
        </p:txBody>
      </p:sp>
      <p:sp>
        <p:nvSpPr>
          <p:cNvPr id="39954" name="Text Box 41"/>
          <p:cNvSpPr txBox="1">
            <a:spLocks noChangeArrowheads="1"/>
          </p:cNvSpPr>
          <p:nvPr/>
        </p:nvSpPr>
        <p:spPr bwMode="auto">
          <a:xfrm>
            <a:off x="5029200" y="15240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2</a:t>
            </a:r>
          </a:p>
        </p:txBody>
      </p:sp>
      <p:sp>
        <p:nvSpPr>
          <p:cNvPr id="39955" name="Text Box 42"/>
          <p:cNvSpPr txBox="1">
            <a:spLocks noChangeArrowheads="1"/>
          </p:cNvSpPr>
          <p:nvPr/>
        </p:nvSpPr>
        <p:spPr bwMode="auto">
          <a:xfrm>
            <a:off x="2133600" y="1524000"/>
            <a:ext cx="3873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n</a:t>
            </a:r>
          </a:p>
        </p:txBody>
      </p:sp>
      <p:sp>
        <p:nvSpPr>
          <p:cNvPr id="39956" name="Text Box 43"/>
          <p:cNvSpPr txBox="1">
            <a:spLocks noChangeArrowheads="1"/>
          </p:cNvSpPr>
          <p:nvPr/>
        </p:nvSpPr>
        <p:spPr bwMode="auto">
          <a:xfrm>
            <a:off x="2590800" y="1524000"/>
            <a:ext cx="5127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n-1</a:t>
            </a:r>
          </a:p>
        </p:txBody>
      </p:sp>
      <p:sp>
        <p:nvSpPr>
          <p:cNvPr id="39957" name="Text Box 44"/>
          <p:cNvSpPr txBox="1">
            <a:spLocks noChangeArrowheads="1"/>
          </p:cNvSpPr>
          <p:nvPr/>
        </p:nvSpPr>
        <p:spPr bwMode="auto">
          <a:xfrm>
            <a:off x="746125" y="3541713"/>
            <a:ext cx="8397875" cy="3140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baseline="0"/>
              <a:t>A feedback shift register is made up of two parts: a shift register and a feedback function</a:t>
            </a:r>
          </a:p>
          <a:p>
            <a:pPr marL="342900" indent="-342900">
              <a:buFontTx/>
              <a:buChar char="•"/>
            </a:pPr>
            <a:r>
              <a:rPr lang="en-US" baseline="0"/>
              <a:t>The shift register is a sequence of bits, if it is n-bit long, it is called n bit shift register</a:t>
            </a:r>
          </a:p>
          <a:p>
            <a:pPr marL="342900" indent="-342900">
              <a:buFontTx/>
              <a:buChar char="•"/>
            </a:pPr>
            <a:r>
              <a:rPr lang="en-US" baseline="0"/>
              <a:t>Each time a bit is needed, all bits in the shifted register are shifted 1 bit to right</a:t>
            </a:r>
          </a:p>
          <a:p>
            <a:pPr marL="342900" indent="-342900">
              <a:buFontTx/>
              <a:buChar char="•"/>
            </a:pPr>
            <a:r>
              <a:rPr lang="en-US" baseline="0"/>
              <a:t>The new leftmost bit is computed as a function of the other bits using feedback function</a:t>
            </a:r>
          </a:p>
          <a:p>
            <a:pPr marL="342900" indent="-342900">
              <a:buFontTx/>
              <a:buChar char="•"/>
            </a:pPr>
            <a:r>
              <a:rPr lang="en-US" baseline="0"/>
              <a:t>The output of shift register is 1 bit, often least significant bit</a:t>
            </a:r>
          </a:p>
          <a:p>
            <a:pPr marL="342900" indent="-342900">
              <a:buFontTx/>
              <a:buChar char="•"/>
            </a:pPr>
            <a:r>
              <a:rPr lang="en-US" baseline="0"/>
              <a:t>The period of a shift register is the length of the output sequence before it starts repeating itself.</a:t>
            </a:r>
          </a:p>
          <a:p>
            <a:pPr marL="342900" indent="-342900">
              <a:buFontTx/>
              <a:buAutoNum type="arabicPeriod"/>
            </a:pPr>
            <a:endParaRPr lang="en-US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>
                <a:solidFill>
                  <a:srgbClr val="CC00CC"/>
                </a:solidFill>
                <a:latin typeface="Comic Sans MS" pitchFamily="66" charset="0"/>
              </a:rPr>
              <a:t>Linear Feedback Shift Register - LFSR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80125" y="1336675"/>
            <a:ext cx="1306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baseline="0">
                <a:latin typeface="Comic Sans MS" pitchFamily="66" charset="0"/>
              </a:rPr>
              <a:t>Output</a:t>
            </a:r>
            <a:r>
              <a:rPr lang="en-US" i="0" baseline="0">
                <a:latin typeface="Times New Roman" pitchFamily="18" charset="0"/>
              </a:rPr>
              <a:t> </a:t>
            </a:r>
            <a:r>
              <a:rPr lang="en-US" i="0" baseline="0">
                <a:latin typeface="Comic Sans MS" pitchFamily="66" charset="0"/>
              </a:rPr>
              <a:t>bit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093913" y="1371600"/>
            <a:ext cx="3889375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581275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5495925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 flipV="1">
            <a:off x="1447800" y="1698625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Line 11"/>
          <p:cNvSpPr>
            <a:spLocks noChangeShapeType="1"/>
          </p:cNvSpPr>
          <p:nvPr/>
        </p:nvSpPr>
        <p:spPr bwMode="auto">
          <a:xfrm>
            <a:off x="1447800" y="1698625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12"/>
          <p:cNvSpPr>
            <a:spLocks noChangeShapeType="1"/>
          </p:cNvSpPr>
          <p:nvPr/>
        </p:nvSpPr>
        <p:spPr bwMode="auto">
          <a:xfrm>
            <a:off x="5983288" y="1698625"/>
            <a:ext cx="646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>
            <a:off x="3048000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15"/>
          <p:cNvSpPr>
            <a:spLocks noChangeShapeType="1"/>
          </p:cNvSpPr>
          <p:nvPr/>
        </p:nvSpPr>
        <p:spPr bwMode="auto">
          <a:xfrm>
            <a:off x="1447800" y="2819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6"/>
          <p:cNvSpPr>
            <a:spLocks noChangeShapeType="1"/>
          </p:cNvSpPr>
          <p:nvPr/>
        </p:nvSpPr>
        <p:spPr bwMode="auto">
          <a:xfrm>
            <a:off x="4953000" y="13716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Text Box 17"/>
          <p:cNvSpPr txBox="1">
            <a:spLocks noChangeArrowheads="1"/>
          </p:cNvSpPr>
          <p:nvPr/>
        </p:nvSpPr>
        <p:spPr bwMode="auto">
          <a:xfrm>
            <a:off x="5549900" y="15240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1</a:t>
            </a:r>
          </a:p>
        </p:txBody>
      </p:sp>
      <p:sp>
        <p:nvSpPr>
          <p:cNvPr id="40974" name="Text Box 18"/>
          <p:cNvSpPr txBox="1">
            <a:spLocks noChangeArrowheads="1"/>
          </p:cNvSpPr>
          <p:nvPr/>
        </p:nvSpPr>
        <p:spPr bwMode="auto">
          <a:xfrm>
            <a:off x="5029200" y="15240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2</a:t>
            </a:r>
          </a:p>
        </p:txBody>
      </p:sp>
      <p:sp>
        <p:nvSpPr>
          <p:cNvPr id="40975" name="Text Box 19"/>
          <p:cNvSpPr txBox="1">
            <a:spLocks noChangeArrowheads="1"/>
          </p:cNvSpPr>
          <p:nvPr/>
        </p:nvSpPr>
        <p:spPr bwMode="auto">
          <a:xfrm>
            <a:off x="2133600" y="1524000"/>
            <a:ext cx="3873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n</a:t>
            </a:r>
          </a:p>
        </p:txBody>
      </p: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2590800" y="1524000"/>
            <a:ext cx="5127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n-1</a:t>
            </a:r>
          </a:p>
        </p:txBody>
      </p:sp>
      <p:sp>
        <p:nvSpPr>
          <p:cNvPr id="40977" name="Text Box 21"/>
          <p:cNvSpPr txBox="1">
            <a:spLocks noChangeArrowheads="1"/>
          </p:cNvSpPr>
          <p:nvPr/>
        </p:nvSpPr>
        <p:spPr bwMode="auto">
          <a:xfrm>
            <a:off x="746125" y="3541713"/>
            <a:ext cx="8397875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baseline="0"/>
              <a:t>The simplest kind of feedback shift register is a linear feedback shift register (LFSR),  the feedback function is simply XOR of certain bits in the register, the list of  these bits is called a </a:t>
            </a:r>
            <a:r>
              <a:rPr lang="en-US" baseline="0">
                <a:solidFill>
                  <a:srgbClr val="FF0066"/>
                </a:solidFill>
              </a:rPr>
              <a:t>tap sequence</a:t>
            </a:r>
          </a:p>
          <a:p>
            <a:pPr marL="342900" indent="-342900"/>
            <a:endParaRPr lang="en-US" baseline="0"/>
          </a:p>
        </p:txBody>
      </p:sp>
      <p:sp>
        <p:nvSpPr>
          <p:cNvPr id="40978" name="AutoShape 22"/>
          <p:cNvSpPr>
            <a:spLocks noChangeArrowheads="1"/>
          </p:cNvSpPr>
          <p:nvPr/>
        </p:nvSpPr>
        <p:spPr bwMode="auto">
          <a:xfrm>
            <a:off x="3733800" y="2514600"/>
            <a:ext cx="609600" cy="609600"/>
          </a:xfrm>
          <a:prstGeom prst="flowChar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23"/>
          <p:cNvSpPr>
            <a:spLocks noChangeShapeType="1"/>
          </p:cNvSpPr>
          <p:nvPr/>
        </p:nvSpPr>
        <p:spPr bwMode="auto">
          <a:xfrm flipH="1">
            <a:off x="4343400" y="2133600"/>
            <a:ext cx="1371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24"/>
          <p:cNvSpPr>
            <a:spLocks noChangeShapeType="1"/>
          </p:cNvSpPr>
          <p:nvPr/>
        </p:nvSpPr>
        <p:spPr bwMode="auto">
          <a:xfrm>
            <a:off x="2743200" y="2057400"/>
            <a:ext cx="1066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5"/>
          <p:cNvSpPr>
            <a:spLocks noChangeShapeType="1"/>
          </p:cNvSpPr>
          <p:nvPr/>
        </p:nvSpPr>
        <p:spPr bwMode="auto">
          <a:xfrm>
            <a:off x="2133600" y="2057400"/>
            <a:ext cx="1600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6"/>
          <p:cNvSpPr>
            <a:spLocks noChangeShapeType="1"/>
          </p:cNvSpPr>
          <p:nvPr/>
        </p:nvSpPr>
        <p:spPr bwMode="auto">
          <a:xfrm flipH="1">
            <a:off x="4267200" y="2057400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7"/>
          <p:cNvSpPr>
            <a:spLocks noChangeShapeType="1"/>
          </p:cNvSpPr>
          <p:nvPr/>
        </p:nvSpPr>
        <p:spPr bwMode="auto">
          <a:xfrm flipH="1">
            <a:off x="4419600" y="2133600"/>
            <a:ext cx="685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8"/>
          <p:cNvSpPr txBox="1">
            <a:spLocks noChangeArrowheads="1"/>
          </p:cNvSpPr>
          <p:nvPr/>
        </p:nvSpPr>
        <p:spPr bwMode="auto">
          <a:xfrm>
            <a:off x="3581400" y="1524000"/>
            <a:ext cx="774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…………</a:t>
            </a:r>
          </a:p>
        </p:txBody>
      </p:sp>
      <p:sp>
        <p:nvSpPr>
          <p:cNvPr id="40985" name="Text Box 29"/>
          <p:cNvSpPr txBox="1">
            <a:spLocks noChangeArrowheads="1"/>
          </p:cNvSpPr>
          <p:nvPr/>
        </p:nvSpPr>
        <p:spPr bwMode="auto">
          <a:xfrm>
            <a:off x="3429000" y="4876800"/>
            <a:ext cx="1306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baseline="0">
                <a:latin typeface="Comic Sans MS" pitchFamily="66" charset="0"/>
              </a:rPr>
              <a:t>Output</a:t>
            </a:r>
            <a:r>
              <a:rPr lang="en-US" i="0" baseline="0">
                <a:latin typeface="Times New Roman" pitchFamily="18" charset="0"/>
              </a:rPr>
              <a:t> </a:t>
            </a:r>
            <a:r>
              <a:rPr lang="en-US" i="0" baseline="0">
                <a:latin typeface="Comic Sans MS" pitchFamily="66" charset="0"/>
              </a:rPr>
              <a:t>bit</a:t>
            </a:r>
          </a:p>
        </p:txBody>
      </p:sp>
      <p:sp>
        <p:nvSpPr>
          <p:cNvPr id="40986" name="Rectangle 30"/>
          <p:cNvSpPr>
            <a:spLocks noChangeArrowheads="1"/>
          </p:cNvSpPr>
          <p:nvPr/>
        </p:nvSpPr>
        <p:spPr bwMode="auto">
          <a:xfrm>
            <a:off x="1371600" y="5029200"/>
            <a:ext cx="2057400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Line 31"/>
          <p:cNvSpPr>
            <a:spLocks noChangeShapeType="1"/>
          </p:cNvSpPr>
          <p:nvPr/>
        </p:nvSpPr>
        <p:spPr bwMode="auto">
          <a:xfrm>
            <a:off x="1895475" y="50292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8" name="Line 33"/>
          <p:cNvSpPr>
            <a:spLocks noChangeShapeType="1"/>
          </p:cNvSpPr>
          <p:nvPr/>
        </p:nvSpPr>
        <p:spPr bwMode="auto">
          <a:xfrm flipV="1">
            <a:off x="762000" y="5356225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Line 34"/>
          <p:cNvSpPr>
            <a:spLocks noChangeShapeType="1"/>
          </p:cNvSpPr>
          <p:nvPr/>
        </p:nvSpPr>
        <p:spPr bwMode="auto">
          <a:xfrm>
            <a:off x="762000" y="5356225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0" name="Line 35"/>
          <p:cNvSpPr>
            <a:spLocks noChangeShapeType="1"/>
          </p:cNvSpPr>
          <p:nvPr/>
        </p:nvSpPr>
        <p:spPr bwMode="auto">
          <a:xfrm>
            <a:off x="3429000" y="5334000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Line 36"/>
          <p:cNvSpPr>
            <a:spLocks noChangeShapeType="1"/>
          </p:cNvSpPr>
          <p:nvPr/>
        </p:nvSpPr>
        <p:spPr bwMode="auto">
          <a:xfrm>
            <a:off x="2362200" y="50292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Line 37"/>
          <p:cNvSpPr>
            <a:spLocks noChangeShapeType="1"/>
          </p:cNvSpPr>
          <p:nvPr/>
        </p:nvSpPr>
        <p:spPr bwMode="auto">
          <a:xfrm>
            <a:off x="762000" y="6477000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8"/>
          <p:cNvSpPr>
            <a:spLocks noChangeShapeType="1"/>
          </p:cNvSpPr>
          <p:nvPr/>
        </p:nvSpPr>
        <p:spPr bwMode="auto">
          <a:xfrm>
            <a:off x="2819400" y="50292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Text Box 39"/>
          <p:cNvSpPr txBox="1">
            <a:spLocks noChangeArrowheads="1"/>
          </p:cNvSpPr>
          <p:nvPr/>
        </p:nvSpPr>
        <p:spPr bwMode="auto">
          <a:xfrm>
            <a:off x="2895600" y="51816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1</a:t>
            </a:r>
          </a:p>
        </p:txBody>
      </p:sp>
      <p:sp>
        <p:nvSpPr>
          <p:cNvPr id="40995" name="Text Box 40"/>
          <p:cNvSpPr txBox="1">
            <a:spLocks noChangeArrowheads="1"/>
          </p:cNvSpPr>
          <p:nvPr/>
        </p:nvSpPr>
        <p:spPr bwMode="auto">
          <a:xfrm>
            <a:off x="2438400" y="51816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2</a:t>
            </a:r>
          </a:p>
        </p:txBody>
      </p:sp>
      <p:sp>
        <p:nvSpPr>
          <p:cNvPr id="40996" name="Text Box 41"/>
          <p:cNvSpPr txBox="1">
            <a:spLocks noChangeArrowheads="1"/>
          </p:cNvSpPr>
          <p:nvPr/>
        </p:nvSpPr>
        <p:spPr bwMode="auto">
          <a:xfrm>
            <a:off x="1447800" y="51816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4</a:t>
            </a:r>
          </a:p>
        </p:txBody>
      </p:sp>
      <p:sp>
        <p:nvSpPr>
          <p:cNvPr id="40997" name="Text Box 42"/>
          <p:cNvSpPr txBox="1">
            <a:spLocks noChangeArrowheads="1"/>
          </p:cNvSpPr>
          <p:nvPr/>
        </p:nvSpPr>
        <p:spPr bwMode="auto">
          <a:xfrm>
            <a:off x="1905000" y="51816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3</a:t>
            </a:r>
          </a:p>
        </p:txBody>
      </p:sp>
      <p:sp>
        <p:nvSpPr>
          <p:cNvPr id="40998" name="AutoShape 43"/>
          <p:cNvSpPr>
            <a:spLocks noChangeArrowheads="1"/>
          </p:cNvSpPr>
          <p:nvPr/>
        </p:nvSpPr>
        <p:spPr bwMode="auto">
          <a:xfrm>
            <a:off x="2133600" y="6210300"/>
            <a:ext cx="609600" cy="533400"/>
          </a:xfrm>
          <a:prstGeom prst="flowChar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51"/>
          <p:cNvSpPr>
            <a:spLocks noChangeShapeType="1"/>
          </p:cNvSpPr>
          <p:nvPr/>
        </p:nvSpPr>
        <p:spPr bwMode="auto">
          <a:xfrm>
            <a:off x="1676400" y="5715000"/>
            <a:ext cx="6096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52"/>
          <p:cNvSpPr>
            <a:spLocks noChangeShapeType="1"/>
          </p:cNvSpPr>
          <p:nvPr/>
        </p:nvSpPr>
        <p:spPr bwMode="auto">
          <a:xfrm flipH="1">
            <a:off x="2565400" y="56896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>
                <a:solidFill>
                  <a:srgbClr val="CC00CC"/>
                </a:solidFill>
                <a:latin typeface="Comic Sans MS" pitchFamily="66" charset="0"/>
              </a:rPr>
              <a:t>Linear Feedback Shift Register - LFSR</a:t>
            </a:r>
          </a:p>
        </p:txBody>
      </p:sp>
      <p:sp>
        <p:nvSpPr>
          <p:cNvPr id="41987" name="Text Box 25"/>
          <p:cNvSpPr txBox="1">
            <a:spLocks noChangeArrowheads="1"/>
          </p:cNvSpPr>
          <p:nvPr/>
        </p:nvSpPr>
        <p:spPr bwMode="auto">
          <a:xfrm>
            <a:off x="3429000" y="4305300"/>
            <a:ext cx="1306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baseline="0">
                <a:latin typeface="Comic Sans MS" pitchFamily="66" charset="0"/>
              </a:rPr>
              <a:t>Output</a:t>
            </a:r>
            <a:r>
              <a:rPr lang="en-US" i="0" baseline="0">
                <a:latin typeface="Times New Roman" pitchFamily="18" charset="0"/>
              </a:rPr>
              <a:t> </a:t>
            </a:r>
            <a:r>
              <a:rPr lang="en-US" i="0" baseline="0">
                <a:latin typeface="Comic Sans MS" pitchFamily="66" charset="0"/>
              </a:rPr>
              <a:t>bit</a:t>
            </a:r>
          </a:p>
        </p:txBody>
      </p:sp>
      <p:sp>
        <p:nvSpPr>
          <p:cNvPr id="41988" name="Rectangle 26"/>
          <p:cNvSpPr>
            <a:spLocks noChangeArrowheads="1"/>
          </p:cNvSpPr>
          <p:nvPr/>
        </p:nvSpPr>
        <p:spPr bwMode="auto">
          <a:xfrm>
            <a:off x="1371600" y="4457700"/>
            <a:ext cx="2057400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27"/>
          <p:cNvSpPr>
            <a:spLocks noChangeShapeType="1"/>
          </p:cNvSpPr>
          <p:nvPr/>
        </p:nvSpPr>
        <p:spPr bwMode="auto">
          <a:xfrm>
            <a:off x="1895475" y="44577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28"/>
          <p:cNvSpPr>
            <a:spLocks noChangeShapeType="1"/>
          </p:cNvSpPr>
          <p:nvPr/>
        </p:nvSpPr>
        <p:spPr bwMode="auto">
          <a:xfrm flipV="1">
            <a:off x="762000" y="4784725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29"/>
          <p:cNvSpPr>
            <a:spLocks noChangeShapeType="1"/>
          </p:cNvSpPr>
          <p:nvPr/>
        </p:nvSpPr>
        <p:spPr bwMode="auto">
          <a:xfrm>
            <a:off x="762000" y="4784725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30"/>
          <p:cNvSpPr>
            <a:spLocks noChangeShapeType="1"/>
          </p:cNvSpPr>
          <p:nvPr/>
        </p:nvSpPr>
        <p:spPr bwMode="auto">
          <a:xfrm>
            <a:off x="3429000" y="4762500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31"/>
          <p:cNvSpPr>
            <a:spLocks noChangeShapeType="1"/>
          </p:cNvSpPr>
          <p:nvPr/>
        </p:nvSpPr>
        <p:spPr bwMode="auto">
          <a:xfrm>
            <a:off x="2362200" y="44577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32"/>
          <p:cNvSpPr>
            <a:spLocks noChangeShapeType="1"/>
          </p:cNvSpPr>
          <p:nvPr/>
        </p:nvSpPr>
        <p:spPr bwMode="auto">
          <a:xfrm>
            <a:off x="762000" y="5905500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33"/>
          <p:cNvSpPr>
            <a:spLocks noChangeShapeType="1"/>
          </p:cNvSpPr>
          <p:nvPr/>
        </p:nvSpPr>
        <p:spPr bwMode="auto">
          <a:xfrm>
            <a:off x="2819400" y="44577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Text Box 34"/>
          <p:cNvSpPr txBox="1">
            <a:spLocks noChangeArrowheads="1"/>
          </p:cNvSpPr>
          <p:nvPr/>
        </p:nvSpPr>
        <p:spPr bwMode="auto">
          <a:xfrm>
            <a:off x="2895600" y="46101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1</a:t>
            </a:r>
          </a:p>
        </p:txBody>
      </p:sp>
      <p:sp>
        <p:nvSpPr>
          <p:cNvPr id="41997" name="Text Box 35"/>
          <p:cNvSpPr txBox="1">
            <a:spLocks noChangeArrowheads="1"/>
          </p:cNvSpPr>
          <p:nvPr/>
        </p:nvSpPr>
        <p:spPr bwMode="auto">
          <a:xfrm>
            <a:off x="2438400" y="46101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2</a:t>
            </a:r>
          </a:p>
        </p:txBody>
      </p:sp>
      <p:sp>
        <p:nvSpPr>
          <p:cNvPr id="41998" name="Text Box 36"/>
          <p:cNvSpPr txBox="1">
            <a:spLocks noChangeArrowheads="1"/>
          </p:cNvSpPr>
          <p:nvPr/>
        </p:nvSpPr>
        <p:spPr bwMode="auto">
          <a:xfrm>
            <a:off x="1447800" y="46101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4</a:t>
            </a:r>
          </a:p>
        </p:txBody>
      </p:sp>
      <p:sp>
        <p:nvSpPr>
          <p:cNvPr id="41999" name="Text Box 37"/>
          <p:cNvSpPr txBox="1">
            <a:spLocks noChangeArrowheads="1"/>
          </p:cNvSpPr>
          <p:nvPr/>
        </p:nvSpPr>
        <p:spPr bwMode="auto">
          <a:xfrm>
            <a:off x="1905000" y="4610100"/>
            <a:ext cx="3937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b</a:t>
            </a:r>
            <a:r>
              <a:rPr lang="en-US"/>
              <a:t>3</a:t>
            </a:r>
          </a:p>
        </p:txBody>
      </p:sp>
      <p:sp>
        <p:nvSpPr>
          <p:cNvPr id="42000" name="AutoShape 38"/>
          <p:cNvSpPr>
            <a:spLocks noChangeArrowheads="1"/>
          </p:cNvSpPr>
          <p:nvPr/>
        </p:nvSpPr>
        <p:spPr bwMode="auto">
          <a:xfrm>
            <a:off x="2133600" y="5638800"/>
            <a:ext cx="609600" cy="533400"/>
          </a:xfrm>
          <a:prstGeom prst="flowChar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39"/>
          <p:cNvSpPr>
            <a:spLocks noChangeShapeType="1"/>
          </p:cNvSpPr>
          <p:nvPr/>
        </p:nvSpPr>
        <p:spPr bwMode="auto">
          <a:xfrm>
            <a:off x="1676400" y="5143500"/>
            <a:ext cx="6096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40"/>
          <p:cNvSpPr>
            <a:spLocks noChangeShapeType="1"/>
          </p:cNvSpPr>
          <p:nvPr/>
        </p:nvSpPr>
        <p:spPr bwMode="auto">
          <a:xfrm flipH="1">
            <a:off x="2565400" y="51181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41"/>
          <p:cNvSpPr txBox="1">
            <a:spLocks noChangeArrowheads="1"/>
          </p:cNvSpPr>
          <p:nvPr/>
        </p:nvSpPr>
        <p:spPr bwMode="auto">
          <a:xfrm>
            <a:off x="6883400" y="1752600"/>
            <a:ext cx="889000" cy="4211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i="0" baseline="0"/>
              <a:t>1 1 1 1</a:t>
            </a:r>
          </a:p>
          <a:p>
            <a:pPr marL="342900" indent="-342900"/>
            <a:r>
              <a:rPr lang="en-US" i="0" baseline="0"/>
              <a:t>0 1 1 1</a:t>
            </a:r>
          </a:p>
          <a:p>
            <a:pPr marL="342900" indent="-342900"/>
            <a:r>
              <a:rPr lang="en-US" i="0" baseline="0"/>
              <a:t>1 0 1 1</a:t>
            </a:r>
          </a:p>
          <a:p>
            <a:pPr marL="342900" indent="-342900"/>
            <a:r>
              <a:rPr lang="en-US" i="0" baseline="0"/>
              <a:t>0 1 0 1</a:t>
            </a:r>
          </a:p>
          <a:p>
            <a:pPr marL="342900" indent="-342900"/>
            <a:r>
              <a:rPr lang="en-US" i="0" baseline="0"/>
              <a:t>1 0 1 0</a:t>
            </a:r>
          </a:p>
          <a:p>
            <a:pPr marL="342900" indent="-342900"/>
            <a:r>
              <a:rPr lang="en-US" i="0" baseline="0"/>
              <a:t>1 1 0 1</a:t>
            </a:r>
          </a:p>
          <a:p>
            <a:pPr marL="342900" indent="-342900"/>
            <a:r>
              <a:rPr lang="en-US" i="0" baseline="0"/>
              <a:t>0 1 1 0</a:t>
            </a:r>
          </a:p>
          <a:p>
            <a:pPr marL="342900" indent="-342900"/>
            <a:r>
              <a:rPr lang="en-US" i="0" baseline="0"/>
              <a:t>0 0 1 1</a:t>
            </a:r>
          </a:p>
          <a:p>
            <a:pPr marL="342900" indent="-342900"/>
            <a:r>
              <a:rPr lang="en-US" i="0" baseline="0"/>
              <a:t>1 0 0 1</a:t>
            </a:r>
          </a:p>
          <a:p>
            <a:pPr marL="342900" indent="-342900"/>
            <a:r>
              <a:rPr lang="en-US" i="0" baseline="0"/>
              <a:t>0 1 0 0</a:t>
            </a:r>
          </a:p>
          <a:p>
            <a:pPr marL="342900" indent="-342900"/>
            <a:r>
              <a:rPr lang="en-US" i="0" baseline="0"/>
              <a:t>0 0 1 0</a:t>
            </a:r>
          </a:p>
          <a:p>
            <a:pPr marL="342900" indent="-342900"/>
            <a:r>
              <a:rPr lang="en-US" i="0" baseline="0"/>
              <a:t>0 0 0 1</a:t>
            </a:r>
          </a:p>
          <a:p>
            <a:pPr marL="342900" indent="-342900"/>
            <a:r>
              <a:rPr lang="en-US" i="0" baseline="0"/>
              <a:t>1 0 0 0</a:t>
            </a:r>
          </a:p>
          <a:p>
            <a:pPr marL="342900" indent="-342900"/>
            <a:r>
              <a:rPr lang="en-US" i="0" baseline="0"/>
              <a:t>1 1 0 0</a:t>
            </a:r>
          </a:p>
          <a:p>
            <a:pPr marL="342900" indent="-342900"/>
            <a:r>
              <a:rPr lang="en-US" i="0" baseline="0"/>
              <a:t>1 1 1 0</a:t>
            </a:r>
          </a:p>
        </p:txBody>
      </p:sp>
      <p:sp>
        <p:nvSpPr>
          <p:cNvPr id="42004" name="Text Box 42"/>
          <p:cNvSpPr txBox="1">
            <a:spLocks noChangeArrowheads="1"/>
          </p:cNvSpPr>
          <p:nvPr/>
        </p:nvSpPr>
        <p:spPr bwMode="auto">
          <a:xfrm>
            <a:off x="593725" y="1219200"/>
            <a:ext cx="6264275" cy="283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i="0" baseline="0"/>
              <a:t>Example: 4-bit LFSR tapped at first and fourth bit</a:t>
            </a:r>
          </a:p>
          <a:p>
            <a:pPr marL="342900" indent="-342900"/>
            <a:endParaRPr lang="en-US" i="0" baseline="0"/>
          </a:p>
          <a:p>
            <a:pPr marL="342900" indent="-342900">
              <a:buFontTx/>
              <a:buChar char="•"/>
            </a:pPr>
            <a:r>
              <a:rPr lang="en-US" i="0" baseline="0"/>
              <a:t>It is initialized with the value 1 1 1 1</a:t>
            </a:r>
          </a:p>
          <a:p>
            <a:pPr marL="342900" indent="-342900">
              <a:buFontTx/>
              <a:buChar char="•"/>
            </a:pPr>
            <a:r>
              <a:rPr lang="en-US" i="0" baseline="0"/>
              <a:t>It produces the bit sequence</a:t>
            </a:r>
          </a:p>
          <a:p>
            <a:pPr marL="342900" indent="-342900">
              <a:buFontTx/>
              <a:buChar char="•"/>
            </a:pPr>
            <a:r>
              <a:rPr lang="en-US" i="0" baseline="0"/>
              <a:t>The output sequence is the string of least significant bits</a:t>
            </a:r>
          </a:p>
          <a:p>
            <a:pPr marL="342900" indent="-342900"/>
            <a:r>
              <a:rPr lang="en-US" i="0" baseline="0"/>
              <a:t>      1 1 1 1 0 1 0 1 1 1 0 0 1 0 0 0 . ………..</a:t>
            </a:r>
          </a:p>
          <a:p>
            <a:pPr marL="342900" indent="-342900">
              <a:buFontTx/>
              <a:buChar char="•"/>
            </a:pPr>
            <a:r>
              <a:rPr lang="en-US" i="0" baseline="0"/>
              <a:t>An n-bit LFSR maximum cycle through 2</a:t>
            </a:r>
            <a:r>
              <a:rPr lang="en-US" i="0" baseline="30000"/>
              <a:t>n</a:t>
            </a:r>
            <a:r>
              <a:rPr lang="en-US" i="0" baseline="0"/>
              <a:t>-1 states-these are maxima; period LFSRs and the resulting output sequence is called m-sequence</a:t>
            </a:r>
          </a:p>
          <a:p>
            <a:pPr marL="342900" indent="-342900"/>
            <a:endParaRPr lang="en-US" i="0" baseline="0"/>
          </a:p>
        </p:txBody>
      </p:sp>
      <p:sp>
        <p:nvSpPr>
          <p:cNvPr id="42005" name="Line 43"/>
          <p:cNvSpPr>
            <a:spLocks noChangeShapeType="1"/>
          </p:cNvSpPr>
          <p:nvPr/>
        </p:nvSpPr>
        <p:spPr bwMode="auto">
          <a:xfrm>
            <a:off x="3810000" y="22860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>
                <a:solidFill>
                  <a:srgbClr val="CC00CC"/>
                </a:solidFill>
                <a:latin typeface="Comic Sans MS" pitchFamily="66" charset="0"/>
              </a:rPr>
              <a:t>Linear Feedback Shift Register - LFSR</a:t>
            </a:r>
          </a:p>
        </p:txBody>
      </p:sp>
      <p:sp>
        <p:nvSpPr>
          <p:cNvPr id="43011" name="Text Box 20"/>
          <p:cNvSpPr txBox="1">
            <a:spLocks noChangeArrowheads="1"/>
          </p:cNvSpPr>
          <p:nvPr/>
        </p:nvSpPr>
        <p:spPr bwMode="auto">
          <a:xfrm>
            <a:off x="593725" y="1219200"/>
            <a:ext cx="6264275" cy="1465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i="0" baseline="0"/>
              <a:t>	In order for a particular LFSR to be maximal-period LFSR, the polynomial formed from a tap sequence plus the constant 1, must be a primitive polynomial mod 2.</a:t>
            </a:r>
          </a:p>
          <a:p>
            <a:pPr marL="342900" indent="-342900"/>
            <a:endParaRPr lang="en-US" i="0" baseline="0"/>
          </a:p>
          <a:p>
            <a:pPr marL="342900" indent="-342900"/>
            <a:endParaRPr lang="en-US" i="0" baseline="0"/>
          </a:p>
        </p:txBody>
      </p:sp>
      <p:grpSp>
        <p:nvGrpSpPr>
          <p:cNvPr id="43012" name="Group 22"/>
          <p:cNvGrpSpPr>
            <a:grpSpLocks/>
          </p:cNvGrpSpPr>
          <p:nvPr/>
        </p:nvGrpSpPr>
        <p:grpSpPr bwMode="auto">
          <a:xfrm>
            <a:off x="1600200" y="2514600"/>
            <a:ext cx="5181600" cy="2133600"/>
            <a:chOff x="912" y="864"/>
            <a:chExt cx="3264" cy="1344"/>
          </a:xfrm>
        </p:grpSpPr>
        <p:sp>
          <p:nvSpPr>
            <p:cNvPr id="43014" name="Rectangle 23"/>
            <p:cNvSpPr>
              <a:spLocks noChangeArrowheads="1"/>
            </p:cNvSpPr>
            <p:nvPr/>
          </p:nvSpPr>
          <p:spPr bwMode="auto">
            <a:xfrm>
              <a:off x="1319" y="864"/>
              <a:ext cx="2450" cy="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24"/>
            <p:cNvSpPr>
              <a:spLocks noChangeShapeType="1"/>
            </p:cNvSpPr>
            <p:nvPr/>
          </p:nvSpPr>
          <p:spPr bwMode="auto">
            <a:xfrm>
              <a:off x="1626" y="864"/>
              <a:ext cx="0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25"/>
            <p:cNvSpPr>
              <a:spLocks noChangeShapeType="1"/>
            </p:cNvSpPr>
            <p:nvPr/>
          </p:nvSpPr>
          <p:spPr bwMode="auto">
            <a:xfrm>
              <a:off x="3462" y="864"/>
              <a:ext cx="0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Oval 26"/>
            <p:cNvSpPr>
              <a:spLocks noChangeArrowheads="1"/>
            </p:cNvSpPr>
            <p:nvPr/>
          </p:nvSpPr>
          <p:spPr bwMode="auto">
            <a:xfrm>
              <a:off x="1422" y="1587"/>
              <a:ext cx="204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27"/>
            <p:cNvSpPr>
              <a:spLocks noChangeArrowheads="1"/>
            </p:cNvSpPr>
            <p:nvPr/>
          </p:nvSpPr>
          <p:spPr bwMode="auto">
            <a:xfrm>
              <a:off x="1728" y="1587"/>
              <a:ext cx="204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Oval 28"/>
            <p:cNvSpPr>
              <a:spLocks noChangeArrowheads="1"/>
            </p:cNvSpPr>
            <p:nvPr/>
          </p:nvSpPr>
          <p:spPr bwMode="auto">
            <a:xfrm>
              <a:off x="3565" y="1587"/>
              <a:ext cx="204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29"/>
            <p:cNvSpPr>
              <a:spLocks noChangeShapeType="1"/>
            </p:cNvSpPr>
            <p:nvPr/>
          </p:nvSpPr>
          <p:spPr bwMode="auto">
            <a:xfrm>
              <a:off x="1525" y="1277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30"/>
            <p:cNvSpPr>
              <a:spLocks noChangeShapeType="1"/>
            </p:cNvSpPr>
            <p:nvPr/>
          </p:nvSpPr>
          <p:spPr bwMode="auto">
            <a:xfrm>
              <a:off x="1829" y="1277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31"/>
            <p:cNvSpPr>
              <a:spLocks noChangeShapeType="1"/>
            </p:cNvSpPr>
            <p:nvPr/>
          </p:nvSpPr>
          <p:spPr bwMode="auto">
            <a:xfrm>
              <a:off x="3666" y="1277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Oval 32"/>
            <p:cNvSpPr>
              <a:spLocks noChangeArrowheads="1"/>
            </p:cNvSpPr>
            <p:nvPr/>
          </p:nvSpPr>
          <p:spPr bwMode="auto">
            <a:xfrm>
              <a:off x="1422" y="2002"/>
              <a:ext cx="204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Oval 33"/>
            <p:cNvSpPr>
              <a:spLocks noChangeArrowheads="1"/>
            </p:cNvSpPr>
            <p:nvPr/>
          </p:nvSpPr>
          <p:spPr bwMode="auto">
            <a:xfrm>
              <a:off x="1728" y="2002"/>
              <a:ext cx="204" cy="2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34"/>
            <p:cNvSpPr>
              <a:spLocks noChangeShapeType="1"/>
            </p:cNvSpPr>
            <p:nvPr/>
          </p:nvSpPr>
          <p:spPr bwMode="auto">
            <a:xfrm>
              <a:off x="1525" y="1793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35"/>
            <p:cNvSpPr>
              <a:spLocks noChangeShapeType="1"/>
            </p:cNvSpPr>
            <p:nvPr/>
          </p:nvSpPr>
          <p:spPr bwMode="auto">
            <a:xfrm>
              <a:off x="1829" y="1793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36"/>
            <p:cNvSpPr>
              <a:spLocks noChangeShapeType="1"/>
            </p:cNvSpPr>
            <p:nvPr/>
          </p:nvSpPr>
          <p:spPr bwMode="auto">
            <a:xfrm flipH="1">
              <a:off x="1626" y="2104"/>
              <a:ext cx="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37"/>
            <p:cNvSpPr>
              <a:spLocks noChangeShapeType="1"/>
            </p:cNvSpPr>
            <p:nvPr/>
          </p:nvSpPr>
          <p:spPr bwMode="auto">
            <a:xfrm flipH="1">
              <a:off x="1932" y="2104"/>
              <a:ext cx="3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38"/>
            <p:cNvSpPr>
              <a:spLocks noChangeShapeType="1"/>
            </p:cNvSpPr>
            <p:nvPr/>
          </p:nvSpPr>
          <p:spPr bwMode="auto">
            <a:xfrm>
              <a:off x="3666" y="1793"/>
              <a:ext cx="0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39"/>
            <p:cNvSpPr>
              <a:spLocks noChangeShapeType="1"/>
            </p:cNvSpPr>
            <p:nvPr/>
          </p:nvSpPr>
          <p:spPr bwMode="auto">
            <a:xfrm flipH="1">
              <a:off x="3462" y="2104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40"/>
            <p:cNvSpPr>
              <a:spLocks noChangeShapeType="1"/>
            </p:cNvSpPr>
            <p:nvPr/>
          </p:nvSpPr>
          <p:spPr bwMode="auto">
            <a:xfrm flipH="1">
              <a:off x="912" y="2104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41"/>
            <p:cNvSpPr>
              <a:spLocks noChangeShapeType="1"/>
            </p:cNvSpPr>
            <p:nvPr/>
          </p:nvSpPr>
          <p:spPr bwMode="auto">
            <a:xfrm flipV="1">
              <a:off x="912" y="1070"/>
              <a:ext cx="0" cy="1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42"/>
            <p:cNvSpPr>
              <a:spLocks noChangeShapeType="1"/>
            </p:cNvSpPr>
            <p:nvPr/>
          </p:nvSpPr>
          <p:spPr bwMode="auto">
            <a:xfrm>
              <a:off x="912" y="1070"/>
              <a:ext cx="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43"/>
            <p:cNvSpPr>
              <a:spLocks noChangeShapeType="1"/>
            </p:cNvSpPr>
            <p:nvPr/>
          </p:nvSpPr>
          <p:spPr bwMode="auto">
            <a:xfrm>
              <a:off x="1525" y="2002"/>
              <a:ext cx="0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44"/>
            <p:cNvSpPr>
              <a:spLocks noChangeShapeType="1"/>
            </p:cNvSpPr>
            <p:nvPr/>
          </p:nvSpPr>
          <p:spPr bwMode="auto">
            <a:xfrm>
              <a:off x="1422" y="2104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45"/>
            <p:cNvSpPr>
              <a:spLocks noChangeShapeType="1"/>
            </p:cNvSpPr>
            <p:nvPr/>
          </p:nvSpPr>
          <p:spPr bwMode="auto">
            <a:xfrm>
              <a:off x="1728" y="2104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46"/>
            <p:cNvSpPr>
              <a:spLocks noChangeShapeType="1"/>
            </p:cNvSpPr>
            <p:nvPr/>
          </p:nvSpPr>
          <p:spPr bwMode="auto">
            <a:xfrm>
              <a:off x="1829" y="2002"/>
              <a:ext cx="0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47"/>
            <p:cNvSpPr>
              <a:spLocks noChangeShapeType="1"/>
            </p:cNvSpPr>
            <p:nvPr/>
          </p:nvSpPr>
          <p:spPr bwMode="auto">
            <a:xfrm>
              <a:off x="3769" y="1070"/>
              <a:ext cx="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Text Box 48"/>
            <p:cNvSpPr txBox="1">
              <a:spLocks noChangeArrowheads="1"/>
            </p:cNvSpPr>
            <p:nvPr/>
          </p:nvSpPr>
          <p:spPr bwMode="auto">
            <a:xfrm>
              <a:off x="1380" y="1560"/>
              <a:ext cx="2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baseline="0">
                  <a:latin typeface="Times New Roman" pitchFamily="18" charset="0"/>
                </a:rPr>
                <a:t> c</a:t>
              </a:r>
              <a:r>
                <a:rPr lang="en-US" i="0">
                  <a:latin typeface="Times New Roman" pitchFamily="18" charset="0"/>
                </a:rPr>
                <a:t>1       </a:t>
              </a:r>
              <a:r>
                <a:rPr lang="en-US" i="0" baseline="0">
                  <a:latin typeface="Times New Roman" pitchFamily="18" charset="0"/>
                </a:rPr>
                <a:t>c</a:t>
              </a:r>
              <a:r>
                <a:rPr lang="en-US" i="0">
                  <a:latin typeface="Times New Roman" pitchFamily="18" charset="0"/>
                </a:rPr>
                <a:t>2			                   </a:t>
              </a:r>
              <a:r>
                <a:rPr lang="en-US" i="0" baseline="0">
                  <a:latin typeface="Times New Roman" pitchFamily="18" charset="0"/>
                </a:rPr>
                <a:t>c</a:t>
              </a:r>
              <a:r>
                <a:rPr lang="en-US" i="0">
                  <a:latin typeface="Times New Roman" pitchFamily="18" charset="0"/>
                </a:rPr>
                <a:t>L</a:t>
              </a:r>
              <a:endParaRPr lang="en-US" i="0" baseline="0">
                <a:latin typeface="Times New Roman" pitchFamily="18" charset="0"/>
              </a:endParaRPr>
            </a:p>
          </p:txBody>
        </p:sp>
        <p:sp>
          <p:nvSpPr>
            <p:cNvPr id="43040" name="Line 49"/>
            <p:cNvSpPr>
              <a:spLocks noChangeShapeType="1"/>
            </p:cNvSpPr>
            <p:nvPr/>
          </p:nvSpPr>
          <p:spPr bwMode="auto">
            <a:xfrm>
              <a:off x="1920" y="864"/>
              <a:ext cx="0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3" name="Text Box 51"/>
          <p:cNvSpPr txBox="1">
            <a:spLocks noChangeArrowheads="1"/>
          </p:cNvSpPr>
          <p:nvPr/>
        </p:nvSpPr>
        <p:spPr bwMode="auto">
          <a:xfrm>
            <a:off x="533400" y="5334000"/>
            <a:ext cx="7696200" cy="1200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baseline="0"/>
              <a:t> denoted by &lt; L , C(D) &gt; where,  the degree of the polynomial is the length of the shift register</a:t>
            </a:r>
          </a:p>
          <a:p>
            <a:pPr>
              <a:buFont typeface="Arial" charset="0"/>
              <a:buChar char="•"/>
            </a:pPr>
            <a:r>
              <a:rPr lang="en-US" baseline="0"/>
              <a:t>  Singular LFSR</a:t>
            </a:r>
          </a:p>
          <a:p>
            <a:pPr>
              <a:buFont typeface="Arial" charset="0"/>
              <a:buChar char="•"/>
            </a:pPr>
            <a:r>
              <a:rPr lang="en-US" baseline="0"/>
              <a:t>  Non-Singular LFSR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0" baseline="0">
                <a:solidFill>
                  <a:srgbClr val="CC00CC"/>
                </a:solidFill>
                <a:latin typeface="Comic Sans MS" pitchFamily="66" charset="0"/>
              </a:rPr>
              <a:t>Linear Feedback Shift Register - LFSR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93725" y="1219200"/>
            <a:ext cx="6264275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i="0" baseline="0"/>
              <a:t>Example:  Consider the LFSR &lt;4, 1+D+ D</a:t>
            </a:r>
            <a:r>
              <a:rPr lang="en-US" i="0" baseline="30000"/>
              <a:t>4</a:t>
            </a:r>
            <a:r>
              <a:rPr lang="en-US" i="0" baseline="0"/>
              <a:t> &gt;  with initial state [0 ,1, 1, 0]</a:t>
            </a:r>
          </a:p>
        </p:txBody>
      </p:sp>
      <p:sp>
        <p:nvSpPr>
          <p:cNvPr id="44036" name="Text Box 34"/>
          <p:cNvSpPr txBox="1">
            <a:spLocks noChangeArrowheads="1"/>
          </p:cNvSpPr>
          <p:nvPr/>
        </p:nvSpPr>
        <p:spPr bwMode="auto">
          <a:xfrm>
            <a:off x="4419600" y="2247900"/>
            <a:ext cx="1306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baseline="0">
                <a:latin typeface="Comic Sans MS" pitchFamily="66" charset="0"/>
              </a:rPr>
              <a:t>Output</a:t>
            </a:r>
            <a:r>
              <a:rPr lang="en-US" i="0" baseline="0">
                <a:latin typeface="Times New Roman" pitchFamily="18" charset="0"/>
              </a:rPr>
              <a:t> </a:t>
            </a:r>
            <a:r>
              <a:rPr lang="en-US" i="0" baseline="0">
                <a:latin typeface="Comic Sans MS" pitchFamily="66" charset="0"/>
              </a:rPr>
              <a:t>bit</a:t>
            </a:r>
          </a:p>
        </p:txBody>
      </p:sp>
      <p:sp>
        <p:nvSpPr>
          <p:cNvPr id="44037" name="Rectangle 35"/>
          <p:cNvSpPr>
            <a:spLocks noChangeArrowheads="1"/>
          </p:cNvSpPr>
          <p:nvPr/>
        </p:nvSpPr>
        <p:spPr bwMode="auto">
          <a:xfrm>
            <a:off x="2362200" y="2400300"/>
            <a:ext cx="2057400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Line 36"/>
          <p:cNvSpPr>
            <a:spLocks noChangeShapeType="1"/>
          </p:cNvSpPr>
          <p:nvPr/>
        </p:nvSpPr>
        <p:spPr bwMode="auto">
          <a:xfrm>
            <a:off x="2886075" y="24003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37"/>
          <p:cNvSpPr>
            <a:spLocks noChangeShapeType="1"/>
          </p:cNvSpPr>
          <p:nvPr/>
        </p:nvSpPr>
        <p:spPr bwMode="auto">
          <a:xfrm flipV="1">
            <a:off x="1752600" y="2727325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38"/>
          <p:cNvSpPr>
            <a:spLocks noChangeShapeType="1"/>
          </p:cNvSpPr>
          <p:nvPr/>
        </p:nvSpPr>
        <p:spPr bwMode="auto">
          <a:xfrm>
            <a:off x="1752600" y="2727325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39"/>
          <p:cNvSpPr>
            <a:spLocks noChangeShapeType="1"/>
          </p:cNvSpPr>
          <p:nvPr/>
        </p:nvSpPr>
        <p:spPr bwMode="auto">
          <a:xfrm>
            <a:off x="4419600" y="2705100"/>
            <a:ext cx="646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40"/>
          <p:cNvSpPr>
            <a:spLocks noChangeShapeType="1"/>
          </p:cNvSpPr>
          <p:nvPr/>
        </p:nvSpPr>
        <p:spPr bwMode="auto">
          <a:xfrm>
            <a:off x="3352800" y="24003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Line 41"/>
          <p:cNvSpPr>
            <a:spLocks noChangeShapeType="1"/>
          </p:cNvSpPr>
          <p:nvPr/>
        </p:nvSpPr>
        <p:spPr bwMode="auto">
          <a:xfrm>
            <a:off x="1752600" y="3848100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42"/>
          <p:cNvSpPr>
            <a:spLocks noChangeShapeType="1"/>
          </p:cNvSpPr>
          <p:nvPr/>
        </p:nvSpPr>
        <p:spPr bwMode="auto">
          <a:xfrm>
            <a:off x="3810000" y="2400300"/>
            <a:ext cx="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Text Box 43"/>
          <p:cNvSpPr txBox="1">
            <a:spLocks noChangeArrowheads="1"/>
          </p:cNvSpPr>
          <p:nvPr/>
        </p:nvSpPr>
        <p:spPr bwMode="auto">
          <a:xfrm>
            <a:off x="3886200" y="2552700"/>
            <a:ext cx="422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D</a:t>
            </a:r>
            <a:r>
              <a:rPr lang="en-US" baseline="30000"/>
              <a:t>4</a:t>
            </a:r>
          </a:p>
        </p:txBody>
      </p:sp>
      <p:sp>
        <p:nvSpPr>
          <p:cNvPr id="44046" name="Text Box 44"/>
          <p:cNvSpPr txBox="1">
            <a:spLocks noChangeArrowheads="1"/>
          </p:cNvSpPr>
          <p:nvPr/>
        </p:nvSpPr>
        <p:spPr bwMode="auto">
          <a:xfrm>
            <a:off x="3429000" y="2552700"/>
            <a:ext cx="422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D</a:t>
            </a:r>
            <a:r>
              <a:rPr lang="en-US" baseline="30000"/>
              <a:t>3</a:t>
            </a:r>
          </a:p>
        </p:txBody>
      </p:sp>
      <p:sp>
        <p:nvSpPr>
          <p:cNvPr id="44047" name="Text Box 45"/>
          <p:cNvSpPr txBox="1">
            <a:spLocks noChangeArrowheads="1"/>
          </p:cNvSpPr>
          <p:nvPr/>
        </p:nvSpPr>
        <p:spPr bwMode="auto">
          <a:xfrm>
            <a:off x="2438400" y="2552700"/>
            <a:ext cx="33178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D</a:t>
            </a:r>
            <a:endParaRPr lang="en-US"/>
          </a:p>
        </p:txBody>
      </p:sp>
      <p:sp>
        <p:nvSpPr>
          <p:cNvPr id="44048" name="Text Box 46"/>
          <p:cNvSpPr txBox="1">
            <a:spLocks noChangeArrowheads="1"/>
          </p:cNvSpPr>
          <p:nvPr/>
        </p:nvSpPr>
        <p:spPr bwMode="auto">
          <a:xfrm>
            <a:off x="2895600" y="2552700"/>
            <a:ext cx="4222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D</a:t>
            </a:r>
            <a:r>
              <a:rPr lang="en-US" baseline="30000"/>
              <a:t>2</a:t>
            </a:r>
          </a:p>
        </p:txBody>
      </p:sp>
      <p:sp>
        <p:nvSpPr>
          <p:cNvPr id="44049" name="AutoShape 47"/>
          <p:cNvSpPr>
            <a:spLocks noChangeArrowheads="1"/>
          </p:cNvSpPr>
          <p:nvPr/>
        </p:nvSpPr>
        <p:spPr bwMode="auto">
          <a:xfrm>
            <a:off x="3124200" y="3581400"/>
            <a:ext cx="609600" cy="533400"/>
          </a:xfrm>
          <a:prstGeom prst="flowChar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48"/>
          <p:cNvSpPr>
            <a:spLocks noChangeShapeType="1"/>
          </p:cNvSpPr>
          <p:nvPr/>
        </p:nvSpPr>
        <p:spPr bwMode="auto">
          <a:xfrm>
            <a:off x="2667000" y="3086100"/>
            <a:ext cx="6096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49"/>
          <p:cNvSpPr>
            <a:spLocks noChangeShapeType="1"/>
          </p:cNvSpPr>
          <p:nvPr/>
        </p:nvSpPr>
        <p:spPr bwMode="auto">
          <a:xfrm flipH="1">
            <a:off x="3556000" y="30607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52"/>
          <p:cNvSpPr txBox="1">
            <a:spLocks noChangeArrowheads="1"/>
          </p:cNvSpPr>
          <p:nvPr/>
        </p:nvSpPr>
        <p:spPr bwMode="auto">
          <a:xfrm>
            <a:off x="7239000" y="1600200"/>
            <a:ext cx="889000" cy="448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i="0" baseline="0"/>
              <a:t>0 1 1 0</a:t>
            </a:r>
          </a:p>
          <a:p>
            <a:pPr marL="342900" indent="-342900"/>
            <a:r>
              <a:rPr lang="en-US" i="0" baseline="0"/>
              <a:t>0 0 1 1</a:t>
            </a:r>
          </a:p>
          <a:p>
            <a:pPr marL="342900" indent="-342900"/>
            <a:r>
              <a:rPr lang="en-US" i="0" baseline="0"/>
              <a:t>1 0 0 1</a:t>
            </a:r>
          </a:p>
          <a:p>
            <a:pPr marL="342900" indent="-342900"/>
            <a:r>
              <a:rPr lang="en-US" i="0" baseline="0"/>
              <a:t>0 1 0 0</a:t>
            </a:r>
          </a:p>
          <a:p>
            <a:pPr marL="342900" indent="-342900"/>
            <a:r>
              <a:rPr lang="en-US" i="0" baseline="0"/>
              <a:t>0 0 1 0</a:t>
            </a:r>
          </a:p>
          <a:p>
            <a:pPr marL="342900" indent="-342900"/>
            <a:r>
              <a:rPr lang="en-US" i="0" baseline="0"/>
              <a:t>0 0 0 1</a:t>
            </a:r>
          </a:p>
          <a:p>
            <a:pPr marL="342900" indent="-342900"/>
            <a:r>
              <a:rPr lang="en-US" i="0" baseline="0"/>
              <a:t>1 0 0 0</a:t>
            </a:r>
          </a:p>
          <a:p>
            <a:pPr marL="342900" indent="-342900"/>
            <a:r>
              <a:rPr lang="en-US" i="0" baseline="0"/>
              <a:t>1 1 0 0</a:t>
            </a:r>
          </a:p>
          <a:p>
            <a:pPr marL="342900" indent="-342900"/>
            <a:r>
              <a:rPr lang="en-US" i="0" baseline="0"/>
              <a:t>1 1 1 0</a:t>
            </a:r>
          </a:p>
          <a:p>
            <a:pPr marL="342900" indent="-342900"/>
            <a:r>
              <a:rPr lang="en-US" i="0" baseline="0"/>
              <a:t>1 1 1 1</a:t>
            </a:r>
          </a:p>
          <a:p>
            <a:pPr marL="342900" indent="-342900"/>
            <a:r>
              <a:rPr lang="en-US" i="0" baseline="0"/>
              <a:t>0 1 1 1</a:t>
            </a:r>
          </a:p>
          <a:p>
            <a:pPr marL="342900" indent="-342900"/>
            <a:r>
              <a:rPr lang="en-US" i="0" baseline="0"/>
              <a:t>1 0 1 1</a:t>
            </a:r>
          </a:p>
          <a:p>
            <a:pPr marL="342900" indent="-342900"/>
            <a:r>
              <a:rPr lang="en-US" i="0" baseline="0"/>
              <a:t>0 1 0 1</a:t>
            </a:r>
          </a:p>
          <a:p>
            <a:pPr marL="342900" indent="-342900"/>
            <a:r>
              <a:rPr lang="en-US" i="0" baseline="0"/>
              <a:t>1 0 1 0</a:t>
            </a:r>
          </a:p>
          <a:p>
            <a:pPr marL="342900" indent="-342900"/>
            <a:r>
              <a:rPr lang="en-US" i="0" baseline="0"/>
              <a:t>1 1 0 1</a:t>
            </a:r>
          </a:p>
          <a:p>
            <a:pPr marL="342900" indent="-342900"/>
            <a:r>
              <a:rPr lang="en-US" i="0" baseline="0"/>
              <a:t>0 1 1 0</a:t>
            </a:r>
          </a:p>
        </p:txBody>
      </p:sp>
      <p:sp>
        <p:nvSpPr>
          <p:cNvPr id="44053" name="Text Box 53"/>
          <p:cNvSpPr txBox="1">
            <a:spLocks noChangeArrowheads="1"/>
          </p:cNvSpPr>
          <p:nvPr/>
        </p:nvSpPr>
        <p:spPr bwMode="auto">
          <a:xfrm>
            <a:off x="3276600" y="5410200"/>
            <a:ext cx="34305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aseline="0"/>
              <a:t>The output sequence is :</a:t>
            </a:r>
          </a:p>
          <a:p>
            <a:r>
              <a:rPr lang="en-US" baseline="0"/>
              <a:t>0 1 1 0 0 1 0 0 0 1 1 1 1 0 1 …….</a:t>
            </a:r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228600" y="4795838"/>
            <a:ext cx="4800600" cy="5032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Low degree term in the polynomial corresponds to  tap near the left hand side of the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CC00CC"/>
                </a:solidFill>
                <a:effectLst/>
                <a:latin typeface="Comic Sans MS" pitchFamily="66" charset="0"/>
                <a:ea typeface="+mn-ea"/>
                <a:cs typeface="+mn-cs"/>
              </a:rPr>
              <a:t>Linear Feedback Shift Register - LFSR</a:t>
            </a:r>
            <a:br>
              <a:rPr lang="en-US" sz="2400" dirty="0" smtClean="0">
                <a:solidFill>
                  <a:srgbClr val="CC00CC"/>
                </a:solidFill>
                <a:effectLst/>
                <a:latin typeface="Comic Sans MS" pitchFamily="66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Every output sequence (i.e., for all possible initial states) of an LFSR &lt;L,C(D)&gt; is periodic if and only if the connection polynomial C(D) has degree L.</a:t>
            </a:r>
          </a:p>
          <a:p>
            <a:pPr eaLnBrk="1" hangingPunct="1">
              <a:defRPr/>
            </a:pPr>
            <a:r>
              <a:rPr lang="en-US" sz="2000" dirty="0" smtClean="0"/>
              <a:t>Periods of LFSR output sequence</a:t>
            </a:r>
          </a:p>
          <a:p>
            <a:pPr lvl="1" eaLnBrk="1" hangingPunct="1">
              <a:defRPr/>
            </a:pPr>
            <a:r>
              <a:rPr lang="en-US" sz="2000" dirty="0" smtClean="0"/>
              <a:t> Let                       be a connection polynomial of degree L.</a:t>
            </a:r>
          </a:p>
          <a:p>
            <a:pPr marL="1003300" lvl="2" indent="-400050" algn="just" eaLnBrk="1" hangingPunct="1">
              <a:buFont typeface="+mj-lt"/>
              <a:buAutoNum type="romanLcPeriod"/>
              <a:defRPr/>
            </a:pPr>
            <a:r>
              <a:rPr lang="en-US" sz="2000" dirty="0" smtClean="0"/>
              <a:t>If C(D) is irreducible over Z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then each of the 2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− 1 nonzero initial states of the non-singular LFSR &lt;L,C(D)&gt;  produces an output sequence with period equal to the least positive integer N such that C(D) divides 1 + D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in Z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[D]. (Note: it is always the case that this N is a divisor of 2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− 1.)</a:t>
            </a:r>
          </a:p>
          <a:p>
            <a:pPr marL="1003300" lvl="2" indent="-400050" algn="just" eaLnBrk="1" hangingPunct="1">
              <a:buFont typeface="+mj-lt"/>
              <a:buAutoNum type="romanLcPeriod"/>
              <a:defRPr/>
            </a:pPr>
            <a:r>
              <a:rPr lang="en-US" sz="2000" dirty="0" smtClean="0"/>
              <a:t>If C(D) is a primitive polynomial , then each of the 2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−1 nonzero initial states of the non-singular LFSR &lt;L,C(D)&gt; produces an output sequence with maximum possible period 2</a:t>
            </a:r>
            <a:r>
              <a:rPr lang="en-US" sz="2000" baseline="30000" dirty="0" smtClean="0"/>
              <a:t>L</a:t>
            </a:r>
            <a:r>
              <a:rPr lang="en-US" sz="2000" dirty="0" smtClean="0"/>
              <a:t> − 1.</a:t>
            </a:r>
          </a:p>
          <a:p>
            <a:pPr marL="509587" indent="-400050" algn="just" eaLnBrk="1" hangingPunct="1">
              <a:buFont typeface="+mj-lt"/>
              <a:buAutoNum type="romanLcPeriod"/>
              <a:defRPr/>
            </a:pPr>
            <a:r>
              <a:rPr lang="en-US" sz="2000" dirty="0" smtClean="0"/>
              <a:t>If                     is a primitive polynomial of Degree L, then &lt;L,C(D)&gt; is called a </a:t>
            </a:r>
            <a:r>
              <a:rPr lang="en-US" sz="2000" i="1" dirty="0" smtClean="0"/>
              <a:t>maximum-length</a:t>
            </a:r>
            <a:r>
              <a:rPr lang="en-US" sz="2000" dirty="0" smtClean="0"/>
              <a:t>  length LFSR. The output of maximum length LFSR with non-zero initial state is called an m-sequence.</a:t>
            </a:r>
          </a:p>
          <a:p>
            <a:pPr algn="just" eaLnBrk="1" hangingPunct="1">
              <a:defRPr/>
            </a:pPr>
            <a:endParaRPr lang="en-US" sz="3600" dirty="0" smtClean="0"/>
          </a:p>
          <a:p>
            <a:pPr algn="just" eaLnBrk="1" hangingPunct="1">
              <a:defRPr/>
            </a:pPr>
            <a:endParaRPr lang="en-US" sz="36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19200" y="5435600"/>
          <a:ext cx="1219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054080" imgH="241200" progId="Equation.3">
                  <p:embed/>
                </p:oleObj>
              </mc:Choice>
              <mc:Fallback>
                <p:oleObj name="Equation" r:id="rId4" imgW="10540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35600"/>
                        <a:ext cx="1219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00200" y="2514600"/>
          <a:ext cx="1219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1054080" imgH="241200" progId="Equation.3">
                  <p:embed/>
                </p:oleObj>
              </mc:Choice>
              <mc:Fallback>
                <p:oleObj name="Equation" r:id="rId6" imgW="10540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1219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49263" y="30480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en-US" sz="3200" b="1" i="0" baseline="0">
                <a:solidFill>
                  <a:srgbClr val="CC0099"/>
                </a:solidFill>
                <a:latin typeface="Comic Sans MS" pitchFamily="66" charset="0"/>
              </a:rPr>
              <a:t>The One-Time Pad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3850" y="1295400"/>
          <a:ext cx="882015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5485714" imgH="1495634" progId="PBrush">
                  <p:embed/>
                </p:oleObj>
              </mc:Choice>
              <mc:Fallback>
                <p:oleObj name="Bitmap Image" r:id="rId4" imgW="5485714" imgH="149563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95400"/>
                        <a:ext cx="882015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447800" y="4343400"/>
          <a:ext cx="57102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6" imgW="5477640" imgH="1590897" progId="PBrush">
                  <p:embed/>
                </p:oleObj>
              </mc:Choice>
              <mc:Fallback>
                <p:oleObj name="Bitmap Image" r:id="rId6" imgW="5477640" imgH="159089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5710238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43000" y="487363"/>
            <a:ext cx="6619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 i="0" baseline="0">
                <a:solidFill>
                  <a:srgbClr val="CC0099"/>
                </a:solidFill>
                <a:latin typeface="Comic Sans MS" pitchFamily="66" charset="0"/>
              </a:rPr>
              <a:t>One-Time Pad or Vernam Cipher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38200" y="1584325"/>
            <a:ext cx="70866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Example: Let the message be IF then its ASCII code be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(1001001 1000110) and the key be (1010110 0110001).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The ciphertext can be found XORing message and key bits</a:t>
            </a:r>
          </a:p>
          <a:p>
            <a:pPr eaLnBrk="1" hangingPunct="1"/>
            <a:endParaRPr lang="en-US" sz="2000" baseline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/>
            <a:r>
              <a:rPr lang="en-US" sz="2000" i="0" baseline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Encryption: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1001001 1000110	plaintext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1010110 0110001	key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0011111 1110110	ciphertext	</a:t>
            </a:r>
          </a:p>
          <a:p>
            <a:pPr eaLnBrk="1" hangingPunct="1"/>
            <a:endParaRPr lang="en-US" sz="2000" i="0" baseline="0">
              <a:solidFill>
                <a:srgbClr val="0000CC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i="0" baseline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Decryption: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0011111 1110110 	ciphertext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1010110 0110001	key</a:t>
            </a:r>
          </a:p>
          <a:p>
            <a:pPr eaLnBrk="1" hangingPunct="1"/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 1001001 1000110 	plaintext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600200" y="4038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676400" y="5562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01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 i="0" baseline="0">
                <a:solidFill>
                  <a:srgbClr val="CC0099"/>
                </a:solidFill>
                <a:latin typeface="Comic Sans MS" pitchFamily="66" charset="0"/>
              </a:rPr>
              <a:t>Why One-Time Pad is provably secure?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2325" y="1273175"/>
            <a:ext cx="786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400" i="0" baseline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1295400"/>
            <a:ext cx="70262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Or how can we prove it is unbreakable?</a:t>
            </a:r>
          </a:p>
          <a:p>
            <a:pPr marL="457200" indent="-457200" eaLnBrk="1" hangingPunct="1">
              <a:spcBef>
                <a:spcPct val="30000"/>
              </a:spcBef>
            </a:pPr>
            <a:endParaRPr lang="en-US" sz="2000" i="0" baseline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30000"/>
              </a:spcBef>
              <a:buFontTx/>
              <a:buChar char="•"/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The security depends on the randomness of the key.</a:t>
            </a:r>
          </a:p>
          <a:p>
            <a:pPr marL="457200" indent="-457200" eaLnBrk="1" hangingPunct="1">
              <a:spcBef>
                <a:spcPct val="30000"/>
              </a:spcBef>
              <a:buFontTx/>
              <a:buChar char="•"/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It is hard to define randomness.</a:t>
            </a:r>
          </a:p>
          <a:p>
            <a:pPr marL="457200" indent="-457200" eaLnBrk="1" hangingPunct="1">
              <a:spcBef>
                <a:spcPct val="30000"/>
              </a:spcBef>
              <a:buFontTx/>
              <a:buChar char="•"/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In cryptographic context, we seek two fundamental  properties in a binary random key sequence:</a:t>
            </a:r>
          </a:p>
          <a:p>
            <a:pPr marL="914400" lvl="1" indent="-457200" eaLnBrk="1" hangingPunct="1">
              <a:spcBef>
                <a:spcPct val="30000"/>
              </a:spcBef>
              <a:buFontTx/>
              <a:buAutoNum type="arabicPeriod"/>
            </a:pPr>
            <a:r>
              <a:rPr lang="en-US" sz="2000" i="0" baseline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Unpredictability:</a:t>
            </a: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Independent of the number of the bits of a sequence observed, the probability of guessing the next bit is not better than ½. Therefore, the probability of a certain bit being 1 or 0 is exactly equal to ½.</a:t>
            </a:r>
          </a:p>
          <a:p>
            <a:pPr marL="914400" lvl="1" indent="-457200" eaLnBrk="1" hangingPunct="1">
              <a:spcBef>
                <a:spcPct val="30000"/>
              </a:spcBef>
              <a:buFontTx/>
              <a:buAutoNum type="arabicPeriod"/>
            </a:pPr>
            <a:r>
              <a:rPr lang="en-US" sz="2000" i="0" baseline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Balanced (Equal Distribution):</a:t>
            </a:r>
            <a:r>
              <a:rPr lang="en-US" sz="200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The number of 1’s and 0’s should be equal.</a:t>
            </a:r>
            <a:b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</a:b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304800"/>
            <a:ext cx="82438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i="0" baseline="0">
                <a:solidFill>
                  <a:srgbClr val="CC0099"/>
                </a:solidFill>
                <a:latin typeface="Comic Sans MS" pitchFamily="66" charset="0"/>
              </a:rPr>
              <a:t>The One-Time Pad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315200" cy="3702050"/>
          </a:xfrm>
          <a:prstGeom prst="rect">
            <a:avLst/>
          </a:prstGeom>
          <a:noFill/>
          <a:ln w="12700" cap="sq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i="0" baseline="0">
                <a:solidFill>
                  <a:srgbClr val="0000CC"/>
                </a:solidFill>
                <a:latin typeface="Comic Sans MS" pitchFamily="66" charset="0"/>
              </a:rPr>
              <a:t>Drawback</a:t>
            </a:r>
          </a:p>
          <a:p>
            <a:pPr marL="342900" indent="-342900"/>
            <a:endParaRPr lang="en-US" i="0" baseline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>
              <a:buFontTx/>
              <a:buChar char="•"/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</a:rPr>
              <a:t>An obvious drawback of the one-time pad is that key should be as long as the plaintext message which increases the difficulty of key distribution and key management</a:t>
            </a:r>
          </a:p>
          <a:p>
            <a:pPr marL="342900" indent="-342900">
              <a:buFontTx/>
              <a:buChar char="•"/>
            </a:pPr>
            <a:endParaRPr lang="en-US" sz="2000" i="0" baseline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>
              <a:buFontTx/>
              <a:buChar char="•"/>
            </a:pPr>
            <a:r>
              <a:rPr lang="en-US" sz="2000" i="0" baseline="0">
                <a:solidFill>
                  <a:srgbClr val="0000CC"/>
                </a:solidFill>
                <a:latin typeface="Comic Sans MS" pitchFamily="66" charset="0"/>
              </a:rPr>
              <a:t>That motivates the design of stream ciphers where the keystream is pseduorandomly generated from a smaller secret key, with the intent that the key stream appears to a computationally bounded adversary</a:t>
            </a:r>
          </a:p>
          <a:p>
            <a:pPr marL="342900" indent="-342900"/>
            <a:endParaRPr lang="en-US" sz="2000" i="0" baseline="0">
              <a:solidFill>
                <a:srgbClr val="0000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467600" cy="3200400"/>
          </a:xfrm>
          <a:ln>
            <a:solidFill>
              <a:srgbClr val="333399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AU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Process message bit by bit or byte by byte (as a stream)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AU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Have a pseudo random keystream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AU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Combined (XOR) with plaintext bit by bit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AU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Randomness of key stream completely destroys statistically properties in message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B</a:t>
            </a:r>
            <a:r>
              <a:rPr lang="en-US" sz="2000" smtClean="0">
                <a:solidFill>
                  <a:srgbClr val="0000CC"/>
                </a:solidFill>
                <a:latin typeface="Comic Sans MS" pitchFamily="66" charset="0"/>
              </a:rPr>
              <a:t>ut must never reuse stream key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ko-KR" sz="2000" smtClean="0">
                <a:solidFill>
                  <a:srgbClr val="0000CC"/>
                </a:solidFill>
                <a:latin typeface="Comic Sans MS" pitchFamily="66" charset="0"/>
                <a:ea typeface="굴림" pitchFamily="50" charset="-127"/>
              </a:rPr>
              <a:t>O</a:t>
            </a:r>
            <a:r>
              <a:rPr lang="en-US" sz="2000" smtClean="0">
                <a:solidFill>
                  <a:srgbClr val="0000CC"/>
                </a:solidFill>
                <a:latin typeface="Comic Sans MS" pitchFamily="66" charset="0"/>
              </a:rPr>
              <a:t>therwise can recover messages</a:t>
            </a:r>
            <a:endParaRPr lang="en-AU" altLang="ko-KR" sz="2000" smtClean="0">
              <a:solidFill>
                <a:srgbClr val="0000CC"/>
              </a:solidFill>
              <a:latin typeface="Comic Sans MS" pitchFamily="66" charset="0"/>
              <a:ea typeface="굴림" pitchFamily="50" charset="-127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ko-KR" sz="2000" smtClean="0">
              <a:solidFill>
                <a:srgbClr val="0000CC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>
                <a:ea typeface="굴림" pitchFamily="50" charset="-127"/>
              </a:rPr>
              <a:t>Stream Ciphers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/>
        </p:nvSpPr>
        <p:spPr bwMode="auto">
          <a:xfrm>
            <a:off x="449263" y="36195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Synchronous Stream Cipher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077200" cy="536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Properties of synchronous stream ciphers</a:t>
            </a:r>
          </a:p>
          <a:p>
            <a:pPr eaLnBrk="1" hangingPunct="1">
              <a:defRPr/>
            </a:pPr>
            <a:r>
              <a:rPr lang="en-US" sz="2400" dirty="0" smtClean="0"/>
              <a:t>synchronization requirements. </a:t>
            </a:r>
          </a:p>
          <a:p>
            <a:pPr lvl="1" eaLnBrk="1" hangingPunct="1">
              <a:defRPr/>
            </a:pPr>
            <a:r>
              <a:rPr lang="en-US" sz="1400" dirty="0" smtClean="0"/>
              <a:t> </a:t>
            </a:r>
            <a:r>
              <a:rPr lang="en-US" sz="1600" dirty="0" smtClean="0"/>
              <a:t>both the sender and receiver must be synchronized – using the same key and operating at the same position (state) within that key – to allow for proper decryption.</a:t>
            </a:r>
          </a:p>
          <a:p>
            <a:pPr lvl="1" eaLnBrk="1" hangingPunct="1">
              <a:defRPr/>
            </a:pPr>
            <a:r>
              <a:rPr lang="en-US" sz="1600" dirty="0" smtClean="0"/>
              <a:t> If synchronization is lost due to ciphertext digits being inserted or deleted during transmission, then decryption fails and can only be restored through additional techniques for re-synchronization. </a:t>
            </a:r>
          </a:p>
          <a:p>
            <a:pPr eaLnBrk="1" hangingPunct="1">
              <a:defRPr/>
            </a:pPr>
            <a:r>
              <a:rPr lang="en-US" sz="2400" dirty="0" smtClean="0"/>
              <a:t> no error propagation. </a:t>
            </a:r>
          </a:p>
          <a:p>
            <a:pPr lvl="1" eaLnBrk="1" hangingPunct="1">
              <a:defRPr/>
            </a:pPr>
            <a:r>
              <a:rPr lang="en-US" sz="1600" dirty="0" smtClean="0"/>
              <a:t>A ciphertext digit that is modified (but not deleted) during transmission does not affect the decryption of other ciphertext digits</a:t>
            </a:r>
            <a:r>
              <a:rPr lang="en-US" sz="1400" dirty="0" smtClean="0"/>
              <a:t>.</a:t>
            </a:r>
          </a:p>
          <a:p>
            <a:pPr eaLnBrk="1" hangingPunct="1">
              <a:defRPr/>
            </a:pPr>
            <a:r>
              <a:rPr lang="en-US" sz="2400" dirty="0" smtClean="0"/>
              <a:t>active attacks. </a:t>
            </a:r>
          </a:p>
          <a:p>
            <a:pPr lvl="1" eaLnBrk="1" hangingPunct="1">
              <a:defRPr/>
            </a:pPr>
            <a:r>
              <a:rPr lang="en-US" sz="1600" dirty="0" smtClean="0"/>
              <a:t>the insertion, deletion, or replay of ciphertext digits by an active adversary causes immediate loss of synchronization, and hence might possibly be detected by the decryptor.</a:t>
            </a:r>
          </a:p>
          <a:p>
            <a:pPr lvl="1" eaLnBrk="1" hangingPunct="1">
              <a:defRPr/>
            </a:pPr>
            <a:r>
              <a:rPr lang="en-US" sz="1600" dirty="0" smtClean="0"/>
              <a:t>an active adversary might possibly be able to make changes to selected ciphertext digits, and know exactly what affect these changes have on the plaintext.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9263" y="30480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Synchronous Stream Cipher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ChangeArrowheads="1"/>
          </p:cNvSpPr>
          <p:nvPr/>
        </p:nvSpPr>
        <p:spPr bwMode="auto">
          <a:xfrm>
            <a:off x="449263" y="304800"/>
            <a:ext cx="82438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i="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Synchronous Stream Cipher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81000" y="1828800"/>
          <a:ext cx="8420100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5458587" imgH="2448267" progId="PBrush">
                  <p:embed/>
                </p:oleObj>
              </mc:Choice>
              <mc:Fallback>
                <p:oleObj name="Bitmap Image" r:id="rId4" imgW="5458587" imgH="2448267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976"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420100" cy="336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L-2-B-ClassicalCiphers</Template>
  <TotalTime>5722</TotalTime>
  <Words>1368</Words>
  <Application>Microsoft Office PowerPoint</Application>
  <PresentationFormat>On-screen Show (4:3)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Concourse</vt:lpstr>
      <vt:lpstr>Office Theme</vt:lpstr>
      <vt:lpstr>Bitmap Image</vt:lpstr>
      <vt:lpstr>Equation</vt:lpstr>
      <vt:lpstr>CRYPTOGRAPHY</vt:lpstr>
      <vt:lpstr>PowerPoint Presentation</vt:lpstr>
      <vt:lpstr>PowerPoint Presentation</vt:lpstr>
      <vt:lpstr>PowerPoint Presentation</vt:lpstr>
      <vt:lpstr>PowerPoint Presentation</vt:lpstr>
      <vt:lpstr>Stream Ciphers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Feedback Shift Register - LFSR </vt:lpstr>
    </vt:vector>
  </TitlesOfParts>
  <Company>CCT&amp;SM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Nazar Abbas</dc:creator>
  <cp:lastModifiedBy>Aijazz</cp:lastModifiedBy>
  <cp:revision>554</cp:revision>
  <dcterms:created xsi:type="dcterms:W3CDTF">2006-06-15T07:02:04Z</dcterms:created>
  <dcterms:modified xsi:type="dcterms:W3CDTF">2011-05-17T03:26:51Z</dcterms:modified>
</cp:coreProperties>
</file>