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3"/>
  </p:notesMasterIdLst>
  <p:handoutMasterIdLst>
    <p:handoutMasterId r:id="rId44"/>
  </p:handoutMasterIdLst>
  <p:sldIdLst>
    <p:sldId id="295" r:id="rId2"/>
    <p:sldId id="288" r:id="rId3"/>
    <p:sldId id="257" r:id="rId4"/>
    <p:sldId id="293" r:id="rId5"/>
    <p:sldId id="292" r:id="rId6"/>
    <p:sldId id="272" r:id="rId7"/>
    <p:sldId id="264" r:id="rId8"/>
    <p:sldId id="259" r:id="rId9"/>
    <p:sldId id="256" r:id="rId10"/>
    <p:sldId id="294" r:id="rId11"/>
    <p:sldId id="261" r:id="rId12"/>
    <p:sldId id="262" r:id="rId13"/>
    <p:sldId id="263" r:id="rId14"/>
    <p:sldId id="278" r:id="rId15"/>
    <p:sldId id="266" r:id="rId16"/>
    <p:sldId id="273" r:id="rId17"/>
    <p:sldId id="267" r:id="rId18"/>
    <p:sldId id="268" r:id="rId19"/>
    <p:sldId id="296" r:id="rId20"/>
    <p:sldId id="297" r:id="rId21"/>
    <p:sldId id="298" r:id="rId22"/>
    <p:sldId id="299" r:id="rId23"/>
    <p:sldId id="300" r:id="rId24"/>
    <p:sldId id="302" r:id="rId25"/>
    <p:sldId id="303" r:id="rId26"/>
    <p:sldId id="269" r:id="rId27"/>
    <p:sldId id="270" r:id="rId28"/>
    <p:sldId id="271" r:id="rId29"/>
    <p:sldId id="274" r:id="rId30"/>
    <p:sldId id="275" r:id="rId31"/>
    <p:sldId id="276" r:id="rId32"/>
    <p:sldId id="277" r:id="rId33"/>
    <p:sldId id="279" r:id="rId34"/>
    <p:sldId id="282" r:id="rId35"/>
    <p:sldId id="283" r:id="rId36"/>
    <p:sldId id="284" r:id="rId37"/>
    <p:sldId id="285" r:id="rId38"/>
    <p:sldId id="286" r:id="rId39"/>
    <p:sldId id="287" r:id="rId40"/>
    <p:sldId id="289" r:id="rId41"/>
    <p:sldId id="301" r:id="rId42"/>
  </p:sldIdLst>
  <p:sldSz cx="9144000" cy="6858000" type="screen4x3"/>
  <p:notesSz cx="6781800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99"/>
    <a:srgbClr val="CCECFF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8" d="100"/>
          <a:sy n="48" d="100"/>
        </p:scale>
        <p:origin x="-1146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defTabSz="915988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defTabSz="915988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66E7E1A6-380D-45FA-896D-BFBC07CD056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defTabSz="915988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260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defTabSz="915988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4710B729-D463-46E0-97CC-51F906EC51E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SE301_Topic4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(c)  Al-Amer 2006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B81270-9EAB-40F4-A690-153BBFFF3CD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SE301_Topic4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 Al-Amer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73F33-A825-410F-B456-21824C2E308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SE301_Topic4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 Al-Amer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9E5D5-DC45-4E40-8B42-16B589CC3D1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SE301_Topic4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 Al-Amer 2006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145C7-C655-4A27-BE89-FD77E495412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SE301_Topic4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 Al-Amer 2006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DAAA5-5E9E-47E2-B494-796EFC7F3C0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SE301_Topic4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 Al-Amer 2006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C655B-1003-415E-83AE-58787807845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SE301_Topic4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 Al-Amer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7EF76-4695-40D0-A950-70CE0F04D17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SE301_Topic4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 Al-Amer 2006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F8AAF-E289-4317-9144-E602156FF6B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SE301_Topic4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 Al-Amer 2006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60E55-FA18-40C6-8EC4-E0FB3FCD52A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SE301_Topic4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 Al-Amer 2006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3CD01-ABE2-4E5D-A1ED-D4886FE54D0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SE301_Topic4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 Al-Amer 2006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15616-696D-4604-B502-BF3682BA45C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SE301_Topic4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 Al-Amer 2006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2CB72-D1DC-4AFD-8052-F2A6F60B45C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SE301_Topic4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 Al-Amer 2006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D332C-F5FE-4C27-9549-7AAECF2CA63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SE301_Topic4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 Al-Amer 2006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2CFDE-EBDD-42DC-9EA4-9B7F2D0297D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/>
              <a:t>SE301_Topic4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r>
              <a:rPr lang="en-US"/>
              <a:t>(c)  Al-Amer 2006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E2F54431-9831-4907-B178-8B053F5E5A5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2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2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3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 dirty="0" smtClean="0">
                <a:solidFill>
                  <a:srgbClr val="FF0000"/>
                </a:solidFill>
              </a:rPr>
              <a:t>LECTURE - 7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533400"/>
            <a:ext cx="8229600" cy="1676400"/>
          </a:xfrm>
        </p:spPr>
        <p:txBody>
          <a:bodyPr/>
          <a:lstStyle/>
          <a:p>
            <a:pPr eaLnBrk="1" hangingPunct="1"/>
            <a:r>
              <a:rPr lang="en-US" sz="3500" b="1" dirty="0" smtClean="0"/>
              <a:t/>
            </a:r>
            <a:br>
              <a:rPr lang="en-US" sz="3500" b="1" dirty="0" smtClean="0"/>
            </a:br>
            <a:r>
              <a:rPr lang="en-US" sz="4800" b="1" dirty="0" smtClean="0">
                <a:solidFill>
                  <a:srgbClr val="FF3300"/>
                </a:solidFill>
              </a:rPr>
              <a:t>LEAST- SQUARES LINE</a:t>
            </a:r>
            <a:endParaRPr lang="en-US" sz="3900" b="1" dirty="0" smtClean="0">
              <a:solidFill>
                <a:srgbClr val="FF3300"/>
              </a:solidFill>
            </a:endParaRPr>
          </a:p>
        </p:txBody>
      </p:sp>
      <p:sp>
        <p:nvSpPr>
          <p:cNvPr id="27651" name="Subtitle 6"/>
          <p:cNvSpPr>
            <a:spLocks noGrp="1"/>
          </p:cNvSpPr>
          <p:nvPr>
            <p:ph type="subTitle" idx="1"/>
          </p:nvPr>
        </p:nvSpPr>
        <p:spPr>
          <a:xfrm>
            <a:off x="304800" y="3124200"/>
            <a:ext cx="8534400" cy="3733800"/>
          </a:xfrm>
          <a:solidFill>
            <a:srgbClr val="FFFF99"/>
          </a:solidFill>
          <a:ln>
            <a:solidFill>
              <a:srgbClr val="FFC000"/>
            </a:solidFill>
          </a:ln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FF0000"/>
                </a:solidFill>
              </a:rPr>
              <a:t>The least square line </a:t>
            </a: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y=f(x)=</a:t>
            </a:r>
            <a:r>
              <a:rPr lang="en-US" sz="4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Ax+B</a:t>
            </a: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is the line that minimizes RMS-error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981200"/>
            <a:ext cx="8305800" cy="1066800"/>
          </a:xfrm>
          <a:solidFill>
            <a:srgbClr val="FFFF00"/>
          </a:solidFill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Please</a:t>
            </a:r>
            <a:r>
              <a:rPr lang="en-US" dirty="0" smtClean="0">
                <a:solidFill>
                  <a:srgbClr val="FF0000"/>
                </a:solidFill>
              </a:rPr>
              <a:t> write down the black board summary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FINDING LEAST-SQUARES LINE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b="1" dirty="0" smtClean="0">
                <a:solidFill>
                  <a:srgbClr val="FF0000"/>
                </a:solidFill>
              </a:rPr>
              <a:t>Determine the Unknowns 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idx="1"/>
          </p:nvPr>
        </p:nvGraphicFramePr>
        <p:xfrm>
          <a:off x="990600" y="2608263"/>
          <a:ext cx="7086600" cy="2643187"/>
        </p:xfrm>
        <a:graphic>
          <a:graphicData uri="http://schemas.openxmlformats.org/presentationml/2006/ole">
            <p:oleObj spid="_x0000_s4098" name="Equation" r:id="rId3" imgW="4800600" imgH="1790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FF0000"/>
                </a:solidFill>
              </a:rPr>
              <a:t>Determine the Unknowns 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905000" y="2819400"/>
            <a:ext cx="4038600" cy="2667000"/>
          </a:xfrm>
          <a:prstGeom prst="rect">
            <a:avLst/>
          </a:prstGeom>
          <a:noFill/>
          <a:ln w="76200" cmpd="tri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idx="1"/>
          </p:nvPr>
        </p:nvGraphicFramePr>
        <p:xfrm>
          <a:off x="1447800" y="1617663"/>
          <a:ext cx="6781800" cy="3732212"/>
        </p:xfrm>
        <a:graphic>
          <a:graphicData uri="http://schemas.openxmlformats.org/presentationml/2006/ole">
            <p:oleObj spid="_x0000_s5122" name="Equation" r:id="rId3" imgW="3530520" imgH="1942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sz="6600" b="1" dirty="0" smtClean="0">
                <a:solidFill>
                  <a:srgbClr val="FF0000"/>
                </a:solidFill>
              </a:rPr>
              <a:t>Remember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idx="1"/>
          </p:nvPr>
        </p:nvGraphicFramePr>
        <p:xfrm>
          <a:off x="609600" y="1897063"/>
          <a:ext cx="3810000" cy="2024062"/>
        </p:xfrm>
        <a:graphic>
          <a:graphicData uri="http://schemas.openxmlformats.org/presentationml/2006/ole">
            <p:oleObj spid="_x0000_s7170" name="Equation" r:id="rId3" imgW="2222280" imgH="1180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How to find constant in y=</a:t>
            </a:r>
            <a:r>
              <a:rPr lang="en-US" b="1" dirty="0" err="1" smtClean="0">
                <a:solidFill>
                  <a:srgbClr val="FF0000"/>
                </a:solidFill>
              </a:rPr>
              <a:t>ax+b</a:t>
            </a:r>
            <a:r>
              <a:rPr lang="en-US" dirty="0" smtClean="0"/>
              <a:t> 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184275" y="1584325"/>
          <a:ext cx="4752975" cy="4222750"/>
        </p:xfrm>
        <a:graphic>
          <a:graphicData uri="http://schemas.openxmlformats.org/presentationml/2006/ole">
            <p:oleObj spid="_x0000_s8194" name="Equation" r:id="rId3" imgW="3301920" imgH="2933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Example 1</a:t>
            </a:r>
            <a:r>
              <a:rPr lang="en-US" dirty="0" smtClean="0"/>
              <a:t> 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998663" y="2016125"/>
          <a:ext cx="3773487" cy="3170238"/>
        </p:xfrm>
        <a:graphic>
          <a:graphicData uri="http://schemas.openxmlformats.org/presentationml/2006/ole">
            <p:oleObj spid="_x0000_s9218" name="Equation" r:id="rId3" imgW="2222280" imgH="1866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 </a:t>
            </a:r>
          </a:p>
        </p:txBody>
      </p:sp>
      <p:graphicFrame>
        <p:nvGraphicFramePr>
          <p:cNvPr id="26709" name="Group 85"/>
          <p:cNvGraphicFramePr>
            <a:graphicFrameLocks noGrp="1"/>
          </p:cNvGraphicFramePr>
          <p:nvPr>
            <p:ph sz="half" idx="2"/>
          </p:nvPr>
        </p:nvGraphicFramePr>
        <p:xfrm>
          <a:off x="1143000" y="1828800"/>
          <a:ext cx="5943600" cy="4041648"/>
        </p:xfrm>
        <a:graphic>
          <a:graphicData uri="http://schemas.openxmlformats.org/drawingml/2006/table">
            <a:tbl>
              <a:tblPr/>
              <a:tblGrid>
                <a:gridCol w="1355725"/>
                <a:gridCol w="1236663"/>
                <a:gridCol w="1233487"/>
                <a:gridCol w="882650"/>
                <a:gridCol w="1235075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k</a:t>
                      </a:r>
                      <a:endParaRPr kumimoji="0" 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9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k</a:t>
                      </a:r>
                      <a:endParaRPr kumimoji="0" 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17.3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k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k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k</a:t>
                      </a:r>
                      <a:endParaRPr kumimoji="0" 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18.9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35.8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61" name="Line 75"/>
          <p:cNvSpPr>
            <a:spLocks noChangeShapeType="1"/>
          </p:cNvSpPr>
          <p:nvPr/>
        </p:nvSpPr>
        <p:spPr bwMode="auto">
          <a:xfrm flipH="1" flipV="1">
            <a:off x="5867399" y="6324599"/>
            <a:ext cx="45719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2" name="Line 77"/>
          <p:cNvSpPr>
            <a:spLocks noChangeShapeType="1"/>
          </p:cNvSpPr>
          <p:nvPr/>
        </p:nvSpPr>
        <p:spPr bwMode="auto">
          <a:xfrm>
            <a:off x="1143000" y="23622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Example 1</a:t>
            </a:r>
            <a:r>
              <a:rPr lang="en-US" dirty="0" smtClean="0"/>
              <a:t> </a:t>
            </a:r>
          </a:p>
        </p:txBody>
      </p:sp>
      <p:graphicFrame>
        <p:nvGraphicFramePr>
          <p:cNvPr id="10242" name="Object 24"/>
          <p:cNvGraphicFramePr>
            <a:graphicFrameLocks noChangeAspect="1"/>
          </p:cNvGraphicFramePr>
          <p:nvPr>
            <p:ph sz="half" idx="1"/>
          </p:nvPr>
        </p:nvGraphicFramePr>
        <p:xfrm>
          <a:off x="1219200" y="1947863"/>
          <a:ext cx="5715000" cy="4027487"/>
        </p:xfrm>
        <a:graphic>
          <a:graphicData uri="http://schemas.openxmlformats.org/presentationml/2006/ole">
            <p:oleObj spid="_x0000_s10242" name="Equation" r:id="rId3" imgW="3225600" imgH="227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 dirty="0" smtClean="0">
                <a:solidFill>
                  <a:srgbClr val="FF0000"/>
                </a:solidFill>
              </a:rPr>
              <a:t>Power Fit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17815" y="1447800"/>
          <a:ext cx="8526185" cy="4800600"/>
        </p:xfrm>
        <a:graphic>
          <a:graphicData uri="http://schemas.openxmlformats.org/presentationml/2006/ole">
            <p:oleObj spid="_x0000_s61441" name="Equation" r:id="rId3" imgW="3124080" imgH="2222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543800" cy="2362200"/>
          </a:xfrm>
        </p:spPr>
        <p:txBody>
          <a:bodyPr/>
          <a:lstStyle/>
          <a:p>
            <a:pPr eaLnBrk="1" hangingPunct="1"/>
            <a:r>
              <a:rPr lang="en-US" sz="3500" b="1" dirty="0" smtClean="0"/>
              <a:t/>
            </a:r>
            <a:br>
              <a:rPr lang="en-US" sz="3500" b="1" dirty="0" smtClean="0"/>
            </a:br>
            <a:r>
              <a:rPr lang="en-US" sz="4700" b="1" dirty="0" smtClean="0">
                <a:solidFill>
                  <a:srgbClr val="FF3300"/>
                </a:solidFill>
              </a:rPr>
              <a:t>LEAST SQUARES    </a:t>
            </a:r>
            <a:br>
              <a:rPr lang="en-US" sz="4700" b="1" dirty="0" smtClean="0">
                <a:solidFill>
                  <a:srgbClr val="FF3300"/>
                </a:solidFill>
              </a:rPr>
            </a:br>
            <a:r>
              <a:rPr lang="en-US" sz="4700" b="1" dirty="0" smtClean="0">
                <a:solidFill>
                  <a:srgbClr val="FF3300"/>
                </a:solidFill>
              </a:rPr>
              <a:t/>
            </a:r>
            <a:br>
              <a:rPr lang="en-US" sz="4700" b="1" dirty="0" smtClean="0">
                <a:solidFill>
                  <a:srgbClr val="FF3300"/>
                </a:solidFill>
              </a:rPr>
            </a:br>
            <a:r>
              <a:rPr lang="en-US" sz="4700" b="1" dirty="0" smtClean="0">
                <a:solidFill>
                  <a:srgbClr val="FF3300"/>
                </a:solidFill>
              </a:rPr>
              <a:t> CURVE FITTING</a:t>
            </a:r>
            <a:endParaRPr lang="en-US" sz="5100" b="1" dirty="0" smtClean="0">
              <a:solidFill>
                <a:srgbClr val="FF3300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2209800"/>
          </a:xfrm>
        </p:spPr>
        <p:txBody>
          <a:bodyPr/>
          <a:lstStyle/>
          <a:p>
            <a:pPr eaLnBrk="1" hangingPunct="1"/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 dirty="0" smtClean="0">
                <a:solidFill>
                  <a:srgbClr val="FF0000"/>
                </a:solidFill>
              </a:rPr>
              <a:t>Polynomial Fitting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69888" y="1752600"/>
          <a:ext cx="8556625" cy="4929188"/>
        </p:xfrm>
        <a:graphic>
          <a:graphicData uri="http://schemas.openxmlformats.org/presentationml/2006/ole">
            <p:oleObj spid="_x0000_s78850" name="Equation" r:id="rId3" imgW="5600520" imgH="3073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8153400" cy="685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Find the least –squares parabola</a:t>
            </a:r>
          </a:p>
          <a:p>
            <a:pPr>
              <a:buNone/>
            </a:pPr>
            <a:r>
              <a:rPr lang="en-US" dirty="0" smtClean="0"/>
              <a:t>for the set of data:-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705600" y="1752600"/>
          <a:ext cx="1600200" cy="279400"/>
        </p:xfrm>
        <a:graphic>
          <a:graphicData uri="http://schemas.openxmlformats.org/presentationml/2006/ole">
            <p:oleObj spid="_x0000_s81922" name="Equation" r:id="rId3" imgW="1600200" imgH="27936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84650" y="2597150"/>
          <a:ext cx="1225550" cy="2279650"/>
        </p:xfrm>
        <a:graphic>
          <a:graphicData uri="http://schemas.openxmlformats.org/presentationml/2006/ole">
            <p:oleObj spid="_x0000_s81923" name="Equation" r:id="rId4" imgW="774360" imgH="1663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724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86300" y="3536950"/>
          <a:ext cx="222250" cy="400050"/>
        </p:xfrm>
        <a:graphic>
          <a:graphicData uri="http://schemas.openxmlformats.org/presentationml/2006/ole">
            <p:oleObj spid="_x0000_s83971" name="Equation" r:id="rId3" imgW="139680" imgH="29196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4800" y="1927225"/>
          <a:ext cx="8750149" cy="3940175"/>
        </p:xfrm>
        <a:graphic>
          <a:graphicData uri="http://schemas.openxmlformats.org/presentationml/2006/ole">
            <p:oleObj spid="_x0000_s83972" name="Equation" r:id="rId4" imgW="5206680" imgH="2019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Using The derived Normal Equations we get 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16A+20B=50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20B=6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20A+4C=50 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FF0000"/>
                </a:solidFill>
              </a:rPr>
              <a:t>Polynomial Wiggle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It is tempting to use a least-squares polynomial to fit  data that are nonlinear. But if the data do not exhibit a polynomial nature, the resulting curve may exhibit large oscillations. This phenomenon is called </a:t>
            </a:r>
            <a:r>
              <a:rPr lang="en-US" dirty="0" smtClean="0">
                <a:solidFill>
                  <a:srgbClr val="FF0000"/>
                </a:solidFill>
              </a:rPr>
              <a:t>Polynomial Wiggle. 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76400" y="1371600"/>
            <a:ext cx="6477000" cy="4857750"/>
          </a:xfrm>
          <a:noFill/>
        </p:spPr>
      </p:pic>
      <p:sp>
        <p:nvSpPr>
          <p:cNvPr id="55299" name="Line 3"/>
          <p:cNvSpPr>
            <a:spLocks noChangeShapeType="1"/>
          </p:cNvSpPr>
          <p:nvPr/>
        </p:nvSpPr>
        <p:spPr bwMode="auto">
          <a:xfrm flipH="1">
            <a:off x="2895600" y="289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 flipH="1" flipV="1">
            <a:off x="3733800" y="4800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10 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order </a:t>
            </a:r>
            <a:r>
              <a:rPr lang="en-US" dirty="0" smtClean="0">
                <a:solidFill>
                  <a:srgbClr val="FF0000"/>
                </a:solidFill>
              </a:rPr>
              <a:t>Polynomial Curve Fitting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 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>
            <p:ph idx="1"/>
          </p:nvPr>
        </p:nvGraphicFramePr>
        <p:xfrm>
          <a:off x="3257550" y="3408363"/>
          <a:ext cx="2628900" cy="914400"/>
        </p:xfrm>
        <a:graphic>
          <a:graphicData uri="http://schemas.openxmlformats.org/presentationml/2006/ole">
            <p:oleObj spid="_x0000_s11266" name="Equation" r:id="rId3" imgW="2628720" imgH="914400" progId="Equation.3">
              <p:embed/>
            </p:oleObj>
          </a:graphicData>
        </a:graphic>
      </p:graphicFrame>
      <p:graphicFrame>
        <p:nvGraphicFramePr>
          <p:cNvPr id="41008" name="Group 48"/>
          <p:cNvGraphicFramePr>
            <a:graphicFrameLocks noGrp="1"/>
          </p:cNvGraphicFramePr>
          <p:nvPr>
            <p:ph sz="half" idx="4294967295"/>
          </p:nvPr>
        </p:nvGraphicFramePr>
        <p:xfrm>
          <a:off x="1447800" y="1633538"/>
          <a:ext cx="7696200" cy="1206500"/>
        </p:xfrm>
        <a:graphic>
          <a:graphicData uri="http://schemas.openxmlformats.org/drawingml/2006/table">
            <a:tbl>
              <a:tblPr/>
              <a:tblGrid>
                <a:gridCol w="842963"/>
                <a:gridCol w="838200"/>
                <a:gridCol w="842962"/>
                <a:gridCol w="839788"/>
                <a:gridCol w="841375"/>
                <a:gridCol w="842962"/>
                <a:gridCol w="839788"/>
                <a:gridCol w="842962"/>
                <a:gridCol w="965200"/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-0.23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-0.29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 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752600" y="1676400"/>
          <a:ext cx="6251575" cy="4572000"/>
        </p:xfrm>
        <a:graphic>
          <a:graphicData uri="http://schemas.openxmlformats.org/presentationml/2006/ole">
            <p:oleObj spid="_x0000_s12290" name="Equation" r:id="rId3" imgW="4190760" imgH="26542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 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762000" y="1633538"/>
          <a:ext cx="7696200" cy="4276725"/>
        </p:xfrm>
        <a:graphic>
          <a:graphicData uri="http://schemas.openxmlformats.org/presentationml/2006/ole">
            <p:oleObj spid="_x0000_s13314" name="Equation" r:id="rId3" imgW="4178160" imgH="22604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3300"/>
                </a:solidFill>
              </a:rPr>
              <a:t>How do you judge performance</a:t>
            </a:r>
            <a:r>
              <a:rPr lang="en-US" sz="4000" dirty="0" smtClean="0"/>
              <a:t>?</a:t>
            </a:r>
            <a:r>
              <a:rPr lang="en-US" dirty="0" smtClean="0"/>
              <a:t> 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685800" y="1798638"/>
          <a:ext cx="7391400" cy="1049337"/>
        </p:xfrm>
        <a:graphic>
          <a:graphicData uri="http://schemas.openxmlformats.org/presentationml/2006/ole">
            <p:oleObj spid="_x0000_s14338" name="Equation" r:id="rId3" imgW="4381200" imgH="622080" progId="Equation.3">
              <p:embed/>
            </p:oleObj>
          </a:graphicData>
        </a:graphic>
      </p:graphicFrame>
      <p:graphicFrame>
        <p:nvGraphicFramePr>
          <p:cNvPr id="14339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685800" y="3128963"/>
          <a:ext cx="6934200" cy="2582862"/>
        </p:xfrm>
        <a:graphic>
          <a:graphicData uri="http://schemas.openxmlformats.org/presentationml/2006/ole">
            <p:oleObj spid="_x0000_s14339" name="Equation" r:id="rId4" imgW="4431960" imgH="1650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74638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Motivation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44650"/>
            <a:ext cx="7562850" cy="44831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Given a set of experimental data </a:t>
            </a:r>
          </a:p>
        </p:txBody>
      </p:sp>
      <p:graphicFrame>
        <p:nvGraphicFramePr>
          <p:cNvPr id="5165" name="Group 45"/>
          <p:cNvGraphicFramePr>
            <a:graphicFrameLocks noGrp="1"/>
          </p:cNvGraphicFramePr>
          <p:nvPr>
            <p:ph/>
          </p:nvPr>
        </p:nvGraphicFramePr>
        <p:xfrm>
          <a:off x="990600" y="2289175"/>
          <a:ext cx="2590800" cy="1547813"/>
        </p:xfrm>
        <a:graphic>
          <a:graphicData uri="http://schemas.openxmlformats.org/drawingml/2006/table">
            <a:tbl>
              <a:tblPr/>
              <a:tblGrid>
                <a:gridCol w="371475"/>
                <a:gridCol w="695325"/>
                <a:gridCol w="762000"/>
                <a:gridCol w="762000"/>
              </a:tblGrid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987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8693" name="Text Box 30"/>
          <p:cNvSpPr txBox="1">
            <a:spLocks noChangeArrowheads="1"/>
          </p:cNvSpPr>
          <p:nvPr/>
        </p:nvSpPr>
        <p:spPr bwMode="auto">
          <a:xfrm>
            <a:off x="533400" y="4038600"/>
            <a:ext cx="39624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Arial" charset="0"/>
              </a:rPr>
              <a:t>The relationship between x and y may not be clear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Arial" charset="0"/>
              </a:rPr>
              <a:t>we want to find an expression for f(x)</a:t>
            </a:r>
          </a:p>
        </p:txBody>
      </p:sp>
      <p:sp>
        <p:nvSpPr>
          <p:cNvPr id="28694" name="Rectangle 31"/>
          <p:cNvSpPr>
            <a:spLocks noChangeArrowheads="1"/>
          </p:cNvSpPr>
          <p:nvPr/>
        </p:nvSpPr>
        <p:spPr bwMode="auto">
          <a:xfrm>
            <a:off x="4800600" y="2362200"/>
            <a:ext cx="35814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32"/>
          <p:cNvSpPr>
            <a:spLocks noChangeShapeType="1"/>
          </p:cNvSpPr>
          <p:nvPr/>
        </p:nvSpPr>
        <p:spPr bwMode="auto">
          <a:xfrm flipV="1">
            <a:off x="5257800" y="2743200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96" name="Line 34"/>
          <p:cNvSpPr>
            <a:spLocks noChangeShapeType="1"/>
          </p:cNvSpPr>
          <p:nvPr/>
        </p:nvSpPr>
        <p:spPr bwMode="auto">
          <a:xfrm>
            <a:off x="5257800" y="541020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97" name="Line 35"/>
          <p:cNvSpPr>
            <a:spLocks noChangeShapeType="1"/>
          </p:cNvSpPr>
          <p:nvPr/>
        </p:nvSpPr>
        <p:spPr bwMode="auto">
          <a:xfrm>
            <a:off x="5715000" y="533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8" name="Line 36"/>
          <p:cNvSpPr>
            <a:spLocks noChangeShapeType="1"/>
          </p:cNvSpPr>
          <p:nvPr/>
        </p:nvSpPr>
        <p:spPr bwMode="auto">
          <a:xfrm>
            <a:off x="6400800" y="533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9" name="Line 37"/>
          <p:cNvSpPr>
            <a:spLocks noChangeShapeType="1"/>
          </p:cNvSpPr>
          <p:nvPr/>
        </p:nvSpPr>
        <p:spPr bwMode="auto">
          <a:xfrm>
            <a:off x="7086600" y="533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0" name="Text Box 38"/>
          <p:cNvSpPr txBox="1">
            <a:spLocks noChangeArrowheads="1"/>
          </p:cNvSpPr>
          <p:nvPr/>
        </p:nvSpPr>
        <p:spPr bwMode="auto">
          <a:xfrm>
            <a:off x="5562600" y="55626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1         2         3</a:t>
            </a:r>
          </a:p>
        </p:txBody>
      </p:sp>
      <p:sp>
        <p:nvSpPr>
          <p:cNvPr id="28701" name="Oval 39"/>
          <p:cNvSpPr>
            <a:spLocks noChangeArrowheads="1"/>
          </p:cNvSpPr>
          <p:nvPr/>
        </p:nvSpPr>
        <p:spPr bwMode="auto">
          <a:xfrm>
            <a:off x="56388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Oval 40"/>
          <p:cNvSpPr>
            <a:spLocks noChangeArrowheads="1"/>
          </p:cNvSpPr>
          <p:nvPr/>
        </p:nvSpPr>
        <p:spPr bwMode="auto">
          <a:xfrm>
            <a:off x="6248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Oval 41"/>
          <p:cNvSpPr>
            <a:spLocks noChangeArrowheads="1"/>
          </p:cNvSpPr>
          <p:nvPr/>
        </p:nvSpPr>
        <p:spPr bwMode="auto">
          <a:xfrm>
            <a:off x="6934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Regression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562600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Given the following data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It is required to determine a function of two variables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    </a:t>
            </a:r>
            <a:r>
              <a:rPr lang="en-US" smtClean="0">
                <a:solidFill>
                  <a:srgbClr val="FF3300"/>
                </a:solidFill>
              </a:rPr>
              <a:t>f(x,t) = a + b x + c 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    to explain the data that is best in  the least square sense. </a:t>
            </a:r>
          </a:p>
        </p:txBody>
      </p:sp>
      <p:graphicFrame>
        <p:nvGraphicFramePr>
          <p:cNvPr id="60480" name="Group 64"/>
          <p:cNvGraphicFramePr>
            <a:graphicFrameLocks noGrp="1"/>
          </p:cNvGraphicFramePr>
          <p:nvPr>
            <p:ph sz="quarter" idx="3"/>
          </p:nvPr>
        </p:nvGraphicFramePr>
        <p:xfrm>
          <a:off x="4495800" y="1676400"/>
          <a:ext cx="4267200" cy="1703388"/>
        </p:xfrm>
        <a:graphic>
          <a:graphicData uri="http://schemas.openxmlformats.org/drawingml/2006/table">
            <a:tbl>
              <a:tblPr/>
              <a:tblGrid>
                <a:gridCol w="1143000"/>
                <a:gridCol w="701675"/>
                <a:gridCol w="806450"/>
                <a:gridCol w="808038"/>
                <a:gridCol w="808037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f(x,t)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Solution of Multiple Regression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3886200" cy="44116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Construct       , the sum of the square of the error and derive  the  necessary conditions by equating the partial derivatives  with respect to the unknown parameters to zero then solve the  equations.</a:t>
            </a:r>
          </a:p>
        </p:txBody>
      </p:sp>
      <p:graphicFrame>
        <p:nvGraphicFramePr>
          <p:cNvPr id="15362" name="Object 26"/>
          <p:cNvGraphicFramePr>
            <a:graphicFrameLocks noChangeAspect="1"/>
          </p:cNvGraphicFramePr>
          <p:nvPr>
            <p:ph sz="quarter" idx="3"/>
          </p:nvPr>
        </p:nvGraphicFramePr>
        <p:xfrm>
          <a:off x="2057400" y="1676400"/>
          <a:ext cx="533400" cy="492125"/>
        </p:xfrm>
        <a:graphic>
          <a:graphicData uri="http://schemas.openxmlformats.org/presentationml/2006/ole">
            <p:oleObj spid="_x0000_s15362" name="Equation" r:id="rId3" imgW="164880" imgH="152280" progId="Equation.3">
              <p:embed/>
            </p:oleObj>
          </a:graphicData>
        </a:graphic>
      </p:graphicFrame>
      <p:graphicFrame>
        <p:nvGraphicFramePr>
          <p:cNvPr id="62526" name="Group 62"/>
          <p:cNvGraphicFramePr>
            <a:graphicFrameLocks noGrp="1"/>
          </p:cNvGraphicFramePr>
          <p:nvPr>
            <p:ph sz="quarter" idx="2"/>
          </p:nvPr>
        </p:nvGraphicFramePr>
        <p:xfrm>
          <a:off x="4419600" y="1600200"/>
          <a:ext cx="4267200" cy="2097088"/>
        </p:xfrm>
        <a:graphic>
          <a:graphicData uri="http://schemas.openxmlformats.org/drawingml/2006/table">
            <a:tbl>
              <a:tblPr/>
              <a:tblGrid>
                <a:gridCol w="1143000"/>
                <a:gridCol w="701675"/>
                <a:gridCol w="806450"/>
                <a:gridCol w="808038"/>
                <a:gridCol w="808037"/>
              </a:tblGrid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f(x,t)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Solution of Multiple Regression</a:t>
            </a:r>
          </a:p>
        </p:txBody>
      </p:sp>
      <p:graphicFrame>
        <p:nvGraphicFramePr>
          <p:cNvPr id="16386" name="Object 26"/>
          <p:cNvGraphicFramePr>
            <a:graphicFrameLocks noChangeAspect="1"/>
          </p:cNvGraphicFramePr>
          <p:nvPr>
            <p:ph sz="quarter" idx="3"/>
          </p:nvPr>
        </p:nvGraphicFramePr>
        <p:xfrm>
          <a:off x="762000" y="1524000"/>
          <a:ext cx="4800600" cy="4560888"/>
        </p:xfrm>
        <a:graphic>
          <a:graphicData uri="http://schemas.openxmlformats.org/presentationml/2006/ole">
            <p:oleObj spid="_x0000_s16386" name="Equation" r:id="rId3" imgW="2539800" imgH="24127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839200" cy="1752600"/>
          </a:xfrm>
        </p:spPr>
        <p:txBody>
          <a:bodyPr/>
          <a:lstStyle/>
          <a:p>
            <a:pPr eaLnBrk="1" hangingPunct="1"/>
            <a:r>
              <a:rPr lang="en-US" sz="4100" b="1" dirty="0" smtClean="0">
                <a:solidFill>
                  <a:schemeClr val="accent2"/>
                </a:solidFill>
              </a:rPr>
              <a:t/>
            </a:r>
            <a:br>
              <a:rPr lang="en-US" sz="4100" b="1" dirty="0" smtClean="0">
                <a:solidFill>
                  <a:schemeClr val="accent2"/>
                </a:solidFill>
              </a:rPr>
            </a:br>
            <a:r>
              <a:rPr lang="en-US" sz="4100" b="1" dirty="0" smtClean="0">
                <a:solidFill>
                  <a:schemeClr val="accent2"/>
                </a:solidFill>
              </a:rPr>
              <a:t> </a:t>
            </a:r>
            <a:r>
              <a:rPr lang="en-US" sz="4400" b="1" dirty="0" smtClean="0">
                <a:solidFill>
                  <a:srgbClr val="FF3300"/>
                </a:solidFill>
              </a:rPr>
              <a:t>NONLINEAR LEAST SQUARE PROBLEMS </a:t>
            </a:r>
            <a:r>
              <a:rPr lang="en-US" sz="3600" b="1" dirty="0" smtClean="0">
                <a:solidFill>
                  <a:srgbClr val="FF3300"/>
                </a:solidFill>
              </a:rPr>
              <a:t> </a:t>
            </a:r>
            <a:r>
              <a:rPr lang="en-US" sz="7200" dirty="0" smtClean="0">
                <a:solidFill>
                  <a:schemeClr val="accent2"/>
                </a:solidFill>
              </a:rPr>
              <a:t> </a:t>
            </a:r>
            <a:endParaRPr lang="en-US" sz="7100" dirty="0" smtClean="0">
              <a:solidFill>
                <a:schemeClr val="accent2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114800"/>
            <a:ext cx="8077200" cy="1365250"/>
          </a:xfrm>
        </p:spPr>
        <p:txBody>
          <a:bodyPr/>
          <a:lstStyle/>
          <a:p>
            <a:pPr algn="l" eaLnBrk="1" hangingPunct="1">
              <a:buFont typeface="Wingdings" pitchFamily="2" charset="2"/>
              <a:buChar char="p"/>
            </a:pPr>
            <a:r>
              <a:rPr lang="en-US" sz="3200" dirty="0" smtClean="0">
                <a:solidFill>
                  <a:srgbClr val="FF3300"/>
                </a:solidFill>
              </a:rPr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ph sz="half" idx="1"/>
          </p:nvPr>
        </p:nvGraphicFramePr>
        <p:xfrm>
          <a:off x="762000" y="2651125"/>
          <a:ext cx="7848600" cy="625475"/>
        </p:xfrm>
        <a:graphic>
          <a:graphicData uri="http://schemas.openxmlformats.org/presentationml/2006/ole">
            <p:oleObj spid="_x0000_s18434" name="Equation" r:id="rId3" imgW="3276360" imgH="253800" progId="Equation.3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762000" y="3505200"/>
          <a:ext cx="7543800" cy="3000375"/>
        </p:xfrm>
        <a:graphic>
          <a:graphicData uri="http://schemas.openxmlformats.org/presentationml/2006/ole">
            <p:oleObj spid="_x0000_s18435" name="Equation" r:id="rId4" imgW="5181480" imgH="2679480" progId="Equation.3">
              <p:embed/>
            </p:oleObj>
          </a:graphicData>
        </a:graphic>
      </p:graphicFrame>
      <p:sp>
        <p:nvSpPr>
          <p:cNvPr id="1843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74638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sz="6600" dirty="0" smtClean="0">
                <a:solidFill>
                  <a:srgbClr val="FF0000"/>
                </a:solidFill>
              </a:rPr>
              <a:t>Linearization Method</a:t>
            </a:r>
            <a:endParaRPr lang="en-US" sz="2800" dirty="0" smtClean="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08025" y="1897063"/>
            <a:ext cx="7521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Given </a:t>
            </a:r>
          </a:p>
        </p:txBody>
      </p:sp>
      <p:graphicFrame>
        <p:nvGraphicFramePr>
          <p:cNvPr id="81926" name="Group 6"/>
          <p:cNvGraphicFramePr>
            <a:graphicFrameLocks noGrp="1"/>
          </p:cNvGraphicFramePr>
          <p:nvPr>
            <p:ph sz="quarter" idx="3"/>
          </p:nvPr>
        </p:nvGraphicFramePr>
        <p:xfrm>
          <a:off x="1828800" y="1712913"/>
          <a:ext cx="3771900" cy="1062038"/>
        </p:xfrm>
        <a:graphic>
          <a:graphicData uri="http://schemas.openxmlformats.org/drawingml/2006/table">
            <a:tbl>
              <a:tblPr/>
              <a:tblGrid>
                <a:gridCol w="942975"/>
                <a:gridCol w="942975"/>
                <a:gridCol w="942975"/>
                <a:gridCol w="942975"/>
              </a:tblGrid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74638"/>
            <a:ext cx="7467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Inconsistent System of Equations</a:t>
            </a: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>
            <p:ph/>
          </p:nvPr>
        </p:nvGraphicFramePr>
        <p:xfrm>
          <a:off x="1212850" y="1597025"/>
          <a:ext cx="6372225" cy="4318000"/>
        </p:xfrm>
        <a:graphic>
          <a:graphicData uri="http://schemas.openxmlformats.org/presentationml/2006/ole">
            <p:oleObj spid="_x0000_s19458" name="Equation" r:id="rId3" imgW="2514600" imgH="1574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74638"/>
            <a:ext cx="7467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Inconsistent System of Equations</a:t>
            </a:r>
            <a:br>
              <a:rPr lang="en-US" sz="3600" smtClean="0"/>
            </a:br>
            <a:r>
              <a:rPr lang="en-US" sz="2900" smtClean="0"/>
              <a:t>Reasons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 flipV="1">
            <a:off x="6858000" y="21336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V="1">
            <a:off x="5410200" y="4572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6781800" y="4267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6781800" y="3657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7086600" y="4572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6781800" y="3962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6781800" y="3429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7162800" y="449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7467600" y="449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7772400" y="449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8077200" y="449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5791200" y="3429000"/>
            <a:ext cx="2667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5715000" y="2514600"/>
            <a:ext cx="29718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6858000" y="3581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6096000" y="2590800"/>
            <a:ext cx="22098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838200" y="1981200"/>
            <a:ext cx="38862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Arial" charset="0"/>
              </a:rPr>
              <a:t>Inconsistent equations may occur because of  errors in formulating the problem,  errors in collecting the data or computational errors.</a:t>
            </a:r>
            <a:r>
              <a:rPr lang="en-US">
                <a:latin typeface="Arial" charset="0"/>
              </a:rPr>
              <a:t> 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5257800" y="5486400"/>
            <a:ext cx="3124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Solution if all lines intersect at one point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74638"/>
            <a:ext cx="7467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Inconsistent System of Equations</a:t>
            </a:r>
            <a:br>
              <a:rPr lang="en-US" sz="3600" smtClean="0"/>
            </a:br>
            <a:r>
              <a:rPr lang="en-US" sz="2800" smtClean="0"/>
              <a:t>Formulation as a least squares problem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>
            <p:ph/>
          </p:nvPr>
        </p:nvGraphicFramePr>
        <p:xfrm>
          <a:off x="457200" y="1597025"/>
          <a:ext cx="6273800" cy="2468563"/>
        </p:xfrm>
        <a:graphic>
          <a:graphicData uri="http://schemas.openxmlformats.org/presentationml/2006/ole">
            <p:oleObj spid="_x0000_s20482" name="Equation" r:id="rId3" imgW="2971800" imgH="1155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</a:t>
            </a: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762000" y="1752600"/>
          <a:ext cx="7924800" cy="4579938"/>
        </p:xfrm>
        <a:graphic>
          <a:graphicData uri="http://schemas.openxmlformats.org/presentationml/2006/ole">
            <p:oleObj spid="_x0000_s21506" name="Equation" r:id="rId3" imgW="4000320" imgH="231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</a:t>
            </a:r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1219200" y="1752600"/>
          <a:ext cx="5486400" cy="3462338"/>
        </p:xfrm>
        <a:graphic>
          <a:graphicData uri="http://schemas.openxmlformats.org/presentationml/2006/ole">
            <p:oleObj spid="_x0000_s22530" name="Equation" r:id="rId3" imgW="1790640" imgH="1130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315118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KEPPLER THIRD LAW OF PLANETARY MOTION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ph sz="half" idx="1"/>
          </p:nvPr>
        </p:nvGraphicFramePr>
        <p:xfrm>
          <a:off x="685800" y="2990850"/>
          <a:ext cx="7848600" cy="407988"/>
        </p:xfrm>
        <a:graphic>
          <a:graphicData uri="http://schemas.openxmlformats.org/presentationml/2006/ole">
            <p:oleObj spid="_x0000_s23554" name="Equation" r:id="rId3" imgW="5371920" imgH="27936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2916238" y="3429000"/>
          <a:ext cx="3157537" cy="2833688"/>
        </p:xfrm>
        <a:graphic>
          <a:graphicData uri="http://schemas.openxmlformats.org/presentationml/2006/ole">
            <p:oleObj spid="_x0000_s23555" name="Equation" r:id="rId4" imgW="2108160" imgH="1892160" progId="Equation.3">
              <p:embed/>
            </p:oleObj>
          </a:graphicData>
        </a:graphic>
      </p:graphicFrame>
      <p:sp>
        <p:nvSpPr>
          <p:cNvPr id="2355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74638"/>
            <a:ext cx="7467600" cy="11430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rgbClr val="FF0000"/>
                </a:solidFill>
              </a:rPr>
              <a:t>Example </a:t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(Linearization Method</a:t>
            </a:r>
            <a:r>
              <a:rPr lang="en-US" sz="2800" dirty="0" smtClean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08025" y="1897063"/>
            <a:ext cx="7521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Given </a:t>
            </a:r>
          </a:p>
        </p:txBody>
      </p:sp>
      <p:graphicFrame>
        <p:nvGraphicFramePr>
          <p:cNvPr id="89094" name="Group 6"/>
          <p:cNvGraphicFramePr>
            <a:graphicFrameLocks noGrp="1"/>
          </p:cNvGraphicFramePr>
          <p:nvPr>
            <p:ph sz="quarter" idx="3"/>
          </p:nvPr>
        </p:nvGraphicFramePr>
        <p:xfrm>
          <a:off x="1828800" y="1712913"/>
          <a:ext cx="3771900" cy="1062038"/>
        </p:xfrm>
        <a:graphic>
          <a:graphicData uri="http://schemas.openxmlformats.org/drawingml/2006/table">
            <a:tbl>
              <a:tblPr/>
              <a:tblGrid>
                <a:gridCol w="942975"/>
                <a:gridCol w="942975"/>
                <a:gridCol w="942975"/>
                <a:gridCol w="942975"/>
              </a:tblGrid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>
                <a:solidFill>
                  <a:srgbClr val="FF3300"/>
                </a:solidFill>
              </a:rPr>
              <a:t>Solution</a:t>
            </a:r>
            <a:endParaRPr lang="en-US" sz="8000" dirty="0">
              <a:solidFill>
                <a:srgbClr val="FF33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600450" y="1833563"/>
          <a:ext cx="1943100" cy="4064000"/>
        </p:xfrm>
        <a:graphic>
          <a:graphicData uri="http://schemas.openxmlformats.org/presentationml/2006/ole">
            <p:oleObj spid="_x0000_s102402" name="Equation" r:id="rId3" imgW="139680" imgH="29196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1000" y="1752600"/>
          <a:ext cx="8763000" cy="4267200"/>
        </p:xfrm>
        <a:graphic>
          <a:graphicData uri="http://schemas.openxmlformats.org/presentationml/2006/ole">
            <p:oleObj spid="_x0000_s102403" name="Equation" r:id="rId4" imgW="3288960" imgH="1562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b="1" dirty="0" smtClean="0">
                <a:solidFill>
                  <a:srgbClr val="FF0000"/>
                </a:solidFill>
              </a:rPr>
              <a:t>Curve Fitting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05800" cy="4572000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dirty="0" smtClean="0"/>
              <a:t>     </a:t>
            </a:r>
            <a:r>
              <a:rPr lang="en-US" sz="5400" dirty="0" smtClean="0"/>
              <a:t>Given a set of tabulated data, find a curve or a function that </a:t>
            </a:r>
            <a:r>
              <a:rPr lang="en-US" sz="5400" u="sng" dirty="0" smtClean="0"/>
              <a:t>best represents the data</a:t>
            </a:r>
            <a:r>
              <a:rPr lang="en-US" sz="5400" dirty="0" smtClean="0"/>
              <a:t>.</a:t>
            </a:r>
            <a:endParaRPr lang="en-US" dirty="0" smtClean="0"/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en-US" sz="3200" dirty="0" smtClean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EXPERIMENTAL ERROR</a:t>
            </a:r>
          </a:p>
        </p:txBody>
      </p:sp>
      <p:graphicFrame>
        <p:nvGraphicFramePr>
          <p:cNvPr id="15449" name="Group 89"/>
          <p:cNvGraphicFramePr>
            <a:graphicFrameLocks noGrp="1"/>
          </p:cNvGraphicFramePr>
          <p:nvPr>
            <p:ph sz="half" idx="1"/>
          </p:nvPr>
        </p:nvGraphicFramePr>
        <p:xfrm>
          <a:off x="2168525" y="1770063"/>
          <a:ext cx="4765675" cy="1206500"/>
        </p:xfrm>
        <a:graphic>
          <a:graphicData uri="http://schemas.openxmlformats.org/drawingml/2006/table">
            <a:tbl>
              <a:tblPr/>
              <a:tblGrid>
                <a:gridCol w="952500"/>
                <a:gridCol w="955675"/>
                <a:gridCol w="949325"/>
                <a:gridCol w="955675"/>
                <a:gridCol w="952500"/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6" name="Text Box 8"/>
          <p:cNvSpPr txBox="1">
            <a:spLocks noChangeArrowheads="1"/>
          </p:cNvSpPr>
          <p:nvPr/>
        </p:nvSpPr>
        <p:spPr bwMode="auto">
          <a:xfrm>
            <a:off x="762000" y="1828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</a:rPr>
              <a:t>Given </a:t>
            </a:r>
          </a:p>
        </p:txBody>
      </p:sp>
      <p:sp>
        <p:nvSpPr>
          <p:cNvPr id="3097" name="Text Box 77"/>
          <p:cNvSpPr txBox="1">
            <a:spLocks noChangeArrowheads="1"/>
          </p:cNvSpPr>
          <p:nvPr/>
        </p:nvSpPr>
        <p:spPr bwMode="auto">
          <a:xfrm>
            <a:off x="990600" y="3048000"/>
            <a:ext cx="61722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The form of the function is assumed to be known but the coefficients are 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unknown.</a:t>
            </a:r>
          </a:p>
          <a:p>
            <a:pPr>
              <a:spcBef>
                <a:spcPct val="50000"/>
              </a:spcBef>
            </a:pPr>
            <a:endParaRPr lang="en-US" sz="2400" b="1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3074" name="Object 80"/>
          <p:cNvGraphicFramePr>
            <a:graphicFrameLocks noChangeAspect="1"/>
          </p:cNvGraphicFramePr>
          <p:nvPr>
            <p:ph sz="half" idx="2"/>
          </p:nvPr>
        </p:nvGraphicFramePr>
        <p:xfrm>
          <a:off x="2005013" y="4230688"/>
          <a:ext cx="3259137" cy="706437"/>
        </p:xfrm>
        <a:graphic>
          <a:graphicData uri="http://schemas.openxmlformats.org/presentationml/2006/ole">
            <p:oleObj spid="_x0000_s3074" name="Equation" r:id="rId3" imgW="1346040" imgH="291960" progId="Equation.3">
              <p:embed/>
            </p:oleObj>
          </a:graphicData>
        </a:graphic>
      </p:graphicFrame>
      <p:sp>
        <p:nvSpPr>
          <p:cNvPr id="3098" name="Text Box 85"/>
          <p:cNvSpPr txBox="1">
            <a:spLocks noChangeArrowheads="1"/>
          </p:cNvSpPr>
          <p:nvPr/>
        </p:nvSpPr>
        <p:spPr bwMode="auto">
          <a:xfrm>
            <a:off x="1066800" y="5029200"/>
            <a:ext cx="670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The difference is assumed to be the result of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experimental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b="1" dirty="0" smtClean="0">
                <a:solidFill>
                  <a:srgbClr val="FF0000"/>
                </a:solidFill>
              </a:rPr>
              <a:t>               ERROR    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>
            <p:ph idx="1"/>
          </p:nvPr>
        </p:nvGraphicFramePr>
        <p:xfrm>
          <a:off x="549323" y="1459575"/>
          <a:ext cx="8137477" cy="5263882"/>
        </p:xfrm>
        <a:graphic>
          <a:graphicData uri="http://schemas.openxmlformats.org/presentationml/2006/ole">
            <p:oleObj spid="_x0000_s1026" name="Equation" r:id="rId3" imgW="4533840" imgH="2933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533400"/>
            <a:ext cx="8229600" cy="1676400"/>
          </a:xfrm>
        </p:spPr>
        <p:txBody>
          <a:bodyPr/>
          <a:lstStyle/>
          <a:p>
            <a:pPr eaLnBrk="1" hangingPunct="1"/>
            <a:r>
              <a:rPr lang="en-US" sz="3500" b="1" dirty="0" smtClean="0"/>
              <a:t/>
            </a:r>
            <a:br>
              <a:rPr lang="en-US" sz="3500" b="1" dirty="0" smtClean="0"/>
            </a:br>
            <a:r>
              <a:rPr lang="en-US" sz="5400" b="1" dirty="0" smtClean="0">
                <a:solidFill>
                  <a:srgbClr val="FF3300"/>
                </a:solidFill>
              </a:rPr>
              <a:t>LEAST- SQUARES LINE</a:t>
            </a:r>
          </a:p>
        </p:txBody>
      </p:sp>
      <p:sp>
        <p:nvSpPr>
          <p:cNvPr id="27651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z="5400" b="1" dirty="0" smtClean="0">
              <a:solidFill>
                <a:srgbClr val="FF3300"/>
              </a:solidFill>
            </a:endParaRPr>
          </a:p>
          <a:p>
            <a:pPr eaLnBrk="1" hangingPunct="1"/>
            <a:r>
              <a:rPr lang="en-US" sz="6000" dirty="0" smtClean="0">
                <a:solidFill>
                  <a:srgbClr val="FF3300"/>
                </a:solidFill>
              </a:rPr>
              <a:t>INTRODUCTION</a:t>
            </a:r>
            <a:endParaRPr 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904</TotalTime>
  <Words>484</Words>
  <Application>Microsoft PowerPoint</Application>
  <PresentationFormat>On-screen Show (4:3)</PresentationFormat>
  <Paragraphs>187</Paragraphs>
  <Slides>41</Slides>
  <Notes>0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Level</vt:lpstr>
      <vt:lpstr>Equation</vt:lpstr>
      <vt:lpstr>LECTURE - 7</vt:lpstr>
      <vt:lpstr> LEAST SQUARES       CURVE FITTING</vt:lpstr>
      <vt:lpstr>Motivation</vt:lpstr>
      <vt:lpstr>KEPPLER THIRD LAW OF PLANETARY MOTION </vt:lpstr>
      <vt:lpstr>Slide 5</vt:lpstr>
      <vt:lpstr>Curve Fitting</vt:lpstr>
      <vt:lpstr>EXPERIMENTAL ERROR</vt:lpstr>
      <vt:lpstr>               ERROR    </vt:lpstr>
      <vt:lpstr> LEAST- SQUARES LINE</vt:lpstr>
      <vt:lpstr> LEAST- SQUARES LINE</vt:lpstr>
      <vt:lpstr>FINDING LEAST-SQUARES LINE</vt:lpstr>
      <vt:lpstr>Determine the Unknowns </vt:lpstr>
      <vt:lpstr>Determine the Unknowns </vt:lpstr>
      <vt:lpstr>Remember</vt:lpstr>
      <vt:lpstr>How to find constant in y=ax+b </vt:lpstr>
      <vt:lpstr>Example 1 </vt:lpstr>
      <vt:lpstr>Example 1 </vt:lpstr>
      <vt:lpstr>Example 1 </vt:lpstr>
      <vt:lpstr>Power Fit</vt:lpstr>
      <vt:lpstr>Polynomial Fitting</vt:lpstr>
      <vt:lpstr>EXAMPLE</vt:lpstr>
      <vt:lpstr>EXAMPLE</vt:lpstr>
      <vt:lpstr>EXAMPLE</vt:lpstr>
      <vt:lpstr>Polynomial Wiggle</vt:lpstr>
      <vt:lpstr>10 th order Polynomial Curve Fitting</vt:lpstr>
      <vt:lpstr>Example 2 </vt:lpstr>
      <vt:lpstr>Example 2 </vt:lpstr>
      <vt:lpstr>Example 2 </vt:lpstr>
      <vt:lpstr>How do you judge performance? </vt:lpstr>
      <vt:lpstr>Multiple Regression</vt:lpstr>
      <vt:lpstr>Solution of Multiple Regression</vt:lpstr>
      <vt:lpstr>Solution of Multiple Regression</vt:lpstr>
      <vt:lpstr>  NONLINEAR LEAST SQUARE PROBLEMS   </vt:lpstr>
      <vt:lpstr> Linearization Method</vt:lpstr>
      <vt:lpstr>Inconsistent System of Equations</vt:lpstr>
      <vt:lpstr>Inconsistent System of Equations Reasons</vt:lpstr>
      <vt:lpstr>Inconsistent System of Equations Formulation as a least squares problem</vt:lpstr>
      <vt:lpstr>Solution </vt:lpstr>
      <vt:lpstr>Solution </vt:lpstr>
      <vt:lpstr>Example  (Linearization Method)</vt:lpstr>
      <vt:lpstr>Solution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Least Squares</dc:title>
  <dc:creator>Microsoft</dc:creator>
  <cp:lastModifiedBy>cr</cp:lastModifiedBy>
  <cp:revision>141</cp:revision>
  <dcterms:created xsi:type="dcterms:W3CDTF">2002-10-20T17:11:02Z</dcterms:created>
  <dcterms:modified xsi:type="dcterms:W3CDTF">2011-04-14T08:19:53Z</dcterms:modified>
</cp:coreProperties>
</file>