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7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324" r:id="rId10"/>
    <p:sldId id="325" r:id="rId11"/>
    <p:sldId id="326" r:id="rId12"/>
    <p:sldId id="327" r:id="rId13"/>
    <p:sldId id="328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329" r:id="rId27"/>
    <p:sldId id="296" r:id="rId28"/>
    <p:sldId id="298" r:id="rId29"/>
    <p:sldId id="299" r:id="rId30"/>
    <p:sldId id="302" r:id="rId31"/>
    <p:sldId id="303" r:id="rId32"/>
    <p:sldId id="304" r:id="rId33"/>
    <p:sldId id="305" r:id="rId34"/>
    <p:sldId id="306" r:id="rId35"/>
    <p:sldId id="307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20" r:id="rId44"/>
    <p:sldId id="321" r:id="rId45"/>
    <p:sldId id="322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32114-292F-4CD0-9319-F9E5556B472B}" type="datetimeFigureOut">
              <a:rPr lang="en-US" smtClean="0"/>
              <a:t>9/9/2011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51ABB-FEA6-45EF-A1FF-59D036ED730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862ECB1-CED2-434F-B8C6-6F4E41A405A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73850A4-025A-4BB6-9E27-997D5F6D65A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/>
          </a:p>
        </p:txBody>
      </p:sp>
      <p:sp>
        <p:nvSpPr>
          <p:cNvPr id="3891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331431-B7D0-4637-83AD-0A1E1C4BBD54}" type="slidenum">
              <a:rPr lang="en-US"/>
              <a:pPr/>
              <a:t>27</a:t>
            </a:fld>
            <a:endParaRPr lang="en-US"/>
          </a:p>
        </p:txBody>
      </p:sp>
      <p:sp>
        <p:nvSpPr>
          <p:cNvPr id="61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749FE-B365-4A4E-9C13-4B28D45C8716}" type="slidenum">
              <a:rPr lang="en-US"/>
              <a:pPr/>
              <a:t>28</a:t>
            </a:fld>
            <a:endParaRPr lang="en-US"/>
          </a:p>
        </p:txBody>
      </p:sp>
      <p:sp>
        <p:nvSpPr>
          <p:cNvPr id="63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644D4A-95FC-4CA5-9A22-4D870ACDE6C7}" type="slidenum">
              <a:rPr lang="en-US"/>
              <a:pPr/>
              <a:t>29</a:t>
            </a:fld>
            <a:endParaRPr lang="en-US"/>
          </a:p>
        </p:txBody>
      </p:sp>
      <p:sp>
        <p:nvSpPr>
          <p:cNvPr id="64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F38D02-4278-4620-BE31-54AC4CB179D7}" type="slidenum">
              <a:rPr lang="en-US"/>
              <a:pPr/>
              <a:t>30</a:t>
            </a:fld>
            <a:endParaRPr lang="en-US"/>
          </a:p>
        </p:txBody>
      </p:sp>
      <p:sp>
        <p:nvSpPr>
          <p:cNvPr id="67586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E8EBE-5D1B-48CE-9F0B-7A22245D1588}" type="slidenum">
              <a:rPr lang="en-US"/>
              <a:pPr/>
              <a:t>31</a:t>
            </a:fld>
            <a:endParaRPr lang="en-US"/>
          </a:p>
        </p:txBody>
      </p:sp>
      <p:sp>
        <p:nvSpPr>
          <p:cNvPr id="68610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00A98E-17CF-4CC3-8B4B-37DEA62763DB}" type="slidenum">
              <a:rPr lang="en-US"/>
              <a:pPr/>
              <a:t>32</a:t>
            </a:fld>
            <a:endParaRPr lang="en-US"/>
          </a:p>
        </p:txBody>
      </p:sp>
      <p:sp>
        <p:nvSpPr>
          <p:cNvPr id="69634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145C51-599E-4723-B8EC-8B1750564E53}" type="slidenum">
              <a:rPr lang="en-US"/>
              <a:pPr/>
              <a:t>33</a:t>
            </a:fld>
            <a:endParaRPr lang="en-US"/>
          </a:p>
        </p:txBody>
      </p:sp>
      <p:sp>
        <p:nvSpPr>
          <p:cNvPr id="706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DA9B73-3F52-452D-B868-ED0E3DFED2AF}" type="slidenum">
              <a:rPr lang="en-US"/>
              <a:pPr/>
              <a:t>34</a:t>
            </a:fld>
            <a:endParaRPr lang="en-US"/>
          </a:p>
        </p:txBody>
      </p:sp>
      <p:sp>
        <p:nvSpPr>
          <p:cNvPr id="71682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CD26EE-1BD7-495B-8391-AE824D88C52D}" type="slidenum">
              <a:rPr lang="en-US"/>
              <a:pPr/>
              <a:t>35</a:t>
            </a:fld>
            <a:endParaRPr lang="en-US"/>
          </a:p>
        </p:txBody>
      </p:sp>
      <p:sp>
        <p:nvSpPr>
          <p:cNvPr id="72706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1B78D8-DEAF-47FF-99B3-AFBF0BA855E6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825D63-C863-49D1-97F3-FBFE06EFB28B}" type="slidenum">
              <a:rPr lang="en-US"/>
              <a:pPr/>
              <a:t>36</a:t>
            </a:fld>
            <a:endParaRPr lang="en-US"/>
          </a:p>
        </p:txBody>
      </p:sp>
      <p:sp>
        <p:nvSpPr>
          <p:cNvPr id="74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F76A57-3DC8-422C-864F-E161D37018BF}" type="slidenum">
              <a:rPr lang="en-US"/>
              <a:pPr/>
              <a:t>37</a:t>
            </a:fld>
            <a:endParaRPr lang="en-US"/>
          </a:p>
        </p:txBody>
      </p:sp>
      <p:sp>
        <p:nvSpPr>
          <p:cNvPr id="75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FAFCE-D5CF-4299-84D5-D08784DB0ED5}" type="slidenum">
              <a:rPr lang="en-US"/>
              <a:pPr/>
              <a:t>38</a:t>
            </a:fld>
            <a:endParaRPr lang="en-US"/>
          </a:p>
        </p:txBody>
      </p:sp>
      <p:sp>
        <p:nvSpPr>
          <p:cNvPr id="768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9F6C9A-BB1D-4241-9DFA-DE7226E2B323}" type="slidenum">
              <a:rPr lang="en-US"/>
              <a:pPr/>
              <a:t>39</a:t>
            </a:fld>
            <a:endParaRPr lang="en-US"/>
          </a:p>
        </p:txBody>
      </p:sp>
      <p:sp>
        <p:nvSpPr>
          <p:cNvPr id="778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68035B-52A8-4548-9072-66A8CEBBD6A4}" type="slidenum">
              <a:rPr lang="en-US"/>
              <a:pPr/>
              <a:t>40</a:t>
            </a:fld>
            <a:endParaRPr lang="en-US"/>
          </a:p>
        </p:txBody>
      </p:sp>
      <p:sp>
        <p:nvSpPr>
          <p:cNvPr id="78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D0461E-C763-416B-869F-C7D5457D15A8}" type="slidenum">
              <a:rPr lang="en-US"/>
              <a:pPr/>
              <a:t>41</a:t>
            </a:fld>
            <a:endParaRPr lang="en-US"/>
          </a:p>
        </p:txBody>
      </p:sp>
      <p:sp>
        <p:nvSpPr>
          <p:cNvPr id="798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682004-5441-49FA-B310-FEFA45231690}" type="slidenum">
              <a:rPr lang="en-US"/>
              <a:pPr/>
              <a:t>42</a:t>
            </a:fld>
            <a:endParaRPr lang="en-US"/>
          </a:p>
        </p:txBody>
      </p:sp>
      <p:sp>
        <p:nvSpPr>
          <p:cNvPr id="808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7D6794-49F5-43C5-B91D-69F22725A057}" type="slidenum">
              <a:rPr lang="en-US"/>
              <a:pPr/>
              <a:t>9</a:t>
            </a:fld>
            <a:endParaRPr lang="en-US"/>
          </a:p>
        </p:txBody>
      </p:sp>
      <p:sp>
        <p:nvSpPr>
          <p:cNvPr id="573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A880C0-1523-4AFB-BEA9-EB272E505C0A}" type="slidenum">
              <a:rPr lang="en-US"/>
              <a:pPr/>
              <a:t>10</a:t>
            </a:fld>
            <a:endParaRPr lang="en-US"/>
          </a:p>
        </p:txBody>
      </p:sp>
      <p:sp>
        <p:nvSpPr>
          <p:cNvPr id="58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F28CF1-7C2E-42C6-A679-D4FF581CDC68}" type="slidenum">
              <a:rPr lang="en-US"/>
              <a:pPr/>
              <a:t>11</a:t>
            </a:fld>
            <a:endParaRPr lang="en-US"/>
          </a:p>
        </p:txBody>
      </p:sp>
      <p:sp>
        <p:nvSpPr>
          <p:cNvPr id="59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D77B0B-4EDD-464F-8BAC-D4C7364C04FE}" type="slidenum">
              <a:rPr lang="en-US"/>
              <a:pPr/>
              <a:t>12</a:t>
            </a:fld>
            <a:endParaRPr lang="en-US"/>
          </a:p>
        </p:txBody>
      </p:sp>
      <p:sp>
        <p:nvSpPr>
          <p:cNvPr id="60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9BA0C-3573-44A7-A456-870ADBAFE46A}" type="slidenum">
              <a:rPr lang="en-US"/>
              <a:pPr/>
              <a:t>13</a:t>
            </a:fld>
            <a:endParaRPr lang="en-US"/>
          </a:p>
        </p:txBody>
      </p:sp>
      <p:sp>
        <p:nvSpPr>
          <p:cNvPr id="61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6E76A8A-ADEE-4937-8DB3-0504C2D5DF4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/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4529ECA-ECB2-4A32-8F55-148599D9CEC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/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12 September,2011</a:t>
            </a:r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GB" smtClean="0"/>
              <a:t>COA - Introduction</a:t>
            </a:r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256386A-697E-4643-A39C-734AD2052EC4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September,2011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COA - Introduction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September,2011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COA - Introduction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September,2011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COA - Introduction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12 September,2011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GB" smtClean="0"/>
              <a:t>COA - Introduction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256386A-697E-4643-A39C-734AD2052EC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September,2011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COA - Introduction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September,2011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COA - Introduction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September,2011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COA - Introduction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September,2011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COA - Introduction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September,2011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COA - Introduction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September,2011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COA - Introduction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12 September,2011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COA - Introduction</a:t>
            </a:r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256386A-697E-4643-A39C-734AD2052EC4}" type="slidenum">
              <a:rPr lang="en-GB" smtClean="0"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Computer Organization and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800" b="1" dirty="0" smtClean="0"/>
              <a:t>Introduction</a:t>
            </a:r>
            <a:endParaRPr lang="en-US" sz="1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/>
              <a:t>Operations (1) Data movement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September,2011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COA - Introduction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t>10</a:t>
            </a:fld>
            <a:endParaRPr lang="en-GB"/>
          </a:p>
        </p:txBody>
      </p:sp>
      <p:pic>
        <p:nvPicPr>
          <p:cNvPr id="10288" name="Picture 48"/>
          <p:cNvPicPr>
            <a:picLocks noChangeAspect="1" noChangeArrowheads="1"/>
          </p:cNvPicPr>
          <p:nvPr/>
        </p:nvPicPr>
        <p:blipFill>
          <a:blip r:embed="rId3"/>
          <a:srcRect l="8835" t="6470" r="54846" b="58243"/>
          <a:stretch>
            <a:fillRect/>
          </a:stretch>
        </p:blipFill>
        <p:spPr bwMode="auto">
          <a:xfrm>
            <a:off x="2057400" y="1143000"/>
            <a:ext cx="4419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/>
              <a:t>Operations (2) Storage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September,2011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COA - Introduction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t>11</a:t>
            </a:fld>
            <a:endParaRPr lang="en-GB"/>
          </a:p>
        </p:txBody>
      </p:sp>
      <p:pic>
        <p:nvPicPr>
          <p:cNvPr id="11313" name="Picture 49"/>
          <p:cNvPicPr>
            <a:picLocks noChangeAspect="1" noChangeArrowheads="1"/>
          </p:cNvPicPr>
          <p:nvPr/>
        </p:nvPicPr>
        <p:blipFill>
          <a:blip r:embed="rId3"/>
          <a:srcRect l="54970" t="6207" r="9694" b="58510"/>
          <a:stretch>
            <a:fillRect/>
          </a:stretch>
        </p:blipFill>
        <p:spPr bwMode="auto">
          <a:xfrm>
            <a:off x="2057400" y="1143000"/>
            <a:ext cx="441801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GB"/>
              <a:t>Operation (3) Processing from/to storage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September,2011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COA - Introduction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t>12</a:t>
            </a:fld>
            <a:endParaRPr lang="en-GB"/>
          </a:p>
        </p:txBody>
      </p:sp>
      <p:pic>
        <p:nvPicPr>
          <p:cNvPr id="12349" name="Picture 61"/>
          <p:cNvPicPr>
            <a:picLocks noChangeAspect="1" noChangeArrowheads="1"/>
          </p:cNvPicPr>
          <p:nvPr/>
        </p:nvPicPr>
        <p:blipFill>
          <a:blip r:embed="rId3"/>
          <a:srcRect l="8772" t="50000" r="52945" b="13637"/>
          <a:stretch>
            <a:fillRect/>
          </a:stretch>
        </p:blipFill>
        <p:spPr bwMode="auto">
          <a:xfrm>
            <a:off x="1905000" y="1066800"/>
            <a:ext cx="470535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GB"/>
              <a:t>Operation (4)</a:t>
            </a:r>
            <a:br>
              <a:rPr lang="en-GB"/>
            </a:br>
            <a:r>
              <a:rPr lang="en-GB"/>
              <a:t>Processing from storage to I/O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September,2011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COA - Introduction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t>13</a:t>
            </a:fld>
            <a:endParaRPr lang="en-GB"/>
          </a:p>
        </p:txBody>
      </p:sp>
      <p:pic>
        <p:nvPicPr>
          <p:cNvPr id="13374" name="Picture 62"/>
          <p:cNvPicPr>
            <a:picLocks noChangeAspect="1" noChangeArrowheads="1"/>
          </p:cNvPicPr>
          <p:nvPr/>
        </p:nvPicPr>
        <p:blipFill>
          <a:blip r:embed="rId3"/>
          <a:srcRect l="54907" t="50000" r="7791" b="13637"/>
          <a:stretch>
            <a:fillRect/>
          </a:stretch>
        </p:blipFill>
        <p:spPr bwMode="auto">
          <a:xfrm>
            <a:off x="2286000" y="1066800"/>
            <a:ext cx="45847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2" descr="50%"/>
          <p:cNvSpPr>
            <a:spLocks noChangeArrowheads="1"/>
          </p:cNvSpPr>
          <p:nvPr/>
        </p:nvSpPr>
        <p:spPr bwMode="auto">
          <a:xfrm>
            <a:off x="3886200" y="2057400"/>
            <a:ext cx="4724400" cy="46482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/>
            <a:endParaRPr lang="en-US" sz="1600">
              <a:latin typeface="Georgia" pitchFamily="18" charset="0"/>
            </a:endParaRPr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5410200" y="3581400"/>
            <a:ext cx="1524000" cy="1524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4648200" y="27432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title"/>
          </p:nvPr>
        </p:nvSpPr>
        <p:spPr>
          <a:noFill/>
          <a:ln cap="flat">
            <a:solidFill>
              <a:schemeClr val="tx1"/>
            </a:solidFill>
          </a:ln>
        </p:spPr>
        <p:txBody>
          <a:bodyPr lIns="90000" tIns="46800" rIns="90000" bIns="46800"/>
          <a:lstStyle/>
          <a:p>
            <a:r>
              <a:rPr lang="en-GB" dirty="0" smtClean="0"/>
              <a:t>Structure - Top Level</a:t>
            </a:r>
          </a:p>
        </p:txBody>
      </p:sp>
      <p:sp>
        <p:nvSpPr>
          <p:cNvPr id="21525" name="Date Placeholder 2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12 September,2011</a:t>
            </a:r>
            <a:endParaRPr lang="en-US"/>
          </a:p>
        </p:txBody>
      </p:sp>
      <p:sp>
        <p:nvSpPr>
          <p:cNvPr id="21527" name="Footer Placeholder 2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COA - Introduction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82336-A5C9-42B3-9D8F-D55622FD5ACD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533400" y="3657600"/>
            <a:ext cx="10668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6400800" y="27432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5486400" y="48006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519113" y="3946525"/>
            <a:ext cx="1073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>
                <a:latin typeface="Georgia" pitchFamily="18" charset="0"/>
              </a:rPr>
              <a:t>Computer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6629400" y="3048000"/>
            <a:ext cx="9159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>
                <a:latin typeface="Georgia" pitchFamily="18" charset="0"/>
              </a:rPr>
              <a:t>Main </a:t>
            </a:r>
          </a:p>
          <a:p>
            <a:pPr eaLnBrk="0" hangingPunct="0"/>
            <a:r>
              <a:rPr lang="en-GB" sz="1600">
                <a:latin typeface="Georgia" pitchFamily="18" charset="0"/>
              </a:rPr>
              <a:t>Memory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5791200" y="5133975"/>
            <a:ext cx="7921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>
                <a:latin typeface="Georgia" pitchFamily="18" charset="0"/>
              </a:rPr>
              <a:t>Input</a:t>
            </a:r>
          </a:p>
          <a:p>
            <a:pPr eaLnBrk="0" hangingPunct="0"/>
            <a:r>
              <a:rPr lang="en-GB" sz="1600">
                <a:latin typeface="Georgia" pitchFamily="18" charset="0"/>
              </a:rPr>
              <a:t>Output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5410200" y="4067175"/>
            <a:ext cx="15700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>
                <a:latin typeface="Georgia" pitchFamily="18" charset="0"/>
              </a:rPr>
              <a:t>Systems</a:t>
            </a:r>
          </a:p>
          <a:p>
            <a:pPr eaLnBrk="0" hangingPunct="0"/>
            <a:r>
              <a:rPr lang="en-GB" sz="1600">
                <a:latin typeface="Georgia" pitchFamily="18" charset="0"/>
              </a:rPr>
              <a:t>Interconnection</a:t>
            </a:r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V="1">
            <a:off x="1066800" y="2209800"/>
            <a:ext cx="4343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GB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1066800" y="4724400"/>
            <a:ext cx="4191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GB"/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290513" y="2346325"/>
            <a:ext cx="1206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>
                <a:latin typeface="Georgia" pitchFamily="18" charset="0"/>
              </a:rPr>
              <a:t>Peripherals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138113" y="5622925"/>
            <a:ext cx="15906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>
                <a:latin typeface="Georgia" pitchFamily="18" charset="0"/>
              </a:rPr>
              <a:t>Communication</a:t>
            </a:r>
          </a:p>
          <a:p>
            <a:pPr eaLnBrk="0" hangingPunct="0"/>
            <a:r>
              <a:rPr lang="en-GB" sz="1600">
                <a:latin typeface="Georgia" pitchFamily="18" charset="0"/>
              </a:rPr>
              <a:t>lines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4800600" y="2971800"/>
            <a:ext cx="12414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>
                <a:latin typeface="Georgia" pitchFamily="18" charset="0"/>
              </a:rPr>
              <a:t>Central</a:t>
            </a:r>
          </a:p>
          <a:p>
            <a:pPr eaLnBrk="0" hangingPunct="0"/>
            <a:r>
              <a:rPr lang="en-GB" sz="1600">
                <a:latin typeface="Georgia" pitchFamily="18" charset="0"/>
              </a:rPr>
              <a:t>Processing </a:t>
            </a:r>
          </a:p>
          <a:p>
            <a:pPr eaLnBrk="0" hangingPunct="0"/>
            <a:r>
              <a:rPr lang="en-GB" sz="1600">
                <a:latin typeface="Georgia" pitchFamily="18" charset="0"/>
              </a:rPr>
              <a:t>Unit</a:t>
            </a:r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914400" y="2743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GB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914400" y="4724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GB"/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5603875" y="2257425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/>
            <a:r>
              <a:rPr lang="en-US" sz="2000">
                <a:latin typeface="Georgia" pitchFamily="18" charset="0"/>
              </a:rPr>
              <a:t>Computer</a:t>
            </a:r>
            <a:endParaRPr lang="en-US" sz="160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val 2" descr="50%"/>
          <p:cNvSpPr>
            <a:spLocks noChangeArrowheads="1"/>
          </p:cNvSpPr>
          <p:nvPr/>
        </p:nvSpPr>
        <p:spPr bwMode="auto">
          <a:xfrm>
            <a:off x="3886200" y="2057400"/>
            <a:ext cx="4724400" cy="46482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/>
            <a:endParaRPr lang="en-US" sz="1600">
              <a:latin typeface="Georgia" pitchFamily="18" charset="0"/>
            </a:endParaRPr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5410200" y="3581400"/>
            <a:ext cx="1524000" cy="1524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noFill/>
          <a:ln cap="flat">
            <a:solidFill>
              <a:schemeClr val="tx1"/>
            </a:solidFill>
          </a:ln>
        </p:spPr>
        <p:txBody>
          <a:bodyPr lIns="90000" tIns="46800" rIns="90000" bIns="46800"/>
          <a:lstStyle/>
          <a:p>
            <a:r>
              <a:rPr lang="en-GB" dirty="0" smtClean="0"/>
              <a:t>Structure - The CPU</a:t>
            </a:r>
          </a:p>
        </p:txBody>
      </p:sp>
      <p:sp>
        <p:nvSpPr>
          <p:cNvPr id="22552" name="Date Placeholder 26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12 September,2011</a:t>
            </a:r>
            <a:endParaRPr lang="en-US"/>
          </a:p>
        </p:txBody>
      </p:sp>
      <p:sp>
        <p:nvSpPr>
          <p:cNvPr id="22554" name="Footer Placeholder 28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COA - Introduction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C6CE8-4071-4566-A7A0-0509EB373CE4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4648200" y="27432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76200" y="2971800"/>
            <a:ext cx="1981200" cy="2057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6400800" y="27432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5486400" y="48006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603250" y="3016250"/>
            <a:ext cx="1073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>
                <a:latin typeface="Georgia" pitchFamily="18" charset="0"/>
              </a:rPr>
              <a:t>Computer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6553200" y="2971800"/>
            <a:ext cx="109378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>
                <a:latin typeface="Georgia" pitchFamily="18" charset="0"/>
              </a:rPr>
              <a:t>Arithmetic</a:t>
            </a:r>
          </a:p>
          <a:p>
            <a:pPr eaLnBrk="0" hangingPunct="0"/>
            <a:r>
              <a:rPr lang="en-GB" sz="1600">
                <a:latin typeface="Georgia" pitchFamily="18" charset="0"/>
              </a:rPr>
              <a:t>and </a:t>
            </a:r>
          </a:p>
          <a:p>
            <a:pPr eaLnBrk="0" hangingPunct="0"/>
            <a:r>
              <a:rPr lang="en-GB" sz="1600">
                <a:latin typeface="Georgia" pitchFamily="18" charset="0"/>
              </a:rPr>
              <a:t>Login Unit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5715000" y="5133975"/>
            <a:ext cx="835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>
                <a:latin typeface="Georgia" pitchFamily="18" charset="0"/>
              </a:rPr>
              <a:t>Control</a:t>
            </a:r>
          </a:p>
          <a:p>
            <a:pPr eaLnBrk="0" hangingPunct="0"/>
            <a:r>
              <a:rPr lang="en-GB" sz="1600">
                <a:latin typeface="Georgia" pitchFamily="18" charset="0"/>
              </a:rPr>
              <a:t>Unit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5410200" y="4067175"/>
            <a:ext cx="15700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>
                <a:latin typeface="Georgia" pitchFamily="18" charset="0"/>
              </a:rPr>
              <a:t>Internal CPU</a:t>
            </a:r>
          </a:p>
          <a:p>
            <a:pPr eaLnBrk="0" hangingPunct="0"/>
            <a:r>
              <a:rPr lang="en-GB" sz="1600">
                <a:latin typeface="Georgia" pitchFamily="18" charset="0"/>
              </a:rPr>
              <a:t>Interconnection</a:t>
            </a:r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V="1">
            <a:off x="1524000" y="2209800"/>
            <a:ext cx="388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GB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1524000" y="4343400"/>
            <a:ext cx="37338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GB"/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4829175" y="3168650"/>
            <a:ext cx="10382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>
                <a:latin typeface="Georgia" pitchFamily="18" charset="0"/>
              </a:rPr>
              <a:t>Registers</a:t>
            </a:r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1219200" y="3581400"/>
            <a:ext cx="6858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1327150" y="3810000"/>
            <a:ext cx="5016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/>
            <a:r>
              <a:rPr lang="en-US" sz="1200">
                <a:latin typeface="Georgia" pitchFamily="18" charset="0"/>
              </a:rPr>
              <a:t>CPU</a:t>
            </a:r>
            <a:endParaRPr lang="en-US" sz="1600">
              <a:latin typeface="Georgia" pitchFamily="18" charset="0"/>
            </a:endParaRPr>
          </a:p>
        </p:txBody>
      </p:sp>
      <p:sp>
        <p:nvSpPr>
          <p:cNvPr id="22546" name="Oval 18"/>
          <p:cNvSpPr>
            <a:spLocks noChangeArrowheads="1"/>
          </p:cNvSpPr>
          <p:nvPr/>
        </p:nvSpPr>
        <p:spPr bwMode="auto">
          <a:xfrm>
            <a:off x="304800" y="3276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en-US" sz="1200">
                <a:latin typeface="Georgia" pitchFamily="18" charset="0"/>
              </a:rPr>
              <a:t>I/O</a:t>
            </a:r>
            <a:endParaRPr lang="en-US" sz="1600">
              <a:latin typeface="Georgia" pitchFamily="18" charset="0"/>
            </a:endParaRPr>
          </a:p>
        </p:txBody>
      </p:sp>
      <p:sp>
        <p:nvSpPr>
          <p:cNvPr id="22547" name="Oval 19"/>
          <p:cNvSpPr>
            <a:spLocks noChangeArrowheads="1"/>
          </p:cNvSpPr>
          <p:nvPr/>
        </p:nvSpPr>
        <p:spPr bwMode="auto">
          <a:xfrm>
            <a:off x="381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2548" name="Oval 20"/>
          <p:cNvSpPr>
            <a:spLocks noChangeArrowheads="1"/>
          </p:cNvSpPr>
          <p:nvPr/>
        </p:nvSpPr>
        <p:spPr bwMode="auto">
          <a:xfrm>
            <a:off x="609600" y="3581400"/>
            <a:ext cx="6858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381000" y="4373563"/>
            <a:ext cx="730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/>
            <a:r>
              <a:rPr lang="en-US" sz="1200">
                <a:latin typeface="Georgia" pitchFamily="18" charset="0"/>
              </a:rPr>
              <a:t>Memory</a:t>
            </a:r>
            <a:endParaRPr lang="en-US" sz="1600">
              <a:latin typeface="Georgia" pitchFamily="18" charset="0"/>
            </a:endParaRP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606425" y="3810000"/>
            <a:ext cx="688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/>
            <a:r>
              <a:rPr lang="en-US" sz="1200">
                <a:latin typeface="Georgia" pitchFamily="18" charset="0"/>
              </a:rPr>
              <a:t>System</a:t>
            </a:r>
          </a:p>
          <a:p>
            <a:pPr algn="ctr" eaLnBrk="0" hangingPunct="0"/>
            <a:r>
              <a:rPr lang="en-US" sz="1200">
                <a:latin typeface="Georgia" pitchFamily="18" charset="0"/>
              </a:rPr>
              <a:t>Bus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5910263" y="2317750"/>
            <a:ext cx="719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/>
            <a:r>
              <a:rPr lang="en-US" sz="2000">
                <a:latin typeface="Georgia" pitchFamily="18" charset="0"/>
              </a:rPr>
              <a:t>CPU</a:t>
            </a:r>
            <a:endParaRPr lang="en-US" sz="160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val 2" descr="50%"/>
          <p:cNvSpPr>
            <a:spLocks noChangeArrowheads="1"/>
          </p:cNvSpPr>
          <p:nvPr/>
        </p:nvSpPr>
        <p:spPr bwMode="auto">
          <a:xfrm>
            <a:off x="3886200" y="2057400"/>
            <a:ext cx="4724400" cy="46482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5410200" y="3581400"/>
            <a:ext cx="1828800" cy="1828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noFill/>
          <a:ln cap="flat">
            <a:solidFill>
              <a:schemeClr val="tx1"/>
            </a:solidFill>
          </a:ln>
        </p:spPr>
        <p:txBody>
          <a:bodyPr lIns="90000" tIns="46800" rIns="90000" bIns="46800"/>
          <a:lstStyle/>
          <a:p>
            <a:r>
              <a:rPr lang="en-GB" smtClean="0"/>
              <a:t>Structure - The Control Unit</a:t>
            </a:r>
          </a:p>
        </p:txBody>
      </p:sp>
      <p:sp>
        <p:nvSpPr>
          <p:cNvPr id="23574" name="Date Placeholder 24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12 September,2011</a:t>
            </a:r>
            <a:endParaRPr lang="en-US"/>
          </a:p>
        </p:txBody>
      </p:sp>
      <p:sp>
        <p:nvSpPr>
          <p:cNvPr id="23576" name="Footer Placeholder 2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COA - Introduction</a:t>
            </a:r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19B1D0-31A5-451E-8299-6A8D496E30A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4648200" y="27432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76200" y="2971800"/>
            <a:ext cx="1981200" cy="2057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5715000" y="50292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63588" y="3016250"/>
            <a:ext cx="6080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>
                <a:latin typeface="Georgia" pitchFamily="18" charset="0"/>
              </a:rPr>
              <a:t>CPU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5942013" y="5362575"/>
            <a:ext cx="9159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>
                <a:latin typeface="Georgia" pitchFamily="18" charset="0"/>
              </a:rPr>
              <a:t>Control</a:t>
            </a:r>
          </a:p>
          <a:p>
            <a:pPr eaLnBrk="0" hangingPunct="0"/>
            <a:r>
              <a:rPr lang="en-GB" sz="1600">
                <a:latin typeface="Georgia" pitchFamily="18" charset="0"/>
              </a:rPr>
              <a:t>Memory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5672138" y="4067175"/>
            <a:ext cx="1490662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>
                <a:latin typeface="Georgia" pitchFamily="18" charset="0"/>
              </a:rPr>
              <a:t>Control Unit </a:t>
            </a:r>
          </a:p>
          <a:p>
            <a:pPr eaLnBrk="0" hangingPunct="0"/>
            <a:r>
              <a:rPr lang="en-GB" sz="1600">
                <a:latin typeface="Georgia" pitchFamily="18" charset="0"/>
              </a:rPr>
              <a:t>Registers and </a:t>
            </a:r>
          </a:p>
          <a:p>
            <a:pPr eaLnBrk="0" hangingPunct="0"/>
            <a:r>
              <a:rPr lang="en-GB" sz="1600">
                <a:latin typeface="Georgia" pitchFamily="18" charset="0"/>
              </a:rPr>
              <a:t>Decoders</a:t>
            </a:r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 flipV="1">
            <a:off x="1524000" y="2209800"/>
            <a:ext cx="388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GB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1524000" y="4343400"/>
            <a:ext cx="37338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GB"/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4829175" y="3168650"/>
            <a:ext cx="12509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>
                <a:latin typeface="Georgia" pitchFamily="18" charset="0"/>
              </a:rPr>
              <a:t>Sequencing</a:t>
            </a:r>
          </a:p>
          <a:p>
            <a:pPr eaLnBrk="0" hangingPunct="0"/>
            <a:r>
              <a:rPr lang="en-GB" sz="1600">
                <a:latin typeface="Georgia" pitchFamily="18" charset="0"/>
              </a:rPr>
              <a:t>Login</a:t>
            </a:r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>
            <a:off x="1219200" y="3581400"/>
            <a:ext cx="6858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1246188" y="3719513"/>
            <a:ext cx="669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/>
            <a:r>
              <a:rPr lang="en-US" sz="1200">
                <a:latin typeface="Georgia" pitchFamily="18" charset="0"/>
              </a:rPr>
              <a:t>Control</a:t>
            </a:r>
          </a:p>
          <a:p>
            <a:pPr algn="ctr" eaLnBrk="0" hangingPunct="0"/>
            <a:r>
              <a:rPr lang="en-US" sz="1200">
                <a:latin typeface="Georgia" pitchFamily="18" charset="0"/>
              </a:rPr>
              <a:t>Unit</a:t>
            </a:r>
            <a:endParaRPr lang="en-US" sz="1600">
              <a:latin typeface="Georgia" pitchFamily="18" charset="0"/>
            </a:endParaRPr>
          </a:p>
        </p:txBody>
      </p:sp>
      <p:sp>
        <p:nvSpPr>
          <p:cNvPr id="23568" name="Oval 16"/>
          <p:cNvSpPr>
            <a:spLocks noChangeArrowheads="1"/>
          </p:cNvSpPr>
          <p:nvPr/>
        </p:nvSpPr>
        <p:spPr bwMode="auto">
          <a:xfrm>
            <a:off x="304800" y="3276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en-US" sz="1200">
                <a:latin typeface="Georgia" pitchFamily="18" charset="0"/>
              </a:rPr>
              <a:t>ALU</a:t>
            </a:r>
            <a:endParaRPr lang="en-US" sz="1600">
              <a:latin typeface="Georgia" pitchFamily="18" charset="0"/>
            </a:endParaRPr>
          </a:p>
        </p:txBody>
      </p:sp>
      <p:sp>
        <p:nvSpPr>
          <p:cNvPr id="23569" name="Oval 17"/>
          <p:cNvSpPr>
            <a:spLocks noChangeArrowheads="1"/>
          </p:cNvSpPr>
          <p:nvPr/>
        </p:nvSpPr>
        <p:spPr bwMode="auto">
          <a:xfrm>
            <a:off x="381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3570" name="Oval 18"/>
          <p:cNvSpPr>
            <a:spLocks noChangeArrowheads="1"/>
          </p:cNvSpPr>
          <p:nvPr/>
        </p:nvSpPr>
        <p:spPr bwMode="auto">
          <a:xfrm>
            <a:off x="609600" y="3581400"/>
            <a:ext cx="6858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338138" y="4373563"/>
            <a:ext cx="8223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/>
            <a:r>
              <a:rPr lang="en-US" sz="1200">
                <a:latin typeface="Georgia" pitchFamily="18" charset="0"/>
              </a:rPr>
              <a:t>Registers</a:t>
            </a:r>
            <a:endParaRPr lang="en-US" sz="1600">
              <a:latin typeface="Georgia" pitchFamily="18" charset="0"/>
            </a:endParaRP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609600" y="3810000"/>
            <a:ext cx="68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/>
            <a:r>
              <a:rPr lang="en-US" sz="1200">
                <a:latin typeface="Georgia" pitchFamily="18" charset="0"/>
              </a:rPr>
              <a:t>Internal</a:t>
            </a:r>
          </a:p>
          <a:p>
            <a:pPr algn="ctr" eaLnBrk="0" hangingPunct="0"/>
            <a:r>
              <a:rPr lang="en-US" sz="1200">
                <a:latin typeface="Georgia" pitchFamily="18" charset="0"/>
              </a:rPr>
              <a:t>Bus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5411788" y="2286000"/>
            <a:ext cx="1522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latin typeface="Georgia" pitchFamily="18" charset="0"/>
              </a:rPr>
              <a:t>Control Unit</a:t>
            </a:r>
            <a:endParaRPr lang="en-US" sz="160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5"/>
          <p:cNvSpPr>
            <a:spLocks noChangeArrowheads="1"/>
          </p:cNvSpPr>
          <p:nvPr/>
        </p:nvSpPr>
        <p:spPr bwMode="auto">
          <a:xfrm>
            <a:off x="1905000" y="3048000"/>
            <a:ext cx="5105400" cy="320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ea typeface="굴림"/>
                <a:cs typeface="굴림"/>
              </a:rPr>
              <a:t>Components of a Computer System</a:t>
            </a:r>
            <a:endParaRPr lang="en-US" sz="3200" dirty="0" smtClean="0">
              <a:ea typeface="굴림"/>
              <a:cs typeface="굴림"/>
            </a:endParaRPr>
          </a:p>
        </p:txBody>
      </p:sp>
      <p:sp>
        <p:nvSpPr>
          <p:cNvPr id="24582" name="Date Placeholder 18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12 September,2011</a:t>
            </a:r>
            <a:endParaRPr lang="en-US"/>
          </a:p>
        </p:txBody>
      </p:sp>
      <p:sp>
        <p:nvSpPr>
          <p:cNvPr id="24584" name="Footer Placeholder 20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COA - Introduction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B04373-19C4-446A-848C-F96D5FF45020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2458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altLang="ko-KR" sz="2000" smtClean="0">
                <a:ea typeface="굴림"/>
                <a:cs typeface="굴림"/>
              </a:rPr>
              <a:t>Control </a:t>
            </a:r>
            <a:r>
              <a:rPr lang="en-US" altLang="ko-KR" sz="2000" smtClean="0">
                <a:latin typeface="Times New Roman" pitchFamily="18" charset="0"/>
                <a:ea typeface="굴림"/>
                <a:cs typeface="굴림"/>
              </a:rPr>
              <a:t>–</a:t>
            </a:r>
            <a:r>
              <a:rPr lang="en-US" altLang="ko-KR" sz="2000" smtClean="0">
                <a:ea typeface="굴림"/>
                <a:cs typeface="굴림"/>
              </a:rPr>
              <a:t> logic that controls fetching/execution of instructions</a:t>
            </a:r>
          </a:p>
          <a:p>
            <a:r>
              <a:rPr lang="en-US" altLang="ko-KR" sz="2000" smtClean="0">
                <a:ea typeface="굴림"/>
                <a:cs typeface="굴림"/>
              </a:rPr>
              <a:t>Memory </a:t>
            </a:r>
            <a:r>
              <a:rPr lang="en-US" altLang="ko-KR" sz="2000" smtClean="0">
                <a:latin typeface="Times New Roman" pitchFamily="18" charset="0"/>
                <a:ea typeface="굴림"/>
                <a:cs typeface="굴림"/>
              </a:rPr>
              <a:t>–</a:t>
            </a:r>
            <a:r>
              <a:rPr lang="en-US" altLang="ko-KR" sz="2000" smtClean="0">
                <a:ea typeface="굴림"/>
                <a:cs typeface="굴림"/>
              </a:rPr>
              <a:t> area where instructions/data are stored</a:t>
            </a:r>
          </a:p>
          <a:p>
            <a:r>
              <a:rPr lang="en-US" altLang="ko-KR" sz="2000" smtClean="0">
                <a:ea typeface="굴림"/>
                <a:cs typeface="굴림"/>
              </a:rPr>
              <a:t>Input/Output </a:t>
            </a:r>
            <a:r>
              <a:rPr lang="en-US" altLang="ko-KR" sz="2000" smtClean="0">
                <a:latin typeface="Times New Roman" pitchFamily="18" charset="0"/>
                <a:ea typeface="굴림"/>
                <a:cs typeface="굴림"/>
              </a:rPr>
              <a:t>–</a:t>
            </a:r>
            <a:r>
              <a:rPr lang="en-US" altLang="ko-KR" sz="2000" smtClean="0">
                <a:ea typeface="굴림"/>
                <a:cs typeface="굴림"/>
              </a:rPr>
              <a:t> external interaction with computer</a:t>
            </a:r>
          </a:p>
          <a:p>
            <a:endParaRPr lang="en-US" sz="20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3049588"/>
            <a:ext cx="5638800" cy="3197225"/>
            <a:chOff x="481" y="1921"/>
            <a:chExt cx="3552" cy="2014"/>
          </a:xfrm>
        </p:grpSpPr>
        <p:sp>
          <p:nvSpPr>
            <p:cNvPr id="24585" name="Rectangle 5"/>
            <p:cNvSpPr>
              <a:spLocks noChangeArrowheads="1"/>
            </p:cNvSpPr>
            <p:nvPr/>
          </p:nvSpPr>
          <p:spPr bwMode="auto">
            <a:xfrm>
              <a:off x="865" y="2065"/>
              <a:ext cx="252" cy="16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ko-KR" sz="2400">
                  <a:latin typeface="Times New Roman" pitchFamily="18" charset="0"/>
                  <a:ea typeface="굴림"/>
                  <a:cs typeface="굴림"/>
                </a:rPr>
                <a:t>C</a:t>
              </a:r>
              <a:br>
                <a:rPr lang="en-US" altLang="ko-KR" sz="2400">
                  <a:latin typeface="Times New Roman" pitchFamily="18" charset="0"/>
                  <a:ea typeface="굴림"/>
                  <a:cs typeface="굴림"/>
                </a:rPr>
              </a:br>
              <a:r>
                <a:rPr lang="en-US" altLang="ko-KR" sz="2400">
                  <a:latin typeface="Times New Roman" pitchFamily="18" charset="0"/>
                  <a:ea typeface="굴림"/>
                  <a:cs typeface="굴림"/>
                </a:rPr>
                <a:t>o</a:t>
              </a:r>
              <a:br>
                <a:rPr lang="en-US" altLang="ko-KR" sz="2400">
                  <a:latin typeface="Times New Roman" pitchFamily="18" charset="0"/>
                  <a:ea typeface="굴림"/>
                  <a:cs typeface="굴림"/>
                </a:rPr>
              </a:br>
              <a:r>
                <a:rPr lang="en-US" altLang="ko-KR" sz="2400">
                  <a:latin typeface="Times New Roman" pitchFamily="18" charset="0"/>
                  <a:ea typeface="굴림"/>
                  <a:cs typeface="굴림"/>
                </a:rPr>
                <a:t>n</a:t>
              </a:r>
              <a:br>
                <a:rPr lang="en-US" altLang="ko-KR" sz="2400">
                  <a:latin typeface="Times New Roman" pitchFamily="18" charset="0"/>
                  <a:ea typeface="굴림"/>
                  <a:cs typeface="굴림"/>
                </a:rPr>
              </a:br>
              <a:r>
                <a:rPr lang="en-US" altLang="ko-KR" sz="2400">
                  <a:latin typeface="Times New Roman" pitchFamily="18" charset="0"/>
                  <a:ea typeface="굴림"/>
                  <a:cs typeface="굴림"/>
                </a:rPr>
                <a:t>t</a:t>
              </a:r>
              <a:br>
                <a:rPr lang="en-US" altLang="ko-KR" sz="2400">
                  <a:latin typeface="Times New Roman" pitchFamily="18" charset="0"/>
                  <a:ea typeface="굴림"/>
                  <a:cs typeface="굴림"/>
                </a:rPr>
              </a:br>
              <a:r>
                <a:rPr lang="en-US" altLang="ko-KR" sz="2400">
                  <a:latin typeface="Times New Roman" pitchFamily="18" charset="0"/>
                  <a:ea typeface="굴림"/>
                  <a:cs typeface="굴림"/>
                </a:rPr>
                <a:t>r</a:t>
              </a:r>
              <a:br>
                <a:rPr lang="en-US" altLang="ko-KR" sz="2400">
                  <a:latin typeface="Times New Roman" pitchFamily="18" charset="0"/>
                  <a:ea typeface="굴림"/>
                  <a:cs typeface="굴림"/>
                </a:rPr>
              </a:br>
              <a:r>
                <a:rPr lang="en-US" altLang="ko-KR" sz="2400">
                  <a:latin typeface="Times New Roman" pitchFamily="18" charset="0"/>
                  <a:ea typeface="굴림"/>
                  <a:cs typeface="굴림"/>
                </a:rPr>
                <a:t>o</a:t>
              </a:r>
              <a:br>
                <a:rPr lang="en-US" altLang="ko-KR" sz="2400">
                  <a:latin typeface="Times New Roman" pitchFamily="18" charset="0"/>
                  <a:ea typeface="굴림"/>
                  <a:cs typeface="굴림"/>
                </a:rPr>
              </a:br>
              <a:r>
                <a:rPr lang="en-US" altLang="ko-KR" sz="2400">
                  <a:latin typeface="Times New Roman" pitchFamily="18" charset="0"/>
                  <a:ea typeface="굴림"/>
                  <a:cs typeface="굴림"/>
                </a:rPr>
                <a:t>l</a:t>
              </a:r>
            </a:p>
          </p:txBody>
        </p:sp>
        <p:sp>
          <p:nvSpPr>
            <p:cNvPr id="24586" name="Rectangle 6"/>
            <p:cNvSpPr>
              <a:spLocks noChangeArrowheads="1"/>
            </p:cNvSpPr>
            <p:nvPr/>
          </p:nvSpPr>
          <p:spPr bwMode="auto">
            <a:xfrm>
              <a:off x="2785" y="2065"/>
              <a:ext cx="785" cy="7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ko-KR" sz="2400">
                  <a:latin typeface="Times New Roman" pitchFamily="18" charset="0"/>
                  <a:ea typeface="굴림"/>
                  <a:cs typeface="굴림"/>
                </a:rPr>
                <a:t/>
              </a:r>
              <a:br>
                <a:rPr lang="en-US" altLang="ko-KR" sz="2400">
                  <a:latin typeface="Times New Roman" pitchFamily="18" charset="0"/>
                  <a:ea typeface="굴림"/>
                  <a:cs typeface="굴림"/>
                </a:rPr>
              </a:br>
              <a:r>
                <a:rPr lang="en-US" altLang="ko-KR" sz="2400">
                  <a:latin typeface="Times New Roman" pitchFamily="18" charset="0"/>
                  <a:ea typeface="굴림"/>
                  <a:cs typeface="굴림"/>
                </a:rPr>
                <a:t>Memory</a:t>
              </a:r>
              <a:br>
                <a:rPr lang="en-US" altLang="ko-KR" sz="2400">
                  <a:latin typeface="Times New Roman" pitchFamily="18" charset="0"/>
                  <a:ea typeface="굴림"/>
                  <a:cs typeface="굴림"/>
                </a:rPr>
              </a:br>
              <a:endParaRPr lang="en-US" altLang="ko-KR" sz="2400">
                <a:latin typeface="Times New Roman" pitchFamily="18" charset="0"/>
                <a:ea typeface="굴림"/>
                <a:cs typeface="굴림"/>
              </a:endParaRPr>
            </a:p>
          </p:txBody>
        </p:sp>
        <p:sp>
          <p:nvSpPr>
            <p:cNvPr id="24587" name="AutoShape 7"/>
            <p:cNvSpPr>
              <a:spLocks noChangeArrowheads="1"/>
            </p:cNvSpPr>
            <p:nvPr/>
          </p:nvSpPr>
          <p:spPr bwMode="auto">
            <a:xfrm>
              <a:off x="1105" y="2209"/>
              <a:ext cx="1726" cy="142"/>
            </a:xfrm>
            <a:prstGeom prst="rightArrow">
              <a:avLst>
                <a:gd name="adj1" fmla="val 50000"/>
                <a:gd name="adj2" fmla="val 303986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24588" name="Rectangle 8"/>
            <p:cNvSpPr>
              <a:spLocks noChangeArrowheads="1"/>
            </p:cNvSpPr>
            <p:nvPr/>
          </p:nvSpPr>
          <p:spPr bwMode="auto">
            <a:xfrm>
              <a:off x="1392" y="1968"/>
              <a:ext cx="10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ko-KR" sz="2400">
                  <a:latin typeface="Times New Roman" pitchFamily="18" charset="0"/>
                  <a:ea typeface="굴림"/>
                  <a:cs typeface="굴림"/>
                </a:rPr>
                <a:t>Address bus</a:t>
              </a:r>
            </a:p>
          </p:txBody>
        </p:sp>
        <p:sp>
          <p:nvSpPr>
            <p:cNvPr id="24589" name="Freeform 9"/>
            <p:cNvSpPr>
              <a:spLocks/>
            </p:cNvSpPr>
            <p:nvPr/>
          </p:nvSpPr>
          <p:spPr bwMode="auto">
            <a:xfrm>
              <a:off x="1104" y="2640"/>
              <a:ext cx="1681" cy="193"/>
            </a:xfrm>
            <a:custGeom>
              <a:avLst/>
              <a:gdLst>
                <a:gd name="T0" fmla="*/ 0 w 1681"/>
                <a:gd name="T1" fmla="*/ 96 h 193"/>
                <a:gd name="T2" fmla="*/ 336 w 1681"/>
                <a:gd name="T3" fmla="*/ 192 h 193"/>
                <a:gd name="T4" fmla="*/ 336 w 1681"/>
                <a:gd name="T5" fmla="*/ 144 h 193"/>
                <a:gd name="T6" fmla="*/ 1344 w 1681"/>
                <a:gd name="T7" fmla="*/ 144 h 193"/>
                <a:gd name="T8" fmla="*/ 1344 w 1681"/>
                <a:gd name="T9" fmla="*/ 192 h 193"/>
                <a:gd name="T10" fmla="*/ 1680 w 1681"/>
                <a:gd name="T11" fmla="*/ 96 h 193"/>
                <a:gd name="T12" fmla="*/ 1344 w 1681"/>
                <a:gd name="T13" fmla="*/ 0 h 193"/>
                <a:gd name="T14" fmla="*/ 1344 w 1681"/>
                <a:gd name="T15" fmla="*/ 48 h 193"/>
                <a:gd name="T16" fmla="*/ 336 w 1681"/>
                <a:gd name="T17" fmla="*/ 48 h 193"/>
                <a:gd name="T18" fmla="*/ 336 w 1681"/>
                <a:gd name="T19" fmla="*/ 0 h 193"/>
                <a:gd name="T20" fmla="*/ 0 w 1681"/>
                <a:gd name="T21" fmla="*/ 96 h 1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81"/>
                <a:gd name="T34" fmla="*/ 0 h 193"/>
                <a:gd name="T35" fmla="*/ 1681 w 1681"/>
                <a:gd name="T36" fmla="*/ 193 h 1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81" h="193">
                  <a:moveTo>
                    <a:pt x="0" y="96"/>
                  </a:moveTo>
                  <a:lnTo>
                    <a:pt x="336" y="192"/>
                  </a:lnTo>
                  <a:lnTo>
                    <a:pt x="336" y="144"/>
                  </a:lnTo>
                  <a:lnTo>
                    <a:pt x="1344" y="144"/>
                  </a:lnTo>
                  <a:lnTo>
                    <a:pt x="1344" y="192"/>
                  </a:lnTo>
                  <a:lnTo>
                    <a:pt x="1680" y="96"/>
                  </a:lnTo>
                  <a:lnTo>
                    <a:pt x="1344" y="0"/>
                  </a:lnTo>
                  <a:lnTo>
                    <a:pt x="1344" y="48"/>
                  </a:lnTo>
                  <a:lnTo>
                    <a:pt x="336" y="48"/>
                  </a:lnTo>
                  <a:lnTo>
                    <a:pt x="336" y="0"/>
                  </a:lnTo>
                  <a:lnTo>
                    <a:pt x="0" y="96"/>
                  </a:lnTo>
                </a:path>
              </a:pathLst>
            </a:cu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24590" name="Rectangle 10"/>
            <p:cNvSpPr>
              <a:spLocks noChangeArrowheads="1"/>
            </p:cNvSpPr>
            <p:nvPr/>
          </p:nvSpPr>
          <p:spPr bwMode="auto">
            <a:xfrm>
              <a:off x="1488" y="2400"/>
              <a:ext cx="7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ko-KR" sz="2400">
                  <a:latin typeface="Times New Roman" pitchFamily="18" charset="0"/>
                  <a:ea typeface="굴림"/>
                  <a:cs typeface="굴림"/>
                </a:rPr>
                <a:t>Data bus</a:t>
              </a:r>
            </a:p>
          </p:txBody>
        </p:sp>
        <p:sp>
          <p:nvSpPr>
            <p:cNvPr id="24591" name="Rectangle 11"/>
            <p:cNvSpPr>
              <a:spLocks noChangeArrowheads="1"/>
            </p:cNvSpPr>
            <p:nvPr/>
          </p:nvSpPr>
          <p:spPr bwMode="auto">
            <a:xfrm>
              <a:off x="1777" y="2929"/>
              <a:ext cx="1534" cy="98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altLang="ko-KR" sz="2400">
                  <a:latin typeface="Times New Roman" pitchFamily="18" charset="0"/>
                  <a:ea typeface="굴림"/>
                  <a:cs typeface="굴림"/>
                </a:rPr>
                <a:t/>
              </a:r>
              <a:br>
                <a:rPr lang="en-US" altLang="ko-KR" sz="2400">
                  <a:latin typeface="Times New Roman" pitchFamily="18" charset="0"/>
                  <a:ea typeface="굴림"/>
                  <a:cs typeface="굴림"/>
                </a:rPr>
              </a:br>
              <a:r>
                <a:rPr lang="en-US" altLang="ko-KR" sz="2400">
                  <a:latin typeface="Times New Roman" pitchFamily="18" charset="0"/>
                  <a:ea typeface="굴림"/>
                  <a:cs typeface="굴림"/>
                </a:rPr>
                <a:t>Input/Output</a:t>
              </a:r>
              <a:br>
                <a:rPr lang="en-US" altLang="ko-KR" sz="2400">
                  <a:latin typeface="Times New Roman" pitchFamily="18" charset="0"/>
                  <a:ea typeface="굴림"/>
                  <a:cs typeface="굴림"/>
                </a:rPr>
              </a:br>
              <a:r>
                <a:rPr lang="en-US" altLang="ko-KR" sz="2400">
                  <a:latin typeface="Times New Roman" pitchFamily="18" charset="0"/>
                  <a:ea typeface="굴림"/>
                  <a:cs typeface="굴림"/>
                </a:rPr>
                <a:t>devices</a:t>
              </a:r>
              <a:br>
                <a:rPr lang="en-US" altLang="ko-KR" sz="2400">
                  <a:latin typeface="Times New Roman" pitchFamily="18" charset="0"/>
                  <a:ea typeface="굴림"/>
                  <a:cs typeface="굴림"/>
                </a:rPr>
              </a:br>
              <a:endParaRPr lang="en-US" altLang="ko-KR" sz="2400">
                <a:latin typeface="Times New Roman" pitchFamily="18" charset="0"/>
                <a:ea typeface="굴림"/>
                <a:cs typeface="굴림"/>
              </a:endParaRPr>
            </a:p>
          </p:txBody>
        </p:sp>
        <p:sp>
          <p:nvSpPr>
            <p:cNvPr id="24592" name="Freeform 12"/>
            <p:cNvSpPr>
              <a:spLocks/>
            </p:cNvSpPr>
            <p:nvPr/>
          </p:nvSpPr>
          <p:spPr bwMode="auto">
            <a:xfrm>
              <a:off x="1104" y="3264"/>
              <a:ext cx="721" cy="241"/>
            </a:xfrm>
            <a:custGeom>
              <a:avLst/>
              <a:gdLst>
                <a:gd name="T0" fmla="*/ 0 w 721"/>
                <a:gd name="T1" fmla="*/ 120 h 241"/>
                <a:gd name="T2" fmla="*/ 144 w 721"/>
                <a:gd name="T3" fmla="*/ 240 h 241"/>
                <a:gd name="T4" fmla="*/ 144 w 721"/>
                <a:gd name="T5" fmla="*/ 180 h 241"/>
                <a:gd name="T6" fmla="*/ 576 w 721"/>
                <a:gd name="T7" fmla="*/ 180 h 241"/>
                <a:gd name="T8" fmla="*/ 576 w 721"/>
                <a:gd name="T9" fmla="*/ 240 h 241"/>
                <a:gd name="T10" fmla="*/ 720 w 721"/>
                <a:gd name="T11" fmla="*/ 120 h 241"/>
                <a:gd name="T12" fmla="*/ 576 w 721"/>
                <a:gd name="T13" fmla="*/ 0 h 241"/>
                <a:gd name="T14" fmla="*/ 576 w 721"/>
                <a:gd name="T15" fmla="*/ 60 h 241"/>
                <a:gd name="T16" fmla="*/ 144 w 721"/>
                <a:gd name="T17" fmla="*/ 60 h 241"/>
                <a:gd name="T18" fmla="*/ 144 w 721"/>
                <a:gd name="T19" fmla="*/ 0 h 241"/>
                <a:gd name="T20" fmla="*/ 0 w 721"/>
                <a:gd name="T21" fmla="*/ 120 h 2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21"/>
                <a:gd name="T34" fmla="*/ 0 h 241"/>
                <a:gd name="T35" fmla="*/ 721 w 721"/>
                <a:gd name="T36" fmla="*/ 241 h 2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21" h="241">
                  <a:moveTo>
                    <a:pt x="0" y="120"/>
                  </a:moveTo>
                  <a:lnTo>
                    <a:pt x="144" y="240"/>
                  </a:lnTo>
                  <a:lnTo>
                    <a:pt x="144" y="180"/>
                  </a:lnTo>
                  <a:lnTo>
                    <a:pt x="576" y="180"/>
                  </a:lnTo>
                  <a:lnTo>
                    <a:pt x="576" y="240"/>
                  </a:lnTo>
                  <a:lnTo>
                    <a:pt x="720" y="120"/>
                  </a:lnTo>
                  <a:lnTo>
                    <a:pt x="576" y="0"/>
                  </a:lnTo>
                  <a:lnTo>
                    <a:pt x="576" y="60"/>
                  </a:lnTo>
                  <a:lnTo>
                    <a:pt x="144" y="60"/>
                  </a:lnTo>
                  <a:lnTo>
                    <a:pt x="144" y="0"/>
                  </a:lnTo>
                  <a:lnTo>
                    <a:pt x="0" y="120"/>
                  </a:lnTo>
                </a:path>
              </a:pathLst>
            </a:cu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24593" name="Rectangle 13"/>
            <p:cNvSpPr>
              <a:spLocks noChangeArrowheads="1"/>
            </p:cNvSpPr>
            <p:nvPr/>
          </p:nvSpPr>
          <p:spPr bwMode="auto">
            <a:xfrm>
              <a:off x="481" y="1921"/>
              <a:ext cx="3214" cy="201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eorgia" pitchFamily="18" charset="0"/>
              </a:endParaRPr>
            </a:p>
          </p:txBody>
        </p:sp>
        <p:sp>
          <p:nvSpPr>
            <p:cNvPr id="24594" name="Freeform 14"/>
            <p:cNvSpPr>
              <a:spLocks/>
            </p:cNvSpPr>
            <p:nvPr/>
          </p:nvSpPr>
          <p:spPr bwMode="auto">
            <a:xfrm>
              <a:off x="3312" y="3264"/>
              <a:ext cx="721" cy="241"/>
            </a:xfrm>
            <a:custGeom>
              <a:avLst/>
              <a:gdLst>
                <a:gd name="T0" fmla="*/ 0 w 721"/>
                <a:gd name="T1" fmla="*/ 120 h 241"/>
                <a:gd name="T2" fmla="*/ 144 w 721"/>
                <a:gd name="T3" fmla="*/ 240 h 241"/>
                <a:gd name="T4" fmla="*/ 144 w 721"/>
                <a:gd name="T5" fmla="*/ 180 h 241"/>
                <a:gd name="T6" fmla="*/ 576 w 721"/>
                <a:gd name="T7" fmla="*/ 180 h 241"/>
                <a:gd name="T8" fmla="*/ 576 w 721"/>
                <a:gd name="T9" fmla="*/ 240 h 241"/>
                <a:gd name="T10" fmla="*/ 720 w 721"/>
                <a:gd name="T11" fmla="*/ 120 h 241"/>
                <a:gd name="T12" fmla="*/ 576 w 721"/>
                <a:gd name="T13" fmla="*/ 0 h 241"/>
                <a:gd name="T14" fmla="*/ 576 w 721"/>
                <a:gd name="T15" fmla="*/ 60 h 241"/>
                <a:gd name="T16" fmla="*/ 144 w 721"/>
                <a:gd name="T17" fmla="*/ 60 h 241"/>
                <a:gd name="T18" fmla="*/ 144 w 721"/>
                <a:gd name="T19" fmla="*/ 0 h 241"/>
                <a:gd name="T20" fmla="*/ 0 w 721"/>
                <a:gd name="T21" fmla="*/ 120 h 2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21"/>
                <a:gd name="T34" fmla="*/ 0 h 241"/>
                <a:gd name="T35" fmla="*/ 721 w 721"/>
                <a:gd name="T36" fmla="*/ 241 h 2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21" h="241">
                  <a:moveTo>
                    <a:pt x="0" y="120"/>
                  </a:moveTo>
                  <a:lnTo>
                    <a:pt x="144" y="240"/>
                  </a:lnTo>
                  <a:lnTo>
                    <a:pt x="144" y="180"/>
                  </a:lnTo>
                  <a:lnTo>
                    <a:pt x="576" y="180"/>
                  </a:lnTo>
                  <a:lnTo>
                    <a:pt x="576" y="240"/>
                  </a:lnTo>
                  <a:lnTo>
                    <a:pt x="720" y="120"/>
                  </a:lnTo>
                  <a:lnTo>
                    <a:pt x="576" y="0"/>
                  </a:lnTo>
                  <a:lnTo>
                    <a:pt x="576" y="60"/>
                  </a:lnTo>
                  <a:lnTo>
                    <a:pt x="144" y="60"/>
                  </a:lnTo>
                  <a:lnTo>
                    <a:pt x="144" y="0"/>
                  </a:lnTo>
                  <a:lnTo>
                    <a:pt x="0" y="120"/>
                  </a:lnTo>
                </a:path>
              </a:pathLst>
            </a:custGeom>
            <a:solidFill>
              <a:schemeClr val="accent2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Georgi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ea typeface="굴림" pitchFamily="50" charset="-127"/>
              </a:rPr>
              <a:t>Components of a Computer System</a:t>
            </a:r>
            <a:endParaRPr lang="en-US" dirty="0">
              <a:ea typeface="굴림" pitchFamily="50" charset="-127"/>
            </a:endParaRPr>
          </a:p>
        </p:txBody>
      </p:sp>
      <p:sp>
        <p:nvSpPr>
          <p:cNvPr id="25604" name="Date Placeholder 6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12 September,2011</a:t>
            </a:r>
            <a:endParaRPr lang="en-US"/>
          </a:p>
        </p:txBody>
      </p:sp>
      <p:sp>
        <p:nvSpPr>
          <p:cNvPr id="25606" name="Footer Placeholder 8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COA - Introduction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79E4B0-AF33-4EE4-A2CC-F044B69FE65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r>
              <a:rPr lang="en-US" smtClean="0"/>
              <a:t>Control, Memory , Input/Output</a:t>
            </a:r>
          </a:p>
          <a:p>
            <a:r>
              <a:rPr lang="en-US" smtClean="0"/>
              <a:t>The three major components are connected by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 an </a:t>
            </a:r>
            <a:r>
              <a:rPr lang="en-US" u="sng" smtClean="0">
                <a:solidFill>
                  <a:srgbClr val="C00000"/>
                </a:solidFill>
              </a:rPr>
              <a:t>address bus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</a:rPr>
              <a:t>which provides the address for the memory location to be addressed for read and write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 a </a:t>
            </a:r>
            <a:r>
              <a:rPr lang="en-US" u="sng" smtClean="0">
                <a:solidFill>
                  <a:srgbClr val="C00000"/>
                </a:solidFill>
              </a:rPr>
              <a:t>data bus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</a:rPr>
              <a:t>which transfer data </a:t>
            </a:r>
          </a:p>
          <a:p>
            <a:pPr lvl="2"/>
            <a:r>
              <a:rPr lang="en-US" smtClean="0"/>
              <a:t> from CPU or I/O to the memory and</a:t>
            </a:r>
          </a:p>
          <a:p>
            <a:pPr lvl="2"/>
            <a:r>
              <a:rPr lang="en-US" smtClean="0"/>
              <a:t> from the memory to the CPU or I/O</a:t>
            </a:r>
          </a:p>
          <a:p>
            <a:pPr lvl="1"/>
            <a:r>
              <a:rPr lang="en-US" smtClean="0">
                <a:solidFill>
                  <a:schemeClr val="tx1"/>
                </a:solidFill>
              </a:rPr>
              <a:t> a </a:t>
            </a:r>
            <a:r>
              <a:rPr lang="en-US" u="sng" smtClean="0">
                <a:solidFill>
                  <a:srgbClr val="C00000"/>
                </a:solidFill>
              </a:rPr>
              <a:t>control bus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>
                <a:solidFill>
                  <a:schemeClr val="tx1"/>
                </a:solidFill>
              </a:rPr>
              <a:t>which consists of </a:t>
            </a:r>
          </a:p>
          <a:p>
            <a:pPr lvl="2"/>
            <a:r>
              <a:rPr lang="en-US" smtClean="0"/>
              <a:t>many control signals  to control the overall system operations</a:t>
            </a:r>
          </a:p>
          <a:p>
            <a:pPr lvl="2"/>
            <a:r>
              <a:rPr lang="en-US" smtClean="0"/>
              <a:t>many status data from the memory and I/0 devices 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0"/>
          <p:cNvSpPr>
            <a:spLocks noGrp="1" noChangeArrowheads="1"/>
          </p:cNvSpPr>
          <p:nvPr>
            <p:ph type="title"/>
          </p:nvPr>
        </p:nvSpPr>
        <p:spPr>
          <a:xfrm>
            <a:off x="609600" y="53975"/>
            <a:ext cx="7772400" cy="936625"/>
          </a:xfrm>
          <a:noFill/>
        </p:spPr>
        <p:txBody>
          <a:bodyPr anchor="ctr"/>
          <a:lstStyle/>
          <a:p>
            <a:r>
              <a:rPr lang="en-US" altLang="ko-KR" dirty="0" smtClean="0">
                <a:ea typeface="굴림"/>
                <a:cs typeface="굴림"/>
              </a:rPr>
              <a:t>Processor Integration</a:t>
            </a:r>
          </a:p>
        </p:txBody>
      </p:sp>
      <p:sp>
        <p:nvSpPr>
          <p:cNvPr id="26652" name="Date Placeholder 30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12 September,2011</a:t>
            </a:r>
            <a:endParaRPr lang="en-US"/>
          </a:p>
        </p:txBody>
      </p:sp>
      <p:sp>
        <p:nvSpPr>
          <p:cNvPr id="26654" name="Footer Placeholder 3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COA - Introduction</a:t>
            </a:r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327FF6-9B0A-4727-8B0D-EB68BE226AC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26627" name="Picture 31" descr="COMPU0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971800"/>
            <a:ext cx="8715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Text Box 32"/>
          <p:cNvSpPr txBox="1">
            <a:spLocks noChangeArrowheads="1"/>
          </p:cNvSpPr>
          <p:nvPr/>
        </p:nvSpPr>
        <p:spPr bwMode="auto">
          <a:xfrm>
            <a:off x="533400" y="1311275"/>
            <a:ext cx="7391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sz="2400">
                <a:latin typeface="Times New Roman" pitchFamily="18" charset="0"/>
                <a:ea typeface="굴림"/>
                <a:cs typeface="굴림"/>
              </a:rPr>
              <a:t>Early computers had many separate chips for the different portions of a computer system</a:t>
            </a:r>
          </a:p>
        </p:txBody>
      </p:sp>
      <p:pic>
        <p:nvPicPr>
          <p:cNvPr id="26629" name="Picture 33" descr="COMPU0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2057400" y="2286000"/>
            <a:ext cx="8715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34" descr="COMPU0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2133600" y="3276600"/>
            <a:ext cx="8715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1" name="Text Box 35"/>
          <p:cNvSpPr txBox="1">
            <a:spLocks noChangeArrowheads="1"/>
          </p:cNvSpPr>
          <p:nvPr/>
        </p:nvSpPr>
        <p:spPr bwMode="auto">
          <a:xfrm>
            <a:off x="838200" y="22098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sz="2400">
                <a:latin typeface="Times New Roman" pitchFamily="18" charset="0"/>
                <a:ea typeface="굴림"/>
                <a:cs typeface="굴림"/>
              </a:rPr>
              <a:t>Registers</a:t>
            </a:r>
          </a:p>
        </p:txBody>
      </p:sp>
      <p:pic>
        <p:nvPicPr>
          <p:cNvPr id="26632" name="Picture 36" descr="COMPU0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3200400"/>
            <a:ext cx="8715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3" name="Picture 37" descr="COMPU0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5791200" y="2514600"/>
            <a:ext cx="8715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4" name="Picture 38" descr="COMPU0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5867400" y="3505200"/>
            <a:ext cx="8715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5" name="Rectangle 39"/>
          <p:cNvSpPr>
            <a:spLocks noChangeArrowheads="1"/>
          </p:cNvSpPr>
          <p:nvPr/>
        </p:nvSpPr>
        <p:spPr bwMode="auto">
          <a:xfrm>
            <a:off x="4724400" y="2362200"/>
            <a:ext cx="23622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6636" name="Text Box 40"/>
          <p:cNvSpPr txBox="1">
            <a:spLocks noChangeArrowheads="1"/>
          </p:cNvSpPr>
          <p:nvPr/>
        </p:nvSpPr>
        <p:spPr bwMode="auto">
          <a:xfrm>
            <a:off x="4724400" y="243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sz="2400">
                <a:latin typeface="Times New Roman" pitchFamily="18" charset="0"/>
                <a:ea typeface="굴림"/>
                <a:cs typeface="굴림"/>
              </a:rPr>
              <a:t>ALU</a:t>
            </a:r>
          </a:p>
        </p:txBody>
      </p:sp>
      <p:pic>
        <p:nvPicPr>
          <p:cNvPr id="26637" name="Picture 41" descr="COMPU0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5334000"/>
            <a:ext cx="8715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8" name="Picture 42" descr="COMPU0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5105400"/>
            <a:ext cx="8715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9" name="Rectangle 43"/>
          <p:cNvSpPr>
            <a:spLocks noChangeArrowheads="1"/>
          </p:cNvSpPr>
          <p:nvPr/>
        </p:nvSpPr>
        <p:spPr bwMode="auto">
          <a:xfrm>
            <a:off x="762000" y="2057400"/>
            <a:ext cx="2362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6640" name="Rectangle 44"/>
          <p:cNvSpPr>
            <a:spLocks noChangeArrowheads="1"/>
          </p:cNvSpPr>
          <p:nvPr/>
        </p:nvSpPr>
        <p:spPr bwMode="auto">
          <a:xfrm>
            <a:off x="1219200" y="5105400"/>
            <a:ext cx="2590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6641" name="Text Box 45"/>
          <p:cNvSpPr txBox="1">
            <a:spLocks noChangeArrowheads="1"/>
          </p:cNvSpPr>
          <p:nvPr/>
        </p:nvSpPr>
        <p:spPr bwMode="auto">
          <a:xfrm>
            <a:off x="838200" y="47244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sz="2400">
                <a:latin typeface="Times New Roman" pitchFamily="18" charset="0"/>
                <a:ea typeface="굴림"/>
                <a:cs typeface="굴림"/>
              </a:rPr>
              <a:t>Control</a:t>
            </a:r>
          </a:p>
        </p:txBody>
      </p:sp>
      <p:pic>
        <p:nvPicPr>
          <p:cNvPr id="26642" name="Picture 46" descr="COMPU0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5181600"/>
            <a:ext cx="8715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43" name="Picture 47" descr="COMPU0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5943600" y="5105400"/>
            <a:ext cx="8715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44" name="Picture 48" descr="COMPU0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6934200" y="5105400"/>
            <a:ext cx="8715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45" name="Rectangle 49"/>
          <p:cNvSpPr>
            <a:spLocks noChangeArrowheads="1"/>
          </p:cNvSpPr>
          <p:nvPr/>
        </p:nvSpPr>
        <p:spPr bwMode="auto">
          <a:xfrm>
            <a:off x="4800600" y="5045075"/>
            <a:ext cx="3408363" cy="1292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6646" name="Text Box 50"/>
          <p:cNvSpPr txBox="1">
            <a:spLocks noChangeArrowheads="1"/>
          </p:cNvSpPr>
          <p:nvPr/>
        </p:nvSpPr>
        <p:spPr bwMode="auto">
          <a:xfrm>
            <a:off x="4876800" y="46482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sz="2400">
                <a:latin typeface="Times New Roman" pitchFamily="18" charset="0"/>
                <a:ea typeface="굴림"/>
                <a:cs typeface="굴림"/>
              </a:rPr>
              <a:t>Memory</a:t>
            </a:r>
          </a:p>
        </p:txBody>
      </p:sp>
      <p:sp>
        <p:nvSpPr>
          <p:cNvPr id="26647" name="AutoShape 51"/>
          <p:cNvSpPr>
            <a:spLocks noChangeArrowheads="1"/>
          </p:cNvSpPr>
          <p:nvPr/>
        </p:nvSpPr>
        <p:spPr bwMode="auto">
          <a:xfrm>
            <a:off x="3810000" y="5410200"/>
            <a:ext cx="990600" cy="533400"/>
          </a:xfrm>
          <a:prstGeom prst="leftRightArrow">
            <a:avLst>
              <a:gd name="adj1" fmla="val 50000"/>
              <a:gd name="adj2" fmla="val 371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6648" name="AutoShape 52"/>
          <p:cNvSpPr>
            <a:spLocks noChangeArrowheads="1"/>
          </p:cNvSpPr>
          <p:nvPr/>
        </p:nvSpPr>
        <p:spPr bwMode="auto">
          <a:xfrm>
            <a:off x="3124200" y="2514600"/>
            <a:ext cx="1600200" cy="609600"/>
          </a:xfrm>
          <a:prstGeom prst="rightArrow">
            <a:avLst>
              <a:gd name="adj1" fmla="val 50000"/>
              <a:gd name="adj2" fmla="val 656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6649" name="AutoShape 53"/>
          <p:cNvSpPr>
            <a:spLocks noChangeArrowheads="1"/>
          </p:cNvSpPr>
          <p:nvPr/>
        </p:nvSpPr>
        <p:spPr bwMode="auto">
          <a:xfrm>
            <a:off x="3124200" y="3200400"/>
            <a:ext cx="1524000" cy="457200"/>
          </a:xfrm>
          <a:prstGeom prst="lef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6650" name="AutoShape 54"/>
          <p:cNvSpPr>
            <a:spLocks noChangeArrowheads="1"/>
          </p:cNvSpPr>
          <p:nvPr/>
        </p:nvSpPr>
        <p:spPr bwMode="auto">
          <a:xfrm>
            <a:off x="2209800" y="4724400"/>
            <a:ext cx="381000" cy="3810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6651" name="AutoShape 55"/>
          <p:cNvSpPr>
            <a:spLocks noChangeArrowheads="1"/>
          </p:cNvSpPr>
          <p:nvPr/>
        </p:nvSpPr>
        <p:spPr bwMode="auto">
          <a:xfrm rot="3606395">
            <a:off x="3987800" y="4152900"/>
            <a:ext cx="381000" cy="1143000"/>
          </a:xfrm>
          <a:prstGeom prst="upDown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792163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Computer Organization and Architecture</a:t>
            </a:r>
          </a:p>
        </p:txBody>
      </p:sp>
      <p:sp>
        <p:nvSpPr>
          <p:cNvPr id="14340" name="Date Placeholder 6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12 September,2011</a:t>
            </a:r>
            <a:endParaRPr lang="en-US"/>
          </a:p>
        </p:txBody>
      </p:sp>
      <p:sp>
        <p:nvSpPr>
          <p:cNvPr id="14342" name="Footer Placeholder 8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COA - Introduction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CF7DC-3343-4D5B-B03C-1E7FC5A9B3AB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2895600"/>
            <a:ext cx="8229600" cy="3235325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2600" smtClean="0"/>
              <a:t>	There is no clear distinction between matters related to computer organization and matters relevant to computer architecture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696200" cy="990600"/>
          </a:xfrm>
          <a:noFill/>
        </p:spPr>
        <p:txBody>
          <a:bodyPr anchor="ctr"/>
          <a:lstStyle/>
          <a:p>
            <a:r>
              <a:rPr lang="en-US" altLang="ko-KR" dirty="0" smtClean="0">
                <a:ea typeface="굴림"/>
                <a:cs typeface="굴림"/>
              </a:rPr>
              <a:t>Microprocessors</a:t>
            </a:r>
          </a:p>
        </p:txBody>
      </p:sp>
      <p:sp>
        <p:nvSpPr>
          <p:cNvPr id="27674" name="Date Placeholder 29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12 September,2011</a:t>
            </a:r>
            <a:endParaRPr lang="en-US"/>
          </a:p>
        </p:txBody>
      </p:sp>
      <p:sp>
        <p:nvSpPr>
          <p:cNvPr id="27676" name="Footer Placeholder 3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COA - Introduction</a:t>
            </a:r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22D70-C9AC-4107-9E06-567538814918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457200" y="5578475"/>
            <a:ext cx="8077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sz="2400">
                <a:latin typeface="Times New Roman" pitchFamily="18" charset="0"/>
                <a:ea typeface="굴림"/>
                <a:cs typeface="굴림"/>
              </a:rPr>
              <a:t>First </a:t>
            </a:r>
            <a:r>
              <a:rPr lang="en-US" altLang="ko-KR" sz="2400" i="1">
                <a:latin typeface="Times New Roman" pitchFamily="18" charset="0"/>
                <a:ea typeface="굴림"/>
                <a:cs typeface="굴림"/>
              </a:rPr>
              <a:t>micro</a:t>
            </a:r>
            <a:r>
              <a:rPr lang="en-US" altLang="ko-KR" sz="2400">
                <a:latin typeface="Times New Roman" pitchFamily="18" charset="0"/>
                <a:ea typeface="굴림"/>
                <a:cs typeface="굴림"/>
              </a:rPr>
              <a:t>processors placed control, registers, arithmetic logic unit in one integrated circuit (one chip).</a:t>
            </a: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6423025" y="2786063"/>
            <a:ext cx="1360488" cy="21066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ko-KR" sz="2400">
                <a:latin typeface="Georgia" pitchFamily="18" charset="0"/>
                <a:ea typeface="굴림"/>
                <a:cs typeface="굴림"/>
              </a:rPr>
              <a:t>I/O</a:t>
            </a:r>
          </a:p>
          <a:p>
            <a:pPr algn="ctr" eaLnBrk="0" hangingPunct="0"/>
            <a:r>
              <a:rPr lang="en-US" altLang="ko-KR" sz="2400">
                <a:latin typeface="Georgia" pitchFamily="18" charset="0"/>
                <a:ea typeface="굴림"/>
                <a:cs typeface="굴림"/>
              </a:rPr>
              <a:t>Devices</a:t>
            </a:r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3789363" y="2786063"/>
            <a:ext cx="1358900" cy="20304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ko-KR" sz="2400">
                <a:latin typeface="Georgia" pitchFamily="18" charset="0"/>
                <a:ea typeface="굴림"/>
                <a:cs typeface="굴림"/>
              </a:rPr>
              <a:t>Memory</a:t>
            </a:r>
          </a:p>
        </p:txBody>
      </p:sp>
      <p:sp>
        <p:nvSpPr>
          <p:cNvPr id="27654" name="Rectangle 8"/>
          <p:cNvSpPr>
            <a:spLocks noChangeArrowheads="1"/>
          </p:cNvSpPr>
          <p:nvPr/>
        </p:nvSpPr>
        <p:spPr bwMode="auto">
          <a:xfrm>
            <a:off x="1154113" y="1989138"/>
            <a:ext cx="1360487" cy="343693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ko-KR" sz="2400">
                <a:latin typeface="Georgia" pitchFamily="18" charset="0"/>
                <a:ea typeface="굴림"/>
                <a:cs typeface="굴림"/>
              </a:rPr>
              <a:t>CPU</a:t>
            </a:r>
            <a:br>
              <a:rPr lang="en-US" altLang="ko-KR" sz="2400">
                <a:latin typeface="Georgia" pitchFamily="18" charset="0"/>
                <a:ea typeface="굴림"/>
                <a:cs typeface="굴림"/>
              </a:rPr>
            </a:br>
            <a:r>
              <a:rPr lang="en-US" altLang="ko-KR" sz="2400">
                <a:latin typeface="Georgia" pitchFamily="18" charset="0"/>
                <a:ea typeface="굴림"/>
                <a:cs typeface="굴림"/>
              </a:rPr>
              <a:t>(ALU +</a:t>
            </a:r>
            <a:br>
              <a:rPr lang="en-US" altLang="ko-KR" sz="2400">
                <a:latin typeface="Georgia" pitchFamily="18" charset="0"/>
                <a:ea typeface="굴림"/>
                <a:cs typeface="굴림"/>
              </a:rPr>
            </a:br>
            <a:r>
              <a:rPr lang="en-US" altLang="ko-KR" sz="2400">
                <a:latin typeface="Georgia" pitchFamily="18" charset="0"/>
                <a:ea typeface="굴림"/>
                <a:cs typeface="굴림"/>
              </a:rPr>
              <a:t>Reg +</a:t>
            </a:r>
            <a:br>
              <a:rPr lang="en-US" altLang="ko-KR" sz="2400">
                <a:latin typeface="Georgia" pitchFamily="18" charset="0"/>
                <a:ea typeface="굴림"/>
                <a:cs typeface="굴림"/>
              </a:rPr>
            </a:br>
            <a:r>
              <a:rPr lang="en-US" altLang="ko-KR" sz="2400">
                <a:latin typeface="Georgia" pitchFamily="18" charset="0"/>
                <a:ea typeface="굴림"/>
                <a:cs typeface="굴림"/>
              </a:rPr>
              <a:t>control)</a:t>
            </a:r>
          </a:p>
        </p:txBody>
      </p:sp>
      <p:sp>
        <p:nvSpPr>
          <p:cNvPr id="27655" name="Line 9"/>
          <p:cNvSpPr>
            <a:spLocks noChangeShapeType="1"/>
          </p:cNvSpPr>
          <p:nvPr/>
        </p:nvSpPr>
        <p:spPr bwMode="auto">
          <a:xfrm>
            <a:off x="2514600" y="2133600"/>
            <a:ext cx="48434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56" name="Line 10"/>
          <p:cNvSpPr>
            <a:spLocks noChangeShapeType="1"/>
          </p:cNvSpPr>
          <p:nvPr/>
        </p:nvSpPr>
        <p:spPr bwMode="auto">
          <a:xfrm>
            <a:off x="7358063" y="2133600"/>
            <a:ext cx="0" cy="652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57" name="Line 11"/>
          <p:cNvSpPr>
            <a:spLocks noChangeShapeType="1"/>
          </p:cNvSpPr>
          <p:nvPr/>
        </p:nvSpPr>
        <p:spPr bwMode="auto">
          <a:xfrm>
            <a:off x="2514600" y="2424113"/>
            <a:ext cx="424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58" name="Line 12"/>
          <p:cNvSpPr>
            <a:spLocks noChangeShapeType="1"/>
          </p:cNvSpPr>
          <p:nvPr/>
        </p:nvSpPr>
        <p:spPr bwMode="auto">
          <a:xfrm>
            <a:off x="6764338" y="2424113"/>
            <a:ext cx="0" cy="361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59" name="Line 13"/>
          <p:cNvSpPr>
            <a:spLocks noChangeShapeType="1"/>
          </p:cNvSpPr>
          <p:nvPr/>
        </p:nvSpPr>
        <p:spPr bwMode="auto">
          <a:xfrm>
            <a:off x="2525713" y="5273675"/>
            <a:ext cx="467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60" name="Line 14"/>
          <p:cNvSpPr>
            <a:spLocks noChangeShapeType="1"/>
          </p:cNvSpPr>
          <p:nvPr/>
        </p:nvSpPr>
        <p:spPr bwMode="auto">
          <a:xfrm flipV="1">
            <a:off x="7173913" y="4816475"/>
            <a:ext cx="0" cy="433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61" name="Line 15"/>
          <p:cNvSpPr>
            <a:spLocks noChangeShapeType="1"/>
          </p:cNvSpPr>
          <p:nvPr/>
        </p:nvSpPr>
        <p:spPr bwMode="auto">
          <a:xfrm flipV="1">
            <a:off x="4430713" y="4816475"/>
            <a:ext cx="0" cy="433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62" name="Line 16"/>
          <p:cNvSpPr>
            <a:spLocks noChangeShapeType="1"/>
          </p:cNvSpPr>
          <p:nvPr/>
        </p:nvSpPr>
        <p:spPr bwMode="auto">
          <a:xfrm>
            <a:off x="4724400" y="2133600"/>
            <a:ext cx="0" cy="652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63" name="Text Box 17"/>
          <p:cNvSpPr txBox="1">
            <a:spLocks noChangeArrowheads="1"/>
          </p:cNvSpPr>
          <p:nvPr/>
        </p:nvSpPr>
        <p:spPr bwMode="auto">
          <a:xfrm>
            <a:off x="5233988" y="1844675"/>
            <a:ext cx="112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latin typeface="Georgia" pitchFamily="18" charset="0"/>
                <a:ea typeface="굴림"/>
                <a:cs typeface="굴림"/>
              </a:rPr>
              <a:t>Data Bus</a:t>
            </a:r>
          </a:p>
        </p:txBody>
      </p:sp>
      <p:sp>
        <p:nvSpPr>
          <p:cNvPr id="27664" name="Text Box 18"/>
          <p:cNvSpPr txBox="1">
            <a:spLocks noChangeArrowheads="1"/>
          </p:cNvSpPr>
          <p:nvPr/>
        </p:nvSpPr>
        <p:spPr bwMode="auto">
          <a:xfrm>
            <a:off x="2768600" y="2133600"/>
            <a:ext cx="147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latin typeface="Georgia" pitchFamily="18" charset="0"/>
                <a:ea typeface="굴림"/>
                <a:cs typeface="굴림"/>
              </a:rPr>
              <a:t>Address Bus</a:t>
            </a:r>
          </a:p>
        </p:txBody>
      </p:sp>
      <p:sp>
        <p:nvSpPr>
          <p:cNvPr id="27665" name="Text Box 19"/>
          <p:cNvSpPr txBox="1">
            <a:spLocks noChangeArrowheads="1"/>
          </p:cNvSpPr>
          <p:nvPr/>
        </p:nvSpPr>
        <p:spPr bwMode="auto">
          <a:xfrm>
            <a:off x="4648200" y="4953000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latin typeface="Georgia" pitchFamily="18" charset="0"/>
                <a:ea typeface="굴림"/>
                <a:cs typeface="굴림"/>
              </a:rPr>
              <a:t>Control Bus</a:t>
            </a:r>
          </a:p>
        </p:txBody>
      </p:sp>
      <p:sp>
        <p:nvSpPr>
          <p:cNvPr id="27666" name="Line 20"/>
          <p:cNvSpPr>
            <a:spLocks noChangeShapeType="1"/>
          </p:cNvSpPr>
          <p:nvPr/>
        </p:nvSpPr>
        <p:spPr bwMode="auto">
          <a:xfrm>
            <a:off x="4110038" y="2427288"/>
            <a:ext cx="0" cy="361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pic>
        <p:nvPicPr>
          <p:cNvPr id="27667" name="Picture 21" descr="COMPU0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0313" y="4511675"/>
            <a:ext cx="8715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8" name="Picture 22" descr="COMPU0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6713" y="2759075"/>
            <a:ext cx="8715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9" name="Picture 23" descr="COMPU0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9113" y="3673475"/>
            <a:ext cx="8715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70" name="Picture 24" descr="COMPU0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9113" y="4587875"/>
            <a:ext cx="8715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71" name="Picture 25" descr="COMPU0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2514600"/>
            <a:ext cx="8715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72" name="Picture 26" descr="COMPU0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3352800"/>
            <a:ext cx="8715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73" name="Picture 27" descr="COMPU0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4267200"/>
            <a:ext cx="8715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7772400" cy="990600"/>
          </a:xfrm>
        </p:spPr>
        <p:txBody>
          <a:bodyPr anchor="ctr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>
                <a:ea typeface="굴림" pitchFamily="50" charset="-127"/>
              </a:rPr>
              <a:t/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Modern 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</a:t>
            </a:r>
            <a:r>
              <a:rPr lang="en-US" altLang="ko-KR" dirty="0">
                <a:ea typeface="굴림" pitchFamily="50" charset="-127"/>
              </a:rPr>
              <a:t>Processors</a:t>
            </a:r>
          </a:p>
        </p:txBody>
      </p:sp>
      <p:sp>
        <p:nvSpPr>
          <p:cNvPr id="28699" name="Date Placeholder 29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12 September,2011</a:t>
            </a:r>
            <a:endParaRPr lang="en-US"/>
          </a:p>
        </p:txBody>
      </p:sp>
      <p:sp>
        <p:nvSpPr>
          <p:cNvPr id="28701" name="Footer Placeholder 3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COA - Introduction</a:t>
            </a:r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BF2F0-CF50-4B19-BE60-F1C4DAABA53F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304800" y="1600200"/>
            <a:ext cx="8534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sz="2000">
                <a:latin typeface="Times New Roman" pitchFamily="18" charset="0"/>
                <a:ea typeface="굴림"/>
                <a:cs typeface="굴림"/>
              </a:rPr>
              <a:t>Modern </a:t>
            </a:r>
            <a:r>
              <a:rPr lang="en-US" altLang="ko-KR" sz="2000" i="1">
                <a:latin typeface="Times New Roman" pitchFamily="18" charset="0"/>
                <a:ea typeface="굴림"/>
                <a:cs typeface="굴림"/>
              </a:rPr>
              <a:t>micro</a:t>
            </a:r>
            <a:r>
              <a:rPr lang="en-US" altLang="ko-KR" sz="2000">
                <a:latin typeface="Times New Roman" pitchFamily="18" charset="0"/>
                <a:ea typeface="굴림"/>
                <a:cs typeface="굴림"/>
              </a:rPr>
              <a:t>processors (general purpose </a:t>
            </a:r>
            <a:r>
              <a:rPr lang="en-US" altLang="ko-KR" sz="2000">
                <a:latin typeface="Times New Roman" pitchFamily="18" charset="0"/>
                <a:ea typeface="굴림"/>
                <a:cs typeface="굴림"/>
                <a:sym typeface="Symbol" pitchFamily="18" charset="2"/>
              </a:rPr>
              <a:t></a:t>
            </a:r>
            <a:r>
              <a:rPr lang="en-US" altLang="ko-KR" sz="2000">
                <a:latin typeface="Times New Roman" pitchFamily="18" charset="0"/>
                <a:ea typeface="굴림"/>
                <a:cs typeface="굴림"/>
              </a:rPr>
              <a:t>Processors) also integrate memory onchip for faster access.  External memory and I/O components still required.  Memory integrated on the microprocessor is called </a:t>
            </a:r>
            <a:r>
              <a:rPr lang="en-US" altLang="ko-KR" sz="2000" i="1">
                <a:latin typeface="Times New Roman" pitchFamily="18" charset="0"/>
                <a:ea typeface="굴림"/>
                <a:cs typeface="굴림"/>
              </a:rPr>
              <a:t>cache</a:t>
            </a:r>
            <a:r>
              <a:rPr lang="en-US" altLang="ko-KR" sz="2000">
                <a:latin typeface="Times New Roman" pitchFamily="18" charset="0"/>
                <a:ea typeface="굴림"/>
                <a:cs typeface="굴림"/>
              </a:rPr>
              <a:t> memory.</a:t>
            </a:r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6259513" y="3616325"/>
            <a:ext cx="1360487" cy="21066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ko-KR" sz="2400">
                <a:latin typeface="Georgia" pitchFamily="18" charset="0"/>
                <a:ea typeface="굴림"/>
                <a:cs typeface="굴림"/>
              </a:rPr>
              <a:t>I/O</a:t>
            </a:r>
          </a:p>
          <a:p>
            <a:pPr algn="ctr" eaLnBrk="0" hangingPunct="0"/>
            <a:r>
              <a:rPr lang="en-US" altLang="ko-KR" sz="2400">
                <a:latin typeface="Georgia" pitchFamily="18" charset="0"/>
                <a:ea typeface="굴림"/>
                <a:cs typeface="굴림"/>
              </a:rPr>
              <a:t>Devices</a:t>
            </a:r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3625850" y="3616325"/>
            <a:ext cx="1358900" cy="20304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ko-KR" sz="2400">
                <a:latin typeface="Georgia" pitchFamily="18" charset="0"/>
                <a:ea typeface="굴림"/>
                <a:cs typeface="굴림"/>
              </a:rPr>
              <a:t>Memory</a:t>
            </a:r>
          </a:p>
        </p:txBody>
      </p:sp>
      <p:sp>
        <p:nvSpPr>
          <p:cNvPr id="28678" name="Line 8"/>
          <p:cNvSpPr>
            <a:spLocks noChangeShapeType="1"/>
          </p:cNvSpPr>
          <p:nvPr/>
        </p:nvSpPr>
        <p:spPr bwMode="auto">
          <a:xfrm>
            <a:off x="2351088" y="2963863"/>
            <a:ext cx="48434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8679" name="Line 9"/>
          <p:cNvSpPr>
            <a:spLocks noChangeShapeType="1"/>
          </p:cNvSpPr>
          <p:nvPr/>
        </p:nvSpPr>
        <p:spPr bwMode="auto">
          <a:xfrm>
            <a:off x="7194550" y="2963863"/>
            <a:ext cx="0" cy="652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8680" name="Line 10"/>
          <p:cNvSpPr>
            <a:spLocks noChangeShapeType="1"/>
          </p:cNvSpPr>
          <p:nvPr/>
        </p:nvSpPr>
        <p:spPr bwMode="auto">
          <a:xfrm>
            <a:off x="2351088" y="3254375"/>
            <a:ext cx="42497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8681" name="Line 11"/>
          <p:cNvSpPr>
            <a:spLocks noChangeShapeType="1"/>
          </p:cNvSpPr>
          <p:nvPr/>
        </p:nvSpPr>
        <p:spPr bwMode="auto">
          <a:xfrm>
            <a:off x="6600825" y="3254375"/>
            <a:ext cx="0" cy="361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8682" name="Line 12"/>
          <p:cNvSpPr>
            <a:spLocks noChangeShapeType="1"/>
          </p:cNvSpPr>
          <p:nvPr/>
        </p:nvSpPr>
        <p:spPr bwMode="auto">
          <a:xfrm>
            <a:off x="2362200" y="6103938"/>
            <a:ext cx="467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8683" name="Line 13"/>
          <p:cNvSpPr>
            <a:spLocks noChangeShapeType="1"/>
          </p:cNvSpPr>
          <p:nvPr/>
        </p:nvSpPr>
        <p:spPr bwMode="auto">
          <a:xfrm flipV="1">
            <a:off x="7010400" y="5692775"/>
            <a:ext cx="0" cy="433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8684" name="Line 14"/>
          <p:cNvSpPr>
            <a:spLocks noChangeShapeType="1"/>
          </p:cNvSpPr>
          <p:nvPr/>
        </p:nvSpPr>
        <p:spPr bwMode="auto">
          <a:xfrm flipV="1">
            <a:off x="4267200" y="5646738"/>
            <a:ext cx="0" cy="433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8685" name="Line 15"/>
          <p:cNvSpPr>
            <a:spLocks noChangeShapeType="1"/>
          </p:cNvSpPr>
          <p:nvPr/>
        </p:nvSpPr>
        <p:spPr bwMode="auto">
          <a:xfrm>
            <a:off x="4560888" y="2963863"/>
            <a:ext cx="0" cy="652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8686" name="Text Box 16"/>
          <p:cNvSpPr txBox="1">
            <a:spLocks noChangeArrowheads="1"/>
          </p:cNvSpPr>
          <p:nvPr/>
        </p:nvSpPr>
        <p:spPr bwMode="auto">
          <a:xfrm>
            <a:off x="5070475" y="2674938"/>
            <a:ext cx="1123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latin typeface="Georgia" pitchFamily="18" charset="0"/>
                <a:ea typeface="굴림"/>
                <a:cs typeface="굴림"/>
              </a:rPr>
              <a:t>Data Bus</a:t>
            </a:r>
          </a:p>
        </p:txBody>
      </p:sp>
      <p:sp>
        <p:nvSpPr>
          <p:cNvPr id="28687" name="Text Box 17"/>
          <p:cNvSpPr txBox="1">
            <a:spLocks noChangeArrowheads="1"/>
          </p:cNvSpPr>
          <p:nvPr/>
        </p:nvSpPr>
        <p:spPr bwMode="auto">
          <a:xfrm>
            <a:off x="2605088" y="2963863"/>
            <a:ext cx="1479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latin typeface="Georgia" pitchFamily="18" charset="0"/>
                <a:ea typeface="굴림"/>
                <a:cs typeface="굴림"/>
              </a:rPr>
              <a:t>Address Bus</a:t>
            </a:r>
          </a:p>
        </p:txBody>
      </p:sp>
      <p:sp>
        <p:nvSpPr>
          <p:cNvPr id="28688" name="Text Box 18"/>
          <p:cNvSpPr txBox="1">
            <a:spLocks noChangeArrowheads="1"/>
          </p:cNvSpPr>
          <p:nvPr/>
        </p:nvSpPr>
        <p:spPr bwMode="auto">
          <a:xfrm>
            <a:off x="4484688" y="5783263"/>
            <a:ext cx="1377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latin typeface="Georgia" pitchFamily="18" charset="0"/>
                <a:ea typeface="굴림"/>
                <a:cs typeface="굴림"/>
              </a:rPr>
              <a:t>Control Bus</a:t>
            </a:r>
          </a:p>
        </p:txBody>
      </p:sp>
      <p:sp>
        <p:nvSpPr>
          <p:cNvPr id="28689" name="Line 19"/>
          <p:cNvSpPr>
            <a:spLocks noChangeShapeType="1"/>
          </p:cNvSpPr>
          <p:nvPr/>
        </p:nvSpPr>
        <p:spPr bwMode="auto">
          <a:xfrm>
            <a:off x="3946525" y="3257550"/>
            <a:ext cx="0" cy="361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pic>
        <p:nvPicPr>
          <p:cNvPr id="28690" name="Picture 20" descr="COMPU0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5341938"/>
            <a:ext cx="8715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1" name="Picture 21" descr="COMPU0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589338"/>
            <a:ext cx="8715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2" name="Picture 22" descr="COMPU0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4503738"/>
            <a:ext cx="8715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3" name="Picture 23" descr="COMPU0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9088" y="3344863"/>
            <a:ext cx="8715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4" name="Picture 24" descr="COMPU0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9088" y="4183063"/>
            <a:ext cx="8715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5" name="Picture 25" descr="COMPU0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1488" y="5097463"/>
            <a:ext cx="8715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96" name="Rectangle 26"/>
          <p:cNvSpPr>
            <a:spLocks noChangeArrowheads="1"/>
          </p:cNvSpPr>
          <p:nvPr/>
        </p:nvSpPr>
        <p:spPr bwMode="auto">
          <a:xfrm>
            <a:off x="533400" y="2819400"/>
            <a:ext cx="1828800" cy="3657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Georgia" pitchFamily="18" charset="0"/>
            </a:endParaRPr>
          </a:p>
        </p:txBody>
      </p:sp>
      <p:sp>
        <p:nvSpPr>
          <p:cNvPr id="28697" name="Text Box 27"/>
          <p:cNvSpPr txBox="1">
            <a:spLocks noChangeArrowheads="1"/>
          </p:cNvSpPr>
          <p:nvPr/>
        </p:nvSpPr>
        <p:spPr bwMode="auto">
          <a:xfrm>
            <a:off x="533400" y="3505200"/>
            <a:ext cx="17335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latin typeface="Georgia" pitchFamily="18" charset="0"/>
                <a:ea typeface="굴림"/>
                <a:cs typeface="굴림"/>
              </a:rPr>
              <a:t>Registers, </a:t>
            </a:r>
            <a:br>
              <a:rPr lang="en-US" altLang="ko-KR">
                <a:latin typeface="Georgia" pitchFamily="18" charset="0"/>
                <a:ea typeface="굴림"/>
                <a:cs typeface="굴림"/>
              </a:rPr>
            </a:br>
            <a:r>
              <a:rPr lang="en-US" altLang="ko-KR">
                <a:latin typeface="Georgia" pitchFamily="18" charset="0"/>
                <a:ea typeface="굴림"/>
                <a:cs typeface="굴림"/>
              </a:rPr>
              <a:t>ALU,</a:t>
            </a:r>
            <a:br>
              <a:rPr lang="en-US" altLang="ko-KR">
                <a:latin typeface="Georgia" pitchFamily="18" charset="0"/>
                <a:ea typeface="굴림"/>
                <a:cs typeface="굴림"/>
              </a:rPr>
            </a:br>
            <a:r>
              <a:rPr lang="en-US" altLang="ko-KR">
                <a:latin typeface="Georgia" pitchFamily="18" charset="0"/>
                <a:ea typeface="굴림"/>
                <a:cs typeface="굴림"/>
              </a:rPr>
              <a:t>Fetch,</a:t>
            </a:r>
            <a:br>
              <a:rPr lang="en-US" altLang="ko-KR">
                <a:latin typeface="Georgia" pitchFamily="18" charset="0"/>
                <a:ea typeface="굴림"/>
                <a:cs typeface="굴림"/>
              </a:rPr>
            </a:br>
            <a:r>
              <a:rPr lang="en-US" altLang="ko-KR">
                <a:latin typeface="Georgia" pitchFamily="18" charset="0"/>
                <a:ea typeface="굴림"/>
                <a:cs typeface="굴림"/>
              </a:rPr>
              <a:t>Exe Logic,</a:t>
            </a:r>
            <a:br>
              <a:rPr lang="en-US" altLang="ko-KR">
                <a:latin typeface="Georgia" pitchFamily="18" charset="0"/>
                <a:ea typeface="굴림"/>
                <a:cs typeface="굴림"/>
              </a:rPr>
            </a:br>
            <a:r>
              <a:rPr lang="en-US" altLang="ko-KR">
                <a:latin typeface="Georgia" pitchFamily="18" charset="0"/>
                <a:ea typeface="굴림"/>
                <a:cs typeface="굴림"/>
              </a:rPr>
              <a:t>Bus logic,</a:t>
            </a:r>
            <a:br>
              <a:rPr lang="en-US" altLang="ko-KR">
                <a:latin typeface="Georgia" pitchFamily="18" charset="0"/>
                <a:ea typeface="굴림"/>
                <a:cs typeface="굴림"/>
              </a:rPr>
            </a:br>
            <a:r>
              <a:rPr lang="en-US" altLang="ko-KR">
                <a:latin typeface="Georgia" pitchFamily="18" charset="0"/>
                <a:ea typeface="굴림"/>
                <a:cs typeface="굴림"/>
              </a:rPr>
              <a:t>Cache Memory</a:t>
            </a:r>
          </a:p>
        </p:txBody>
      </p:sp>
      <p:sp>
        <p:nvSpPr>
          <p:cNvPr id="28698" name="Text Box 28"/>
          <p:cNvSpPr txBox="1">
            <a:spLocks noChangeArrowheads="1"/>
          </p:cNvSpPr>
          <p:nvPr/>
        </p:nvSpPr>
        <p:spPr bwMode="auto">
          <a:xfrm>
            <a:off x="838200" y="2946400"/>
            <a:ext cx="722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ko-KR" sz="2000">
                <a:latin typeface="Georgia" pitchFamily="18" charset="0"/>
                <a:ea typeface="굴림"/>
                <a:cs typeface="굴림"/>
              </a:rPr>
              <a:t>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7B9899"/>
                </a:solidFill>
                <a:ea typeface="굴림"/>
                <a:cs typeface="굴림"/>
              </a:rPr>
              <a:t>Microprocessor </a:t>
            </a:r>
            <a:endParaRPr lang="en-US" smtClean="0">
              <a:solidFill>
                <a:srgbClr val="7B9899"/>
              </a:solidFill>
            </a:endParaRPr>
          </a:p>
        </p:txBody>
      </p:sp>
      <p:sp>
        <p:nvSpPr>
          <p:cNvPr id="29700" name="Date Placeholder 6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12 September,2011</a:t>
            </a:r>
            <a:endParaRPr lang="en-US"/>
          </a:p>
        </p:txBody>
      </p:sp>
      <p:sp>
        <p:nvSpPr>
          <p:cNvPr id="29702" name="Footer Placeholder 8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COA - Introduction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A5DD85-71C9-4115-A76A-734D21D71EDB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r>
              <a:rPr lang="en-US" smtClean="0"/>
              <a:t>Microprocessor is an electronic circuit that functions as the central processing unit (CPU) of a computer, providing computational control. Microprocessors are also used in other advanced electronic systems, such as computer printers, automobiles, and jet airliners. </a:t>
            </a:r>
          </a:p>
          <a:p>
            <a:r>
              <a:rPr lang="en-US" smtClean="0"/>
              <a:t>Modern microprocessors incorporate transistors, in addition to other components such as resistors, diodes, capacitors, and wires, all packed into an area about the size of a postage stamp.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61925"/>
            <a:ext cx="7772400" cy="701675"/>
          </a:xfrm>
          <a:noFill/>
        </p:spPr>
        <p:txBody>
          <a:bodyPr anchor="ctr">
            <a:normAutofit fontScale="90000"/>
          </a:bodyPr>
          <a:lstStyle/>
          <a:p>
            <a:r>
              <a:rPr lang="en-US" altLang="ko-KR" sz="4400" smtClean="0">
                <a:solidFill>
                  <a:srgbClr val="7B9899"/>
                </a:solidFill>
                <a:ea typeface="굴림"/>
                <a:cs typeface="굴림"/>
              </a:rPr>
              <a:t>Microcontrollers</a:t>
            </a:r>
          </a:p>
        </p:txBody>
      </p:sp>
      <p:sp>
        <p:nvSpPr>
          <p:cNvPr id="30732" name="Date Placeholder 14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12 September,2011</a:t>
            </a:r>
            <a:endParaRPr lang="en-US"/>
          </a:p>
        </p:txBody>
      </p:sp>
      <p:sp>
        <p:nvSpPr>
          <p:cNvPr id="30734" name="Footer Placeholder 1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COA - Introduction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AF4785-2A22-41BC-8CE7-DA521CE1548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457200" y="1524000"/>
            <a:ext cx="8077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sz="2400">
                <a:latin typeface="Times New Roman" pitchFamily="18" charset="0"/>
                <a:ea typeface="굴림"/>
                <a:cs typeface="굴림"/>
              </a:rPr>
              <a:t>Microcontrollers integrate all of the components (control, memory, I/O) of a computer system into one integrated circuit.  Microcontrollers are intended to be single chip solutions for systems requiring low to moderate processing power.</a:t>
            </a:r>
          </a:p>
        </p:txBody>
      </p:sp>
      <p:pic>
        <p:nvPicPr>
          <p:cNvPr id="30724" name="Picture 6" descr="COMPU0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343400"/>
            <a:ext cx="11207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Text Box 7"/>
          <p:cNvSpPr txBox="1">
            <a:spLocks noChangeArrowheads="1"/>
          </p:cNvSpPr>
          <p:nvPr/>
        </p:nvSpPr>
        <p:spPr bwMode="auto">
          <a:xfrm>
            <a:off x="838200" y="3810000"/>
            <a:ext cx="168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ko-KR">
                <a:latin typeface="Georgia" pitchFamily="18" charset="0"/>
                <a:ea typeface="굴림"/>
                <a:cs typeface="굴림"/>
              </a:rPr>
              <a:t>Microcontroller</a:t>
            </a:r>
          </a:p>
        </p:txBody>
      </p:sp>
      <p:pic>
        <p:nvPicPr>
          <p:cNvPr id="30726" name="Picture 8" descr="CAMER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419475"/>
            <a:ext cx="1557338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9" descr="STERO0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4724400"/>
            <a:ext cx="1125538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8" name="Picture 10" descr="HMICR00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0" y="5157788"/>
            <a:ext cx="1600200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9" name="Line 11"/>
          <p:cNvSpPr>
            <a:spLocks noChangeShapeType="1"/>
          </p:cNvSpPr>
          <p:nvPr/>
        </p:nvSpPr>
        <p:spPr bwMode="auto">
          <a:xfrm>
            <a:off x="2057400" y="556260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0730" name="Line 12"/>
          <p:cNvSpPr>
            <a:spLocks noChangeShapeType="1"/>
          </p:cNvSpPr>
          <p:nvPr/>
        </p:nvSpPr>
        <p:spPr bwMode="auto">
          <a:xfrm flipV="1">
            <a:off x="2286000" y="4191000"/>
            <a:ext cx="20574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V="1">
            <a:off x="2286000" y="4953000"/>
            <a:ext cx="27432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915400" cy="838200"/>
          </a:xfrm>
        </p:spPr>
        <p:txBody>
          <a:bodyPr>
            <a:normAutofit fontScale="90000"/>
          </a:bodyPr>
          <a:lstStyle/>
          <a:p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 </a:t>
            </a:r>
            <a:r>
              <a:rPr lang="en-US" altLang="zh-TW" sz="3600" smtClean="0">
                <a:ea typeface="新細明體"/>
                <a:cs typeface="新細明體"/>
              </a:rPr>
              <a:t>Microprocessor vs. Microcontroller</a:t>
            </a:r>
            <a:endParaRPr lang="en-US" sz="3600" smtClean="0"/>
          </a:p>
        </p:txBody>
      </p:sp>
      <p:sp>
        <p:nvSpPr>
          <p:cNvPr id="31750" name="Date Placeholder 8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12 September,2011</a:t>
            </a:r>
            <a:endParaRPr lang="en-US"/>
          </a:p>
        </p:txBody>
      </p:sp>
      <p:sp>
        <p:nvSpPr>
          <p:cNvPr id="31752" name="Footer Placeholder 10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COA - Introduction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35BA8-A739-49E1-A50E-46E2BA8161F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1747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301625" y="1371600"/>
            <a:ext cx="4038600" cy="4681538"/>
          </a:xfrm>
          <a:noFill/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altLang="zh-TW" sz="2000" b="1" smtClean="0">
                <a:solidFill>
                  <a:schemeClr val="tx1"/>
                </a:solidFill>
                <a:cs typeface="新細明體"/>
              </a:rPr>
              <a:t>Microprocessor</a:t>
            </a:r>
            <a:r>
              <a:rPr lang="en-US" altLang="zh-TW" sz="2000" smtClean="0">
                <a:solidFill>
                  <a:schemeClr val="tx1"/>
                </a:solidFill>
                <a:cs typeface="新細明體"/>
              </a:rPr>
              <a:t> </a:t>
            </a:r>
          </a:p>
          <a:p>
            <a:pPr lvl="1"/>
            <a:r>
              <a:rPr lang="en-US" altLang="zh-TW" sz="2000" smtClean="0">
                <a:solidFill>
                  <a:schemeClr val="tx1"/>
                </a:solidFill>
                <a:cs typeface="新細明體"/>
              </a:rPr>
              <a:t>CPU is stand-alone,  RAM, ROM, I/O, timer are separate</a:t>
            </a:r>
          </a:p>
          <a:p>
            <a:pPr lvl="1"/>
            <a:r>
              <a:rPr lang="en-US" altLang="zh-TW" sz="2000" smtClean="0">
                <a:solidFill>
                  <a:schemeClr val="tx1"/>
                </a:solidFill>
                <a:cs typeface="新細明體"/>
              </a:rPr>
              <a:t>designer can decide on the  amount of ROM, RAM and I/O ports.</a:t>
            </a:r>
          </a:p>
          <a:p>
            <a:pPr lvl="1"/>
            <a:r>
              <a:rPr lang="en-US" altLang="zh-TW" sz="2000" smtClean="0">
                <a:solidFill>
                  <a:schemeClr val="tx1"/>
                </a:solidFill>
                <a:cs typeface="新細明體"/>
              </a:rPr>
              <a:t>expansive</a:t>
            </a:r>
          </a:p>
          <a:p>
            <a:pPr lvl="1"/>
            <a:r>
              <a:rPr lang="en-US" altLang="zh-TW" sz="2000" smtClean="0">
                <a:solidFill>
                  <a:schemeClr val="tx1"/>
                </a:solidFill>
                <a:cs typeface="新細明體"/>
              </a:rPr>
              <a:t>versatility </a:t>
            </a:r>
          </a:p>
          <a:p>
            <a:pPr lvl="1"/>
            <a:r>
              <a:rPr lang="en-US" altLang="zh-TW" sz="2000" smtClean="0">
                <a:solidFill>
                  <a:schemeClr val="tx1"/>
                </a:solidFill>
                <a:cs typeface="新細明體"/>
              </a:rPr>
              <a:t>general-purpose</a:t>
            </a:r>
          </a:p>
          <a:p>
            <a:endParaRPr lang="en-US" altLang="zh-TW" sz="2000" smtClean="0">
              <a:latin typeface="Times New Roman" pitchFamily="18" charset="0"/>
              <a:cs typeface="新細明體"/>
            </a:endParaRPr>
          </a:p>
        </p:txBody>
      </p:sp>
      <p:sp>
        <p:nvSpPr>
          <p:cNvPr id="31748" name="Rectangle 11"/>
          <p:cNvSpPr>
            <a:spLocks noGrp="1" noChangeArrowheads="1"/>
          </p:cNvSpPr>
          <p:nvPr>
            <p:ph sz="quarter" idx="2"/>
          </p:nvPr>
        </p:nvSpPr>
        <p:spPr>
          <a:xfrm>
            <a:off x="4800600" y="1371600"/>
            <a:ext cx="4038600" cy="46815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kumimoji="1" lang="en-US" altLang="zh-TW" sz="2000" b="1" smtClean="0">
                <a:solidFill>
                  <a:srgbClr val="000000"/>
                </a:solidFill>
                <a:cs typeface="新細明體"/>
              </a:rPr>
              <a:t>Microcontroller</a:t>
            </a:r>
          </a:p>
          <a:p>
            <a:r>
              <a:rPr kumimoji="1" lang="en-US" altLang="zh-TW" sz="2000" smtClean="0">
                <a:solidFill>
                  <a:srgbClr val="000000"/>
                </a:solidFill>
                <a:cs typeface="新細明體"/>
              </a:rPr>
              <a:t>CPU, RAM, ROM, I/O and timer are all on a single chip</a:t>
            </a:r>
          </a:p>
          <a:p>
            <a:r>
              <a:rPr kumimoji="1" lang="en-US" altLang="zh-TW" sz="2000" smtClean="0">
                <a:solidFill>
                  <a:srgbClr val="000000"/>
                </a:solidFill>
                <a:cs typeface="新細明體"/>
              </a:rPr>
              <a:t>fix amount of on-chip ROM, RAM, I/O ports</a:t>
            </a:r>
          </a:p>
          <a:p>
            <a:r>
              <a:rPr kumimoji="1" lang="en-US" altLang="zh-TW" sz="2000" smtClean="0">
                <a:solidFill>
                  <a:srgbClr val="000000"/>
                </a:solidFill>
                <a:cs typeface="新細明體"/>
              </a:rPr>
              <a:t>for applications in which cost, power and space are critical</a:t>
            </a:r>
          </a:p>
          <a:p>
            <a:r>
              <a:rPr kumimoji="1" lang="en-US" altLang="zh-TW" sz="2000" smtClean="0">
                <a:solidFill>
                  <a:srgbClr val="000000"/>
                </a:solidFill>
                <a:cs typeface="新細明體"/>
              </a:rPr>
              <a:t>single-purpose</a:t>
            </a:r>
          </a:p>
          <a:p>
            <a:endParaRPr lang="en-US" sz="2000" smtClean="0"/>
          </a:p>
        </p:txBody>
      </p:sp>
      <p:sp>
        <p:nvSpPr>
          <p:cNvPr id="31749" name="Rectangle 8"/>
          <p:cNvSpPr>
            <a:spLocks noChangeArrowheads="1"/>
          </p:cNvSpPr>
          <p:nvPr/>
        </p:nvSpPr>
        <p:spPr bwMode="auto">
          <a:xfrm>
            <a:off x="4343400" y="1447800"/>
            <a:ext cx="3960813" cy="377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kumimoji="1" lang="en-US" altLang="zh-TW" sz="2400">
              <a:solidFill>
                <a:srgbClr val="000000"/>
              </a:solidFill>
              <a:latin typeface="Times New Roman" pitchFamily="18" charset="0"/>
              <a:ea typeface="標楷體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Date Placeholder 5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12 September,2011</a:t>
            </a:r>
            <a:endParaRPr lang="en-US"/>
          </a:p>
        </p:txBody>
      </p:sp>
      <p:sp>
        <p:nvSpPr>
          <p:cNvPr id="32773" name="Footer Placeholder 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COA - Introduction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846F5-7CC1-4FCA-907B-28C34B2EC658}" type="slidenum">
              <a:rPr lang="en-US"/>
              <a:pPr>
                <a:defRPr/>
              </a:pPr>
              <a:t>25</a:t>
            </a:fld>
            <a:endParaRPr lang="en-US"/>
          </a:p>
        </p:txBody>
      </p:sp>
      <p:pic>
        <p:nvPicPr>
          <p:cNvPr id="3277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28600"/>
            <a:ext cx="5013325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Computer Systems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 history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September,2011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COA - Introduction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t>26</a:t>
            </a:fld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ENIAC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September,2011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COA - Introduction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t>27</a:t>
            </a:fld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Electronic Numerical Integrator And Computer</a:t>
            </a:r>
          </a:p>
          <a:p>
            <a:r>
              <a:rPr lang="en-GB" dirty="0" smtClean="0"/>
              <a:t>University </a:t>
            </a:r>
            <a:r>
              <a:rPr lang="en-GB" dirty="0"/>
              <a:t>of Pennsylvania</a:t>
            </a:r>
          </a:p>
          <a:p>
            <a:r>
              <a:rPr lang="en-GB" dirty="0"/>
              <a:t>Trajectory tables for weapons </a:t>
            </a:r>
          </a:p>
          <a:p>
            <a:r>
              <a:rPr lang="en-GB" dirty="0"/>
              <a:t>Started </a:t>
            </a:r>
            <a:r>
              <a:rPr lang="en-GB" dirty="0" smtClean="0"/>
              <a:t>1943 and Finished </a:t>
            </a:r>
            <a:r>
              <a:rPr lang="en-GB" dirty="0"/>
              <a:t>1946</a:t>
            </a:r>
          </a:p>
          <a:p>
            <a:pPr lvl="1"/>
            <a:r>
              <a:rPr lang="en-GB" dirty="0"/>
              <a:t>Too late for war effort</a:t>
            </a:r>
          </a:p>
          <a:p>
            <a:r>
              <a:rPr lang="en-GB" dirty="0"/>
              <a:t>Used until </a:t>
            </a:r>
            <a:r>
              <a:rPr lang="en-GB" dirty="0" smtClean="0"/>
              <a:t>1955</a:t>
            </a:r>
          </a:p>
          <a:p>
            <a:r>
              <a:rPr lang="en-GB" dirty="0" smtClean="0"/>
              <a:t>Decimal (not binary)</a:t>
            </a:r>
          </a:p>
          <a:p>
            <a:r>
              <a:rPr lang="en-US" dirty="0" smtClean="0"/>
              <a:t>18,000 </a:t>
            </a:r>
            <a:r>
              <a:rPr lang="en-US" dirty="0" smtClean="0"/>
              <a:t>vacuum tubes</a:t>
            </a:r>
          </a:p>
          <a:p>
            <a:r>
              <a:rPr lang="en-US" dirty="0" smtClean="0"/>
              <a:t>30 tons</a:t>
            </a:r>
          </a:p>
          <a:p>
            <a:r>
              <a:rPr lang="en-US" dirty="0" smtClean="0"/>
              <a:t>15,000 square feet</a:t>
            </a:r>
          </a:p>
          <a:p>
            <a:r>
              <a:rPr lang="en-US" dirty="0" smtClean="0"/>
              <a:t>140 kW power consumption</a:t>
            </a:r>
          </a:p>
          <a:p>
            <a:r>
              <a:rPr lang="en-US" dirty="0" smtClean="0"/>
              <a:t>5,000 additions per second</a:t>
            </a: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von Neumann/Turing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September,2011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COA - Introduction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t>28</a:t>
            </a:fld>
            <a:endParaRPr lang="en-GB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Stored Program concept</a:t>
            </a:r>
          </a:p>
          <a:p>
            <a:r>
              <a:rPr lang="en-GB" dirty="0"/>
              <a:t>Main memory storing programs and data</a:t>
            </a:r>
          </a:p>
          <a:p>
            <a:r>
              <a:rPr lang="en-GB" dirty="0"/>
              <a:t>ALU operating on binary data</a:t>
            </a:r>
          </a:p>
          <a:p>
            <a:r>
              <a:rPr lang="en-GB" dirty="0"/>
              <a:t>Control unit interpreting instructions from memory and executing</a:t>
            </a:r>
          </a:p>
          <a:p>
            <a:r>
              <a:rPr lang="en-GB" dirty="0"/>
              <a:t>Input and output equipment operated by control unit</a:t>
            </a:r>
          </a:p>
          <a:p>
            <a:r>
              <a:rPr lang="en-GB" dirty="0" smtClean="0"/>
              <a:t>Completed </a:t>
            </a:r>
            <a:r>
              <a:rPr lang="en-GB" dirty="0"/>
              <a:t>1952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/>
              <a:t>Structure of von Neumann machine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September,2011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COA - Introduction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t>29</a:t>
            </a:fld>
            <a:endParaRPr lang="en-GB"/>
          </a:p>
        </p:txBody>
      </p:sp>
      <p:pic>
        <p:nvPicPr>
          <p:cNvPr id="43030" name="Picture 22"/>
          <p:cNvPicPr>
            <a:picLocks noChangeAspect="1" noChangeArrowheads="1"/>
          </p:cNvPicPr>
          <p:nvPr/>
        </p:nvPicPr>
        <p:blipFill>
          <a:blip r:embed="rId3"/>
          <a:srcRect l="19698" t="17647" r="28030" b="30392"/>
          <a:stretch>
            <a:fillRect/>
          </a:stretch>
        </p:blipFill>
        <p:spPr bwMode="auto">
          <a:xfrm>
            <a:off x="838200" y="1143000"/>
            <a:ext cx="7391400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 &amp; Organization</a:t>
            </a:r>
            <a:endParaRPr lang="en-US" dirty="0" smtClean="0"/>
          </a:p>
        </p:txBody>
      </p:sp>
      <p:sp>
        <p:nvSpPr>
          <p:cNvPr id="15365" name="Date Placeholder 8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12 September,2011</a:t>
            </a:r>
            <a:endParaRPr lang="en-US"/>
          </a:p>
        </p:txBody>
      </p:sp>
      <p:sp>
        <p:nvSpPr>
          <p:cNvPr id="15367" name="Footer Placeholder 10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COA - Introduction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789AA-850C-4C7C-BE59-EC5FF71991FE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524000"/>
            <a:ext cx="8001000" cy="3352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GB" sz="2400" smtClean="0"/>
              <a:t>Architecture is those attributes visible to the programmer</a:t>
            </a:r>
          </a:p>
          <a:p>
            <a:pPr lvl="1">
              <a:lnSpc>
                <a:spcPct val="80000"/>
              </a:lnSpc>
            </a:pPr>
            <a:r>
              <a:rPr lang="en-GB" sz="2000" smtClean="0">
                <a:solidFill>
                  <a:schemeClr val="tx1"/>
                </a:solidFill>
              </a:rPr>
              <a:t>Instruction set, number of bits used for data representation, I/O mechanisms, addressing techniques.</a:t>
            </a:r>
          </a:p>
          <a:p>
            <a:pPr lvl="1">
              <a:lnSpc>
                <a:spcPct val="80000"/>
              </a:lnSpc>
            </a:pPr>
            <a:r>
              <a:rPr lang="en-GB" sz="2000" smtClean="0">
                <a:solidFill>
                  <a:schemeClr val="tx1"/>
                </a:solidFill>
              </a:rPr>
              <a:t>e.g. Is there a multiply instruction?</a:t>
            </a:r>
          </a:p>
          <a:p>
            <a:pPr lvl="1" algn="ctr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smtClean="0">
                <a:solidFill>
                  <a:srgbClr val="C00000"/>
                </a:solidFill>
              </a:rPr>
              <a:t>How do I design a computer?</a:t>
            </a:r>
            <a:endParaRPr lang="en-GB" sz="2000" b="1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GB" sz="2400" smtClean="0"/>
              <a:t>Organization is how features are implemented</a:t>
            </a:r>
          </a:p>
          <a:p>
            <a:pPr lvl="1">
              <a:lnSpc>
                <a:spcPct val="80000"/>
              </a:lnSpc>
            </a:pPr>
            <a:r>
              <a:rPr lang="en-GB" sz="2000" smtClean="0">
                <a:solidFill>
                  <a:schemeClr val="tx1"/>
                </a:solidFill>
              </a:rPr>
              <a:t>Control signals, interfaces, memory technology.</a:t>
            </a:r>
          </a:p>
          <a:p>
            <a:pPr lvl="1">
              <a:lnSpc>
                <a:spcPct val="80000"/>
              </a:lnSpc>
            </a:pPr>
            <a:r>
              <a:rPr lang="en-GB" sz="2000" smtClean="0">
                <a:solidFill>
                  <a:schemeClr val="tx1"/>
                </a:solidFill>
              </a:rPr>
              <a:t>e.g. Is there a hardware multiply unit or is it done by repeated addition?</a:t>
            </a:r>
          </a:p>
          <a:p>
            <a:pPr lvl="1" algn="ctr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smtClean="0">
                <a:solidFill>
                  <a:srgbClr val="C00000"/>
                </a:solidFill>
              </a:rPr>
              <a:t>How does a Computer Work?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400" b="1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sz="240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GB" sz="200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en-US" sz="2400" smtClean="0"/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838200" y="4949825"/>
            <a:ext cx="7620000" cy="12001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b="1" dirty="0">
                <a:solidFill>
                  <a:schemeClr val="accent2"/>
                </a:solidFill>
                <a:latin typeface="Georgia" pitchFamily="18" charset="0"/>
              </a:rPr>
              <a:t>All Intel </a:t>
            </a:r>
            <a:r>
              <a:rPr lang="en-GB" b="1" dirty="0" err="1">
                <a:solidFill>
                  <a:schemeClr val="accent2"/>
                </a:solidFill>
                <a:latin typeface="Georgia" pitchFamily="18" charset="0"/>
              </a:rPr>
              <a:t>x86</a:t>
            </a:r>
            <a:r>
              <a:rPr lang="en-GB" b="1" dirty="0">
                <a:solidFill>
                  <a:schemeClr val="accent2"/>
                </a:solidFill>
                <a:latin typeface="Georgia" pitchFamily="18" charset="0"/>
              </a:rPr>
              <a:t> family share the same basic architecture</a:t>
            </a:r>
          </a:p>
          <a:p>
            <a:pPr algn="ctr"/>
            <a:r>
              <a:rPr lang="en-GB" b="1" dirty="0">
                <a:solidFill>
                  <a:schemeClr val="accent2"/>
                </a:solidFill>
                <a:latin typeface="Georgia" pitchFamily="18" charset="0"/>
              </a:rPr>
              <a:t>All IBM System/370 family share the same basic architecture</a:t>
            </a:r>
          </a:p>
          <a:p>
            <a:pPr algn="ctr"/>
            <a:r>
              <a:rPr lang="en-GB" b="1" dirty="0">
                <a:solidFill>
                  <a:schemeClr val="accent2"/>
                </a:solidFill>
                <a:latin typeface="Georgia" pitchFamily="18" charset="0"/>
              </a:rPr>
              <a:t>But </a:t>
            </a:r>
          </a:p>
          <a:p>
            <a:pPr algn="ctr"/>
            <a:r>
              <a:rPr lang="en-GB" b="1" dirty="0">
                <a:solidFill>
                  <a:schemeClr val="accent2"/>
                </a:solidFill>
                <a:latin typeface="Georgia" pitchFamily="18" charset="0"/>
              </a:rPr>
              <a:t>Organization differs between different versions</a:t>
            </a:r>
            <a:endParaRPr lang="en-US" b="1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Commercial Computers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September,2011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COA - Introduction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t>30</a:t>
            </a:fld>
            <a:endParaRPr lang="en-GB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1947 - Eckert-</a:t>
            </a:r>
            <a:r>
              <a:rPr lang="en-US" dirty="0" err="1"/>
              <a:t>Mauchly</a:t>
            </a:r>
            <a:r>
              <a:rPr lang="en-US" dirty="0"/>
              <a:t> Computer Corporation</a:t>
            </a:r>
          </a:p>
          <a:p>
            <a:r>
              <a:rPr lang="en-US" dirty="0"/>
              <a:t>UNIVAC I (Universal Automatic Computer)</a:t>
            </a:r>
          </a:p>
          <a:p>
            <a:pPr lvl="1"/>
            <a:r>
              <a:rPr lang="en-US" dirty="0"/>
              <a:t>US Bureau of Census 1950 calculations</a:t>
            </a:r>
          </a:p>
          <a:p>
            <a:pPr lvl="1"/>
            <a:r>
              <a:rPr lang="en-US" dirty="0"/>
              <a:t>Became part of Sperry-Rand Corporation</a:t>
            </a:r>
          </a:p>
          <a:p>
            <a:r>
              <a:rPr lang="en-US" dirty="0"/>
              <a:t>Late </a:t>
            </a:r>
            <a:r>
              <a:rPr lang="en-US" dirty="0" err="1"/>
              <a:t>1950s</a:t>
            </a:r>
            <a:r>
              <a:rPr lang="en-US" dirty="0"/>
              <a:t> - UNIVAC II</a:t>
            </a:r>
          </a:p>
          <a:p>
            <a:pPr lvl="1"/>
            <a:r>
              <a:rPr lang="en-US" dirty="0"/>
              <a:t>Faster</a:t>
            </a:r>
          </a:p>
          <a:p>
            <a:pPr lvl="1"/>
            <a:r>
              <a:rPr lang="en-US" dirty="0"/>
              <a:t>More memory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IBM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September,2011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COA - Introduction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t>31</a:t>
            </a:fld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Punched-card processing equipment</a:t>
            </a:r>
          </a:p>
          <a:p>
            <a:r>
              <a:rPr lang="en-US"/>
              <a:t>1953 - the 701</a:t>
            </a:r>
          </a:p>
          <a:p>
            <a:pPr lvl="1"/>
            <a:r>
              <a:rPr lang="en-US"/>
              <a:t>IBM’s first stored program computer</a:t>
            </a:r>
          </a:p>
          <a:p>
            <a:pPr lvl="1"/>
            <a:r>
              <a:rPr lang="en-US"/>
              <a:t>Scientific calculations</a:t>
            </a:r>
          </a:p>
          <a:p>
            <a:r>
              <a:rPr lang="en-US"/>
              <a:t>1955 - the 702</a:t>
            </a:r>
          </a:p>
          <a:p>
            <a:pPr lvl="1"/>
            <a:r>
              <a:rPr lang="en-US"/>
              <a:t>Business applications</a:t>
            </a:r>
          </a:p>
          <a:p>
            <a:r>
              <a:rPr lang="en-US"/>
              <a:t>Lead to 700/7000 series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Transistors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September,2011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COA - Introduction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t>32</a:t>
            </a:fld>
            <a:endParaRPr lang="en-GB"/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Replaced vacuum tubes</a:t>
            </a:r>
          </a:p>
          <a:p>
            <a:pPr lvl="1"/>
            <a:r>
              <a:rPr lang="en-US" dirty="0"/>
              <a:t>Smaller</a:t>
            </a:r>
          </a:p>
          <a:p>
            <a:pPr lvl="1"/>
            <a:r>
              <a:rPr lang="en-US" dirty="0"/>
              <a:t>Cheaper</a:t>
            </a:r>
          </a:p>
          <a:p>
            <a:pPr lvl="1"/>
            <a:r>
              <a:rPr lang="en-US" dirty="0"/>
              <a:t>Less heat dissipation</a:t>
            </a:r>
          </a:p>
          <a:p>
            <a:pPr lvl="1"/>
            <a:r>
              <a:rPr lang="en-US" dirty="0"/>
              <a:t>Solid State device</a:t>
            </a:r>
          </a:p>
          <a:p>
            <a:pPr lvl="1"/>
            <a:r>
              <a:rPr lang="en-US" dirty="0"/>
              <a:t>Made from Silicon (Sand)</a:t>
            </a:r>
          </a:p>
          <a:p>
            <a:r>
              <a:rPr lang="en-US" dirty="0"/>
              <a:t>Invented 1947 at Bell Labs</a:t>
            </a:r>
          </a:p>
          <a:p>
            <a:r>
              <a:rPr lang="en-US" dirty="0"/>
              <a:t>William Shockley et al.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Transistor Based Computers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September,2011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COA - Introduction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t>33</a:t>
            </a:fld>
            <a:endParaRPr lang="en-GB"/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Second generation machines</a:t>
            </a:r>
          </a:p>
          <a:p>
            <a:r>
              <a:rPr lang="en-US" dirty="0" smtClean="0"/>
              <a:t>IBM </a:t>
            </a:r>
            <a:r>
              <a:rPr lang="en-US" dirty="0"/>
              <a:t>7000</a:t>
            </a:r>
          </a:p>
          <a:p>
            <a:r>
              <a:rPr lang="en-US" dirty="0"/>
              <a:t>DEC - 1957</a:t>
            </a:r>
          </a:p>
          <a:p>
            <a:pPr lvl="1"/>
            <a:r>
              <a:rPr lang="en-US" dirty="0"/>
              <a:t>Produced PDP-1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Microelectronics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September,2011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COA - Introduction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t>34</a:t>
            </a:fld>
            <a:endParaRPr lang="en-GB"/>
          </a:p>
        </p:txBody>
      </p:sp>
      <p:sp>
        <p:nvSpPr>
          <p:cNvPr id="48131" name="Rectangle 2051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Literally - “small electronics”</a:t>
            </a:r>
          </a:p>
          <a:p>
            <a:pPr lvl="1"/>
            <a:r>
              <a:rPr lang="en-US" dirty="0"/>
              <a:t>A computer is made up of gates, memory cells and interconnections</a:t>
            </a:r>
          </a:p>
          <a:p>
            <a:pPr lvl="1"/>
            <a:r>
              <a:rPr lang="en-US" dirty="0"/>
              <a:t>These can be manufactured on a semiconductor</a:t>
            </a:r>
          </a:p>
          <a:p>
            <a:r>
              <a:rPr lang="en-US" dirty="0"/>
              <a:t>e.g. silicon wafer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Generations of Computer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September,2011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COA - Introduction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t>35</a:t>
            </a:fld>
            <a:endParaRPr lang="en-GB"/>
          </a:p>
        </p:txBody>
      </p:sp>
      <p:sp>
        <p:nvSpPr>
          <p:cNvPr id="49155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Vacuum tube - 1946-1957</a:t>
            </a:r>
          </a:p>
          <a:p>
            <a:pPr>
              <a:lnSpc>
                <a:spcPct val="90000"/>
              </a:lnSpc>
            </a:pPr>
            <a:r>
              <a:rPr lang="en-US"/>
              <a:t>Transistor - 1958-1964</a:t>
            </a:r>
          </a:p>
          <a:p>
            <a:pPr>
              <a:lnSpc>
                <a:spcPct val="90000"/>
              </a:lnSpc>
            </a:pPr>
            <a:r>
              <a:rPr lang="en-US"/>
              <a:t>Small scale integration - 1965 on</a:t>
            </a:r>
          </a:p>
          <a:p>
            <a:pPr lvl="1">
              <a:lnSpc>
                <a:spcPct val="90000"/>
              </a:lnSpc>
            </a:pPr>
            <a:r>
              <a:rPr lang="en-US"/>
              <a:t>Up to 100 devices on a chip</a:t>
            </a:r>
          </a:p>
          <a:p>
            <a:pPr>
              <a:lnSpc>
                <a:spcPct val="90000"/>
              </a:lnSpc>
            </a:pPr>
            <a:r>
              <a:rPr lang="en-US"/>
              <a:t>Medium scale integration - to 1971</a:t>
            </a:r>
          </a:p>
          <a:p>
            <a:pPr lvl="1">
              <a:lnSpc>
                <a:spcPct val="90000"/>
              </a:lnSpc>
            </a:pPr>
            <a:r>
              <a:rPr lang="en-US"/>
              <a:t>100-3,000 devices on a chip</a:t>
            </a:r>
          </a:p>
          <a:p>
            <a:pPr>
              <a:lnSpc>
                <a:spcPct val="90000"/>
              </a:lnSpc>
            </a:pPr>
            <a:r>
              <a:rPr lang="en-US"/>
              <a:t>Large scale integration - 1971-1977</a:t>
            </a:r>
          </a:p>
          <a:p>
            <a:pPr lvl="1">
              <a:lnSpc>
                <a:spcPct val="90000"/>
              </a:lnSpc>
            </a:pPr>
            <a:r>
              <a:rPr lang="en-US"/>
              <a:t>3,000 - 100,000 devices on a chip</a:t>
            </a:r>
          </a:p>
          <a:p>
            <a:pPr>
              <a:lnSpc>
                <a:spcPct val="90000"/>
              </a:lnSpc>
            </a:pPr>
            <a:r>
              <a:rPr lang="en-US"/>
              <a:t>Very large scale integration - 1978 to date</a:t>
            </a:r>
          </a:p>
          <a:p>
            <a:pPr lvl="1">
              <a:lnSpc>
                <a:spcPct val="90000"/>
              </a:lnSpc>
            </a:pPr>
            <a:r>
              <a:rPr lang="en-US"/>
              <a:t>100,000 - 100,000,000 devices on a chip</a:t>
            </a:r>
          </a:p>
          <a:p>
            <a:pPr>
              <a:lnSpc>
                <a:spcPct val="90000"/>
              </a:lnSpc>
            </a:pPr>
            <a:r>
              <a:rPr lang="en-US"/>
              <a:t>Ultra large scale integration</a:t>
            </a:r>
          </a:p>
          <a:p>
            <a:pPr lvl="1">
              <a:lnSpc>
                <a:spcPct val="90000"/>
              </a:lnSpc>
            </a:pPr>
            <a:r>
              <a:rPr lang="en-US"/>
              <a:t>Over 100,000,000 devices on a chip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Growth in CPU Transistor Count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September,2011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COA - Introduction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t>36</a:t>
            </a:fld>
            <a:endParaRPr lang="en-GB"/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/>
          <a:srcRect l="12120" t="7411" r="14394" b="27492"/>
          <a:stretch>
            <a:fillRect/>
          </a:stretch>
        </p:blipFill>
        <p:spPr bwMode="auto">
          <a:xfrm>
            <a:off x="381000" y="1066800"/>
            <a:ext cx="84582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IBM 360 series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September,2011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COA - Introduction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t>37</a:t>
            </a:fld>
            <a:endParaRPr lang="en-GB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1964</a:t>
            </a:r>
          </a:p>
          <a:p>
            <a:r>
              <a:rPr lang="en-GB" dirty="0" smtClean="0"/>
              <a:t>First </a:t>
            </a:r>
            <a:r>
              <a:rPr lang="en-GB" dirty="0"/>
              <a:t>planned “family” of computers</a:t>
            </a:r>
          </a:p>
          <a:p>
            <a:pPr lvl="1"/>
            <a:r>
              <a:rPr lang="en-GB" dirty="0"/>
              <a:t>Similar or identical instruction sets</a:t>
            </a:r>
          </a:p>
          <a:p>
            <a:pPr lvl="1"/>
            <a:r>
              <a:rPr lang="en-GB" dirty="0"/>
              <a:t>Similar or identical O/S</a:t>
            </a:r>
          </a:p>
          <a:p>
            <a:pPr lvl="1"/>
            <a:r>
              <a:rPr lang="en-GB" dirty="0"/>
              <a:t>Increasing speed</a:t>
            </a:r>
          </a:p>
          <a:p>
            <a:pPr lvl="1"/>
            <a:r>
              <a:rPr lang="en-GB" dirty="0"/>
              <a:t>Increasing number of I/O ports (i.e. more terminals)</a:t>
            </a:r>
          </a:p>
          <a:p>
            <a:pPr lvl="1"/>
            <a:r>
              <a:rPr lang="en-GB" dirty="0"/>
              <a:t>Increased memory size </a:t>
            </a:r>
          </a:p>
          <a:p>
            <a:pPr lvl="1"/>
            <a:r>
              <a:rPr lang="en-GB" dirty="0"/>
              <a:t>Increased cost</a:t>
            </a:r>
          </a:p>
          <a:p>
            <a:r>
              <a:rPr lang="en-GB" dirty="0"/>
              <a:t>Multiplexed switch structure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 PDP-8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September,2011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COA - Introduction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t>38</a:t>
            </a:fld>
            <a:endParaRPr lang="en-GB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1964</a:t>
            </a:r>
          </a:p>
          <a:p>
            <a:r>
              <a:rPr lang="en-GB" dirty="0"/>
              <a:t>First </a:t>
            </a:r>
            <a:r>
              <a:rPr lang="en-GB" dirty="0" smtClean="0"/>
              <a:t>minicomputer</a:t>
            </a:r>
            <a:endParaRPr lang="en-GB" dirty="0"/>
          </a:p>
          <a:p>
            <a:pPr lvl="1"/>
            <a:r>
              <a:rPr lang="en-GB" dirty="0"/>
              <a:t>Did not need air conditioned room</a:t>
            </a:r>
          </a:p>
          <a:p>
            <a:pPr lvl="1"/>
            <a:r>
              <a:rPr lang="en-GB" dirty="0"/>
              <a:t>Small enough to sit on a lab bench</a:t>
            </a:r>
          </a:p>
          <a:p>
            <a:pPr lvl="1"/>
            <a:r>
              <a:rPr lang="en-GB" dirty="0"/>
              <a:t>$16,000 </a:t>
            </a:r>
          </a:p>
          <a:p>
            <a:pPr lvl="2"/>
            <a:r>
              <a:rPr lang="en-GB" dirty="0"/>
              <a:t>$</a:t>
            </a:r>
            <a:r>
              <a:rPr lang="en-GB" dirty="0" err="1"/>
              <a:t>100k</a:t>
            </a:r>
            <a:r>
              <a:rPr lang="en-GB" dirty="0"/>
              <a:t>+ for IBM 360</a:t>
            </a:r>
          </a:p>
          <a:p>
            <a:r>
              <a:rPr lang="en-GB" dirty="0" smtClean="0"/>
              <a:t>BUS </a:t>
            </a:r>
            <a:r>
              <a:rPr lang="en-GB" dirty="0"/>
              <a:t>STRUCTURE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 - PDP-8 Bus Structure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September,2011</a:t>
            </a:r>
            <a:endParaRPr lang="en-GB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COA - Introduction</a:t>
            </a:r>
            <a:endParaRPr lang="en-GB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t>39</a:t>
            </a:fld>
            <a:endParaRPr lang="en-GB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04800" y="4800600"/>
            <a:ext cx="8305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GB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276600" y="4953000"/>
            <a:ext cx="1128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GB" sz="1600">
                <a:latin typeface="Arial" charset="0"/>
              </a:rPr>
              <a:t>OMNIBUS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457200" y="2743200"/>
            <a:ext cx="1371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GB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286000" y="2743200"/>
            <a:ext cx="1371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GB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3962400" y="2743200"/>
            <a:ext cx="1371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GB"/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5638800" y="2743200"/>
            <a:ext cx="1371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GB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7391400" y="2743200"/>
            <a:ext cx="1371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GB"/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595313" y="3032125"/>
            <a:ext cx="10604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GB" sz="1600">
                <a:latin typeface="Arial" charset="0"/>
              </a:rPr>
              <a:t>Console</a:t>
            </a:r>
          </a:p>
          <a:p>
            <a:r>
              <a:rPr lang="en-GB" sz="1600">
                <a:latin typeface="Arial" charset="0"/>
              </a:rPr>
              <a:t>Controller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2667000" y="3048000"/>
            <a:ext cx="6080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GB" sz="1600">
                <a:latin typeface="Arial" charset="0"/>
              </a:rPr>
              <a:t>CPU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3948113" y="2955925"/>
            <a:ext cx="1412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GB" sz="1600">
                <a:latin typeface="Arial" charset="0"/>
              </a:rPr>
              <a:t>Main Memory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867400" y="2895600"/>
            <a:ext cx="8461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GB" sz="1600">
                <a:latin typeface="Arial" charset="0"/>
              </a:rPr>
              <a:t>I/O</a:t>
            </a:r>
          </a:p>
          <a:p>
            <a:r>
              <a:rPr lang="en-GB" sz="1600">
                <a:latin typeface="Arial" charset="0"/>
              </a:rPr>
              <a:t>Module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7696200" y="2971800"/>
            <a:ext cx="8461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GB" sz="1600">
                <a:latin typeface="Arial" charset="0"/>
              </a:rPr>
              <a:t>I/O</a:t>
            </a:r>
          </a:p>
          <a:p>
            <a:r>
              <a:rPr lang="en-GB" sz="1600">
                <a:latin typeface="Arial" charset="0"/>
              </a:rPr>
              <a:t>Module</a:t>
            </a:r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914400" y="3657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GB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 flipV="1">
            <a:off x="1295400" y="3657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GB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2743200" y="3657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GB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 flipV="1">
            <a:off x="3124200" y="3657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GB"/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>
            <a:off x="4419600" y="3657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GB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flipV="1">
            <a:off x="4800600" y="3657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GB"/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>
            <a:off x="6096000" y="3657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GB"/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flipV="1">
            <a:off x="6477000" y="3657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GB"/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7924800" y="3657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GB"/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flipV="1">
            <a:off x="8305800" y="3657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</p:txBody>
      </p:sp>
      <p:sp>
        <p:nvSpPr>
          <p:cNvPr id="16388" name="Date Placeholder 6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12 September,2011</a:t>
            </a:r>
            <a:endParaRPr lang="en-US"/>
          </a:p>
        </p:txBody>
      </p:sp>
      <p:sp>
        <p:nvSpPr>
          <p:cNvPr id="16390" name="Footer Placeholder 8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COA - Introduction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39354B-6BE1-4E25-A03C-6A46E364DCC1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70038"/>
            <a:ext cx="8229600" cy="4906962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 computer system is made up from</a:t>
            </a:r>
          </a:p>
          <a:p>
            <a:pPr marL="548640" lvl="1" indent="-274320" fontAlgn="auto">
              <a:lnSpc>
                <a:spcPct val="90000"/>
              </a:lnSpc>
              <a:spcAft>
                <a:spcPts val="0"/>
              </a:spcAft>
              <a:buFont typeface="Wingdings"/>
              <a:buChar char=""/>
              <a:defRPr/>
            </a:pPr>
            <a:r>
              <a:rPr lang="en-US" b="1" dirty="0">
                <a:solidFill>
                  <a:schemeClr val="tx1"/>
                </a:solidFill>
              </a:rPr>
              <a:t>hardware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548640" lvl="1" indent="-274320" fontAlgn="auto">
              <a:lnSpc>
                <a:spcPct val="90000"/>
              </a:lnSpc>
              <a:spcAft>
                <a:spcPts val="0"/>
              </a:spcAft>
              <a:buFont typeface="Wingdings"/>
              <a:buChar char=""/>
              <a:defRPr/>
            </a:pPr>
            <a:r>
              <a:rPr lang="en-US" b="1" dirty="0">
                <a:solidFill>
                  <a:schemeClr val="tx1"/>
                </a:solidFill>
              </a:rPr>
              <a:t>Software</a:t>
            </a:r>
            <a:endParaRPr lang="en-US" dirty="0">
              <a:solidFill>
                <a:schemeClr val="tx1"/>
              </a:solidFill>
            </a:endParaRPr>
          </a:p>
          <a:p>
            <a:pPr marL="548640" lvl="1" indent="-274320" fontAlgn="auto">
              <a:lnSpc>
                <a:spcPct val="90000"/>
              </a:lnSpc>
              <a:spcAft>
                <a:spcPts val="0"/>
              </a:spcAft>
              <a:buFont typeface="Wingdings"/>
              <a:buChar char=""/>
              <a:defRPr/>
            </a:pPr>
            <a:r>
              <a:rPr lang="en-US" b="1" dirty="0">
                <a:solidFill>
                  <a:schemeClr val="tx1"/>
                </a:solidFill>
              </a:rPr>
              <a:t>Firmware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C00000"/>
                </a:solidFill>
              </a:rPr>
              <a:t>Hardware</a:t>
            </a:r>
            <a:r>
              <a:rPr lang="en-US" dirty="0"/>
              <a:t> is the physical medium, for example: </a:t>
            </a:r>
          </a:p>
          <a:p>
            <a:pPr marL="548640" lvl="1" indent="-274320" fontAlgn="auto">
              <a:lnSpc>
                <a:spcPct val="90000"/>
              </a:lnSpc>
              <a:spcAft>
                <a:spcPts val="0"/>
              </a:spcAft>
              <a:buFont typeface="Wingdings"/>
              <a:buChar char=""/>
              <a:defRPr/>
            </a:pPr>
            <a:r>
              <a:rPr lang="en-US" dirty="0">
                <a:solidFill>
                  <a:schemeClr val="tx1"/>
                </a:solidFill>
              </a:rPr>
              <a:t>circuit boards </a:t>
            </a:r>
          </a:p>
          <a:p>
            <a:pPr marL="548640" lvl="1" indent="-274320" fontAlgn="auto">
              <a:lnSpc>
                <a:spcPct val="90000"/>
              </a:lnSpc>
              <a:spcAft>
                <a:spcPts val="0"/>
              </a:spcAft>
              <a:buFont typeface="Wingdings"/>
              <a:buChar char=""/>
              <a:defRPr/>
            </a:pPr>
            <a:r>
              <a:rPr lang="en-US" dirty="0">
                <a:solidFill>
                  <a:schemeClr val="tx1"/>
                </a:solidFill>
              </a:rPr>
              <a:t>processors </a:t>
            </a:r>
          </a:p>
          <a:p>
            <a:pPr marL="548640" lvl="1" indent="-274320" fontAlgn="auto">
              <a:lnSpc>
                <a:spcPct val="90000"/>
              </a:lnSpc>
              <a:spcAft>
                <a:spcPts val="0"/>
              </a:spcAft>
              <a:buFont typeface="Wingdings"/>
              <a:buChar char=""/>
              <a:defRPr/>
            </a:pPr>
            <a:r>
              <a:rPr lang="en-US" dirty="0">
                <a:solidFill>
                  <a:schemeClr val="tx1"/>
                </a:solidFill>
              </a:rPr>
              <a:t>keyboard 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C00000"/>
                </a:solidFill>
              </a:rPr>
              <a:t>Software</a:t>
            </a:r>
            <a:r>
              <a:rPr lang="en-US" dirty="0"/>
              <a:t> is a computer program, for example: </a:t>
            </a:r>
          </a:p>
          <a:p>
            <a:pPr marL="548640" lvl="1" indent="-274320" fontAlgn="auto">
              <a:lnSpc>
                <a:spcPct val="90000"/>
              </a:lnSpc>
              <a:spcAft>
                <a:spcPts val="0"/>
              </a:spcAft>
              <a:buFont typeface="Wingdings"/>
              <a:buChar char=""/>
              <a:defRPr/>
            </a:pPr>
            <a:r>
              <a:rPr lang="en-US" dirty="0">
                <a:solidFill>
                  <a:schemeClr val="tx1"/>
                </a:solidFill>
              </a:rPr>
              <a:t>an operating system </a:t>
            </a:r>
          </a:p>
          <a:p>
            <a:pPr marL="548640" lvl="1" indent="-274320" fontAlgn="auto">
              <a:lnSpc>
                <a:spcPct val="90000"/>
              </a:lnSpc>
              <a:spcAft>
                <a:spcPts val="0"/>
              </a:spcAft>
              <a:buFont typeface="Wingdings"/>
              <a:buChar char=""/>
              <a:defRPr/>
            </a:pPr>
            <a:r>
              <a:rPr lang="en-US" dirty="0">
                <a:solidFill>
                  <a:schemeClr val="tx1"/>
                </a:solidFill>
              </a:rPr>
              <a:t>an editor </a:t>
            </a:r>
          </a:p>
          <a:p>
            <a:pPr marL="548640" lvl="1" indent="-274320" fontAlgn="auto">
              <a:lnSpc>
                <a:spcPct val="90000"/>
              </a:lnSpc>
              <a:spcAft>
                <a:spcPts val="0"/>
              </a:spcAft>
              <a:buFont typeface="Wingdings"/>
              <a:buChar char=""/>
              <a:defRPr/>
            </a:pPr>
            <a:r>
              <a:rPr lang="en-US" dirty="0">
                <a:solidFill>
                  <a:schemeClr val="tx1"/>
                </a:solidFill>
              </a:rPr>
              <a:t>a compiler </a:t>
            </a:r>
          </a:p>
          <a:p>
            <a:pPr marL="548640" lvl="1" indent="-274320" fontAlgn="auto">
              <a:lnSpc>
                <a:spcPct val="90000"/>
              </a:lnSpc>
              <a:spcAft>
                <a:spcPts val="0"/>
              </a:spcAft>
              <a:buFont typeface="Wingdings"/>
              <a:buChar char=""/>
              <a:defRPr/>
            </a:pPr>
            <a:r>
              <a:rPr lang="en-US" dirty="0">
                <a:solidFill>
                  <a:schemeClr val="tx1"/>
                </a:solidFill>
              </a:rPr>
              <a:t>a Fortran 90 program 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Semiconductor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September,2011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COA - Introduction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t>40</a:t>
            </a:fld>
            <a:endParaRPr lang="en-GB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1970</a:t>
            </a:r>
          </a:p>
          <a:p>
            <a:r>
              <a:rPr lang="en-GB" dirty="0"/>
              <a:t>Fairchild</a:t>
            </a:r>
          </a:p>
          <a:p>
            <a:r>
              <a:rPr lang="en-GB" dirty="0"/>
              <a:t>Size of a single core</a:t>
            </a:r>
          </a:p>
          <a:p>
            <a:pPr lvl="1"/>
            <a:r>
              <a:rPr lang="en-GB" dirty="0"/>
              <a:t>i.e. 1 bit of magnetic core storage</a:t>
            </a:r>
          </a:p>
          <a:p>
            <a:r>
              <a:rPr lang="en-GB" dirty="0"/>
              <a:t>Holds 256 bits</a:t>
            </a:r>
          </a:p>
          <a:p>
            <a:r>
              <a:rPr lang="en-GB" dirty="0"/>
              <a:t>Non-destructive read</a:t>
            </a:r>
          </a:p>
          <a:p>
            <a:r>
              <a:rPr lang="en-GB" dirty="0"/>
              <a:t>Much faster than </a:t>
            </a:r>
            <a:r>
              <a:rPr lang="en-GB" dirty="0" smtClean="0"/>
              <a:t>core</a:t>
            </a:r>
            <a:endParaRPr lang="en-GB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September,2011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COA - Introduction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t>41</a:t>
            </a:fld>
            <a:endParaRPr lang="en-GB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/>
              <a:t>1971 - 4004 </a:t>
            </a:r>
          </a:p>
          <a:p>
            <a:pPr lvl="1"/>
            <a:r>
              <a:rPr lang="en-GB"/>
              <a:t>First microprocessor</a:t>
            </a:r>
          </a:p>
          <a:p>
            <a:pPr lvl="1"/>
            <a:r>
              <a:rPr lang="en-GB"/>
              <a:t>All CPU components on a single chip</a:t>
            </a:r>
          </a:p>
          <a:p>
            <a:pPr lvl="1"/>
            <a:r>
              <a:rPr lang="en-GB"/>
              <a:t>4 bit</a:t>
            </a:r>
          </a:p>
          <a:p>
            <a:r>
              <a:rPr lang="en-GB"/>
              <a:t>Followed in 1972 by 8008</a:t>
            </a:r>
          </a:p>
          <a:p>
            <a:pPr lvl="1"/>
            <a:r>
              <a:rPr lang="en-GB"/>
              <a:t>8 bit</a:t>
            </a:r>
          </a:p>
          <a:p>
            <a:pPr lvl="1"/>
            <a:r>
              <a:rPr lang="en-GB"/>
              <a:t>Both designed for specific applications</a:t>
            </a:r>
          </a:p>
          <a:p>
            <a:r>
              <a:rPr lang="en-GB"/>
              <a:t>1974 - 8080</a:t>
            </a:r>
          </a:p>
          <a:p>
            <a:pPr lvl="1"/>
            <a:r>
              <a:rPr lang="en-GB"/>
              <a:t>Intel’s first general purpose microprocessor</a:t>
            </a:r>
          </a:p>
          <a:p>
            <a:endParaRPr lang="en-GB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Speeding it 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September,2011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COA - Introduction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t>42</a:t>
            </a:fld>
            <a:endParaRPr lang="en-GB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/>
              <a:t>Pipelining</a:t>
            </a:r>
          </a:p>
          <a:p>
            <a:r>
              <a:rPr lang="en-GB"/>
              <a:t>On board cache</a:t>
            </a:r>
          </a:p>
          <a:p>
            <a:r>
              <a:rPr lang="en-GB"/>
              <a:t>On board L1 &amp; L2 cache</a:t>
            </a:r>
          </a:p>
          <a:p>
            <a:r>
              <a:rPr lang="en-GB"/>
              <a:t>Branch prediction</a:t>
            </a:r>
          </a:p>
          <a:p>
            <a:r>
              <a:rPr lang="en-GB"/>
              <a:t>Data flow analysis</a:t>
            </a:r>
          </a:p>
          <a:p>
            <a:r>
              <a:rPr lang="en-GB"/>
              <a:t>Speculative execution</a:t>
            </a:r>
          </a:p>
          <a:p>
            <a:endParaRPr lang="en-GB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Pentium Evolution (1)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September,2011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COA - Introduction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t>43</a:t>
            </a:fld>
            <a:endParaRPr lang="en-GB"/>
          </a:p>
        </p:txBody>
      </p:sp>
      <p:sp>
        <p:nvSpPr>
          <p:cNvPr id="890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400"/>
              <a:t>8080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first general purpose microprocessor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8 bit data path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Used in first personal computer – Altair</a:t>
            </a:r>
          </a:p>
          <a:p>
            <a:pPr>
              <a:lnSpc>
                <a:spcPct val="90000"/>
              </a:lnSpc>
            </a:pPr>
            <a:r>
              <a:rPr lang="en-GB" sz="2400"/>
              <a:t>8086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much more powerful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16 bit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instruction cache, prefetch few instructions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8088 (8 bit external bus) used in first IBM PC</a:t>
            </a:r>
          </a:p>
          <a:p>
            <a:pPr>
              <a:lnSpc>
                <a:spcPct val="90000"/>
              </a:lnSpc>
            </a:pPr>
            <a:r>
              <a:rPr lang="en-GB" sz="2400"/>
              <a:t>80286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16 Mbyte memory addressable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up from 1Mb</a:t>
            </a:r>
          </a:p>
          <a:p>
            <a:pPr>
              <a:lnSpc>
                <a:spcPct val="90000"/>
              </a:lnSpc>
            </a:pPr>
            <a:r>
              <a:rPr lang="en-GB" sz="2400"/>
              <a:t>80386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32 bit</a:t>
            </a:r>
          </a:p>
          <a:p>
            <a:pPr lvl="1">
              <a:lnSpc>
                <a:spcPct val="90000"/>
              </a:lnSpc>
            </a:pPr>
            <a:r>
              <a:rPr lang="en-GB" sz="2000"/>
              <a:t>Support for multitasking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Pentium Evolution (2)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September,2011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COA - Introduction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t>44</a:t>
            </a:fld>
            <a:endParaRPr lang="en-GB"/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80486</a:t>
            </a:r>
          </a:p>
          <a:p>
            <a:pPr lvl="1">
              <a:lnSpc>
                <a:spcPct val="90000"/>
              </a:lnSpc>
            </a:pPr>
            <a:r>
              <a:rPr lang="en-GB"/>
              <a:t>sophisticated powerful cache and instruction pipelining</a:t>
            </a:r>
          </a:p>
          <a:p>
            <a:pPr lvl="1">
              <a:lnSpc>
                <a:spcPct val="90000"/>
              </a:lnSpc>
            </a:pPr>
            <a:r>
              <a:rPr lang="en-GB"/>
              <a:t>built in maths co-processor</a:t>
            </a:r>
          </a:p>
          <a:p>
            <a:pPr>
              <a:lnSpc>
                <a:spcPct val="90000"/>
              </a:lnSpc>
            </a:pPr>
            <a:r>
              <a:rPr lang="en-GB"/>
              <a:t>Pentium</a:t>
            </a:r>
          </a:p>
          <a:p>
            <a:pPr lvl="1">
              <a:lnSpc>
                <a:spcPct val="90000"/>
              </a:lnSpc>
            </a:pPr>
            <a:r>
              <a:rPr lang="en-GB"/>
              <a:t>Superscalar</a:t>
            </a:r>
          </a:p>
          <a:p>
            <a:pPr lvl="1">
              <a:lnSpc>
                <a:spcPct val="90000"/>
              </a:lnSpc>
            </a:pPr>
            <a:r>
              <a:rPr lang="en-GB"/>
              <a:t>Multiple instructions executed in parallel</a:t>
            </a:r>
          </a:p>
          <a:p>
            <a:pPr>
              <a:lnSpc>
                <a:spcPct val="90000"/>
              </a:lnSpc>
            </a:pPr>
            <a:r>
              <a:rPr lang="en-GB"/>
              <a:t>Pentium Pro</a:t>
            </a:r>
          </a:p>
          <a:p>
            <a:pPr lvl="1">
              <a:lnSpc>
                <a:spcPct val="90000"/>
              </a:lnSpc>
            </a:pPr>
            <a:r>
              <a:rPr lang="en-GB"/>
              <a:t>Increased superscalar organization</a:t>
            </a:r>
          </a:p>
          <a:p>
            <a:pPr lvl="1">
              <a:lnSpc>
                <a:spcPct val="90000"/>
              </a:lnSpc>
            </a:pPr>
            <a:r>
              <a:rPr lang="en-GB"/>
              <a:t>Aggressive register renaming</a:t>
            </a:r>
          </a:p>
          <a:p>
            <a:pPr lvl="1">
              <a:lnSpc>
                <a:spcPct val="90000"/>
              </a:lnSpc>
            </a:pPr>
            <a:r>
              <a:rPr lang="en-GB"/>
              <a:t>branch prediction</a:t>
            </a:r>
          </a:p>
          <a:p>
            <a:pPr lvl="1">
              <a:lnSpc>
                <a:spcPct val="90000"/>
              </a:lnSpc>
            </a:pPr>
            <a:r>
              <a:rPr lang="en-GB"/>
              <a:t>data flow analysis</a:t>
            </a:r>
          </a:p>
          <a:p>
            <a:pPr lvl="1">
              <a:lnSpc>
                <a:spcPct val="90000"/>
              </a:lnSpc>
            </a:pPr>
            <a:r>
              <a:rPr lang="en-GB"/>
              <a:t>speculative execution</a:t>
            </a:r>
          </a:p>
          <a:p>
            <a:pPr lvl="1">
              <a:lnSpc>
                <a:spcPct val="90000"/>
              </a:lnSpc>
            </a:pPr>
            <a:endParaRPr lang="en-GB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Pentium Evolution (3)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September,2011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COA - Introduction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t>45</a:t>
            </a:fld>
            <a:endParaRPr lang="en-GB"/>
          </a:p>
        </p:txBody>
      </p:sp>
      <p:sp>
        <p:nvSpPr>
          <p:cNvPr id="921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Pentium II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MMX technology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graphics, video &amp; audio processing</a:t>
            </a:r>
          </a:p>
          <a:p>
            <a:pPr>
              <a:lnSpc>
                <a:spcPct val="90000"/>
              </a:lnSpc>
            </a:pPr>
            <a:r>
              <a:rPr lang="en-GB" dirty="0"/>
              <a:t>Pentium III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Additional floating point instructions for 3D graphics</a:t>
            </a:r>
          </a:p>
          <a:p>
            <a:pPr>
              <a:lnSpc>
                <a:spcPct val="90000"/>
              </a:lnSpc>
            </a:pPr>
            <a:r>
              <a:rPr lang="en-GB" dirty="0"/>
              <a:t>Pentium 4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Note Arabic rather than Roman numerals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Further floating point and multimedia enhancements</a:t>
            </a:r>
          </a:p>
          <a:p>
            <a:pPr>
              <a:lnSpc>
                <a:spcPct val="90000"/>
              </a:lnSpc>
            </a:pPr>
            <a:r>
              <a:rPr lang="en-GB" dirty="0"/>
              <a:t>Itanium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64 </a:t>
            </a:r>
            <a:r>
              <a:rPr lang="en-GB" dirty="0" smtClean="0"/>
              <a:t>bit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990600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</p:txBody>
      </p:sp>
      <p:sp>
        <p:nvSpPr>
          <p:cNvPr id="17412" name="Date Placeholder 6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12 September,2011</a:t>
            </a:r>
            <a:endParaRPr lang="en-US"/>
          </a:p>
        </p:txBody>
      </p:sp>
      <p:sp>
        <p:nvSpPr>
          <p:cNvPr id="17414" name="Footer Placeholder 8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COA - Introduction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46B7D-B867-49E1-98D7-C1A0618CDCF6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>
                <a:solidFill>
                  <a:srgbClr val="C00000"/>
                </a:solidFill>
              </a:rPr>
              <a:t>Firmware</a:t>
            </a:r>
            <a:r>
              <a:rPr lang="en-US" dirty="0"/>
              <a:t> is a combination of software and </a:t>
            </a:r>
            <a:r>
              <a:rPr lang="en-US" dirty="0" smtClean="0"/>
              <a:t>hardware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Computer </a:t>
            </a:r>
            <a:r>
              <a:rPr lang="en-US" dirty="0"/>
              <a:t>chips that have data or programs recorded on them are </a:t>
            </a:r>
            <a:r>
              <a:rPr lang="en-US" dirty="0" smtClean="0"/>
              <a:t>firmware</a:t>
            </a:r>
            <a:endParaRPr lang="en-US" dirty="0"/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r>
              <a:rPr lang="en-US" dirty="0">
                <a:solidFill>
                  <a:schemeClr val="tx1"/>
                </a:solidFill>
              </a:rPr>
              <a:t>ROMs (read-only memory)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r>
              <a:rPr lang="en-US" dirty="0">
                <a:solidFill>
                  <a:schemeClr val="tx1"/>
                </a:solidFill>
              </a:rPr>
              <a:t>PROMs (programmable read-only memory) 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r>
              <a:rPr lang="en-US" dirty="0">
                <a:solidFill>
                  <a:schemeClr val="tx1"/>
                </a:solidFill>
              </a:rPr>
              <a:t>EPROMs (erasable programmable read-only </a:t>
            </a:r>
            <a:r>
              <a:rPr lang="en-US" dirty="0" smtClean="0">
                <a:solidFill>
                  <a:schemeClr val="tx1"/>
                </a:solidFill>
              </a:rPr>
              <a:t>memory)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Firmware </a:t>
            </a:r>
            <a:r>
              <a:rPr lang="en-US" dirty="0"/>
              <a:t>means </a:t>
            </a:r>
            <a:r>
              <a:rPr lang="en-US" dirty="0" smtClean="0"/>
              <a:t>microcode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rgbClr val="C00000"/>
                </a:solidFill>
              </a:rPr>
              <a:t>Microcode</a:t>
            </a:r>
            <a:r>
              <a:rPr lang="en-US" dirty="0" smtClean="0"/>
              <a:t> </a:t>
            </a:r>
            <a:r>
              <a:rPr lang="en-US" dirty="0"/>
              <a:t>is generic word for representing certain functions in programming. These functions have special status and special representation.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</p:txBody>
      </p:sp>
      <p:sp>
        <p:nvSpPr>
          <p:cNvPr id="18436" name="Date Placeholder 6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12 September,2011</a:t>
            </a:r>
            <a:endParaRPr lang="en-US"/>
          </a:p>
        </p:txBody>
      </p:sp>
      <p:sp>
        <p:nvSpPr>
          <p:cNvPr id="18438" name="Footer Placeholder 8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COA - Introduction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E655FA-98E1-42E7-965C-567ABF4800DD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en-US" sz="2600" smtClean="0"/>
              <a:t>Principle of Equivalence of Hardware and Software:</a:t>
            </a:r>
          </a:p>
          <a:p>
            <a:pPr lvl="1" algn="ctr">
              <a:spcBef>
                <a:spcPct val="40000"/>
              </a:spcBef>
              <a:buFont typeface="Wingdings" pitchFamily="2" charset="2"/>
              <a:buNone/>
            </a:pPr>
            <a:r>
              <a:rPr lang="en-US" sz="2400" b="1" i="1" smtClean="0">
                <a:solidFill>
                  <a:srgbClr val="800000"/>
                </a:solidFill>
              </a:rPr>
              <a:t>Anything that can be done with software can also be done with hardware, and anything that can be done with hardware can also be done with software.</a:t>
            </a:r>
          </a:p>
          <a:p>
            <a:pPr lvl="1" algn="ctr">
              <a:spcBef>
                <a:spcPct val="40000"/>
              </a:spcBef>
              <a:buFont typeface="Wingdings" pitchFamily="2" charset="2"/>
              <a:buNone/>
            </a:pPr>
            <a:endParaRPr lang="en-US" smtClean="0"/>
          </a:p>
          <a:p>
            <a:pPr lvl="1" algn="ctr">
              <a:spcBef>
                <a:spcPct val="40000"/>
              </a:spcBef>
              <a:buFont typeface="Wingdings" pitchFamily="2" charset="2"/>
              <a:buNone/>
            </a:pPr>
            <a:r>
              <a:rPr lang="en-US" smtClean="0"/>
              <a:t>.</a:t>
            </a:r>
            <a:endParaRPr lang="en-US" sz="2400" b="1" i="1" smtClean="0">
              <a:solidFill>
                <a:srgbClr val="800000"/>
              </a:solidFill>
            </a:endParaRPr>
          </a:p>
          <a:p>
            <a:pPr algn="ctr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 &amp; Function</a:t>
            </a:r>
          </a:p>
        </p:txBody>
      </p:sp>
      <p:sp>
        <p:nvSpPr>
          <p:cNvPr id="19460" name="Date Placeholder 6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12 September,2011</a:t>
            </a:r>
            <a:endParaRPr lang="en-US"/>
          </a:p>
        </p:txBody>
      </p:sp>
      <p:sp>
        <p:nvSpPr>
          <p:cNvPr id="19462" name="Footer Placeholder 8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COA - Introduction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40EF85-1139-47E9-A406-F9CFFC09509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GB" smtClean="0"/>
              <a:t>Structure is the way in which components relate to each other</a:t>
            </a:r>
          </a:p>
          <a:p>
            <a:r>
              <a:rPr lang="en-GB" smtClean="0"/>
              <a:t>Function is the operation of individual components as part of the structure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</a:t>
            </a:r>
          </a:p>
        </p:txBody>
      </p:sp>
      <p:sp>
        <p:nvSpPr>
          <p:cNvPr id="20484" name="Date Placeholder 6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12 September,2011</a:t>
            </a:r>
            <a:endParaRPr lang="en-US"/>
          </a:p>
        </p:txBody>
      </p:sp>
      <p:sp>
        <p:nvSpPr>
          <p:cNvPr id="20486" name="Footer Placeholder 8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COA - Introduction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CC54D-E1B2-4E24-9596-30BC37A59F72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GB" sz="2800" smtClean="0"/>
              <a:t>All computer functions are:</a:t>
            </a:r>
          </a:p>
          <a:p>
            <a:pPr lvl="1"/>
            <a:r>
              <a:rPr lang="en-GB" sz="2400" smtClean="0">
                <a:solidFill>
                  <a:schemeClr val="tx1"/>
                </a:solidFill>
              </a:rPr>
              <a:t>Data processing</a:t>
            </a:r>
          </a:p>
          <a:p>
            <a:pPr lvl="1"/>
            <a:r>
              <a:rPr lang="en-GB" sz="2400" smtClean="0">
                <a:solidFill>
                  <a:schemeClr val="tx1"/>
                </a:solidFill>
              </a:rPr>
              <a:t>Data storage</a:t>
            </a:r>
          </a:p>
          <a:p>
            <a:pPr lvl="1"/>
            <a:r>
              <a:rPr lang="en-GB" sz="2400" smtClean="0">
                <a:solidFill>
                  <a:schemeClr val="tx1"/>
                </a:solidFill>
              </a:rPr>
              <a:t>Data movement</a:t>
            </a:r>
          </a:p>
          <a:p>
            <a:pPr lvl="1"/>
            <a:r>
              <a:rPr lang="en-GB" sz="2400" smtClean="0">
                <a:solidFill>
                  <a:schemeClr val="tx1"/>
                </a:solidFill>
              </a:rPr>
              <a:t>Control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/>
              <a:t>Functional 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September,2011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COA - Introduction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386A-697E-4643-A39C-734AD2052EC4}" type="slidenum">
              <a:rPr lang="en-GB" smtClean="0"/>
              <a:t>9</a:t>
            </a:fld>
            <a:endParaRPr lang="en-GB"/>
          </a:p>
        </p:txBody>
      </p:sp>
      <p:pic>
        <p:nvPicPr>
          <p:cNvPr id="9262" name="Picture 46"/>
          <p:cNvPicPr>
            <a:picLocks noChangeAspect="1" noChangeArrowheads="1"/>
          </p:cNvPicPr>
          <p:nvPr/>
        </p:nvPicPr>
        <p:blipFill>
          <a:blip r:embed="rId3"/>
          <a:srcRect l="25031" t="11363" r="23865" b="17046"/>
          <a:stretch>
            <a:fillRect/>
          </a:stretch>
        </p:blipFill>
        <p:spPr bwMode="auto">
          <a:xfrm>
            <a:off x="2670175" y="1066800"/>
            <a:ext cx="319087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</TotalTime>
  <Words>1670</Words>
  <Application>Microsoft Office PowerPoint</Application>
  <PresentationFormat>On-screen Show (4:3)</PresentationFormat>
  <Paragraphs>492</Paragraphs>
  <Slides>45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Origin</vt:lpstr>
      <vt:lpstr>Computer Organization and Architecture</vt:lpstr>
      <vt:lpstr>Computer Organization and Architecture</vt:lpstr>
      <vt:lpstr>Architecture &amp; Organization</vt:lpstr>
      <vt:lpstr>Introduction</vt:lpstr>
      <vt:lpstr>Introduction</vt:lpstr>
      <vt:lpstr>Introduction</vt:lpstr>
      <vt:lpstr>Structure &amp; Function</vt:lpstr>
      <vt:lpstr>Function</vt:lpstr>
      <vt:lpstr>Functional view</vt:lpstr>
      <vt:lpstr>Operations (1) Data movement</vt:lpstr>
      <vt:lpstr>Operations (2) Storage </vt:lpstr>
      <vt:lpstr>Operation (3) Processing from/to storage </vt:lpstr>
      <vt:lpstr>Operation (4) Processing from storage to I/O</vt:lpstr>
      <vt:lpstr>Structure - Top Level</vt:lpstr>
      <vt:lpstr>Structure - The CPU</vt:lpstr>
      <vt:lpstr>Structure - The Control Unit</vt:lpstr>
      <vt:lpstr>Components of a Computer System</vt:lpstr>
      <vt:lpstr>Components of a Computer System</vt:lpstr>
      <vt:lpstr>Processor Integration</vt:lpstr>
      <vt:lpstr>Microprocessors</vt:lpstr>
      <vt:lpstr> Modern Processors</vt:lpstr>
      <vt:lpstr>Microprocessor </vt:lpstr>
      <vt:lpstr>Microcontrollers</vt:lpstr>
      <vt:lpstr>  Microprocessor vs. Microcontroller</vt:lpstr>
      <vt:lpstr>Slide 25</vt:lpstr>
      <vt:lpstr>Computer Systems</vt:lpstr>
      <vt:lpstr>ENIAC</vt:lpstr>
      <vt:lpstr>von Neumann/Turing</vt:lpstr>
      <vt:lpstr>Structure of von Neumann machine</vt:lpstr>
      <vt:lpstr>Commercial Computers</vt:lpstr>
      <vt:lpstr>IBM</vt:lpstr>
      <vt:lpstr>Transistors</vt:lpstr>
      <vt:lpstr>Transistor Based Computers</vt:lpstr>
      <vt:lpstr>Microelectronics</vt:lpstr>
      <vt:lpstr>Generations of Computer</vt:lpstr>
      <vt:lpstr>Growth in CPU Transistor Count</vt:lpstr>
      <vt:lpstr>IBM 360 series</vt:lpstr>
      <vt:lpstr>DEC PDP-8</vt:lpstr>
      <vt:lpstr>DEC - PDP-8 Bus Structure</vt:lpstr>
      <vt:lpstr>Semiconductor Memory</vt:lpstr>
      <vt:lpstr>Intel</vt:lpstr>
      <vt:lpstr>Speeding it up</vt:lpstr>
      <vt:lpstr>Pentium Evolution (1)</vt:lpstr>
      <vt:lpstr>Pentium Evolution (2)</vt:lpstr>
      <vt:lpstr>Pentium Evolution (3)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Adminstrator</dc:creator>
  <cp:lastModifiedBy>Adminstrator</cp:lastModifiedBy>
  <cp:revision>6</cp:revision>
  <dcterms:created xsi:type="dcterms:W3CDTF">2011-09-09T05:10:34Z</dcterms:created>
  <dcterms:modified xsi:type="dcterms:W3CDTF">2011-09-09T05:28:25Z</dcterms:modified>
</cp:coreProperties>
</file>