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76" r:id="rId2"/>
    <p:sldId id="277" r:id="rId3"/>
    <p:sldId id="278" r:id="rId4"/>
    <p:sldId id="279" r:id="rId5"/>
    <p:sldId id="280" r:id="rId6"/>
    <p:sldId id="334" r:id="rId7"/>
    <p:sldId id="323" r:id="rId8"/>
    <p:sldId id="281" r:id="rId9"/>
    <p:sldId id="282" r:id="rId10"/>
    <p:sldId id="283" r:id="rId11"/>
    <p:sldId id="284" r:id="rId12"/>
    <p:sldId id="285" r:id="rId13"/>
    <p:sldId id="322" r:id="rId14"/>
    <p:sldId id="286" r:id="rId15"/>
    <p:sldId id="287" r:id="rId16"/>
    <p:sldId id="288" r:id="rId17"/>
    <p:sldId id="289" r:id="rId18"/>
    <p:sldId id="290" r:id="rId19"/>
    <p:sldId id="293" r:id="rId20"/>
    <p:sldId id="294" r:id="rId21"/>
    <p:sldId id="295" r:id="rId22"/>
    <p:sldId id="296" r:id="rId23"/>
    <p:sldId id="297" r:id="rId24"/>
    <p:sldId id="324" r:id="rId25"/>
    <p:sldId id="298" r:id="rId26"/>
    <p:sldId id="299" r:id="rId27"/>
    <p:sldId id="328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29" r:id="rId43"/>
    <p:sldId id="314" r:id="rId44"/>
    <p:sldId id="330" r:id="rId45"/>
    <p:sldId id="331" r:id="rId46"/>
    <p:sldId id="315" r:id="rId47"/>
    <p:sldId id="316" r:id="rId48"/>
    <p:sldId id="317" r:id="rId49"/>
    <p:sldId id="332" r:id="rId50"/>
    <p:sldId id="325" r:id="rId51"/>
    <p:sldId id="318" r:id="rId52"/>
    <p:sldId id="333" r:id="rId53"/>
    <p:sldId id="327" r:id="rId54"/>
    <p:sldId id="319" r:id="rId55"/>
    <p:sldId id="326" r:id="rId56"/>
    <p:sldId id="320" r:id="rId57"/>
    <p:sldId id="32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32114-292F-4CD0-9319-F9E5556B472B}" type="datetimeFigureOut">
              <a:rPr lang="en-US" smtClean="0"/>
              <a:pPr/>
              <a:t>3/24/2012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51ABB-FEA6-45EF-A1FF-59D036ED73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9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63C57-544B-4CC5-81A6-2AD16E2C83ED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060596-43A4-4EC3-945B-52163CE63D1E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3CE60-8CCA-4C33-B3AA-F07E1BF1C3CA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075BCA-B447-4890-A925-AA99AB3A5EBC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CC2F1A-8B48-4B47-94AA-659415A46B6D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B7F009-03E4-439F-9C14-73E65BAEC6EE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13C1FC-3988-4E53-B0DC-1F3484744914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F514BF-750E-4B21-809E-F583F5E73DFC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1B9D4F-EB6B-4566-92B4-5B107C71B01B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3FAE1-2135-4EB6-87D5-4C68E47A8522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D8FD0-CC8C-4557-9A63-9F7C710922E2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2F26FD-3F64-4D60-BB2B-227C90DDDC12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F38B4-033C-4314-9200-A46FB5AE3E49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269D8F-9140-4D64-A746-370CAA549697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2E930-CD6A-4AC0-8777-960340572526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B8B104-DC0D-410B-BF89-08CC419E5E4B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A2DB0F-618C-407D-B78D-6C1F56389554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9082B8-3252-4905-96B1-780C405CBC46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91D5D1-C9A9-4A02-82A9-051A1A76591C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06C760-815E-4095-B764-871BCD0289CA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78D48-0779-4CDF-A750-160D94BDEB0A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100D8C-C62F-4C1A-A48B-7E7187DE0A20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DD7AA7-C04C-4D23-BF64-40F3AC8527E3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9AF1AE-EA3D-4B1A-BAF8-BDF9A285BA01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9349B-AD7A-43EE-ACA6-3B667DE48656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E6328-A6B2-4158-BAD7-6D6EAF32C85C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F8432-C23B-4AEC-A5F4-6E5DF1B60058}" type="slidenum">
              <a:rPr lang="en-US" smtClean="0"/>
              <a:pPr>
                <a:defRPr/>
              </a:pPr>
              <a:t>47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4C06A4-CD96-45EF-96DE-24ED10951B8F}" type="slidenum">
              <a:rPr lang="en-US" smtClean="0"/>
              <a:pPr>
                <a:defRPr/>
              </a:pPr>
              <a:t>48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54925-227A-4288-AA10-ECA4C455B913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4EE8A6-543A-421C-92FD-A8F303287F61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4EE8A6-543A-421C-92FD-A8F303287F61}" type="slidenum">
              <a:rPr lang="en-US" smtClean="0"/>
              <a:pPr>
                <a:defRPr/>
              </a:pPr>
              <a:t>55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B65634-0624-42F6-8D60-E88C78752DB3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4D8FF-CEC6-4022-B78E-CDCDF688226D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FA2A0-2256-4740-8C02-7EFBF3ABDAE2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BB3F48-77FD-4A35-81AC-6688ADDF6B93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25FE5-8836-4ABF-AEA0-005D52F1310A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DBD1C9-72D7-4062-83E7-61C61BA88BDD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E2423-ECF7-48E3-B546-7E11A7566502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System Buses</a:t>
            </a:r>
            <a:endParaRPr lang="en-US" sz="1800" dirty="0"/>
          </a:p>
        </p:txBody>
      </p:sp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Organization and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Execute Cycle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524000"/>
            <a:ext cx="8504237" cy="4572000"/>
          </a:xfrm>
        </p:spPr>
        <p:txBody>
          <a:bodyPr/>
          <a:lstStyle/>
          <a:p>
            <a:pPr eaLnBrk="1" hangingPunct="1"/>
            <a:r>
              <a:rPr lang="en-US" smtClean="0"/>
              <a:t>Processor-memory</a:t>
            </a:r>
          </a:p>
          <a:p>
            <a:pPr lvl="1" eaLnBrk="1" hangingPunct="1"/>
            <a:r>
              <a:rPr lang="en-US" smtClean="0">
                <a:solidFill>
                  <a:schemeClr val="tx1"/>
                </a:solidFill>
              </a:rPr>
              <a:t>data transfer between CPU and main memory</a:t>
            </a:r>
          </a:p>
          <a:p>
            <a:pPr eaLnBrk="1" hangingPunct="1"/>
            <a:r>
              <a:rPr lang="en-US" smtClean="0"/>
              <a:t>Processor I/O</a:t>
            </a:r>
          </a:p>
          <a:p>
            <a:pPr lvl="1" eaLnBrk="1" hangingPunct="1"/>
            <a:r>
              <a:rPr lang="en-US" smtClean="0">
                <a:solidFill>
                  <a:schemeClr val="tx1"/>
                </a:solidFill>
              </a:rPr>
              <a:t>Data transfer between CPU and I/O module</a:t>
            </a:r>
          </a:p>
          <a:p>
            <a:pPr eaLnBrk="1" hangingPunct="1"/>
            <a:r>
              <a:rPr lang="en-US" smtClean="0"/>
              <a:t>Data processing</a:t>
            </a:r>
          </a:p>
          <a:p>
            <a:pPr lvl="1" eaLnBrk="1" hangingPunct="1"/>
            <a:r>
              <a:rPr lang="en-US" smtClean="0">
                <a:solidFill>
                  <a:schemeClr val="tx1"/>
                </a:solidFill>
              </a:rPr>
              <a:t>Some arithmetic or logical operation on data</a:t>
            </a:r>
          </a:p>
          <a:p>
            <a:pPr eaLnBrk="1" hangingPunct="1"/>
            <a:r>
              <a:rPr lang="en-US" smtClean="0"/>
              <a:t>Control</a:t>
            </a:r>
          </a:p>
          <a:p>
            <a:pPr lvl="1" eaLnBrk="1" hangingPunct="1"/>
            <a:r>
              <a:rPr lang="en-US" smtClean="0">
                <a:solidFill>
                  <a:schemeClr val="tx1"/>
                </a:solidFill>
              </a:rPr>
              <a:t>Alteration of sequence of operations</a:t>
            </a:r>
          </a:p>
          <a:p>
            <a:pPr lvl="1" eaLnBrk="1" hangingPunct="1"/>
            <a:r>
              <a:rPr lang="en-US" smtClean="0">
                <a:solidFill>
                  <a:schemeClr val="tx1"/>
                </a:solidFill>
              </a:rPr>
              <a:t>e.g. jump</a:t>
            </a:r>
          </a:p>
          <a:p>
            <a:pPr eaLnBrk="1" hangingPunct="1"/>
            <a:r>
              <a:rPr lang="en-US" smtClean="0"/>
              <a:t>Combination of above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9E68D-1152-46EB-8D34-7F8E6AAF48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14387-749B-4457-91DC-85946568FF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1510" name="Picture 1029"/>
          <p:cNvPicPr>
            <a:picLocks noChangeAspect="1" noChangeArrowheads="1"/>
          </p:cNvPicPr>
          <p:nvPr/>
        </p:nvPicPr>
        <p:blipFill>
          <a:blip r:embed="rId3"/>
          <a:srcRect b="22234"/>
          <a:stretch>
            <a:fillRect/>
          </a:stretch>
        </p:blipFill>
        <p:spPr bwMode="auto">
          <a:xfrm>
            <a:off x="914400" y="228600"/>
            <a:ext cx="7162800" cy="648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Instruction Cycle State Diagram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3"/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B22AB-E0C8-4029-A890-EC10A22B22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Changing Program Flow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Interrupts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/>
              <a:t>Mechanism by which other modules (e.g. I/O) may interrupt normal sequence of processing</a:t>
            </a:r>
          </a:p>
          <a:p>
            <a:r>
              <a:rPr lang="en-GB" dirty="0" smtClean="0"/>
              <a:t>Program </a:t>
            </a:r>
            <a:r>
              <a:rPr lang="en-US" dirty="0"/>
              <a:t>- as a result of program execution</a:t>
            </a:r>
            <a:endParaRPr lang="en-GB" dirty="0" smtClean="0"/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</a:rPr>
              <a:t>e.g. overflow, division by zero</a:t>
            </a:r>
          </a:p>
          <a:p>
            <a:pPr eaLnBrk="1" hangingPunct="1"/>
            <a:r>
              <a:rPr lang="en-GB" dirty="0" smtClean="0"/>
              <a:t>Timer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</a:rPr>
              <a:t>Generated by internal processor timer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</a:rPr>
              <a:t>Used in pre-emptive multi-tasking</a:t>
            </a:r>
          </a:p>
          <a:p>
            <a:r>
              <a:rPr lang="en-GB" dirty="0" smtClean="0"/>
              <a:t>I/O </a:t>
            </a:r>
            <a:r>
              <a:rPr lang="en-US" dirty="0"/>
              <a:t>- to signal completion of I/O or error</a:t>
            </a:r>
            <a:endParaRPr lang="en-GB" dirty="0" smtClean="0"/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</a:rPr>
              <a:t>from I/O controller</a:t>
            </a:r>
          </a:p>
          <a:p>
            <a:pPr eaLnBrk="1" hangingPunct="1"/>
            <a:r>
              <a:rPr lang="en-GB" dirty="0" smtClean="0"/>
              <a:t>Hardware failure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</a:rPr>
              <a:t>e.g. memory parity </a:t>
            </a:r>
            <a:r>
              <a:rPr lang="en-GB" dirty="0" smtClean="0">
                <a:solidFill>
                  <a:schemeClr val="tx1"/>
                </a:solidFill>
              </a:rPr>
              <a:t>error, </a:t>
            </a:r>
            <a:r>
              <a:rPr lang="en-GB" smtClean="0">
                <a:solidFill>
                  <a:schemeClr val="tx1"/>
                </a:solidFill>
              </a:rPr>
              <a:t>power failure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0B18C-DA85-4AA7-B889-273E8656168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Program Flow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D6344-02CE-45EB-AE2E-20314B3793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/>
          <a:srcRect b="15073"/>
          <a:stretch>
            <a:fillRect/>
          </a:stretch>
        </p:blipFill>
        <p:spPr bwMode="auto">
          <a:xfrm>
            <a:off x="228600" y="1143000"/>
            <a:ext cx="8763000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Interrupt Cycle</a:t>
            </a:r>
          </a:p>
        </p:txBody>
      </p:sp>
      <p:sp>
        <p:nvSpPr>
          <p:cNvPr id="2560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Added to instruction cycle</a:t>
            </a:r>
          </a:p>
          <a:p>
            <a:pPr eaLnBrk="1" hangingPunct="1"/>
            <a:r>
              <a:rPr lang="en-US" dirty="0" smtClean="0"/>
              <a:t>Processor checks for interrupt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Indicated by an interrupt signal</a:t>
            </a:r>
          </a:p>
          <a:p>
            <a:pPr eaLnBrk="1" hangingPunct="1"/>
            <a:r>
              <a:rPr lang="en-US" dirty="0" smtClean="0"/>
              <a:t>If no interrupt, fetch next instruction</a:t>
            </a:r>
          </a:p>
          <a:p>
            <a:pPr eaLnBrk="1" hangingPunct="1"/>
            <a:r>
              <a:rPr lang="en-US" dirty="0" smtClean="0"/>
              <a:t>If interrupt pending: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Suspend(hang) execution of current program 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Save context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Set PC to start address of interrupt handler routine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Process interrupt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Restore context and continue interrupted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1D5BA-0FE8-4734-BB29-5449F7DA503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/>
              <a:t>Transfer of Control via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7E1DC-6FAC-47AD-91A3-94BBA44812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/>
          <a:srcRect l="14394" t="12746" r="28029" b="35559"/>
          <a:stretch>
            <a:fillRect/>
          </a:stretch>
        </p:blipFill>
        <p:spPr bwMode="auto">
          <a:xfrm>
            <a:off x="457200" y="1125538"/>
            <a:ext cx="8153400" cy="56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/>
              <a:t>Instruction Cycle with Interrupts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/>
          <a:srcRect l="8333" t="24510" r="8333" b="30392"/>
          <a:stretch>
            <a:fillRect/>
          </a:stretch>
        </p:blipFill>
        <p:spPr bwMode="auto">
          <a:xfrm>
            <a:off x="381000" y="19050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35783-4AF4-43B0-B899-DDF939DB93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625" y="304800"/>
            <a:ext cx="8534400" cy="758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Instruction Cycle (with Interrupts) -  State Diagram</a:t>
            </a:r>
          </a:p>
        </p:txBody>
      </p:sp>
      <p:pic>
        <p:nvPicPr>
          <p:cNvPr id="30723" name="Picture 1029"/>
          <p:cNvPicPr>
            <a:picLocks noChangeAspect="1" noChangeArrowheads="1"/>
          </p:cNvPicPr>
          <p:nvPr/>
        </p:nvPicPr>
        <p:blipFill>
          <a:blip r:embed="rId3"/>
          <a:srcRect b="23878"/>
          <a:stretch>
            <a:fillRect/>
          </a:stretch>
        </p:blipFill>
        <p:spPr bwMode="auto">
          <a:xfrm>
            <a:off x="52388" y="1852613"/>
            <a:ext cx="9091612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86D24-5239-4122-9E9E-855B0ABE48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Program Concept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Hardwired systems are inflexible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General purpose hardware can do different tasks, given correct control signals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Instead of re-wiring, supply a new set of control signals</a:t>
            </a:r>
          </a:p>
          <a:p>
            <a:pPr eaLnBrk="1" hangingPunct="1"/>
            <a:r>
              <a:rPr lang="en-GB" sz="2800" dirty="0" smtClean="0"/>
              <a:t>Programs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Sequence of steps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For each step, an arithmetic or logical operation is done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For each operation, a different set of control signals is needed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72FCA-6849-47C5-939C-6E3B1239E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Multiple Interrupts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Two approaches can be taken to dealing with multiple interrupts</a:t>
            </a:r>
          </a:p>
          <a:p>
            <a:pPr eaLnBrk="1" hangingPunct="1"/>
            <a:r>
              <a:rPr lang="en-US" dirty="0" smtClean="0"/>
              <a:t>Disable interrupts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Processor will ignore further interrupts whilst processing one interrupt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Interrupts remain pending and are checked after first interrupt has been processed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Interrupts handled in sequence as they occur</a:t>
            </a:r>
          </a:p>
          <a:p>
            <a:pPr eaLnBrk="1" hangingPunct="1"/>
            <a:r>
              <a:rPr lang="en-US" dirty="0" smtClean="0"/>
              <a:t>Define priorities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Low priority interrupts can be interrupted by higher priority interrupts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When higher priority interrupt has been processed, processor returns to previous interrupt</a:t>
            </a:r>
          </a:p>
          <a:p>
            <a:r>
              <a:rPr lang="en-US" dirty="0" smtClean="0"/>
              <a:t>The drawback to the preceding approach is that it doesn’t take into account relative priority or time-critical needs.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73D65-B7C7-4402-BBAB-04568986D1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Multiple Interrupts - Sequential</a:t>
            </a:r>
          </a:p>
        </p:txBody>
      </p:sp>
      <p:pic>
        <p:nvPicPr>
          <p:cNvPr id="32771" name="Picture 1028"/>
          <p:cNvPicPr>
            <a:picLocks noChangeAspect="1" noChangeArrowheads="1"/>
          </p:cNvPicPr>
          <p:nvPr/>
        </p:nvPicPr>
        <p:blipFill>
          <a:blip r:embed="rId3"/>
          <a:srcRect b="57561"/>
          <a:stretch>
            <a:fillRect/>
          </a:stretch>
        </p:blipFill>
        <p:spPr bwMode="auto">
          <a:xfrm>
            <a:off x="838200" y="1627188"/>
            <a:ext cx="70866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0EEE9-0B2E-4E60-BA44-B379C4D961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Multiple Interrupts – Nested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/>
          <a:srcRect t="47769" b="9605"/>
          <a:stretch>
            <a:fillRect/>
          </a:stretch>
        </p:blipFill>
        <p:spPr bwMode="auto">
          <a:xfrm>
            <a:off x="762000" y="16764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9E0E5-21F4-472C-A6A4-427DDB68E03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dirty="0"/>
              <a:t>Time Sequence of Multiple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D4E0E-FDBC-4D97-AD3C-DE63857D9B8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2"/>
          <a:srcRect l="14394" t="14706" r="19698" b="33333"/>
          <a:stretch>
            <a:fillRect/>
          </a:stretch>
        </p:blipFill>
        <p:spPr bwMode="auto">
          <a:xfrm>
            <a:off x="228600" y="1371600"/>
            <a:ext cx="8763000" cy="53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Busses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Connecting Components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Connecting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2800" dirty="0"/>
              <a:t>The collection of paths connecting the various modules of a computer (CPU, memory, I/O) </a:t>
            </a:r>
            <a:r>
              <a:rPr lang="en-US" sz="2800" dirty="0" smtClean="0"/>
              <a:t>is called </a:t>
            </a:r>
            <a:r>
              <a:rPr lang="en-US" sz="2800" dirty="0"/>
              <a:t>the interconnection structure.</a:t>
            </a:r>
            <a:endParaRPr lang="en-GB" sz="2800" dirty="0"/>
          </a:p>
          <a:p>
            <a:pPr eaLnBrk="1" hangingPunct="1"/>
            <a:r>
              <a:rPr lang="en-GB" sz="2800" dirty="0" smtClean="0"/>
              <a:t>All the units must be connected</a:t>
            </a:r>
          </a:p>
          <a:p>
            <a:pPr eaLnBrk="1" hangingPunct="1"/>
            <a:r>
              <a:rPr lang="en-GB" sz="2800" dirty="0" smtClean="0"/>
              <a:t>Different type of connection for different type of unit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Memory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Input/output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1D102-9078-4DB7-8367-67E3941A679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Computer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92D9F-64C5-455F-8D52-FA9B28EC3B0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/>
          <a:srcRect l="22549" t="9848" r="24510" b="15909"/>
          <a:stretch>
            <a:fillRect/>
          </a:stretch>
        </p:blipFill>
        <p:spPr bwMode="auto">
          <a:xfrm>
            <a:off x="2438400" y="1066800"/>
            <a:ext cx="31908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10800000">
            <a:off x="1752600" y="4191000"/>
            <a:ext cx="3429000" cy="14478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28800" y="3962400"/>
            <a:ext cx="838200" cy="2286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028700" y="2705100"/>
            <a:ext cx="2286000" cy="6858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16002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Address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Data Read</a:t>
            </a: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Data Write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Interrupt Signals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1371600" y="1905000"/>
            <a:ext cx="4114800" cy="373380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447800" y="3505200"/>
            <a:ext cx="4038600" cy="213360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24000" y="5638800"/>
            <a:ext cx="990600" cy="45720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990600" y="4038600"/>
            <a:ext cx="4495800" cy="24384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66800" y="4038600"/>
            <a:ext cx="1524000" cy="2286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876300" y="2400300"/>
            <a:ext cx="1752600" cy="15240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2514600" y="4343400"/>
            <a:ext cx="2895600" cy="2286000"/>
          </a:xfrm>
          <a:prstGeom prst="line">
            <a:avLst/>
          </a:prstGeom>
          <a:ln w="3810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24000" y="5562600"/>
            <a:ext cx="990600" cy="7620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"/>
                            </p:stCondLst>
                            <p:childTnLst>
                              <p:par>
                                <p:cTn id="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Modules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must support the following types of transfers: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to </a:t>
            </a:r>
            <a:r>
              <a:rPr lang="en-US" dirty="0" smtClean="0"/>
              <a:t>CPU – the processor read an instruction or a unit of data from memory.</a:t>
            </a:r>
            <a:endParaRPr lang="en-US" dirty="0"/>
          </a:p>
          <a:p>
            <a:pPr lvl="1"/>
            <a:r>
              <a:rPr lang="en-US" dirty="0" smtClean="0"/>
              <a:t>CPU </a:t>
            </a:r>
            <a:r>
              <a:rPr lang="en-US" dirty="0"/>
              <a:t>to </a:t>
            </a:r>
            <a:r>
              <a:rPr lang="en-US" dirty="0" smtClean="0"/>
              <a:t>Memory – the processor writes a unit of data to memory.</a:t>
            </a:r>
            <a:endParaRPr lang="en-US" dirty="0"/>
          </a:p>
          <a:p>
            <a:pPr lvl="1"/>
            <a:r>
              <a:rPr lang="en-US" dirty="0" smtClean="0"/>
              <a:t>I/O </a:t>
            </a:r>
            <a:r>
              <a:rPr lang="en-US" dirty="0"/>
              <a:t>to </a:t>
            </a:r>
            <a:r>
              <a:rPr lang="en-US" dirty="0" smtClean="0"/>
              <a:t>CPU – the processor read data from an I/O devices via an I/O module.</a:t>
            </a:r>
            <a:endParaRPr lang="en-US" dirty="0"/>
          </a:p>
          <a:p>
            <a:pPr lvl="1"/>
            <a:r>
              <a:rPr lang="en-US" dirty="0" smtClean="0"/>
              <a:t>CPU </a:t>
            </a:r>
            <a:r>
              <a:rPr lang="en-US" dirty="0"/>
              <a:t>to </a:t>
            </a:r>
            <a:r>
              <a:rPr lang="en-US" dirty="0" smtClean="0"/>
              <a:t>I/O – the processor sends data to the I/O devices.</a:t>
            </a:r>
            <a:endParaRPr lang="en-US" dirty="0"/>
          </a:p>
          <a:p>
            <a:pPr lvl="1"/>
            <a:r>
              <a:rPr lang="en-US" dirty="0" smtClean="0"/>
              <a:t>I/O </a:t>
            </a:r>
            <a:r>
              <a:rPr lang="en-US" dirty="0"/>
              <a:t>to or from Memory </a:t>
            </a:r>
            <a:r>
              <a:rPr lang="en-US" dirty="0" smtClean="0"/>
              <a:t>– For these two cases, an I/O module is allowed to exchange data directly with memory, without going through the processor, using </a:t>
            </a:r>
            <a:r>
              <a:rPr lang="en-US" dirty="0"/>
              <a:t>Direct Memory Access (DMA)</a:t>
            </a:r>
          </a:p>
        </p:txBody>
      </p:sp>
    </p:spTree>
    <p:extLst>
      <p:ext uri="{BB962C8B-B14F-4D97-AF65-F5344CB8AC3E}">
        <p14:creationId xmlns:p14="http://schemas.microsoft.com/office/powerpoint/2010/main" val="19759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Memory Connection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Receives and sends data</a:t>
            </a:r>
          </a:p>
          <a:p>
            <a:pPr eaLnBrk="1" hangingPunct="1"/>
            <a:r>
              <a:rPr lang="en-GB" sz="2800" dirty="0" smtClean="0"/>
              <a:t>Receives addresses (of locations)</a:t>
            </a:r>
          </a:p>
          <a:p>
            <a:pPr eaLnBrk="1" hangingPunct="1"/>
            <a:r>
              <a:rPr lang="en-GB" sz="2800" dirty="0" smtClean="0"/>
              <a:t>Receives control signals 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Read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Write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Timing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8C557-2975-4B23-BC5A-259BB5A8DF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Input/Output Connection(1)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z="2800" smtClean="0"/>
              <a:t>Similar to memory from computer’s viewpoint</a:t>
            </a:r>
          </a:p>
          <a:p>
            <a:pPr eaLnBrk="1" hangingPunct="1"/>
            <a:r>
              <a:rPr lang="en-GB" sz="2800" smtClean="0"/>
              <a:t>Output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Receive data from computer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Send data to peripheral</a:t>
            </a:r>
          </a:p>
          <a:p>
            <a:pPr eaLnBrk="1" hangingPunct="1"/>
            <a:r>
              <a:rPr lang="en-GB" sz="2800" smtClean="0"/>
              <a:t>Input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Receive data from peripheral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Send data to computer</a:t>
            </a:r>
          </a:p>
          <a:p>
            <a:pPr eaLnBrk="1" hangingPunct="1"/>
            <a:endParaRPr lang="en-GB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E434-CD75-4D92-A391-BC1642E846B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Function of Control Unit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mtClean="0"/>
              <a:t>For each operation a unique code is provided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e.g. ADD, MOVE</a:t>
            </a:r>
          </a:p>
          <a:p>
            <a:pPr eaLnBrk="1" hangingPunct="1"/>
            <a:r>
              <a:rPr lang="en-GB" smtClean="0"/>
              <a:t>A hardware segment accepts the code and issues the control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4B273-113E-4249-9800-A16022C884D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Input/Output Connection(2)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800" dirty="0" smtClean="0"/>
              <a:t>Receive control signals from computer</a:t>
            </a:r>
          </a:p>
          <a:p>
            <a:pPr eaLnBrk="1" hangingPunct="1"/>
            <a:r>
              <a:rPr lang="en-GB" sz="2800" dirty="0" smtClean="0"/>
              <a:t>Send control signals to peripherals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e.g. spin disk</a:t>
            </a:r>
          </a:p>
          <a:p>
            <a:pPr eaLnBrk="1" hangingPunct="1"/>
            <a:r>
              <a:rPr lang="en-GB" sz="2800" dirty="0" smtClean="0"/>
              <a:t>Receive addresses from computer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e.g. port number to identify peripheral</a:t>
            </a:r>
          </a:p>
          <a:p>
            <a:pPr eaLnBrk="1" hangingPunct="1"/>
            <a:r>
              <a:rPr lang="en-GB" sz="2800" dirty="0" smtClean="0"/>
              <a:t>Send interrupt signals (control)</a:t>
            </a:r>
          </a:p>
          <a:p>
            <a:pPr eaLnBrk="1" hangingPunct="1"/>
            <a:r>
              <a:rPr lang="en-GB" sz="2800" dirty="0" smtClean="0"/>
              <a:t>External data line is used to communicate between I/O module and peripherals</a:t>
            </a:r>
          </a:p>
          <a:p>
            <a:pPr eaLnBrk="1" hangingPunct="1"/>
            <a:r>
              <a:rPr lang="en-GB" sz="2800" dirty="0" smtClean="0"/>
              <a:t>Internal data line is used to communicate between I/O module and CPU/Memory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67222-5C5C-4658-B390-03EFD82356E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CPU Connection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mtClean="0"/>
              <a:t>Reads instruction and data</a:t>
            </a:r>
          </a:p>
          <a:p>
            <a:pPr eaLnBrk="1" hangingPunct="1"/>
            <a:r>
              <a:rPr lang="en-GB" smtClean="0"/>
              <a:t>Writes out data (after processing)</a:t>
            </a:r>
          </a:p>
          <a:p>
            <a:pPr eaLnBrk="1" hangingPunct="1"/>
            <a:r>
              <a:rPr lang="en-GB" smtClean="0"/>
              <a:t>Sends control signals to other units</a:t>
            </a:r>
          </a:p>
          <a:p>
            <a:pPr eaLnBrk="1" hangingPunct="1"/>
            <a:r>
              <a:rPr lang="en-GB" smtClean="0"/>
              <a:t>Receives (&amp; acts on) interrupts</a:t>
            </a:r>
          </a:p>
          <a:p>
            <a:pPr eaLnBrk="1" hangingPunct="1"/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5FFB2-BC99-4B2C-9568-5796B6400E0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Buses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dirty="0" smtClean="0"/>
              <a:t>There are a number of possible interconnection systems</a:t>
            </a:r>
          </a:p>
          <a:p>
            <a:pPr eaLnBrk="1" hangingPunct="1"/>
            <a:r>
              <a:rPr lang="en-GB" dirty="0" smtClean="0"/>
              <a:t>Single and multiple BUS structures are most common</a:t>
            </a:r>
          </a:p>
          <a:p>
            <a:pPr eaLnBrk="1" hangingPunct="1"/>
            <a:r>
              <a:rPr lang="en-GB" dirty="0" smtClean="0"/>
              <a:t>e.g. Control/Address/Data bus (PC)</a:t>
            </a:r>
          </a:p>
          <a:p>
            <a:pPr eaLnBrk="1" hangingPunct="1"/>
            <a:r>
              <a:rPr lang="en-GB" dirty="0" smtClean="0"/>
              <a:t>e.g. </a:t>
            </a:r>
            <a:r>
              <a:rPr lang="en-GB" dirty="0" err="1" smtClean="0"/>
              <a:t>Unibus</a:t>
            </a:r>
            <a:r>
              <a:rPr lang="en-GB" dirty="0" smtClean="0"/>
              <a:t> (DEC-PDP)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5240-44B8-482B-8D07-C3C4E50F6A3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What is a Bus?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GB" dirty="0" smtClean="0"/>
              <a:t>A communication pathway connecting two or more devices</a:t>
            </a:r>
          </a:p>
          <a:p>
            <a:pPr eaLnBrk="1" hangingPunct="1"/>
            <a:r>
              <a:rPr lang="en-GB" dirty="0" smtClean="0"/>
              <a:t>Characteristics</a:t>
            </a:r>
          </a:p>
          <a:p>
            <a:pPr lvl="1"/>
            <a:r>
              <a:rPr lang="en-GB" dirty="0" smtClean="0"/>
              <a:t>It is a shared transmission medium.</a:t>
            </a:r>
          </a:p>
          <a:p>
            <a:pPr lvl="3"/>
            <a:r>
              <a:rPr lang="en-US" sz="2000" dirty="0" smtClean="0"/>
              <a:t>Must </a:t>
            </a:r>
            <a:r>
              <a:rPr lang="en-US" sz="2000" dirty="0"/>
              <a:t>only be used by one device at a time</a:t>
            </a:r>
          </a:p>
          <a:p>
            <a:pPr lvl="3"/>
            <a:r>
              <a:rPr lang="en-US" sz="2000" dirty="0" smtClean="0"/>
              <a:t>When </a:t>
            </a:r>
            <a:r>
              <a:rPr lang="en-US" sz="2000" dirty="0"/>
              <a:t>used to connect major computer components (CPU, memory, I/O) is called </a:t>
            </a:r>
            <a:r>
              <a:rPr lang="en-US" sz="2000" dirty="0" smtClean="0"/>
              <a:t>a system bus.</a:t>
            </a:r>
            <a:endParaRPr lang="en-GB" sz="2000" dirty="0" smtClean="0"/>
          </a:p>
          <a:p>
            <a:pPr eaLnBrk="1" hangingPunct="1"/>
            <a:r>
              <a:rPr lang="en-GB" dirty="0" smtClean="0"/>
              <a:t>Usually broadcast </a:t>
            </a:r>
          </a:p>
          <a:p>
            <a:pPr eaLnBrk="1" hangingPunct="1"/>
            <a:r>
              <a:rPr lang="en-GB" dirty="0" smtClean="0"/>
              <a:t>Often grouped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</a:rPr>
              <a:t>A number of channels in one bus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</a:rPr>
              <a:t>e.g. 32 bit data bus is 32 separate single bit channels</a:t>
            </a:r>
          </a:p>
          <a:p>
            <a:pPr eaLnBrk="1" hangingPunct="1"/>
            <a:r>
              <a:rPr lang="en-GB" dirty="0" smtClean="0"/>
              <a:t>Power lines may not be shown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9CFB7-3C53-499E-986D-BBCA914328D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Data Bus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z="2800" smtClean="0"/>
              <a:t>Carries data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Remember that there is no difference between “data” and “instruction” at this level</a:t>
            </a:r>
          </a:p>
          <a:p>
            <a:pPr eaLnBrk="1" hangingPunct="1"/>
            <a:r>
              <a:rPr lang="en-GB" sz="2800" smtClean="0"/>
              <a:t>Width is a key determinant of performance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8, 16, 32, 64 bit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B7B6D-E5A4-4580-9C2E-04B740C0BE1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Address bus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mtClean="0"/>
              <a:t>Identify the source or destination of data</a:t>
            </a:r>
          </a:p>
          <a:p>
            <a:pPr eaLnBrk="1" hangingPunct="1"/>
            <a:r>
              <a:rPr lang="en-GB" smtClean="0"/>
              <a:t>e.g. CPU needs to read an instruction (data) from a given location in memory</a:t>
            </a:r>
          </a:p>
          <a:p>
            <a:pPr eaLnBrk="1" hangingPunct="1"/>
            <a:r>
              <a:rPr lang="en-GB" smtClean="0"/>
              <a:t>Bus width determines maximum memory capacity of system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e.g. 8080 has 16 bit address bus giving 64k address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4901D-9CBD-470E-AAF4-BC573989C0E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Control </a:t>
            </a:r>
            <a:r>
              <a:rPr lang="en-GB" dirty="0" smtClean="0"/>
              <a:t>Bus/Line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ontrol </a:t>
            </a:r>
            <a:r>
              <a:rPr lang="en-US" sz="2800" dirty="0"/>
              <a:t>access to and use of the data and address lines. Typical </a:t>
            </a:r>
            <a:r>
              <a:rPr lang="en-US" sz="2800" dirty="0" smtClean="0"/>
              <a:t>control lines </a:t>
            </a:r>
            <a:r>
              <a:rPr lang="en-US" sz="2800" dirty="0"/>
              <a:t>include:</a:t>
            </a:r>
          </a:p>
          <a:p>
            <a:pPr lvl="1"/>
            <a:r>
              <a:rPr lang="en-US" sz="2500" dirty="0" smtClean="0"/>
              <a:t>Memory </a:t>
            </a:r>
            <a:r>
              <a:rPr lang="en-US" sz="2500" dirty="0"/>
              <a:t>Read and Memory Write</a:t>
            </a:r>
          </a:p>
          <a:p>
            <a:pPr lvl="1"/>
            <a:r>
              <a:rPr lang="en-US" sz="2500" dirty="0" smtClean="0"/>
              <a:t>I/O </a:t>
            </a:r>
            <a:r>
              <a:rPr lang="en-US" sz="2500" dirty="0"/>
              <a:t>Read and I/O Write</a:t>
            </a:r>
          </a:p>
          <a:p>
            <a:pPr lvl="1"/>
            <a:r>
              <a:rPr lang="en-US" sz="2500" dirty="0" smtClean="0"/>
              <a:t>Transfer </a:t>
            </a:r>
            <a:r>
              <a:rPr lang="en-US" sz="2500" dirty="0"/>
              <a:t>ACK</a:t>
            </a:r>
          </a:p>
          <a:p>
            <a:pPr lvl="1"/>
            <a:r>
              <a:rPr lang="en-US" sz="2500" dirty="0" smtClean="0"/>
              <a:t>Bus </a:t>
            </a:r>
            <a:r>
              <a:rPr lang="en-US" sz="2500" dirty="0"/>
              <a:t>Request and Bus Grant</a:t>
            </a:r>
          </a:p>
          <a:p>
            <a:pPr lvl="1"/>
            <a:r>
              <a:rPr lang="en-US" sz="2500" dirty="0" smtClean="0"/>
              <a:t>Interrupt </a:t>
            </a:r>
            <a:r>
              <a:rPr lang="en-US" sz="2500" dirty="0"/>
              <a:t>Request and Interrupt ACK</a:t>
            </a:r>
          </a:p>
          <a:p>
            <a:pPr lvl="1"/>
            <a:r>
              <a:rPr lang="en-US" sz="2500" dirty="0" smtClean="0"/>
              <a:t>Clock</a:t>
            </a:r>
            <a:endParaRPr lang="en-US" sz="2500" dirty="0"/>
          </a:p>
          <a:p>
            <a:pPr lvl="1"/>
            <a:r>
              <a:rPr lang="en-US" sz="2500" dirty="0" smtClean="0"/>
              <a:t>Reset</a:t>
            </a:r>
            <a:endParaRPr lang="en-GB" sz="2400" dirty="0" smtClean="0">
              <a:solidFill>
                <a:schemeClr val="tx1"/>
              </a:solidFill>
            </a:endParaRPr>
          </a:p>
          <a:p>
            <a:pPr eaLnBrk="1" hangingPunct="1"/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C229F-7393-4436-BB5F-55E9952B9DF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Bus Interconnection Scheme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/>
          <a:srcRect b="30487"/>
          <a:stretch>
            <a:fillRect/>
          </a:stretch>
        </p:blipFill>
        <p:spPr bwMode="auto">
          <a:xfrm>
            <a:off x="457200" y="2620963"/>
            <a:ext cx="81534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A3734-2C06-463E-8473-AD08B66CBA3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Big and Yellow?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mtClean="0"/>
              <a:t>What do buses look like?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Parallel lines on circuit boards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Ribbon cables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Strip connectors on mother boards</a:t>
            </a:r>
          </a:p>
          <a:p>
            <a:pPr lvl="2" eaLnBrk="1" hangingPunct="1"/>
            <a:r>
              <a:rPr lang="en-GB" smtClean="0"/>
              <a:t>e.g. PCI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Sets of wires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D7ACC-5C2F-4CAA-B30D-263C9EA47FA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dirty="0"/>
              <a:t>Physical Realization of Bus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AF375-79D1-475E-ADD1-9A80A43ABB1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2"/>
          <a:srcRect b="16869"/>
          <a:stretch>
            <a:fillRect/>
          </a:stretch>
        </p:blipFill>
        <p:spPr bwMode="auto">
          <a:xfrm>
            <a:off x="808038" y="1150938"/>
            <a:ext cx="7526337" cy="555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dirty="0" smtClean="0"/>
              <a:t>The Control Unit and the Arithmetic and Logic Unit constitute(create) the Central Processing Unit</a:t>
            </a:r>
          </a:p>
          <a:p>
            <a:pPr eaLnBrk="1" hangingPunct="1"/>
            <a:r>
              <a:rPr lang="en-GB" dirty="0" smtClean="0"/>
              <a:t>Data and instructions need to get into the system and results out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</a:rPr>
              <a:t>Input/output</a:t>
            </a:r>
          </a:p>
          <a:p>
            <a:pPr eaLnBrk="1" hangingPunct="1"/>
            <a:r>
              <a:rPr lang="en-GB" dirty="0" smtClean="0"/>
              <a:t>Temporary storage of code and results is needed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4DB3B-10B4-48B2-B145-3BE4042619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Single Bus Problems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great number of devices on a bus will cause performance to suffer</a:t>
            </a:r>
          </a:p>
          <a:p>
            <a:pPr lvl="1"/>
            <a:r>
              <a:rPr lang="en-US" sz="2900" dirty="0" smtClean="0"/>
              <a:t>Propagation </a:t>
            </a:r>
            <a:r>
              <a:rPr lang="en-US" sz="2900" dirty="0"/>
              <a:t>delay - the time it takes for devices to coordinate the use of the bus</a:t>
            </a:r>
          </a:p>
          <a:p>
            <a:pPr lvl="1"/>
            <a:r>
              <a:rPr lang="en-US" sz="2900" dirty="0" smtClean="0"/>
              <a:t>The </a:t>
            </a:r>
            <a:r>
              <a:rPr lang="en-US" sz="2900" dirty="0"/>
              <a:t>bus may become a bottleneck as the aggregate data transfer </a:t>
            </a:r>
            <a:r>
              <a:rPr lang="en-US" sz="2900" dirty="0" smtClean="0"/>
              <a:t>demand </a:t>
            </a:r>
            <a:r>
              <a:rPr lang="en-US" sz="3200" dirty="0" smtClean="0"/>
              <a:t>approaches </a:t>
            </a:r>
            <a:r>
              <a:rPr lang="en-US" sz="3200" dirty="0"/>
              <a:t>the capacity of the bus (in available transfer cycles/second)</a:t>
            </a:r>
            <a:endParaRPr lang="en-GB" sz="3000" dirty="0" smtClean="0"/>
          </a:p>
          <a:p>
            <a:pPr eaLnBrk="1" hangingPunct="1"/>
            <a:r>
              <a:rPr lang="en-GB" sz="2800" dirty="0" smtClean="0"/>
              <a:t>Most systems use multiple buses to overcome these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75EE9-A14C-43F6-8AA0-6C1FCB68E5B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Traditional (with cache)</a:t>
            </a:r>
          </a:p>
        </p:txBody>
      </p:sp>
      <p:pic>
        <p:nvPicPr>
          <p:cNvPr id="51203" name="Picture 43"/>
          <p:cNvPicPr>
            <a:picLocks noChangeAspect="1" noChangeArrowheads="1"/>
          </p:cNvPicPr>
          <p:nvPr/>
        </p:nvPicPr>
        <p:blipFill>
          <a:blip r:embed="rId3"/>
          <a:srcRect r="5608" b="62469"/>
          <a:stretch>
            <a:fillRect/>
          </a:stretch>
        </p:blipFill>
        <p:spPr bwMode="auto">
          <a:xfrm>
            <a:off x="457200" y="1676400"/>
            <a:ext cx="85344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E316B-8C19-4DD5-8694-B1C5BE01B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Hierarchical Bus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of a cache structure insulates CPU from frequent accesses to main memory</a:t>
            </a:r>
          </a:p>
          <a:p>
            <a:r>
              <a:rPr lang="en-US" dirty="0" smtClean="0"/>
              <a:t>Main </a:t>
            </a:r>
            <a:r>
              <a:rPr lang="en-US" dirty="0"/>
              <a:t>memory can be moved off local bus to a system bus</a:t>
            </a:r>
          </a:p>
          <a:p>
            <a:r>
              <a:rPr lang="en-US" dirty="0" smtClean="0"/>
              <a:t>Expansion </a:t>
            </a:r>
            <a:r>
              <a:rPr lang="en-US" dirty="0"/>
              <a:t>bus interface</a:t>
            </a:r>
          </a:p>
          <a:p>
            <a:pPr lvl="1"/>
            <a:r>
              <a:rPr lang="en-US" dirty="0" smtClean="0"/>
              <a:t>buffers </a:t>
            </a:r>
            <a:r>
              <a:rPr lang="en-US" dirty="0"/>
              <a:t>data transfers between system bus and I/O controllers on </a:t>
            </a:r>
            <a:r>
              <a:rPr lang="en-US" dirty="0" smtClean="0"/>
              <a:t>expansion bus</a:t>
            </a:r>
            <a:endParaRPr lang="en-US" dirty="0"/>
          </a:p>
          <a:p>
            <a:pPr lvl="1"/>
            <a:r>
              <a:rPr lang="en-US" dirty="0" smtClean="0"/>
              <a:t>insulates </a:t>
            </a:r>
            <a:r>
              <a:rPr lang="en-US" dirty="0"/>
              <a:t>memory-to-processor traffic from I/O traffic</a:t>
            </a:r>
          </a:p>
        </p:txBody>
      </p:sp>
    </p:spTree>
    <p:extLst>
      <p:ext uri="{BB962C8B-B14F-4D97-AF65-F5344CB8AC3E}">
        <p14:creationId xmlns:p14="http://schemas.microsoft.com/office/powerpoint/2010/main" val="17183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High Performance Bus</a:t>
            </a:r>
          </a:p>
        </p:txBody>
      </p:sp>
      <p:pic>
        <p:nvPicPr>
          <p:cNvPr id="52227" name="Picture 41"/>
          <p:cNvPicPr>
            <a:picLocks noChangeAspect="1" noChangeArrowheads="1"/>
          </p:cNvPicPr>
          <p:nvPr/>
        </p:nvPicPr>
        <p:blipFill>
          <a:blip r:embed="rId3"/>
          <a:srcRect t="43143" b="10001"/>
          <a:stretch>
            <a:fillRect/>
          </a:stretch>
        </p:blipFill>
        <p:spPr bwMode="auto">
          <a:xfrm>
            <a:off x="685800" y="1447800"/>
            <a:ext cx="76200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26F47-76C0-4F13-ADD6-287AC74C41C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High-performance Hierarchical Bus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Traditional </a:t>
            </a:r>
            <a:r>
              <a:rPr lang="en-US" dirty="0"/>
              <a:t>hierarchical bus breaks down as higher and higher performance is seen </a:t>
            </a:r>
            <a:r>
              <a:rPr lang="en-US" dirty="0" smtClean="0"/>
              <a:t>in the </a:t>
            </a:r>
            <a:r>
              <a:rPr lang="en-US" dirty="0"/>
              <a:t>I/O devices</a:t>
            </a:r>
          </a:p>
          <a:p>
            <a:r>
              <a:rPr lang="en-US" dirty="0" smtClean="0"/>
              <a:t>Incorporates </a:t>
            </a:r>
            <a:r>
              <a:rPr lang="en-US" dirty="0"/>
              <a:t>a high-speed bus</a:t>
            </a:r>
          </a:p>
          <a:p>
            <a:pPr lvl="1"/>
            <a:r>
              <a:rPr lang="en-US" dirty="0" smtClean="0"/>
              <a:t>specifically </a:t>
            </a:r>
            <a:r>
              <a:rPr lang="en-US" dirty="0"/>
              <a:t>designed to support high-capacity I/O devices</a:t>
            </a:r>
          </a:p>
          <a:p>
            <a:pPr lvl="1"/>
            <a:r>
              <a:rPr lang="en-US" dirty="0" smtClean="0"/>
              <a:t>brings </a:t>
            </a:r>
            <a:r>
              <a:rPr lang="en-US" dirty="0"/>
              <a:t>high-demand devices into closer integration with the processor and </a:t>
            </a:r>
            <a:r>
              <a:rPr lang="en-US" dirty="0" smtClean="0"/>
              <a:t>at the </a:t>
            </a:r>
            <a:r>
              <a:rPr lang="en-US" dirty="0"/>
              <a:t>same time is independent of the processor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in processor architecture do not affect the high-speed bus, and </a:t>
            </a:r>
            <a:r>
              <a:rPr lang="en-US" dirty="0" smtClean="0"/>
              <a:t>vice versa</a:t>
            </a:r>
            <a:endParaRPr lang="en-US" dirty="0"/>
          </a:p>
          <a:p>
            <a:r>
              <a:rPr lang="en-US" dirty="0" smtClean="0"/>
              <a:t>Sometimes </a:t>
            </a:r>
            <a:r>
              <a:rPr lang="en-US" dirty="0"/>
              <a:t>known as a mezzanine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978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Dedicated </a:t>
            </a:r>
            <a:r>
              <a:rPr lang="en-US" dirty="0"/>
              <a:t>- a line is permanently assigned either to one function or to a </a:t>
            </a:r>
            <a:r>
              <a:rPr lang="en-US" dirty="0" smtClean="0"/>
              <a:t>physical subset </a:t>
            </a:r>
            <a:r>
              <a:rPr lang="en-US" dirty="0"/>
              <a:t>of computer components</a:t>
            </a:r>
          </a:p>
          <a:p>
            <a:r>
              <a:rPr lang="en-US" dirty="0" smtClean="0"/>
              <a:t>Multiplexed</a:t>
            </a:r>
            <a:endParaRPr lang="en-US" dirty="0"/>
          </a:p>
          <a:p>
            <a:pPr lvl="1"/>
            <a:r>
              <a:rPr lang="en-US" dirty="0" smtClean="0"/>
              <a:t>Time </a:t>
            </a:r>
            <a:r>
              <a:rPr lang="en-US" dirty="0"/>
              <a:t>multiplexing - using the same lines for multiple purposes (</a:t>
            </a:r>
            <a:r>
              <a:rPr lang="en-US" dirty="0" smtClean="0"/>
              <a:t>different purposes </a:t>
            </a:r>
            <a:r>
              <a:rPr lang="en-US" dirty="0"/>
              <a:t>at different times)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fewer lines, saving space and cost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more complex circuitry required in each module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potential reduction in performance</a:t>
            </a:r>
          </a:p>
          <a:p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/>
              <a:t>dedication - the use of multiple buses, each of which connects to only a subset </a:t>
            </a:r>
            <a:r>
              <a:rPr lang="en-US" dirty="0" smtClean="0"/>
              <a:t>of modules</a:t>
            </a:r>
            <a:r>
              <a:rPr lang="en-US" dirty="0"/>
              <a:t>, with an adapter module to connect buses and resolve contention at the higher </a:t>
            </a:r>
            <a:r>
              <a:rPr lang="en-US" dirty="0" smtClean="0"/>
              <a:t>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Bus Types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mtClean="0"/>
              <a:t>Dedicated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Separate data &amp; address lines</a:t>
            </a:r>
          </a:p>
          <a:p>
            <a:pPr eaLnBrk="1" hangingPunct="1"/>
            <a:r>
              <a:rPr lang="en-GB" smtClean="0"/>
              <a:t>Multiplexed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Shared lines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Address valid or data valid control line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Advantage - fewer lines</a:t>
            </a:r>
          </a:p>
          <a:p>
            <a:pPr lvl="1" eaLnBrk="1" hangingPunct="1"/>
            <a:r>
              <a:rPr lang="en-GB" smtClean="0">
                <a:solidFill>
                  <a:schemeClr val="tx1"/>
                </a:solidFill>
              </a:rPr>
              <a:t>Disadvantages</a:t>
            </a:r>
          </a:p>
          <a:p>
            <a:pPr lvl="2" eaLnBrk="1" hangingPunct="1"/>
            <a:r>
              <a:rPr lang="en-GB" smtClean="0"/>
              <a:t>More complex control</a:t>
            </a:r>
          </a:p>
          <a:p>
            <a:pPr lvl="2" eaLnBrk="1" hangingPunct="1"/>
            <a:r>
              <a:rPr lang="en-GB" smtClean="0"/>
              <a:t>Ultimate performance</a:t>
            </a:r>
          </a:p>
          <a:p>
            <a:pPr lvl="1" eaLnBrk="1" hangingPunct="1"/>
            <a:endParaRPr lang="en-GB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D1D0C-A9F3-4D47-B941-DED2864E15D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Bus Arbitration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mtClean="0"/>
              <a:t>More than one module controlling the bus</a:t>
            </a:r>
          </a:p>
          <a:p>
            <a:pPr eaLnBrk="1" hangingPunct="1"/>
            <a:r>
              <a:rPr lang="en-GB" smtClean="0"/>
              <a:t>e.g. CPU and DMA controller</a:t>
            </a:r>
          </a:p>
          <a:p>
            <a:pPr eaLnBrk="1" hangingPunct="1"/>
            <a:r>
              <a:rPr lang="en-GB" smtClean="0"/>
              <a:t>Only one module may control bus at one time</a:t>
            </a:r>
          </a:p>
          <a:p>
            <a:pPr eaLnBrk="1" hangingPunct="1"/>
            <a:r>
              <a:rPr lang="en-GB" smtClean="0"/>
              <a:t>Arbitration may be centralised or distributed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10085-87F0-48A0-A10B-616F899E15C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dirty="0"/>
              <a:t>Centralised or Distributed Arbitration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z="2800" smtClean="0"/>
              <a:t>Centralised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Single hardware device controlling bus access</a:t>
            </a:r>
          </a:p>
          <a:p>
            <a:pPr lvl="2" eaLnBrk="1" hangingPunct="1"/>
            <a:r>
              <a:rPr lang="en-GB" sz="2400" smtClean="0"/>
              <a:t>Bus Controller</a:t>
            </a:r>
          </a:p>
          <a:p>
            <a:pPr lvl="2" eaLnBrk="1" hangingPunct="1"/>
            <a:r>
              <a:rPr lang="en-GB" sz="2400" smtClean="0"/>
              <a:t>Arbiter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May be part of CPU or separate</a:t>
            </a:r>
          </a:p>
          <a:p>
            <a:pPr eaLnBrk="1" hangingPunct="1"/>
            <a:r>
              <a:rPr lang="en-GB" sz="2800" smtClean="0"/>
              <a:t>Distributed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Each module may claim the bus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Control logic on all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4F79C-A6E4-4CA0-8F9A-F09B8014D8A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Arbitration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etermining </a:t>
            </a:r>
            <a:r>
              <a:rPr lang="en-US" dirty="0"/>
              <a:t>who can use the bus at a particular time</a:t>
            </a:r>
          </a:p>
          <a:p>
            <a:pPr lvl="1"/>
            <a:r>
              <a:rPr lang="en-US" dirty="0" smtClean="0"/>
              <a:t>Centralized </a:t>
            </a:r>
            <a:r>
              <a:rPr lang="en-US" dirty="0"/>
              <a:t>- a single hardware device called the bus controller or arbiter </a:t>
            </a:r>
            <a:r>
              <a:rPr lang="en-US" dirty="0" smtClean="0"/>
              <a:t>allocates time </a:t>
            </a:r>
            <a:r>
              <a:rPr lang="en-US" dirty="0"/>
              <a:t>on the bus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- each module contains access control logic and the modules act </a:t>
            </a:r>
            <a:r>
              <a:rPr lang="en-US" dirty="0" smtClean="0"/>
              <a:t>together to </a:t>
            </a:r>
            <a:r>
              <a:rPr lang="en-US" dirty="0"/>
              <a:t>share the </a:t>
            </a:r>
            <a:r>
              <a:rPr lang="en-US" dirty="0" smtClean="0"/>
              <a:t>bus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methods designate one device (either CPU or an I/O module) as master, </a:t>
            </a:r>
            <a:r>
              <a:rPr lang="en-US" dirty="0" smtClean="0"/>
              <a:t>which may </a:t>
            </a:r>
            <a:r>
              <a:rPr lang="en-US" dirty="0"/>
              <a:t>initiate a data transfer with some other device, which acts as a slave.</a:t>
            </a:r>
          </a:p>
        </p:txBody>
      </p:sp>
    </p:spTree>
    <p:extLst>
      <p:ext uri="{BB962C8B-B14F-4D97-AF65-F5344CB8AC3E}">
        <p14:creationId xmlns:p14="http://schemas.microsoft.com/office/powerpoint/2010/main" val="263698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Interactions among</a:t>
            </a:r>
            <a:r>
              <a:rPr lang="en-US" sz="2400" b="0" dirty="0"/>
              <a:t> </a:t>
            </a:r>
            <a:r>
              <a:rPr lang="en-US" sz="2400" dirty="0" smtClean="0"/>
              <a:t>Computer </a:t>
            </a:r>
            <a:r>
              <a:rPr lang="en-US" sz="2400" dirty="0"/>
              <a:t>Components:</a:t>
            </a:r>
            <a:br>
              <a:rPr lang="en-US" sz="2400" dirty="0"/>
            </a:br>
            <a:r>
              <a:rPr lang="en-US" sz="2400" dirty="0"/>
              <a:t>Top Level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AE630-A5F2-4601-8C70-5C7A8753ED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/>
          <a:srcRect b="8975"/>
          <a:stretch>
            <a:fillRect/>
          </a:stretch>
        </p:blipFill>
        <p:spPr bwMode="auto">
          <a:xfrm>
            <a:off x="1295400" y="1143000"/>
            <a:ext cx="625665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Control Action w.r.t Time Signal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Timing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Co-ordination of events on bus</a:t>
            </a:r>
          </a:p>
          <a:p>
            <a:pPr eaLnBrk="1" hangingPunct="1"/>
            <a:r>
              <a:rPr lang="en-GB" sz="2800" dirty="0" smtClean="0"/>
              <a:t>Synchronous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Events determined by clock signals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Control Bus includes clock line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A single 1-0 is a bus cycle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All devices can read clock line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Usually sync on leading edge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Usually a single cycle for an event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2BF24-4647-4D69-A49F-27DF3B0939A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</a:t>
            </a:r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800" dirty="0">
                <a:solidFill>
                  <a:schemeClr val="tx1"/>
                </a:solidFill>
              </a:rPr>
              <a:t>Control Bus includes clock </a:t>
            </a:r>
            <a:r>
              <a:rPr lang="en-GB" sz="2800" dirty="0" smtClean="0">
                <a:solidFill>
                  <a:schemeClr val="tx1"/>
                </a:solidFill>
              </a:rPr>
              <a:t>line.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800" dirty="0"/>
              <a:t>C</a:t>
            </a:r>
            <a:r>
              <a:rPr lang="en-US" sz="2800" dirty="0" smtClean="0"/>
              <a:t>lock </a:t>
            </a:r>
            <a:r>
              <a:rPr lang="en-US" sz="2800" dirty="0"/>
              <a:t>transmits a regular sequence </a:t>
            </a:r>
            <a:r>
              <a:rPr lang="en-US" sz="2800" dirty="0" smtClean="0"/>
              <a:t>of alternating </a:t>
            </a:r>
            <a:r>
              <a:rPr lang="en-US" sz="2800" dirty="0"/>
              <a:t>1’s and 0’s of equal duration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single 1-0 transmission is referred to as a clock cycle or bus cycle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other devices on the bus can read the clock line, and all events start at </a:t>
            </a:r>
            <a:r>
              <a:rPr lang="en-US" sz="2800" dirty="0" smtClean="0"/>
              <a:t>the beginning </a:t>
            </a:r>
            <a:r>
              <a:rPr lang="en-US" sz="2800" dirty="0"/>
              <a:t>of a clock cycle</a:t>
            </a:r>
          </a:p>
        </p:txBody>
      </p:sp>
    </p:spTree>
    <p:extLst>
      <p:ext uri="{BB962C8B-B14F-4D97-AF65-F5344CB8AC3E}">
        <p14:creationId xmlns:p14="http://schemas.microsoft.com/office/powerpoint/2010/main" val="3842936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occurrence of one event on a bus follows and depends on the </a:t>
            </a:r>
            <a:r>
              <a:rPr lang="en-US" dirty="0" smtClean="0"/>
              <a:t>occurrence of </a:t>
            </a:r>
            <a:r>
              <a:rPr lang="en-US" dirty="0"/>
              <a:t>a previous event</a:t>
            </a:r>
          </a:p>
          <a:p>
            <a:r>
              <a:rPr lang="en-US" dirty="0" smtClean="0"/>
              <a:t>Allows </a:t>
            </a:r>
            <a:r>
              <a:rPr lang="en-US" dirty="0"/>
              <a:t>system to take advantage of advances in device performance </a:t>
            </a:r>
            <a:r>
              <a:rPr lang="en-US" dirty="0" smtClean="0"/>
              <a:t>by having </a:t>
            </a:r>
            <a:r>
              <a:rPr lang="en-US" dirty="0"/>
              <a:t>a mixture of slow and fast devices, using older and newer </a:t>
            </a:r>
            <a:r>
              <a:rPr lang="en-US" dirty="0" smtClean="0"/>
              <a:t>technology, sharing </a:t>
            </a:r>
            <a:r>
              <a:rPr lang="en-US" dirty="0"/>
              <a:t>the same </a:t>
            </a:r>
            <a:r>
              <a:rPr lang="en-US" dirty="0" smtClean="0"/>
              <a:t>bus</a:t>
            </a:r>
          </a:p>
          <a:p>
            <a:r>
              <a:rPr lang="en-US" dirty="0"/>
              <a:t>BUT harder to implement and test than synchronous timing</a:t>
            </a:r>
          </a:p>
        </p:txBody>
      </p:sp>
    </p:spTree>
    <p:extLst>
      <p:ext uri="{BB962C8B-B14F-4D97-AF65-F5344CB8AC3E}">
        <p14:creationId xmlns:p14="http://schemas.microsoft.com/office/powerpoint/2010/main" val="676382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Synchronous Timing Diagram (Read)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30CFB-E219-4206-AE3B-06313083108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pic>
        <p:nvPicPr>
          <p:cNvPr id="57350" name="Picture 61"/>
          <p:cNvPicPr>
            <a:picLocks noChangeAspect="1" noChangeArrowheads="1"/>
          </p:cNvPicPr>
          <p:nvPr/>
        </p:nvPicPr>
        <p:blipFill>
          <a:blip r:embed="rId3"/>
          <a:srcRect l="12700" t="22726" r="26442" b="44577"/>
          <a:stretch>
            <a:fillRect/>
          </a:stretch>
        </p:blipFill>
        <p:spPr bwMode="auto">
          <a:xfrm>
            <a:off x="533400" y="1219200"/>
            <a:ext cx="7696200" cy="535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1295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Control Signals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Address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Data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8600" y="22098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Step 1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7030A0"/>
                </a:solidFill>
              </a:rPr>
              <a:t>Step 2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B050"/>
                </a:solidFill>
              </a:rPr>
              <a:t>Step 3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B050"/>
                </a:solidFill>
              </a:rPr>
              <a:t>Step 4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70C0"/>
                </a:solidFill>
              </a:rPr>
              <a:t>Step 6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b="1" dirty="0" smtClean="0">
                <a:solidFill>
                  <a:srgbClr val="0070C0"/>
                </a:solidFill>
              </a:rPr>
              <a:t>Step 5</a:t>
            </a:r>
            <a:endParaRPr lang="en-GB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Synchronous Timing Diagram (Write)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30CFB-E219-4206-AE3B-06313083108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0" y="1295400"/>
            <a:ext cx="7467600" cy="5257800"/>
            <a:chOff x="1371600" y="381000"/>
            <a:chExt cx="6019800" cy="4510088"/>
          </a:xfrm>
        </p:grpSpPr>
        <p:pic>
          <p:nvPicPr>
            <p:cNvPr id="10" name="Picture 61"/>
            <p:cNvPicPr>
              <a:picLocks noChangeAspect="1" noChangeArrowheads="1"/>
            </p:cNvPicPr>
            <p:nvPr/>
          </p:nvPicPr>
          <p:blipFill>
            <a:blip r:embed="rId3"/>
            <a:srcRect l="12700" t="55423" r="26442" b="32576"/>
            <a:stretch>
              <a:fillRect/>
            </a:stretch>
          </p:blipFill>
          <p:spPr bwMode="auto">
            <a:xfrm>
              <a:off x="1371600" y="3352800"/>
              <a:ext cx="6019800" cy="153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1"/>
            <p:cNvPicPr>
              <a:picLocks noChangeAspect="1" noChangeArrowheads="1"/>
            </p:cNvPicPr>
            <p:nvPr/>
          </p:nvPicPr>
          <p:blipFill>
            <a:blip r:embed="rId3"/>
            <a:srcRect l="12700" t="22726" r="26442" b="54089"/>
            <a:stretch>
              <a:fillRect/>
            </a:stretch>
          </p:blipFill>
          <p:spPr bwMode="auto">
            <a:xfrm>
              <a:off x="1371600" y="381000"/>
              <a:ext cx="60198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304800" y="1295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Control Signals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Address</a:t>
            </a: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Data Write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20574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Step 1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7030A0"/>
                </a:solidFill>
              </a:rPr>
              <a:t>Step 2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B050"/>
                </a:solidFill>
              </a:rPr>
              <a:t>Step 3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B050"/>
                </a:solidFill>
              </a:rPr>
              <a:t>Step 4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Step 5</a:t>
            </a:r>
          </a:p>
          <a:p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Step 6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60"/>
          <p:cNvPicPr>
            <a:picLocks noChangeAspect="1" noChangeArrowheads="1"/>
          </p:cNvPicPr>
          <p:nvPr/>
        </p:nvPicPr>
        <p:blipFill>
          <a:blip r:embed="rId3"/>
          <a:srcRect l="8772" t="10117" r="23497" b="61363"/>
          <a:stretch>
            <a:fillRect/>
          </a:stretch>
        </p:blipFill>
        <p:spPr bwMode="auto">
          <a:xfrm>
            <a:off x="381000" y="1446213"/>
            <a:ext cx="83820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3200" dirty="0" smtClean="0"/>
              <a:t>Asynchronous Timing – Read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AFF-F3E0-4127-A09F-41AEEBB99CB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562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Control Signals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Address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Data 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600" y="15240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Step 1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B050"/>
                </a:solidFill>
              </a:rPr>
              <a:t>Step 2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70C0"/>
                </a:solidFill>
              </a:rPr>
              <a:t>Step 3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b="1" dirty="0" smtClean="0">
                <a:solidFill>
                  <a:srgbClr val="0070C0"/>
                </a:solidFill>
              </a:rPr>
              <a:t>Step 4</a:t>
            </a:r>
          </a:p>
          <a:p>
            <a:endParaRPr lang="en-GB" b="1" dirty="0" smtClean="0">
              <a:solidFill>
                <a:srgbClr val="0070C0"/>
              </a:solidFill>
            </a:endParaRPr>
          </a:p>
          <a:p>
            <a:endParaRPr lang="en-GB" b="1" dirty="0" smtClean="0">
              <a:solidFill>
                <a:srgbClr val="0070C0"/>
              </a:solidFill>
            </a:endParaRPr>
          </a:p>
          <a:p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b="1" dirty="0" smtClean="0">
                <a:solidFill>
                  <a:srgbClr val="7030A0"/>
                </a:solidFill>
              </a:rPr>
              <a:t>Step 5</a:t>
            </a:r>
            <a:endParaRPr lang="en-GB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3200" smtClean="0"/>
              <a:t>Asynchronous Timing – Write Diagram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 l="8772" t="46970" r="23497" b="25000"/>
          <a:stretch>
            <a:fillRect/>
          </a:stretch>
        </p:blipFill>
        <p:spPr bwMode="auto">
          <a:xfrm>
            <a:off x="0" y="1066800"/>
            <a:ext cx="9144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A000E-D022-4395-9CD1-03465768AA5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562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Control Signals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Address</a:t>
            </a: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Data Write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0" y="1143000"/>
            <a:ext cx="91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Step 1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B050"/>
                </a:solidFill>
              </a:rPr>
              <a:t>Step 2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Step 3</a:t>
            </a:r>
          </a:p>
          <a:p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Step 4</a:t>
            </a:r>
          </a:p>
          <a:p>
            <a:endParaRPr lang="en-GB" b="1" dirty="0" smtClean="0">
              <a:solidFill>
                <a:srgbClr val="0070C0"/>
              </a:solidFill>
            </a:endParaRPr>
          </a:p>
          <a:p>
            <a:endParaRPr lang="en-GB" b="1" dirty="0" smtClean="0">
              <a:solidFill>
                <a:srgbClr val="0070C0"/>
              </a:solidFill>
            </a:endParaRPr>
          </a:p>
          <a:p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b="1" dirty="0" smtClean="0">
                <a:solidFill>
                  <a:srgbClr val="7030A0"/>
                </a:solidFill>
              </a:rPr>
              <a:t>Step 5</a:t>
            </a:r>
            <a:endParaRPr lang="en-GB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Interactions among Computer Components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Address </a:t>
            </a:r>
            <a:r>
              <a:rPr lang="en-US" dirty="0" smtClean="0"/>
              <a:t>Register (MAR) – specifies address </a:t>
            </a:r>
            <a:r>
              <a:rPr lang="en-US" dirty="0"/>
              <a:t>for next read or write</a:t>
            </a:r>
          </a:p>
          <a:p>
            <a:r>
              <a:rPr lang="en-US" dirty="0" smtClean="0"/>
              <a:t>Memory </a:t>
            </a:r>
            <a:r>
              <a:rPr lang="en-US" dirty="0"/>
              <a:t>Buffer </a:t>
            </a:r>
            <a:r>
              <a:rPr lang="en-US" dirty="0" smtClean="0"/>
              <a:t>Register (MBR) – contains data </a:t>
            </a:r>
            <a:r>
              <a:rPr lang="en-US" dirty="0"/>
              <a:t>to be written into or receives </a:t>
            </a:r>
            <a:r>
              <a:rPr lang="en-US" dirty="0" smtClean="0"/>
              <a:t>data read </a:t>
            </a:r>
            <a:r>
              <a:rPr lang="en-US" dirty="0"/>
              <a:t>from memory</a:t>
            </a:r>
          </a:p>
          <a:p>
            <a:r>
              <a:rPr lang="pt-BR" dirty="0" smtClean="0"/>
              <a:t>I/O </a:t>
            </a:r>
            <a:r>
              <a:rPr lang="pt-BR" dirty="0"/>
              <a:t>address </a:t>
            </a:r>
            <a:r>
              <a:rPr lang="pt-BR" dirty="0" smtClean="0"/>
              <a:t>register (I/O AR) </a:t>
            </a:r>
            <a:r>
              <a:rPr lang="pt-BR" dirty="0"/>
              <a:t>- specifies </a:t>
            </a:r>
            <a:r>
              <a:rPr lang="pt-BR" dirty="0" smtClean="0"/>
              <a:t>a </a:t>
            </a:r>
            <a:r>
              <a:rPr lang="en-US" dirty="0" smtClean="0"/>
              <a:t>particular </a:t>
            </a:r>
            <a:r>
              <a:rPr lang="en-US" dirty="0"/>
              <a:t>I/O device</a:t>
            </a:r>
          </a:p>
          <a:p>
            <a:r>
              <a:rPr lang="en-US" dirty="0" smtClean="0"/>
              <a:t>I/O </a:t>
            </a:r>
            <a:r>
              <a:rPr lang="en-US" dirty="0"/>
              <a:t>buffer register </a:t>
            </a:r>
            <a:r>
              <a:rPr lang="pt-BR" dirty="0"/>
              <a:t>(I/O </a:t>
            </a:r>
            <a:r>
              <a:rPr lang="pt-BR" dirty="0" smtClean="0"/>
              <a:t>BR</a:t>
            </a:r>
            <a:r>
              <a:rPr lang="pt-BR" dirty="0"/>
              <a:t>) </a:t>
            </a:r>
            <a:r>
              <a:rPr lang="en-US" dirty="0" smtClean="0"/>
              <a:t>- </a:t>
            </a:r>
            <a:r>
              <a:rPr lang="en-US" dirty="0"/>
              <a:t>used for </a:t>
            </a:r>
            <a:r>
              <a:rPr lang="en-US" dirty="0" smtClean="0"/>
              <a:t>exchange of </a:t>
            </a:r>
            <a:r>
              <a:rPr lang="en-US" dirty="0"/>
              <a:t>data between an I/O module </a:t>
            </a:r>
            <a:r>
              <a:rPr lang="en-US" dirty="0" smtClean="0"/>
              <a:t>and CPU </a:t>
            </a:r>
            <a:r>
              <a:rPr lang="en-US" dirty="0"/>
              <a:t>(or memory)</a:t>
            </a:r>
          </a:p>
          <a:p>
            <a:r>
              <a:rPr lang="en-US" dirty="0" smtClean="0"/>
              <a:t>Memory </a:t>
            </a:r>
            <a:r>
              <a:rPr lang="en-US" dirty="0"/>
              <a:t>module - a set of locations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sequentially </a:t>
            </a:r>
            <a:r>
              <a:rPr lang="en-US" dirty="0" smtClean="0"/>
              <a:t>numbered addresses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holds a binary number </a:t>
            </a:r>
            <a:r>
              <a:rPr lang="en-US" dirty="0" smtClean="0"/>
              <a:t>that can </a:t>
            </a:r>
            <a:r>
              <a:rPr lang="en-US" dirty="0"/>
              <a:t>be either an instruction </a:t>
            </a:r>
            <a:r>
              <a:rPr lang="en-US" dirty="0" smtClean="0"/>
              <a:t>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Execute Cycle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System Buses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Instruction Cycle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1597025"/>
          </a:xfrm>
        </p:spPr>
        <p:txBody>
          <a:bodyPr/>
          <a:lstStyle/>
          <a:p>
            <a:pPr eaLnBrk="1" hangingPunct="1"/>
            <a:r>
              <a:rPr lang="en-GB" sz="2800" smtClean="0"/>
              <a:t>Two steps: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Fetch</a:t>
            </a:r>
          </a:p>
          <a:p>
            <a:pPr lvl="1" eaLnBrk="1" hangingPunct="1"/>
            <a:r>
              <a:rPr lang="en-GB" sz="2400" smtClean="0">
                <a:solidFill>
                  <a:schemeClr val="tx1"/>
                </a:solidFill>
              </a:rPr>
              <a:t>Execute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 b="40727"/>
          <a:stretch>
            <a:fillRect/>
          </a:stretch>
        </p:blipFill>
        <p:spPr bwMode="auto">
          <a:xfrm>
            <a:off x="228600" y="3479800"/>
            <a:ext cx="87630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0DF9B-0449-463C-86FF-A4007CE15F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Fetch Cycle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Program Counter (PC) holds address of next instruction to fetch</a:t>
            </a:r>
          </a:p>
          <a:p>
            <a:pPr eaLnBrk="1" hangingPunct="1"/>
            <a:r>
              <a:rPr lang="en-US" dirty="0" smtClean="0"/>
              <a:t>Processor fetches instruction from memory location pointed to by PC</a:t>
            </a:r>
          </a:p>
          <a:p>
            <a:pPr eaLnBrk="1" hangingPunct="1"/>
            <a:r>
              <a:rPr lang="en-US" dirty="0" smtClean="0"/>
              <a:t>Increment PC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Unless told otherwise</a:t>
            </a:r>
          </a:p>
          <a:p>
            <a:pPr eaLnBrk="1" hangingPunct="1"/>
            <a:r>
              <a:rPr lang="en-US" dirty="0" smtClean="0"/>
              <a:t>Instruction loaded into Instruction Register (IR)</a:t>
            </a:r>
          </a:p>
          <a:p>
            <a:pPr eaLnBrk="1" hangingPunct="1"/>
            <a:r>
              <a:rPr lang="en-US" dirty="0" smtClean="0"/>
              <a:t>Processor interprets instruction and performs required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01462-F138-4719-B83B-FC5023493B8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995</TotalTime>
  <Words>2159</Words>
  <Application>Microsoft Office PowerPoint</Application>
  <PresentationFormat>On-screen Show (4:3)</PresentationFormat>
  <Paragraphs>555</Paragraphs>
  <Slides>57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Origin</vt:lpstr>
      <vt:lpstr>Computer Organization and Architecture</vt:lpstr>
      <vt:lpstr>Program Concept</vt:lpstr>
      <vt:lpstr>Function of Control Unit</vt:lpstr>
      <vt:lpstr>Components</vt:lpstr>
      <vt:lpstr>Interactions among Computer Components: Top Level View</vt:lpstr>
      <vt:lpstr>Interactions among Computer Components</vt:lpstr>
      <vt:lpstr>Execute Cycle</vt:lpstr>
      <vt:lpstr>Instruction Cycle</vt:lpstr>
      <vt:lpstr>Fetch Cycle</vt:lpstr>
      <vt:lpstr>Execute Cycle</vt:lpstr>
      <vt:lpstr>PowerPoint Presentation</vt:lpstr>
      <vt:lpstr>Instruction Cycle State Diagram</vt:lpstr>
      <vt:lpstr>Interrupts</vt:lpstr>
      <vt:lpstr>Interrupts</vt:lpstr>
      <vt:lpstr>Program Flow Control</vt:lpstr>
      <vt:lpstr>Interrupt Cycle</vt:lpstr>
      <vt:lpstr>Transfer of Control via Interrupts</vt:lpstr>
      <vt:lpstr>Instruction Cycle with Interrupts</vt:lpstr>
      <vt:lpstr>Instruction Cycle (with Interrupts) -  State Diagram</vt:lpstr>
      <vt:lpstr>Multiple Interrupts</vt:lpstr>
      <vt:lpstr>Multiple Interrupts - Sequential</vt:lpstr>
      <vt:lpstr>Multiple Interrupts – Nested</vt:lpstr>
      <vt:lpstr>Time Sequence of Multiple Interrupts</vt:lpstr>
      <vt:lpstr>Busses</vt:lpstr>
      <vt:lpstr>Connecting</vt:lpstr>
      <vt:lpstr>Computer Modules</vt:lpstr>
      <vt:lpstr>Computer Modules</vt:lpstr>
      <vt:lpstr>Memory Connection</vt:lpstr>
      <vt:lpstr>Input/Output Connection(1)</vt:lpstr>
      <vt:lpstr>Input/Output Connection(2)</vt:lpstr>
      <vt:lpstr>CPU Connection</vt:lpstr>
      <vt:lpstr>Buses</vt:lpstr>
      <vt:lpstr>What is a Bus?</vt:lpstr>
      <vt:lpstr>Data Bus</vt:lpstr>
      <vt:lpstr>Address bus</vt:lpstr>
      <vt:lpstr>Control Bus/Line</vt:lpstr>
      <vt:lpstr>Bus Interconnection Scheme</vt:lpstr>
      <vt:lpstr>Big and Yellow?</vt:lpstr>
      <vt:lpstr>Physical Realization of Bus Architecture</vt:lpstr>
      <vt:lpstr>Single Bus Problems</vt:lpstr>
      <vt:lpstr>Traditional (with cache)</vt:lpstr>
      <vt:lpstr>Traditional Hierarchical Bus Architecture</vt:lpstr>
      <vt:lpstr>High Performance Bus</vt:lpstr>
      <vt:lpstr>High-performance Hierarchical Bus Architecture</vt:lpstr>
      <vt:lpstr>Bus Types</vt:lpstr>
      <vt:lpstr>Bus Types</vt:lpstr>
      <vt:lpstr>Bus Arbitration</vt:lpstr>
      <vt:lpstr>Centralised or Distributed Arbitration</vt:lpstr>
      <vt:lpstr>Method of Arbitration</vt:lpstr>
      <vt:lpstr>Timing</vt:lpstr>
      <vt:lpstr>Timing</vt:lpstr>
      <vt:lpstr>Synchronous Timing</vt:lpstr>
      <vt:lpstr>Asynchronous Timing</vt:lpstr>
      <vt:lpstr>Synchronous Timing Diagram (Read)</vt:lpstr>
      <vt:lpstr>Synchronous Timing Diagram (Write)</vt:lpstr>
      <vt:lpstr>Asynchronous Timing – Read Diagram</vt:lpstr>
      <vt:lpstr>Asynchronous Timing – Write Diagram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Adminstrator</dc:creator>
  <cp:lastModifiedBy>Saadi</cp:lastModifiedBy>
  <cp:revision>51</cp:revision>
  <dcterms:created xsi:type="dcterms:W3CDTF">2011-09-09T05:10:34Z</dcterms:created>
  <dcterms:modified xsi:type="dcterms:W3CDTF">2012-03-24T04:01:20Z</dcterms:modified>
</cp:coreProperties>
</file>