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76" r:id="rId2"/>
    <p:sldId id="384" r:id="rId3"/>
    <p:sldId id="278" r:id="rId4"/>
    <p:sldId id="279" r:id="rId5"/>
    <p:sldId id="280" r:id="rId6"/>
    <p:sldId id="281" r:id="rId7"/>
    <p:sldId id="282" r:id="rId8"/>
    <p:sldId id="283" r:id="rId9"/>
    <p:sldId id="399" r:id="rId10"/>
    <p:sldId id="284" r:id="rId11"/>
    <p:sldId id="285" r:id="rId12"/>
    <p:sldId id="385" r:id="rId13"/>
    <p:sldId id="391" r:id="rId14"/>
    <p:sldId id="386" r:id="rId15"/>
    <p:sldId id="286" r:id="rId16"/>
    <p:sldId id="287" r:id="rId17"/>
    <p:sldId id="288" r:id="rId18"/>
    <p:sldId id="290" r:id="rId19"/>
    <p:sldId id="292" r:id="rId20"/>
    <p:sldId id="293" r:id="rId21"/>
    <p:sldId id="392" r:id="rId22"/>
    <p:sldId id="394" r:id="rId23"/>
    <p:sldId id="380" r:id="rId24"/>
    <p:sldId id="294" r:id="rId25"/>
    <p:sldId id="378" r:id="rId26"/>
    <p:sldId id="298" r:id="rId27"/>
    <p:sldId id="395" r:id="rId28"/>
    <p:sldId id="295" r:id="rId29"/>
    <p:sldId id="37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32114-292F-4CD0-9319-F9E5556B472B}" type="datetimeFigureOut">
              <a:rPr lang="en-US" smtClean="0"/>
              <a:pPr/>
              <a:t>3/24/2012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51ABB-FEA6-45EF-A1FF-59D036ED73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39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F94B34-C9C2-45E8-98F7-DDB15D8C9FBE}" type="slidenum">
              <a:rPr lang="en-US"/>
              <a:pPr/>
              <a:t>3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8A1995-5258-44D6-8358-94EE57A897DA}" type="slidenum">
              <a:rPr lang="en-US"/>
              <a:pPr/>
              <a:t>16</a:t>
            </a:fld>
            <a:endParaRPr lang="en-US"/>
          </a:p>
        </p:txBody>
      </p:sp>
      <p:sp>
        <p:nvSpPr>
          <p:cNvPr id="952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D467A-F1A8-4C01-8EDA-F2E99324DDBA}" type="slidenum">
              <a:rPr lang="en-US"/>
              <a:pPr/>
              <a:t>17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41DF02-C0C5-43B6-BA4A-78620E02E731}" type="slidenum">
              <a:rPr lang="en-US"/>
              <a:pPr/>
              <a:t>18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C1EAC-8152-4C72-9669-86A640BC26B1}" type="slidenum">
              <a:rPr lang="en-US"/>
              <a:pPr/>
              <a:t>19</a:t>
            </a:fld>
            <a:endParaRPr lang="en-US"/>
          </a:p>
        </p:txBody>
      </p:sp>
      <p:sp>
        <p:nvSpPr>
          <p:cNvPr id="1003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6B9DA-386C-47A0-A741-680855F50575}" type="slidenum">
              <a:rPr lang="en-US"/>
              <a:pPr/>
              <a:t>20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A83F6B-9D83-4551-80CD-F138E450436C}" type="slidenum">
              <a:rPr lang="en-US"/>
              <a:pPr/>
              <a:t>24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2B9DB-C9F9-436E-B0DF-644F1A912916}" type="slidenum">
              <a:rPr lang="en-US"/>
              <a:pPr/>
              <a:t>26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50F208-9AD7-49BB-8F57-49DF62B62E2D}" type="slidenum">
              <a:rPr lang="en-US"/>
              <a:pPr/>
              <a:t>28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23E3D7-E9F9-4AA2-BDA0-64B923851012}" type="slidenum">
              <a:rPr lang="en-US"/>
              <a:pPr/>
              <a:t>4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0CAE70-139E-4BBD-A194-C3BA4477FC86}" type="slidenum">
              <a:rPr lang="en-US"/>
              <a:pPr/>
              <a:t>5</a:t>
            </a:fld>
            <a:endParaRPr lang="en-US"/>
          </a:p>
        </p:txBody>
      </p:sp>
      <p:sp>
        <p:nvSpPr>
          <p:cNvPr id="890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C946B-5E27-474F-A224-CA9F04514D31}" type="slidenum">
              <a:rPr lang="en-US"/>
              <a:pPr/>
              <a:t>6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9F413-FBB8-42BA-B374-5F6051C82CB2}" type="slidenum">
              <a:rPr lang="en-US"/>
              <a:pPr/>
              <a:t>7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3BF6F-5A3A-4FC0-8C72-A9A20D6AEADB}" type="slidenum">
              <a:rPr lang="en-US"/>
              <a:pPr/>
              <a:t>8</a:t>
            </a:fld>
            <a:endParaRPr lang="en-US"/>
          </a:p>
        </p:txBody>
      </p:sp>
      <p:sp>
        <p:nvSpPr>
          <p:cNvPr id="921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0215F1-FCAA-4983-AD53-E0E07793198F}" type="slidenum">
              <a:rPr lang="en-US"/>
              <a:pPr/>
              <a:t>10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15425F-FB50-4D68-BAF9-637933578290}" type="slidenum">
              <a:rPr lang="en-US"/>
              <a:pPr/>
              <a:t>12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405151-0682-42AD-9038-18EDF7E4F1D3}" type="slidenum">
              <a:rPr lang="en-US"/>
              <a:pPr/>
              <a:t>15</a:t>
            </a:fld>
            <a:endParaRPr lang="en-US"/>
          </a:p>
        </p:txBody>
      </p:sp>
      <p:sp>
        <p:nvSpPr>
          <p:cNvPr id="942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Cache</a:t>
            </a:r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256386A-697E-4643-A39C-734AD2052E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 smtClean="0"/>
              <a:t>Structure and Function</a:t>
            </a:r>
            <a:endParaRPr lang="en-US" sz="1800" dirty="0"/>
          </a:p>
        </p:txBody>
      </p:sp>
      <p:sp>
        <p:nvSpPr>
          <p:cNvPr id="13315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Cache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Memory Hierarchy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Registers</a:t>
            </a:r>
          </a:p>
          <a:p>
            <a:pPr lvl="1"/>
            <a:r>
              <a:rPr lang="en-GB" sz="2800" dirty="0"/>
              <a:t>In CPU</a:t>
            </a:r>
          </a:p>
          <a:p>
            <a:r>
              <a:rPr lang="en-GB" sz="3200" dirty="0"/>
              <a:t>Internal or Main memory</a:t>
            </a:r>
          </a:p>
          <a:p>
            <a:pPr lvl="1"/>
            <a:r>
              <a:rPr lang="en-GB" sz="2800" dirty="0"/>
              <a:t>May include one or more levels of cache</a:t>
            </a:r>
          </a:p>
          <a:p>
            <a:pPr lvl="1"/>
            <a:r>
              <a:rPr lang="en-GB" sz="2800" dirty="0"/>
              <a:t>“RAM”</a:t>
            </a:r>
          </a:p>
          <a:p>
            <a:r>
              <a:rPr lang="en-GB" sz="3200" dirty="0"/>
              <a:t>External memory</a:t>
            </a:r>
          </a:p>
          <a:p>
            <a:pPr lvl="1"/>
            <a:r>
              <a:rPr lang="en-GB" sz="2800" dirty="0"/>
              <a:t>Backing store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700" name="Picture 4"/>
          <p:cNvPicPr>
            <a:picLocks noChangeAspect="1" noChangeArrowheads="1"/>
          </p:cNvPicPr>
          <p:nvPr/>
        </p:nvPicPr>
        <p:blipFill>
          <a:blip r:embed="rId2"/>
          <a:srcRect l="8824" t="18182" r="8824" b="20454"/>
          <a:stretch>
            <a:fillRect/>
          </a:stretch>
        </p:blipFill>
        <p:spPr bwMode="auto">
          <a:xfrm>
            <a:off x="1371600" y="1263162"/>
            <a:ext cx="5486400" cy="529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Memory Hierarchy -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Hierarchy List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Registers</a:t>
            </a:r>
          </a:p>
          <a:p>
            <a:r>
              <a:rPr lang="en-GB"/>
              <a:t>L1 Cache</a:t>
            </a:r>
          </a:p>
          <a:p>
            <a:r>
              <a:rPr lang="en-GB"/>
              <a:t>L2 Cache</a:t>
            </a:r>
          </a:p>
          <a:p>
            <a:r>
              <a:rPr lang="en-GB"/>
              <a:t>Main memory</a:t>
            </a:r>
          </a:p>
          <a:p>
            <a:r>
              <a:rPr lang="en-GB"/>
              <a:t>Disk cache</a:t>
            </a:r>
          </a:p>
          <a:p>
            <a:r>
              <a:rPr lang="en-GB"/>
              <a:t>Disk</a:t>
            </a:r>
          </a:p>
          <a:p>
            <a:r>
              <a:rPr lang="en-GB"/>
              <a:t>Optical</a:t>
            </a:r>
          </a:p>
          <a:p>
            <a:r>
              <a:rPr lang="en-GB"/>
              <a:t>Tape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  <p:pic>
        <p:nvPicPr>
          <p:cNvPr id="7" name="Picture 4" descr="cache3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1752600"/>
            <a:ext cx="4724400" cy="3571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Times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28800"/>
            <a:ext cx="8096442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Levels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3800" dirty="0" smtClean="0"/>
              <a:t>Due to increasing gap between CPU and main Memory, small memory called L1 cache is inserted.</a:t>
            </a:r>
          </a:p>
          <a:p>
            <a:pPr lvl="1">
              <a:lnSpc>
                <a:spcPct val="90000"/>
              </a:lnSpc>
            </a:pPr>
            <a:r>
              <a:rPr lang="en-US" sz="3500" dirty="0" smtClean="0"/>
              <a:t>L1 caches can be accessed almost as fast as the registers, typically in 1 or 2 clock cycle 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Due to even more increasing gap between CPU and main memory, Additional cache: L2 cache is inserted between L1 cache and main memory </a:t>
            </a:r>
          </a:p>
          <a:p>
            <a:pPr>
              <a:lnSpc>
                <a:spcPct val="90000"/>
              </a:lnSpc>
            </a:pPr>
            <a:r>
              <a:rPr lang="en-US" sz="4100" dirty="0" smtClean="0"/>
              <a:t>Some high performance systems also include additional L3 cache which sits between L2 and main memory</a:t>
            </a:r>
          </a:p>
          <a:p>
            <a:pPr>
              <a:lnSpc>
                <a:spcPct val="90000"/>
              </a:lnSpc>
            </a:pPr>
            <a:r>
              <a:rPr lang="en-US" sz="3800" dirty="0" smtClean="0"/>
              <a:t>The cache is placed both physically closer and logically closer to the CPU than the main memory.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178800" cy="44577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 smtClean="0"/>
                  <a:t>Access time</a:t>
                </a:r>
              </a:p>
              <a:p>
                <a:pPr lvl="1"/>
                <a:r>
                  <a:rPr lang="en-GB" dirty="0"/>
                  <a:t>Time between presenting the address and getting the valid data</a:t>
                </a:r>
              </a:p>
              <a:p>
                <a:r>
                  <a:rPr lang="en-GB" dirty="0"/>
                  <a:t>Memory Cycle </a:t>
                </a:r>
                <a:r>
                  <a:rPr lang="en-GB" dirty="0" smtClean="0"/>
                  <a:t>time (MCT)</a:t>
                </a:r>
                <a:endParaRPr lang="en-GB" dirty="0"/>
              </a:p>
              <a:p>
                <a:pPr lvl="1"/>
                <a:r>
                  <a:rPr lang="en-US" dirty="0" smtClean="0"/>
                  <a:t>MCT (primarily </a:t>
                </a:r>
                <a:r>
                  <a:rPr lang="en-US" dirty="0"/>
                  <a:t>for random-access </a:t>
                </a:r>
                <a:r>
                  <a:rPr lang="en-US" dirty="0" smtClean="0"/>
                  <a:t>memory) </a:t>
                </a:r>
                <a:r>
                  <a:rPr lang="en-US" dirty="0"/>
                  <a:t>= access time + </a:t>
                </a:r>
                <a:r>
                  <a:rPr lang="en-US" dirty="0" smtClean="0"/>
                  <a:t>additional time </a:t>
                </a:r>
                <a:r>
                  <a:rPr lang="en-US" dirty="0"/>
                  <a:t>required before a second access can </a:t>
                </a:r>
                <a:r>
                  <a:rPr lang="en-US" dirty="0" smtClean="0"/>
                  <a:t>begin</a:t>
                </a:r>
              </a:p>
              <a:p>
                <a:r>
                  <a:rPr lang="en-GB" dirty="0" smtClean="0"/>
                  <a:t>Transfer </a:t>
                </a:r>
                <a:r>
                  <a:rPr lang="en-GB" dirty="0"/>
                  <a:t>Rate</a:t>
                </a:r>
              </a:p>
              <a:p>
                <a:pPr lvl="1"/>
                <a:r>
                  <a:rPr lang="en-GB" dirty="0"/>
                  <a:t>Rate at which data can </a:t>
                </a:r>
                <a:r>
                  <a:rPr lang="en-GB" dirty="0" smtClean="0"/>
                  <a:t>be transferred into or out of a memory unit. For Random-access memory, it is equal to 1/(cycle time).</a:t>
                </a:r>
              </a:p>
              <a:p>
                <a:pPr marL="274320" lvl="1" indent="0">
                  <a:buNone/>
                </a:pPr>
                <a:r>
                  <a:rPr lang="en-GB" dirty="0"/>
                  <a:t>	</a:t>
                </a:r>
                <a:r>
                  <a:rPr lang="en-GB" dirty="0" smtClean="0"/>
                  <a:t>for non-random-access memory</a:t>
                </a:r>
              </a:p>
              <a:p>
                <a:pPr marL="274320" lvl="1" indent="0">
                  <a:buNone/>
                </a:pPr>
                <a:r>
                  <a:rPr lang="en-GB" dirty="0"/>
                  <a:t>	</a:t>
                </a:r>
                <a:r>
                  <a:rPr lang="en-GB" dirty="0" smtClean="0"/>
                  <a:t>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𝑇𝑛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𝑇𝑎</m:t>
                    </m:r>
                    <m:r>
                      <a:rPr lang="en-US" sz="2600" b="0" i="1" smtClean="0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</a:rPr>
                          <m:t>𝑅</m:t>
                        </m:r>
                      </m:den>
                    </m:f>
                  </m:oMath>
                </a14:m>
                <a:endParaRPr lang="en-GB" dirty="0" smtClean="0"/>
              </a:p>
              <a:p>
                <a:pPr marL="274320" lvl="1" indent="0">
                  <a:buNone/>
                </a:pPr>
                <a:r>
                  <a:rPr lang="en-GB" dirty="0" err="1" smtClean="0"/>
                  <a:t>Tn</a:t>
                </a:r>
                <a:r>
                  <a:rPr lang="en-GB" dirty="0" smtClean="0"/>
                  <a:t> = average time to read or write N bits,      Ta = average access time</a:t>
                </a:r>
              </a:p>
              <a:p>
                <a:pPr marL="274320" lvl="1" indent="0">
                  <a:buNone/>
                </a:pPr>
                <a:r>
                  <a:rPr lang="en-GB" dirty="0"/>
                  <a:t>n</a:t>
                </a:r>
                <a:r>
                  <a:rPr lang="en-GB" dirty="0" smtClean="0"/>
                  <a:t> = number of bits,	          R = transfer rate, in bits per second (bps)</a:t>
                </a: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178800" cy="4457700"/>
              </a:xfrm>
              <a:blipFill rotWithShape="1">
                <a:blip r:embed="rId3"/>
                <a:stretch>
                  <a:fillRect l="-447" t="-1915" r="-522" b="-1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Physical Types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Semiconductor</a:t>
            </a:r>
          </a:p>
          <a:p>
            <a:pPr lvl="1"/>
            <a:r>
              <a:rPr lang="en-GB"/>
              <a:t>RAM</a:t>
            </a:r>
          </a:p>
          <a:p>
            <a:r>
              <a:rPr lang="en-GB"/>
              <a:t>Magnetic</a:t>
            </a:r>
          </a:p>
          <a:p>
            <a:pPr lvl="1"/>
            <a:r>
              <a:rPr lang="en-GB"/>
              <a:t>Disk &amp; Tape</a:t>
            </a:r>
          </a:p>
          <a:p>
            <a:r>
              <a:rPr lang="en-GB"/>
              <a:t>Optical</a:t>
            </a:r>
          </a:p>
          <a:p>
            <a:pPr lvl="1"/>
            <a:r>
              <a:rPr lang="en-GB"/>
              <a:t>CD &amp; DVD</a:t>
            </a:r>
          </a:p>
          <a:p>
            <a:r>
              <a:rPr lang="en-GB"/>
              <a:t>Others</a:t>
            </a:r>
          </a:p>
          <a:p>
            <a:pPr lvl="1"/>
            <a:r>
              <a:rPr lang="en-GB"/>
              <a:t>Bubble</a:t>
            </a:r>
          </a:p>
          <a:p>
            <a:pPr lvl="1"/>
            <a:r>
              <a:rPr lang="en-GB"/>
              <a:t>Hologram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Physical Characteristics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Decay - decline in quality</a:t>
            </a:r>
          </a:p>
          <a:p>
            <a:r>
              <a:rPr lang="en-GB" dirty="0" smtClean="0"/>
              <a:t>Volatility</a:t>
            </a:r>
            <a:r>
              <a:rPr lang="en-US" dirty="0"/>
              <a:t> - information decays or is lost when power is lost</a:t>
            </a:r>
            <a:endParaRPr lang="en-GB" dirty="0"/>
          </a:p>
          <a:p>
            <a:r>
              <a:rPr lang="en-GB" dirty="0" smtClean="0"/>
              <a:t>Erasable - removable</a:t>
            </a:r>
            <a:endParaRPr lang="en-GB" dirty="0"/>
          </a:p>
          <a:p>
            <a:r>
              <a:rPr lang="en-GB" dirty="0"/>
              <a:t>Power </a:t>
            </a:r>
            <a:r>
              <a:rPr lang="en-GB" dirty="0" smtClean="0"/>
              <a:t>consumption</a:t>
            </a:r>
            <a:endParaRPr lang="en-GB" dirty="0"/>
          </a:p>
          <a:p>
            <a:r>
              <a:rPr lang="en-US" dirty="0"/>
              <a:t>non-volatile - information remains without deterioration until changed -- no electrical power needed</a:t>
            </a:r>
          </a:p>
          <a:p>
            <a:r>
              <a:rPr lang="en-US" dirty="0"/>
              <a:t>non-erasable</a:t>
            </a:r>
          </a:p>
          <a:p>
            <a:pPr lvl="1"/>
            <a:r>
              <a:rPr lang="en-US" dirty="0"/>
              <a:t>information cannot be altered with a normal memory access cycle</a:t>
            </a:r>
          </a:p>
          <a:p>
            <a:pPr lvl="1"/>
            <a:r>
              <a:rPr lang="en-US" dirty="0"/>
              <a:t>As a practical matter, must be </a:t>
            </a:r>
            <a:r>
              <a:rPr lang="en-US" dirty="0" smtClean="0"/>
              <a:t>non-volatile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Bottom Line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How much?</a:t>
            </a:r>
          </a:p>
          <a:p>
            <a:pPr lvl="1"/>
            <a:r>
              <a:rPr lang="en-GB" dirty="0"/>
              <a:t>Capacity</a:t>
            </a:r>
          </a:p>
          <a:p>
            <a:r>
              <a:rPr lang="en-GB" dirty="0"/>
              <a:t>How fast?</a:t>
            </a:r>
          </a:p>
          <a:p>
            <a:pPr lvl="1"/>
            <a:r>
              <a:rPr lang="en-GB" dirty="0"/>
              <a:t>Time is money</a:t>
            </a:r>
          </a:p>
          <a:p>
            <a:r>
              <a:rPr lang="en-GB" dirty="0"/>
              <a:t>How expensive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Cost</a:t>
            </a:r>
          </a:p>
          <a:p>
            <a:pPr marL="274320" lvl="1" indent="0">
              <a:buNone/>
            </a:pPr>
            <a:endParaRPr lang="en-GB" dirty="0"/>
          </a:p>
          <a:p>
            <a:r>
              <a:rPr lang="en-US" dirty="0"/>
              <a:t>There are trade-offs between the 3 key characteristics of memory (cost, capacity, and </a:t>
            </a:r>
            <a:r>
              <a:rPr lang="en-US" dirty="0" smtClean="0"/>
              <a:t>access time</a:t>
            </a:r>
            <a:r>
              <a:rPr lang="en-US" dirty="0"/>
              <a:t>) which yield the following </a:t>
            </a:r>
            <a:r>
              <a:rPr lang="en-US" dirty="0" smtClean="0"/>
              <a:t>relationships:</a:t>
            </a:r>
          </a:p>
          <a:p>
            <a:pPr lvl="1"/>
            <a:r>
              <a:rPr lang="en-US" dirty="0" smtClean="0"/>
              <a:t>Smaller </a:t>
            </a:r>
            <a:r>
              <a:rPr lang="en-US" dirty="0"/>
              <a:t>access time -&gt; greater cost per bit</a:t>
            </a:r>
          </a:p>
          <a:p>
            <a:pPr lvl="1"/>
            <a:r>
              <a:rPr lang="en-US" dirty="0" smtClean="0"/>
              <a:t>Greater </a:t>
            </a:r>
            <a:r>
              <a:rPr lang="en-US" dirty="0"/>
              <a:t>capacity -&gt; smaller cost per bit</a:t>
            </a:r>
          </a:p>
          <a:p>
            <a:pPr lvl="1"/>
            <a:r>
              <a:rPr lang="en-US" dirty="0" smtClean="0"/>
              <a:t>Greater </a:t>
            </a:r>
            <a:r>
              <a:rPr lang="en-US" dirty="0"/>
              <a:t>capacity -&gt; greater access time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 you want fast?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possible to build a computer which uses only static RAM (see later)</a:t>
            </a:r>
          </a:p>
          <a:p>
            <a:r>
              <a:rPr lang="en-GB" dirty="0"/>
              <a:t>This would be very fast</a:t>
            </a:r>
          </a:p>
          <a:p>
            <a:r>
              <a:rPr lang="en-GB" dirty="0"/>
              <a:t>This would need no cache</a:t>
            </a:r>
          </a:p>
          <a:p>
            <a:pPr lvl="1"/>
            <a:r>
              <a:rPr lang="en-GB" dirty="0"/>
              <a:t>How can you cache </a:t>
            </a:r>
            <a:r>
              <a:rPr lang="en-GB" dirty="0" err="1"/>
              <a:t>cache</a:t>
            </a:r>
            <a:r>
              <a:rPr lang="en-GB" dirty="0"/>
              <a:t>?</a:t>
            </a:r>
          </a:p>
          <a:p>
            <a:r>
              <a:rPr lang="en-GB" dirty="0"/>
              <a:t>This would cost a very large amount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Memory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cache</a:t>
            </a:r>
            <a:r>
              <a:rPr lang="en-US" dirty="0" smtClean="0"/>
              <a:t> ( pronounced </a:t>
            </a:r>
            <a:r>
              <a:rPr lang="en-US" i="1" cap="small" dirty="0" smtClean="0">
                <a:solidFill>
                  <a:srgbClr val="002060"/>
                </a:solidFill>
              </a:rPr>
              <a:t>KASH</a:t>
            </a:r>
            <a:r>
              <a:rPr lang="en-US" dirty="0" smtClean="0"/>
              <a:t>) is a component that transparently stores data so that future requests for that data can be served faster. </a:t>
            </a:r>
          </a:p>
          <a:p>
            <a:r>
              <a:rPr lang="en-US" dirty="0" smtClean="0"/>
              <a:t>Analogous(similar) to …</a:t>
            </a:r>
          </a:p>
          <a:p>
            <a:pPr lvl="1"/>
            <a:r>
              <a:rPr lang="en-US" dirty="0" smtClean="0"/>
              <a:t>Weapons and Food cache</a:t>
            </a:r>
          </a:p>
          <a:p>
            <a:pPr lvl="1"/>
            <a:r>
              <a:rPr lang="en-US" dirty="0" smtClean="0"/>
              <a:t>Ladies hand bag</a:t>
            </a:r>
          </a:p>
          <a:p>
            <a:pPr lvl="1"/>
            <a:r>
              <a:rPr lang="en-US" dirty="0" smtClean="0"/>
              <a:t>A students journal (notes)</a:t>
            </a:r>
          </a:p>
          <a:p>
            <a:r>
              <a:rPr lang="en-US" b="1" dirty="0" smtClean="0"/>
              <a:t>Cache Hit</a:t>
            </a:r>
          </a:p>
          <a:p>
            <a:pPr lvl="1"/>
            <a:r>
              <a:rPr lang="en-US" dirty="0" smtClean="0"/>
              <a:t>If requested data is contained in the cache (</a:t>
            </a:r>
            <a:r>
              <a:rPr lang="en-US" b="1" dirty="0" smtClean="0"/>
              <a:t>cache hit</a:t>
            </a:r>
            <a:r>
              <a:rPr lang="en-US" dirty="0" smtClean="0"/>
              <a:t>), this request can be served by simply reading the cache, which is comparatively faster. </a:t>
            </a:r>
          </a:p>
          <a:p>
            <a:r>
              <a:rPr lang="en-US" b="1" dirty="0" smtClean="0"/>
              <a:t>Cache Miss</a:t>
            </a:r>
          </a:p>
          <a:p>
            <a:pPr lvl="1"/>
            <a:r>
              <a:rPr lang="en-US" dirty="0" smtClean="0"/>
              <a:t>Otherwise the data has to be fetched from its original storage location, which is comparatively slower. </a:t>
            </a:r>
          </a:p>
          <a:p>
            <a:r>
              <a:rPr lang="en-US" b="1" dirty="0" smtClean="0"/>
              <a:t>Efficiency</a:t>
            </a:r>
          </a:p>
          <a:p>
            <a:pPr lvl="1"/>
            <a:r>
              <a:rPr lang="en-US" dirty="0" smtClean="0"/>
              <a:t>Cache hits &gt; Cache Miss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Locality of Reference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During </a:t>
            </a:r>
            <a:r>
              <a:rPr lang="en-GB" dirty="0"/>
              <a:t>the course of the execution of a program, memory references tend to cluster</a:t>
            </a:r>
          </a:p>
          <a:p>
            <a:r>
              <a:rPr lang="en-GB" dirty="0"/>
              <a:t>e.g. loops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cache memory needed?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program references a memory location, it is likely to reference that same memory location again soon.</a:t>
            </a:r>
          </a:p>
          <a:p>
            <a:r>
              <a:rPr lang="en-US" dirty="0"/>
              <a:t>A memory location that is near a recently referenced location is more likely to be referenced then a memory location that is farther away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small but fast cache memory, in which the contents of the most commonly accessed locations are maintained, can be placed between the CPU and the main memory.</a:t>
            </a:r>
          </a:p>
          <a:p>
            <a:r>
              <a:rPr lang="en-US" dirty="0" smtClean="0"/>
              <a:t>When a program executes, the cache memory is searched first.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cache memory fast?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Faster electronics used</a:t>
            </a:r>
          </a:p>
          <a:p>
            <a:r>
              <a:rPr lang="en-US" dirty="0"/>
              <a:t>A cache memory has fewer locations than a main memory, which reduces the access time</a:t>
            </a:r>
          </a:p>
          <a:p>
            <a:r>
              <a:rPr lang="en-US" dirty="0"/>
              <a:t>The cache is placed both physically closer and logically closer </a:t>
            </a:r>
            <a:r>
              <a:rPr lang="en-US" dirty="0" smtClean="0"/>
              <a:t>the CPU </a:t>
            </a:r>
            <a:r>
              <a:rPr lang="en-US" dirty="0"/>
              <a:t>than the main 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The cache-less computer (In Fig) usually needs a few bus cycles to synchronize the CPU with the bus.</a:t>
            </a:r>
          </a:p>
          <a:p>
            <a:r>
              <a:rPr lang="en-US" dirty="0" smtClean="0"/>
              <a:t>A cache memory can be positioned closer to the CPU. 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4876800"/>
            <a:ext cx="595048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Structure and Operation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Cache Memory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Cache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Small amount of fast memory</a:t>
            </a:r>
          </a:p>
          <a:p>
            <a:r>
              <a:rPr lang="en-GB"/>
              <a:t>Sits between normal main memory and CPU</a:t>
            </a:r>
          </a:p>
          <a:p>
            <a:r>
              <a:rPr lang="en-GB"/>
              <a:t>May be located on CPU chip or module</a:t>
            </a:r>
          </a:p>
          <a:p>
            <a:endParaRPr lang="en-GB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/>
          <a:srcRect b="37459"/>
          <a:stretch>
            <a:fillRect/>
          </a:stretch>
        </p:blipFill>
        <p:spPr bwMode="auto">
          <a:xfrm>
            <a:off x="685800" y="3860800"/>
            <a:ext cx="78486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Cache/Main Memory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 MAR 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AE64C-AC3D-408C-95C5-E185824391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</a:t>
            </a:r>
            <a:endParaRPr lang="en-US"/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/>
          <a:srcRect b="5843"/>
          <a:stretch>
            <a:fillRect/>
          </a:stretch>
        </p:blipFill>
        <p:spPr bwMode="auto">
          <a:xfrm>
            <a:off x="609600" y="1063625"/>
            <a:ext cx="7866063" cy="579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Cache Organization</a:t>
            </a:r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3"/>
          <a:srcRect b="14063"/>
          <a:stretch>
            <a:fillRect/>
          </a:stretch>
        </p:blipFill>
        <p:spPr bwMode="auto">
          <a:xfrm>
            <a:off x="1447800" y="1371600"/>
            <a:ext cx="6172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Operation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Hits and Miss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Cache operation - overview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CPU requests contents of memory location</a:t>
            </a:r>
          </a:p>
          <a:p>
            <a:r>
              <a:rPr lang="en-GB"/>
              <a:t>Check cache for this data</a:t>
            </a:r>
          </a:p>
          <a:p>
            <a:r>
              <a:rPr lang="en-GB"/>
              <a:t>If present, get from cache (fast)</a:t>
            </a:r>
          </a:p>
          <a:p>
            <a:r>
              <a:rPr lang="en-GB"/>
              <a:t>If not present, read required block from main memory to cache</a:t>
            </a:r>
          </a:p>
          <a:p>
            <a:r>
              <a:rPr lang="en-GB"/>
              <a:t>Then deliver from cache to CPU</a:t>
            </a:r>
          </a:p>
          <a:p>
            <a:r>
              <a:rPr lang="en-GB"/>
              <a:t>Cache includes tags to identify which block of main memory is in each cache slot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sz="3600" dirty="0"/>
              <a:t>Cache Read Operation - Flowchart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/>
          <a:srcRect b="13614"/>
          <a:stretch>
            <a:fillRect/>
          </a:stretch>
        </p:blipFill>
        <p:spPr bwMode="auto">
          <a:xfrm>
            <a:off x="1858963" y="1143000"/>
            <a:ext cx="5532437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 MAR 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E91-FFEC-42DB-B49C-B4ACAE59A13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Characteristics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Location</a:t>
            </a:r>
          </a:p>
          <a:p>
            <a:r>
              <a:rPr lang="en-GB" dirty="0" smtClean="0"/>
              <a:t>Capacity</a:t>
            </a:r>
          </a:p>
          <a:p>
            <a:r>
              <a:rPr lang="en-GB" dirty="0" smtClean="0"/>
              <a:t>Unit </a:t>
            </a:r>
            <a:r>
              <a:rPr lang="en-GB" dirty="0"/>
              <a:t>of </a:t>
            </a:r>
            <a:r>
              <a:rPr lang="en-GB" dirty="0" smtClean="0"/>
              <a:t>transfer</a:t>
            </a:r>
          </a:p>
          <a:p>
            <a:r>
              <a:rPr lang="en-GB" dirty="0"/>
              <a:t>Access </a:t>
            </a:r>
            <a:r>
              <a:rPr lang="en-GB" dirty="0" smtClean="0"/>
              <a:t>method</a:t>
            </a:r>
          </a:p>
          <a:p>
            <a:r>
              <a:rPr lang="en-GB" dirty="0"/>
              <a:t>Performance</a:t>
            </a:r>
          </a:p>
          <a:p>
            <a:r>
              <a:rPr lang="en-GB" dirty="0"/>
              <a:t>Physical </a:t>
            </a:r>
            <a:r>
              <a:rPr lang="en-GB" dirty="0" smtClean="0"/>
              <a:t>type</a:t>
            </a:r>
          </a:p>
          <a:p>
            <a:r>
              <a:rPr lang="en-GB" dirty="0"/>
              <a:t>Physical characteristics</a:t>
            </a:r>
          </a:p>
          <a:p>
            <a:r>
              <a:rPr lang="en-GB" dirty="0"/>
              <a:t>Organisation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Location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CPU</a:t>
            </a:r>
            <a:endParaRPr lang="en-GB" dirty="0"/>
          </a:p>
          <a:p>
            <a:r>
              <a:rPr lang="en-GB" dirty="0" smtClean="0"/>
              <a:t>Internal (main)</a:t>
            </a:r>
            <a:endParaRPr lang="en-GB" dirty="0"/>
          </a:p>
          <a:p>
            <a:r>
              <a:rPr lang="en-GB" dirty="0" smtClean="0"/>
              <a:t>External (secondary)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Capacity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Word size</a:t>
            </a:r>
          </a:p>
          <a:p>
            <a:pPr lvl="1"/>
            <a:r>
              <a:rPr lang="en-GB" dirty="0"/>
              <a:t>The natural unit of </a:t>
            </a:r>
            <a:r>
              <a:rPr lang="en-GB" dirty="0" smtClean="0"/>
              <a:t>organisation</a:t>
            </a:r>
          </a:p>
          <a:p>
            <a:pPr lvl="1"/>
            <a:r>
              <a:rPr lang="en-US" dirty="0"/>
              <a:t>typically equal to the number of bits used to represent a number and to the instruction length.</a:t>
            </a:r>
            <a:endParaRPr lang="en-GB" dirty="0"/>
          </a:p>
          <a:p>
            <a:r>
              <a:rPr lang="en-GB" dirty="0"/>
              <a:t>Number of words</a:t>
            </a:r>
          </a:p>
          <a:p>
            <a:pPr lvl="1"/>
            <a:r>
              <a:rPr lang="en-GB" dirty="0"/>
              <a:t>or </a:t>
            </a:r>
            <a:r>
              <a:rPr lang="en-GB" dirty="0" smtClean="0"/>
              <a:t>Bytes</a:t>
            </a:r>
            <a:endParaRPr lang="en-US" dirty="0"/>
          </a:p>
          <a:p>
            <a:pPr lvl="1"/>
            <a:r>
              <a:rPr lang="en-US" dirty="0" smtClean="0"/>
              <a:t>Number </a:t>
            </a:r>
            <a:r>
              <a:rPr lang="en-US" dirty="0"/>
              <a:t>of Words - has to do with the number of addressable units (which </a:t>
            </a:r>
            <a:r>
              <a:rPr lang="en-US" dirty="0" smtClean="0"/>
              <a:t>are typically </a:t>
            </a:r>
            <a:r>
              <a:rPr lang="en-US" dirty="0"/>
              <a:t>words, but are sometimes bytes, regardless of word size). For addresses </a:t>
            </a:r>
            <a:r>
              <a:rPr lang="en-US" dirty="0" smtClean="0"/>
              <a:t>of length </a:t>
            </a:r>
            <a:r>
              <a:rPr lang="en-US" dirty="0"/>
              <a:t>A (in bits), the number of addressable units is </a:t>
            </a:r>
            <a:r>
              <a:rPr lang="en-US" dirty="0" smtClean="0"/>
              <a:t>2^A</a:t>
            </a:r>
            <a:r>
              <a:rPr lang="en-US" dirty="0"/>
              <a:t>.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Unit of Transfer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78800" cy="4171950"/>
          </a:xfrm>
        </p:spPr>
        <p:txBody>
          <a:bodyPr>
            <a:normAutofit/>
          </a:bodyPr>
          <a:lstStyle/>
          <a:p>
            <a:r>
              <a:rPr lang="en-GB" dirty="0"/>
              <a:t>Internal</a:t>
            </a:r>
          </a:p>
          <a:p>
            <a:pPr lvl="1"/>
            <a:r>
              <a:rPr lang="en-GB" dirty="0"/>
              <a:t>Usually governed by data bus width</a:t>
            </a:r>
          </a:p>
          <a:p>
            <a:r>
              <a:rPr lang="en-GB" dirty="0"/>
              <a:t>External</a:t>
            </a:r>
          </a:p>
          <a:p>
            <a:pPr lvl="1"/>
            <a:r>
              <a:rPr lang="en-GB" dirty="0"/>
              <a:t>Usually a block which is much larger than a word</a:t>
            </a:r>
          </a:p>
          <a:p>
            <a:r>
              <a:rPr lang="en-GB" dirty="0"/>
              <a:t>Addressable unit</a:t>
            </a:r>
          </a:p>
          <a:p>
            <a:pPr lvl="1"/>
            <a:r>
              <a:rPr lang="en-GB" dirty="0"/>
              <a:t>Smallest location which can be uniquely addressed</a:t>
            </a:r>
          </a:p>
          <a:p>
            <a:pPr lvl="1"/>
            <a:r>
              <a:rPr lang="en-GB" dirty="0"/>
              <a:t>Word internally</a:t>
            </a:r>
          </a:p>
          <a:p>
            <a:pPr lvl="1"/>
            <a:r>
              <a:rPr lang="en-GB" dirty="0"/>
              <a:t>Cluster on M$ </a:t>
            </a:r>
            <a:r>
              <a:rPr lang="en-GB" dirty="0" smtClean="0"/>
              <a:t>disks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Access </a:t>
            </a:r>
            <a:r>
              <a:rPr lang="en-GB" dirty="0" smtClean="0"/>
              <a:t>Methods (for all memory devices)</a:t>
            </a:r>
            <a:endParaRPr lang="en-GB" dirty="0"/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78800" cy="4724400"/>
          </a:xfrm>
        </p:spPr>
        <p:txBody>
          <a:bodyPr>
            <a:noAutofit/>
          </a:bodyPr>
          <a:lstStyle/>
          <a:p>
            <a:r>
              <a:rPr lang="en-GB" sz="2800" dirty="0"/>
              <a:t>Sequential</a:t>
            </a:r>
          </a:p>
          <a:p>
            <a:pPr lvl="1"/>
            <a:r>
              <a:rPr lang="en-GB" sz="2400" dirty="0"/>
              <a:t>Start at the beginning and read through in order</a:t>
            </a:r>
          </a:p>
          <a:p>
            <a:pPr lvl="1"/>
            <a:r>
              <a:rPr lang="en-GB" sz="2400" dirty="0"/>
              <a:t>Access time depends on location of data and previous location</a:t>
            </a:r>
          </a:p>
          <a:p>
            <a:pPr lvl="1"/>
            <a:r>
              <a:rPr lang="en-GB" sz="2400" dirty="0"/>
              <a:t>e.g. tape</a:t>
            </a:r>
          </a:p>
          <a:p>
            <a:r>
              <a:rPr lang="en-GB" sz="2800" dirty="0"/>
              <a:t>Direct</a:t>
            </a:r>
          </a:p>
          <a:p>
            <a:pPr lvl="1"/>
            <a:r>
              <a:rPr lang="en-GB" sz="2400" dirty="0"/>
              <a:t>Individual blocks have unique address</a:t>
            </a:r>
          </a:p>
          <a:p>
            <a:pPr lvl="1"/>
            <a:r>
              <a:rPr lang="en-GB" sz="2400" dirty="0"/>
              <a:t>Access is by jumping to vicinity(nearby </a:t>
            </a:r>
            <a:r>
              <a:rPr lang="en-GB" sz="2400" dirty="0" smtClean="0"/>
              <a:t>area) </a:t>
            </a:r>
            <a:r>
              <a:rPr lang="en-GB" sz="2400" dirty="0"/>
              <a:t>plus sequential search</a:t>
            </a:r>
          </a:p>
          <a:p>
            <a:pPr lvl="1"/>
            <a:r>
              <a:rPr lang="en-GB" sz="2400" dirty="0"/>
              <a:t>Access time depends on location and previous location</a:t>
            </a:r>
          </a:p>
          <a:p>
            <a:pPr lvl="1"/>
            <a:r>
              <a:rPr lang="en-GB" sz="2400" dirty="0"/>
              <a:t>e.g. disk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Access Methods </a:t>
            </a:r>
            <a:r>
              <a:rPr lang="en-GB" dirty="0" smtClean="0"/>
              <a:t>(for all memory devices)</a:t>
            </a:r>
            <a:endParaRPr lang="en-GB" dirty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78800" cy="4171950"/>
          </a:xfrm>
        </p:spPr>
        <p:txBody>
          <a:bodyPr>
            <a:noAutofit/>
          </a:bodyPr>
          <a:lstStyle/>
          <a:p>
            <a:r>
              <a:rPr lang="en-GB" sz="2800" dirty="0"/>
              <a:t>Random</a:t>
            </a:r>
          </a:p>
          <a:p>
            <a:pPr lvl="1"/>
            <a:r>
              <a:rPr lang="en-GB" sz="2400" dirty="0"/>
              <a:t>Individual addresses identify locations exactly</a:t>
            </a:r>
          </a:p>
          <a:p>
            <a:pPr lvl="1"/>
            <a:r>
              <a:rPr lang="en-GB" sz="2400" dirty="0"/>
              <a:t>Access time is independent of location or previous access</a:t>
            </a:r>
          </a:p>
          <a:p>
            <a:pPr lvl="1"/>
            <a:r>
              <a:rPr lang="en-GB" sz="2400" dirty="0"/>
              <a:t>e.g. RAM</a:t>
            </a:r>
          </a:p>
          <a:p>
            <a:r>
              <a:rPr lang="en-GB" sz="2800" dirty="0"/>
              <a:t>Associative</a:t>
            </a:r>
          </a:p>
          <a:p>
            <a:pPr lvl="1"/>
            <a:r>
              <a:rPr lang="en-GB" sz="2400" dirty="0"/>
              <a:t>Data is located by a comparison with contents of a portion of the store</a:t>
            </a:r>
          </a:p>
          <a:p>
            <a:pPr lvl="1"/>
            <a:r>
              <a:rPr lang="en-GB" sz="2400" dirty="0"/>
              <a:t>Access time is independent of location or previous access</a:t>
            </a:r>
          </a:p>
          <a:p>
            <a:pPr lvl="1"/>
            <a:r>
              <a:rPr lang="en-GB" sz="2400" dirty="0"/>
              <a:t>e.g. cache</a:t>
            </a: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 MAR 12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Cache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physical arrangement of bits to form words.</a:t>
            </a:r>
          </a:p>
          <a:p>
            <a:pPr lvl="1"/>
            <a:r>
              <a:rPr lang="en-US" dirty="0" smtClean="0"/>
              <a:t>Obvious </a:t>
            </a:r>
            <a:r>
              <a:rPr lang="en-US" dirty="0"/>
              <a:t>arrangement not always used</a:t>
            </a:r>
          </a:p>
          <a:p>
            <a:pPr lvl="1"/>
            <a:r>
              <a:rPr lang="en-US" dirty="0" smtClean="0"/>
              <a:t>Ex</a:t>
            </a:r>
            <a:r>
              <a:rPr lang="en-US" dirty="0"/>
              <a:t>. Characters vs. Integers vs. Floating Point Numbers</a:t>
            </a:r>
          </a:p>
        </p:txBody>
      </p:sp>
    </p:spTree>
    <p:extLst>
      <p:ext uri="{BB962C8B-B14F-4D97-AF65-F5344CB8AC3E}">
        <p14:creationId xmlns:p14="http://schemas.microsoft.com/office/powerpoint/2010/main" val="2789977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272</TotalTime>
  <Words>1119</Words>
  <Application>Microsoft Office PowerPoint</Application>
  <PresentationFormat>On-screen Show (4:3)</PresentationFormat>
  <Paragraphs>276</Paragraphs>
  <Slides>29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Origin</vt:lpstr>
      <vt:lpstr>Cache Memory</vt:lpstr>
      <vt:lpstr>Cache Memory</vt:lpstr>
      <vt:lpstr>Characteristics</vt:lpstr>
      <vt:lpstr>Location</vt:lpstr>
      <vt:lpstr>Capacity</vt:lpstr>
      <vt:lpstr>Unit of Transfer</vt:lpstr>
      <vt:lpstr>Access Methods (for all memory devices)</vt:lpstr>
      <vt:lpstr>Access Methods (for all memory devices)</vt:lpstr>
      <vt:lpstr>Organization</vt:lpstr>
      <vt:lpstr>Memory Hierarchy</vt:lpstr>
      <vt:lpstr>Memory Hierarchy - Diagram</vt:lpstr>
      <vt:lpstr>Hierarchy List</vt:lpstr>
      <vt:lpstr>Access Times</vt:lpstr>
      <vt:lpstr>Cache Levels</vt:lpstr>
      <vt:lpstr>Performance</vt:lpstr>
      <vt:lpstr>Physical Types</vt:lpstr>
      <vt:lpstr>Physical Characteristics</vt:lpstr>
      <vt:lpstr>The Bottom Line</vt:lpstr>
      <vt:lpstr>So you want fast?</vt:lpstr>
      <vt:lpstr>Locality of Reference</vt:lpstr>
      <vt:lpstr>Why is cache memory needed?</vt:lpstr>
      <vt:lpstr>Why is cache memory fast?</vt:lpstr>
      <vt:lpstr>Cache Structure and Operation</vt:lpstr>
      <vt:lpstr>Cache</vt:lpstr>
      <vt:lpstr>Cache/Main Memory Structure</vt:lpstr>
      <vt:lpstr>Typical Cache Organization</vt:lpstr>
      <vt:lpstr>Cache Operation</vt:lpstr>
      <vt:lpstr>Cache operation - overview</vt:lpstr>
      <vt:lpstr>Cache Read Operation - Flowchart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Adminstrator</dc:creator>
  <cp:lastModifiedBy>Saadi</cp:lastModifiedBy>
  <cp:revision>48</cp:revision>
  <dcterms:created xsi:type="dcterms:W3CDTF">2011-09-09T05:10:34Z</dcterms:created>
  <dcterms:modified xsi:type="dcterms:W3CDTF">2012-03-24T02:58:40Z</dcterms:modified>
</cp:coreProperties>
</file>