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0"/>
  </p:notesMasterIdLst>
  <p:sldIdLst>
    <p:sldId id="276" r:id="rId2"/>
    <p:sldId id="296" r:id="rId3"/>
    <p:sldId id="297" r:id="rId4"/>
    <p:sldId id="381" r:id="rId5"/>
    <p:sldId id="299" r:id="rId6"/>
    <p:sldId id="398" r:id="rId7"/>
    <p:sldId id="300" r:id="rId8"/>
    <p:sldId id="301" r:id="rId9"/>
    <p:sldId id="302" r:id="rId10"/>
    <p:sldId id="303" r:id="rId11"/>
    <p:sldId id="305" r:id="rId12"/>
    <p:sldId id="306" r:id="rId13"/>
    <p:sldId id="396" r:id="rId14"/>
    <p:sldId id="399" r:id="rId15"/>
    <p:sldId id="307" r:id="rId16"/>
    <p:sldId id="310" r:id="rId17"/>
    <p:sldId id="308" r:id="rId18"/>
    <p:sldId id="311" r:id="rId19"/>
    <p:sldId id="395" r:id="rId20"/>
    <p:sldId id="400" r:id="rId21"/>
    <p:sldId id="312" r:id="rId22"/>
    <p:sldId id="313" r:id="rId23"/>
    <p:sldId id="314" r:id="rId24"/>
    <p:sldId id="315" r:id="rId25"/>
    <p:sldId id="317" r:id="rId26"/>
    <p:sldId id="397" r:id="rId27"/>
    <p:sldId id="382" r:id="rId28"/>
    <p:sldId id="401" r:id="rId29"/>
    <p:sldId id="318" r:id="rId30"/>
    <p:sldId id="319" r:id="rId31"/>
    <p:sldId id="383" r:id="rId32"/>
    <p:sldId id="320" r:id="rId33"/>
    <p:sldId id="321" r:id="rId34"/>
    <p:sldId id="322" r:id="rId35"/>
    <p:sldId id="387" r:id="rId36"/>
    <p:sldId id="388" r:id="rId37"/>
    <p:sldId id="389" r:id="rId38"/>
    <p:sldId id="390"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582" y="-11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428"/>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4"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5.wmf"/><Relationship Id="rId1" Type="http://schemas.openxmlformats.org/officeDocument/2006/relationships/image" Target="../media/image4.wmf"/><Relationship Id="rId4"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232114-292F-4CD0-9319-F9E5556B472B}" type="datetimeFigureOut">
              <a:rPr lang="en-US" smtClean="0"/>
              <a:pPr/>
              <a:t>4/3/2012</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4651ABB-FEA6-45EF-A1FF-59D036ED7302}"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74C619-9990-48A2-A2F9-ED8797C7717A}" type="slidenum">
              <a:rPr lang="en-US"/>
              <a:pPr/>
              <a:t>2</a:t>
            </a:fld>
            <a:endParaRPr lang="en-US"/>
          </a:p>
        </p:txBody>
      </p:sp>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p:txBody>
          <a:bodyPr/>
          <a:lstStyle/>
          <a:p>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585680-D451-46AC-8A54-9C10AE93B5D4}" type="slidenum">
              <a:rPr lang="en-US"/>
              <a:pPr/>
              <a:t>16</a:t>
            </a:fld>
            <a:endParaRPr lang="en-US"/>
          </a:p>
        </p:txBody>
      </p:sp>
      <p:sp>
        <p:nvSpPr>
          <p:cNvPr id="131074"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p:txBody>
          <a:bodyPr/>
          <a:lstStyle/>
          <a:p>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ABE478-ABB7-44DB-8D57-25B7E35F1C06}" type="slidenum">
              <a:rPr lang="en-US"/>
              <a:pPr/>
              <a:t>17</a:t>
            </a:fld>
            <a:endParaRPr lang="en-US"/>
          </a:p>
        </p:txBody>
      </p:sp>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p:txBody>
          <a:bodyPr/>
          <a:lstStyle/>
          <a:p>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FBA19E-F02B-4FF0-A27E-37DED92F961F}" type="slidenum">
              <a:rPr lang="en-US"/>
              <a:pPr/>
              <a:t>21</a:t>
            </a:fld>
            <a:endParaRPr lang="en-US"/>
          </a:p>
        </p:txBody>
      </p:sp>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p:txBody>
          <a:bodyPr/>
          <a:lstStyle/>
          <a:p>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330B0E-AD4A-49DF-BFDE-0C9C79F7E2E0}" type="slidenum">
              <a:rPr lang="en-US"/>
              <a:pPr/>
              <a:t>22</a:t>
            </a:fld>
            <a:endParaRPr lang="en-US"/>
          </a:p>
        </p:txBody>
      </p:sp>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p:txBody>
          <a:bodyPr/>
          <a:lstStyle/>
          <a:p>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F9406F-A9D7-4241-9EC5-74136DC77091}" type="slidenum">
              <a:rPr lang="en-US"/>
              <a:pPr/>
              <a:t>23</a:t>
            </a:fld>
            <a:endParaRPr lang="en-US"/>
          </a:p>
        </p:txBody>
      </p:sp>
      <p:sp>
        <p:nvSpPr>
          <p:cNvPr id="134146" name="Rectangle 2"/>
          <p:cNvSpPr>
            <a:spLocks noGrp="1" noRot="1" noChangeAspect="1" noChangeArrowheads="1" noTextEdit="1"/>
          </p:cNvSpPr>
          <p:nvPr>
            <p:ph type="sldImg"/>
          </p:nvPr>
        </p:nvSpPr>
        <p:spPr>
          <a:ln/>
        </p:spPr>
      </p:sp>
      <p:sp>
        <p:nvSpPr>
          <p:cNvPr id="134147" name="Rectangle 3"/>
          <p:cNvSpPr>
            <a:spLocks noGrp="1" noChangeArrowheads="1"/>
          </p:cNvSpPr>
          <p:nvPr>
            <p:ph type="body" idx="1"/>
          </p:nvPr>
        </p:nvSpPr>
        <p:spPr/>
        <p:txBody>
          <a:bodyPr/>
          <a:lstStyle/>
          <a:p>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8E3E6D-D4BC-423C-A987-FB36F2A5A1E5}" type="slidenum">
              <a:rPr lang="en-US"/>
              <a:pPr/>
              <a:t>24</a:t>
            </a:fld>
            <a:endParaRPr lang="en-US"/>
          </a:p>
        </p:txBody>
      </p:sp>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p:txBody>
          <a:bodyPr/>
          <a:lstStyle/>
          <a:p>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9B3522-B1CD-432B-B13A-85E0161F1D47}" type="slidenum">
              <a:rPr lang="en-US"/>
              <a:pPr/>
              <a:t>29</a:t>
            </a:fld>
            <a:endParaRPr lang="en-US"/>
          </a:p>
        </p:txBody>
      </p:sp>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p:txBody>
          <a:bodyPr/>
          <a:lstStyle/>
          <a:p>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7C638A-E527-4FA7-BCE7-6ACB1AFD3341}" type="slidenum">
              <a:rPr lang="en-US"/>
              <a:pPr/>
              <a:t>30</a:t>
            </a:fld>
            <a:endParaRPr lang="en-US"/>
          </a:p>
        </p:txBody>
      </p:sp>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p:txBody>
          <a:bodyPr/>
          <a:lstStyle/>
          <a:p>
            <a:endParaRPr lang="en-GB"/>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E82EF7-51B7-429D-9D86-7E9381F2E7E9}" type="slidenum">
              <a:rPr lang="en-US"/>
              <a:pPr/>
              <a:t>32</a:t>
            </a:fld>
            <a:endParaRPr lang="en-US"/>
          </a:p>
        </p:txBody>
      </p:sp>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p:txBody>
          <a:bodyPr/>
          <a:lstStyle/>
          <a:p>
            <a:endParaRPr lang="en-GB"/>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84B6F6-C1BF-4AB5-ADBA-69240EAD74D9}" type="slidenum">
              <a:rPr lang="en-US"/>
              <a:pPr/>
              <a:t>33</a:t>
            </a:fld>
            <a:endParaRPr lang="en-US"/>
          </a:p>
        </p:txBody>
      </p:sp>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p:txBody>
          <a:bodyPr/>
          <a:lstStyle/>
          <a:p>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F0F9C4-43DC-4B16-8C83-C1168BFC4B30}" type="slidenum">
              <a:rPr lang="en-US"/>
              <a:pPr/>
              <a:t>3</a:t>
            </a:fld>
            <a:endParaRPr lang="en-US"/>
          </a:p>
        </p:txBody>
      </p:sp>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p:txBody>
          <a:bodyPr/>
          <a:lstStyle/>
          <a:p>
            <a:endParaRPr lang="en-GB"/>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8FC180-6274-4BD7-B020-D62F3EA4F197}" type="slidenum">
              <a:rPr lang="en-US"/>
              <a:pPr/>
              <a:t>34</a:t>
            </a:fld>
            <a:endParaRPr lang="en-US"/>
          </a:p>
        </p:txBody>
      </p:sp>
      <p:sp>
        <p:nvSpPr>
          <p:cNvPr id="141314"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p:txBody>
          <a:bodyPr/>
          <a:lstStyle/>
          <a:p>
            <a:endParaRPr lang="en-GB"/>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F3542E-0B96-45F9-AB13-C6AFB0AB8342}" type="slidenum">
              <a:rPr lang="en-US"/>
              <a:pPr/>
              <a:t>36</a:t>
            </a:fld>
            <a:endParaRPr lang="en-US"/>
          </a:p>
        </p:txBody>
      </p:sp>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BB1807-8A42-438C-858D-FFEB3A952615}" type="slidenum">
              <a:rPr lang="en-US"/>
              <a:pPr/>
              <a:t>5</a:t>
            </a:fld>
            <a:endParaRPr lang="en-US"/>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p:txBody>
          <a:bodyPr/>
          <a:lstStyle/>
          <a:p>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A1E1B2-3776-4A27-811F-E076EF886C0D}" type="slidenum">
              <a:rPr lang="en-US"/>
              <a:pPr/>
              <a:t>7</a:t>
            </a:fld>
            <a:endParaRPr lang="en-US"/>
          </a:p>
        </p:txBody>
      </p:sp>
      <p:sp>
        <p:nvSpPr>
          <p:cNvPr id="121858" name="Rectangle 1026"/>
          <p:cNvSpPr>
            <a:spLocks noGrp="1" noRot="1" noChangeAspect="1" noChangeArrowheads="1" noTextEdit="1"/>
          </p:cNvSpPr>
          <p:nvPr>
            <p:ph type="sldImg"/>
          </p:nvPr>
        </p:nvSpPr>
        <p:spPr>
          <a:ln/>
        </p:spPr>
      </p:sp>
      <p:sp>
        <p:nvSpPr>
          <p:cNvPr id="121859" name="Rectangle 1027"/>
          <p:cNvSpPr>
            <a:spLocks noGrp="1" noChangeArrowheads="1"/>
          </p:cNvSpPr>
          <p:nvPr>
            <p:ph type="body" idx="1"/>
          </p:nvPr>
        </p:nvSpPr>
        <p:spPr/>
        <p:txBody>
          <a:bodyPr/>
          <a:lstStyle/>
          <a:p>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5524B1-8748-4CD0-AB3E-CE3214E4D2E1}" type="slidenum">
              <a:rPr lang="en-US"/>
              <a:pPr/>
              <a:t>8</a:t>
            </a:fld>
            <a:endParaRPr lang="en-US"/>
          </a:p>
        </p:txBody>
      </p:sp>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p:txBody>
          <a:bodyPr/>
          <a:lstStyle/>
          <a:p>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0276C79-BD34-4FF5-A2C3-C3ED233AF643}" type="slidenum">
              <a:rPr lang="en-US"/>
              <a:pPr/>
              <a:t>9</a:t>
            </a:fld>
            <a:endParaRPr lang="en-US"/>
          </a:p>
        </p:txBody>
      </p:sp>
      <p:sp>
        <p:nvSpPr>
          <p:cNvPr id="123906" name="Rectangle 2"/>
          <p:cNvSpPr>
            <a:spLocks noGrp="1" noRot="1" noChangeAspect="1" noChangeArrowheads="1" noTextEdit="1"/>
          </p:cNvSpPr>
          <p:nvPr>
            <p:ph type="sldImg"/>
          </p:nvPr>
        </p:nvSpPr>
        <p:spPr>
          <a:ln/>
        </p:spPr>
      </p:sp>
      <p:sp>
        <p:nvSpPr>
          <p:cNvPr id="123907" name="Rectangle 3"/>
          <p:cNvSpPr>
            <a:spLocks noGrp="1" noChangeArrowheads="1"/>
          </p:cNvSpPr>
          <p:nvPr>
            <p:ph type="body" idx="1"/>
          </p:nvPr>
        </p:nvSpPr>
        <p:spPr/>
        <p:txBody>
          <a:bodyPr/>
          <a:lstStyle/>
          <a:p>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645EF0-1755-47D9-A841-88B1B6A27897}" type="slidenum">
              <a:rPr lang="en-US"/>
              <a:pPr/>
              <a:t>10</a:t>
            </a:fld>
            <a:endParaRPr lang="en-US"/>
          </a:p>
        </p:txBody>
      </p:sp>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p:txBody>
          <a:bodyPr/>
          <a:lstStyle/>
          <a:p>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55B041-8AF8-4DE1-A3A5-D69898A30141}" type="slidenum">
              <a:rPr lang="en-US"/>
              <a:pPr/>
              <a:t>12</a:t>
            </a:fld>
            <a:endParaRPr lang="en-US"/>
          </a:p>
        </p:txBody>
      </p:sp>
      <p:sp>
        <p:nvSpPr>
          <p:cNvPr id="126978" name="Rectangle 2"/>
          <p:cNvSpPr>
            <a:spLocks noGrp="1" noRot="1" noChangeAspect="1" noChangeArrowheads="1" noTextEdit="1"/>
          </p:cNvSpPr>
          <p:nvPr>
            <p:ph type="sldImg"/>
          </p:nvPr>
        </p:nvSpPr>
        <p:spPr>
          <a:ln/>
        </p:spPr>
      </p:sp>
      <p:sp>
        <p:nvSpPr>
          <p:cNvPr id="126979" name="Rectangle 3"/>
          <p:cNvSpPr>
            <a:spLocks noGrp="1" noChangeArrowheads="1"/>
          </p:cNvSpPr>
          <p:nvPr>
            <p:ph type="body" idx="1"/>
          </p:nvPr>
        </p:nvSpPr>
        <p:spPr/>
        <p:txBody>
          <a:bodyPr/>
          <a:lstStyle/>
          <a:p>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CFB771-0F31-4946-AF4D-45BF4B9C8699}" type="slidenum">
              <a:rPr lang="en-US"/>
              <a:pPr/>
              <a:t>15</a:t>
            </a:fld>
            <a:endParaRPr lang="en-US"/>
          </a:p>
        </p:txBody>
      </p:sp>
      <p:sp>
        <p:nvSpPr>
          <p:cNvPr id="128002" name="Rectangle 2"/>
          <p:cNvSpPr>
            <a:spLocks noGrp="1" noRot="1" noChangeAspect="1" noChangeArrowheads="1" noTextEdit="1"/>
          </p:cNvSpPr>
          <p:nvPr>
            <p:ph type="sldImg"/>
          </p:nvPr>
        </p:nvSpPr>
        <p:spPr>
          <a:ln/>
        </p:spPr>
      </p:sp>
      <p:sp>
        <p:nvSpPr>
          <p:cNvPr id="128003" name="Rectangle 3"/>
          <p:cNvSpPr>
            <a:spLocks noGrp="1" noChangeArrowheads="1"/>
          </p:cNvSpPr>
          <p:nvPr>
            <p:ph type="body" idx="1"/>
          </p:nvPr>
        </p:nvSpPr>
        <p:spPr/>
        <p:txBody>
          <a:bodyPr/>
          <a:lstStyle/>
          <a:p>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r>
              <a:rPr lang="en-US" smtClean="0"/>
              <a:t>MARCH 12</a:t>
            </a:r>
            <a:endParaRPr lang="en-GB"/>
          </a:p>
        </p:txBody>
      </p:sp>
      <p:sp>
        <p:nvSpPr>
          <p:cNvPr id="17" name="Footer Placeholder 16"/>
          <p:cNvSpPr>
            <a:spLocks noGrp="1"/>
          </p:cNvSpPr>
          <p:nvPr>
            <p:ph type="ftr" sz="quarter" idx="11"/>
          </p:nvPr>
        </p:nvSpPr>
        <p:spPr>
          <a:xfrm>
            <a:off x="2898648" y="6355080"/>
            <a:ext cx="3474720" cy="365760"/>
          </a:xfrm>
        </p:spPr>
        <p:txBody>
          <a:bodyPr/>
          <a:lstStyle/>
          <a:p>
            <a:r>
              <a:rPr lang="en-GB" smtClean="0"/>
              <a:t>Cache Design</a:t>
            </a:r>
            <a:endParaRPr lang="en-GB"/>
          </a:p>
        </p:txBody>
      </p:sp>
      <p:sp>
        <p:nvSpPr>
          <p:cNvPr id="29" name="Slide Number Placeholder 28"/>
          <p:cNvSpPr>
            <a:spLocks noGrp="1"/>
          </p:cNvSpPr>
          <p:nvPr>
            <p:ph type="sldNum" sz="quarter" idx="12"/>
          </p:nvPr>
        </p:nvSpPr>
        <p:spPr>
          <a:xfrm>
            <a:off x="1216152" y="6355080"/>
            <a:ext cx="1219200" cy="365760"/>
          </a:xfrm>
        </p:spPr>
        <p:txBody>
          <a:bodyPr/>
          <a:lstStyle/>
          <a:p>
            <a:fld id="{E256386A-697E-4643-A39C-734AD2052EC4}" type="slidenum">
              <a:rPr lang="en-GB" smtClean="0"/>
              <a:pPr/>
              <a:t>‹#›</a:t>
            </a:fld>
            <a:endParaRPr lang="en-GB"/>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MARCH 12</a:t>
            </a:r>
            <a:endParaRPr lang="en-GB"/>
          </a:p>
        </p:txBody>
      </p:sp>
      <p:sp>
        <p:nvSpPr>
          <p:cNvPr id="5" name="Footer Placeholder 4"/>
          <p:cNvSpPr>
            <a:spLocks noGrp="1"/>
          </p:cNvSpPr>
          <p:nvPr>
            <p:ph type="ftr" sz="quarter" idx="11"/>
          </p:nvPr>
        </p:nvSpPr>
        <p:spPr/>
        <p:txBody>
          <a:bodyPr/>
          <a:lstStyle/>
          <a:p>
            <a:r>
              <a:rPr lang="en-GB" smtClean="0"/>
              <a:t>Cache Design</a:t>
            </a:r>
            <a:endParaRPr lang="en-GB"/>
          </a:p>
        </p:txBody>
      </p:sp>
      <p:sp>
        <p:nvSpPr>
          <p:cNvPr id="6" name="Slide Number Placeholder 5"/>
          <p:cNvSpPr>
            <a:spLocks noGrp="1"/>
          </p:cNvSpPr>
          <p:nvPr>
            <p:ph type="sldNum" sz="quarter" idx="12"/>
          </p:nvPr>
        </p:nvSpPr>
        <p:spPr/>
        <p:txBody>
          <a:bodyPr/>
          <a:lstStyle/>
          <a:p>
            <a:fld id="{E256386A-697E-4643-A39C-734AD2052EC4}"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MARCH 12</a:t>
            </a:r>
            <a:endParaRPr lang="en-GB"/>
          </a:p>
        </p:txBody>
      </p:sp>
      <p:sp>
        <p:nvSpPr>
          <p:cNvPr id="5" name="Footer Placeholder 4"/>
          <p:cNvSpPr>
            <a:spLocks noGrp="1"/>
          </p:cNvSpPr>
          <p:nvPr>
            <p:ph type="ftr" sz="quarter" idx="11"/>
          </p:nvPr>
        </p:nvSpPr>
        <p:spPr/>
        <p:txBody>
          <a:bodyPr/>
          <a:lstStyle/>
          <a:p>
            <a:r>
              <a:rPr lang="en-GB" smtClean="0"/>
              <a:t>Cache Design</a:t>
            </a:r>
            <a:endParaRPr lang="en-GB"/>
          </a:p>
        </p:txBody>
      </p:sp>
      <p:sp>
        <p:nvSpPr>
          <p:cNvPr id="6" name="Slide Number Placeholder 5"/>
          <p:cNvSpPr>
            <a:spLocks noGrp="1"/>
          </p:cNvSpPr>
          <p:nvPr>
            <p:ph type="sldNum" sz="quarter" idx="12"/>
          </p:nvPr>
        </p:nvSpPr>
        <p:spPr/>
        <p:txBody>
          <a:bodyPr/>
          <a:lstStyle/>
          <a:p>
            <a:fld id="{E256386A-697E-4643-A39C-734AD2052EC4}" type="slidenum">
              <a:rPr lang="en-GB" smtClean="0"/>
              <a:pPr/>
              <a:t>‹#›</a:t>
            </a:fld>
            <a:endParaRPr lang="en-GB"/>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406400" y="152400"/>
            <a:ext cx="8204200" cy="838200"/>
          </a:xfrm>
        </p:spPr>
        <p:txBody>
          <a:bodyPr/>
          <a:lstStyle/>
          <a:p>
            <a:r>
              <a:rPr lang="en-US" smtClean="0"/>
              <a:t>Click to edit Master title style</a:t>
            </a:r>
            <a:endParaRPr lang="en-GB"/>
          </a:p>
        </p:txBody>
      </p:sp>
      <p:sp>
        <p:nvSpPr>
          <p:cNvPr id="3" name="ClipArt Placeholder 2"/>
          <p:cNvSpPr>
            <a:spLocks noGrp="1"/>
          </p:cNvSpPr>
          <p:nvPr>
            <p:ph type="clipArt" sz="half" idx="1"/>
          </p:nvPr>
        </p:nvSpPr>
        <p:spPr>
          <a:xfrm>
            <a:off x="457200" y="1066800"/>
            <a:ext cx="4013200" cy="5638800"/>
          </a:xfrm>
        </p:spPr>
        <p:txBody>
          <a:bodyPr/>
          <a:lstStyle/>
          <a:p>
            <a:endParaRPr lang="en-GB"/>
          </a:p>
        </p:txBody>
      </p:sp>
      <p:sp>
        <p:nvSpPr>
          <p:cNvPr id="4" name="Text Placeholder 3"/>
          <p:cNvSpPr>
            <a:spLocks noGrp="1"/>
          </p:cNvSpPr>
          <p:nvPr>
            <p:ph type="body" sz="half" idx="2"/>
          </p:nvPr>
        </p:nvSpPr>
        <p:spPr>
          <a:xfrm>
            <a:off x="4622800" y="1066800"/>
            <a:ext cx="4013200" cy="5638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chemeClr val="tx1"/>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r>
              <a:rPr lang="en-US" smtClean="0"/>
              <a:t>MARCH 12</a:t>
            </a:r>
            <a:endParaRPr lang="en-GB"/>
          </a:p>
        </p:txBody>
      </p:sp>
      <p:sp>
        <p:nvSpPr>
          <p:cNvPr id="5" name="Footer Placeholder 4"/>
          <p:cNvSpPr>
            <a:spLocks noGrp="1"/>
          </p:cNvSpPr>
          <p:nvPr>
            <p:ph type="ftr" sz="quarter" idx="11"/>
          </p:nvPr>
        </p:nvSpPr>
        <p:spPr/>
        <p:txBody>
          <a:bodyPr/>
          <a:lstStyle/>
          <a:p>
            <a:r>
              <a:rPr lang="en-GB" smtClean="0"/>
              <a:t>Cache Design</a:t>
            </a:r>
            <a:endParaRPr lang="en-GB"/>
          </a:p>
        </p:txBody>
      </p:sp>
      <p:sp>
        <p:nvSpPr>
          <p:cNvPr id="6" name="Slide Number Placeholder 5"/>
          <p:cNvSpPr>
            <a:spLocks noGrp="1"/>
          </p:cNvSpPr>
          <p:nvPr>
            <p:ph type="sldNum" sz="quarter" idx="12"/>
          </p:nvPr>
        </p:nvSpPr>
        <p:spPr/>
        <p:txBody>
          <a:bodyPr/>
          <a:lstStyle/>
          <a:p>
            <a:fld id="{E256386A-697E-4643-A39C-734AD2052EC4}" type="slidenum">
              <a:rPr lang="en-GB" smtClean="0"/>
              <a:pPr/>
              <a:t>‹#›</a:t>
            </a:fld>
            <a:endParaRPr lang="en-GB"/>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r>
              <a:rPr lang="en-US" smtClean="0"/>
              <a:t>MARCH 12</a:t>
            </a:r>
            <a:endParaRPr lang="en-GB"/>
          </a:p>
        </p:txBody>
      </p:sp>
      <p:sp>
        <p:nvSpPr>
          <p:cNvPr id="5" name="Footer Placeholder 4"/>
          <p:cNvSpPr>
            <a:spLocks noGrp="1"/>
          </p:cNvSpPr>
          <p:nvPr>
            <p:ph type="ftr" sz="quarter" idx="11"/>
          </p:nvPr>
        </p:nvSpPr>
        <p:spPr>
          <a:xfrm>
            <a:off x="2898648" y="6355080"/>
            <a:ext cx="3474720" cy="365760"/>
          </a:xfrm>
        </p:spPr>
        <p:txBody>
          <a:bodyPr/>
          <a:lstStyle/>
          <a:p>
            <a:r>
              <a:rPr lang="en-GB" smtClean="0"/>
              <a:t>Cache Design</a:t>
            </a:r>
            <a:endParaRPr lang="en-GB"/>
          </a:p>
        </p:txBody>
      </p:sp>
      <p:sp>
        <p:nvSpPr>
          <p:cNvPr id="6" name="Slide Number Placeholder 5"/>
          <p:cNvSpPr>
            <a:spLocks noGrp="1"/>
          </p:cNvSpPr>
          <p:nvPr>
            <p:ph type="sldNum" sz="quarter" idx="12"/>
          </p:nvPr>
        </p:nvSpPr>
        <p:spPr>
          <a:xfrm>
            <a:off x="1069848" y="6355080"/>
            <a:ext cx="1520952" cy="365760"/>
          </a:xfrm>
        </p:spPr>
        <p:txBody>
          <a:bodyPr/>
          <a:lstStyle/>
          <a:p>
            <a:fld id="{E256386A-697E-4643-A39C-734AD2052EC4}" type="slidenum">
              <a:rPr lang="en-GB" smtClean="0"/>
              <a:pPr/>
              <a:t>‹#›</a:t>
            </a:fld>
            <a:endParaRPr lang="en-GB"/>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r>
              <a:rPr lang="en-US" smtClean="0"/>
              <a:t>MARCH 12</a:t>
            </a:r>
            <a:endParaRPr lang="en-GB"/>
          </a:p>
        </p:txBody>
      </p:sp>
      <p:sp>
        <p:nvSpPr>
          <p:cNvPr id="6" name="Footer Placeholder 5"/>
          <p:cNvSpPr>
            <a:spLocks noGrp="1"/>
          </p:cNvSpPr>
          <p:nvPr>
            <p:ph type="ftr" sz="quarter" idx="11"/>
          </p:nvPr>
        </p:nvSpPr>
        <p:spPr/>
        <p:txBody>
          <a:bodyPr/>
          <a:lstStyle/>
          <a:p>
            <a:r>
              <a:rPr lang="en-GB" smtClean="0"/>
              <a:t>Cache Design</a:t>
            </a:r>
            <a:endParaRPr lang="en-GB"/>
          </a:p>
        </p:txBody>
      </p:sp>
      <p:sp>
        <p:nvSpPr>
          <p:cNvPr id="7" name="Slide Number Placeholder 6"/>
          <p:cNvSpPr>
            <a:spLocks noGrp="1"/>
          </p:cNvSpPr>
          <p:nvPr>
            <p:ph type="sldNum" sz="quarter" idx="12"/>
          </p:nvPr>
        </p:nvSpPr>
        <p:spPr/>
        <p:txBody>
          <a:bodyPr/>
          <a:lstStyle/>
          <a:p>
            <a:fld id="{E256386A-697E-4643-A39C-734AD2052EC4}" type="slidenum">
              <a:rPr lang="en-GB" smtClean="0"/>
              <a:pPr/>
              <a:t>‹#›</a:t>
            </a:fld>
            <a:endParaRPr lang="en-GB"/>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r>
              <a:rPr lang="en-US" smtClean="0"/>
              <a:t>MARCH 12</a:t>
            </a:r>
            <a:endParaRPr lang="en-GB"/>
          </a:p>
        </p:txBody>
      </p:sp>
      <p:sp>
        <p:nvSpPr>
          <p:cNvPr id="8" name="Footer Placeholder 7"/>
          <p:cNvSpPr>
            <a:spLocks noGrp="1"/>
          </p:cNvSpPr>
          <p:nvPr>
            <p:ph type="ftr" sz="quarter" idx="11"/>
          </p:nvPr>
        </p:nvSpPr>
        <p:spPr/>
        <p:txBody>
          <a:bodyPr/>
          <a:lstStyle/>
          <a:p>
            <a:r>
              <a:rPr lang="en-GB" smtClean="0"/>
              <a:t>Cache Design</a:t>
            </a:r>
            <a:endParaRPr lang="en-GB"/>
          </a:p>
        </p:txBody>
      </p:sp>
      <p:sp>
        <p:nvSpPr>
          <p:cNvPr id="9" name="Slide Number Placeholder 8"/>
          <p:cNvSpPr>
            <a:spLocks noGrp="1"/>
          </p:cNvSpPr>
          <p:nvPr>
            <p:ph type="sldNum" sz="quarter" idx="12"/>
          </p:nvPr>
        </p:nvSpPr>
        <p:spPr/>
        <p:txBody>
          <a:bodyPr/>
          <a:lstStyle/>
          <a:p>
            <a:fld id="{E256386A-697E-4643-A39C-734AD2052EC4}" type="slidenum">
              <a:rPr lang="en-GB" smtClean="0"/>
              <a:pPr/>
              <a:t>‹#›</a:t>
            </a:fld>
            <a:endParaRPr lang="en-GB"/>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r>
              <a:rPr lang="en-US" smtClean="0"/>
              <a:t>MARCH 12</a:t>
            </a:r>
            <a:endParaRPr lang="en-GB"/>
          </a:p>
        </p:txBody>
      </p:sp>
      <p:sp>
        <p:nvSpPr>
          <p:cNvPr id="4" name="Footer Placeholder 3"/>
          <p:cNvSpPr>
            <a:spLocks noGrp="1"/>
          </p:cNvSpPr>
          <p:nvPr>
            <p:ph type="ftr" sz="quarter" idx="11"/>
          </p:nvPr>
        </p:nvSpPr>
        <p:spPr/>
        <p:txBody>
          <a:bodyPr/>
          <a:lstStyle/>
          <a:p>
            <a:r>
              <a:rPr lang="en-GB" smtClean="0"/>
              <a:t>Cache Design</a:t>
            </a:r>
            <a:endParaRPr lang="en-GB"/>
          </a:p>
        </p:txBody>
      </p:sp>
      <p:sp>
        <p:nvSpPr>
          <p:cNvPr id="5" name="Slide Number Placeholder 4"/>
          <p:cNvSpPr>
            <a:spLocks noGrp="1"/>
          </p:cNvSpPr>
          <p:nvPr>
            <p:ph type="sldNum" sz="quarter" idx="12"/>
          </p:nvPr>
        </p:nvSpPr>
        <p:spPr/>
        <p:txBody>
          <a:bodyPr/>
          <a:lstStyle/>
          <a:p>
            <a:fld id="{E256386A-697E-4643-A39C-734AD2052EC4}" type="slidenum">
              <a:rPr lang="en-GB" smtClean="0"/>
              <a:pPr/>
              <a:t>‹#›</a:t>
            </a:fld>
            <a:endParaRPr lang="en-GB"/>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MARCH 12</a:t>
            </a:r>
            <a:endParaRPr lang="en-GB"/>
          </a:p>
        </p:txBody>
      </p:sp>
      <p:sp>
        <p:nvSpPr>
          <p:cNvPr id="3" name="Footer Placeholder 2"/>
          <p:cNvSpPr>
            <a:spLocks noGrp="1"/>
          </p:cNvSpPr>
          <p:nvPr>
            <p:ph type="ftr" sz="quarter" idx="11"/>
          </p:nvPr>
        </p:nvSpPr>
        <p:spPr/>
        <p:txBody>
          <a:bodyPr/>
          <a:lstStyle/>
          <a:p>
            <a:r>
              <a:rPr lang="en-GB" smtClean="0"/>
              <a:t>Cache Design</a:t>
            </a:r>
            <a:endParaRPr lang="en-GB"/>
          </a:p>
        </p:txBody>
      </p:sp>
      <p:sp>
        <p:nvSpPr>
          <p:cNvPr id="4" name="Slide Number Placeholder 3"/>
          <p:cNvSpPr>
            <a:spLocks noGrp="1"/>
          </p:cNvSpPr>
          <p:nvPr>
            <p:ph type="sldNum" sz="quarter" idx="12"/>
          </p:nvPr>
        </p:nvSpPr>
        <p:spPr/>
        <p:txBody>
          <a:bodyPr/>
          <a:lstStyle/>
          <a:p>
            <a:fld id="{E256386A-697E-4643-A39C-734AD2052EC4}" type="slidenum">
              <a:rPr lang="en-GB" smtClean="0"/>
              <a:pPr/>
              <a:t>‹#›</a:t>
            </a:fld>
            <a:endParaRPr lang="en-GB"/>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r>
              <a:rPr lang="en-US" smtClean="0"/>
              <a:t>MARCH 12</a:t>
            </a:r>
            <a:endParaRPr lang="en-GB"/>
          </a:p>
        </p:txBody>
      </p:sp>
      <p:sp>
        <p:nvSpPr>
          <p:cNvPr id="6" name="Footer Placeholder 5"/>
          <p:cNvSpPr>
            <a:spLocks noGrp="1"/>
          </p:cNvSpPr>
          <p:nvPr>
            <p:ph type="ftr" sz="quarter" idx="11"/>
          </p:nvPr>
        </p:nvSpPr>
        <p:spPr/>
        <p:txBody>
          <a:bodyPr/>
          <a:lstStyle/>
          <a:p>
            <a:r>
              <a:rPr lang="en-GB" smtClean="0"/>
              <a:t>Cache Design</a:t>
            </a:r>
            <a:endParaRPr lang="en-GB"/>
          </a:p>
        </p:txBody>
      </p:sp>
      <p:sp>
        <p:nvSpPr>
          <p:cNvPr id="7" name="Slide Number Placeholder 6"/>
          <p:cNvSpPr>
            <a:spLocks noGrp="1"/>
          </p:cNvSpPr>
          <p:nvPr>
            <p:ph type="sldNum" sz="quarter" idx="12"/>
          </p:nvPr>
        </p:nvSpPr>
        <p:spPr/>
        <p:txBody>
          <a:bodyPr/>
          <a:lstStyle/>
          <a:p>
            <a:fld id="{E256386A-697E-4643-A39C-734AD2052EC4}" type="slidenum">
              <a:rPr lang="en-GB" smtClean="0"/>
              <a:pPr/>
              <a:t>‹#›</a:t>
            </a:fld>
            <a:endParaRPr lang="en-GB"/>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r>
              <a:rPr lang="en-US" smtClean="0"/>
              <a:t>MARCH 12</a:t>
            </a:r>
            <a:endParaRPr lang="en-GB"/>
          </a:p>
        </p:txBody>
      </p:sp>
      <p:sp>
        <p:nvSpPr>
          <p:cNvPr id="6" name="Footer Placeholder 5"/>
          <p:cNvSpPr>
            <a:spLocks noGrp="1"/>
          </p:cNvSpPr>
          <p:nvPr>
            <p:ph type="ftr" sz="quarter" idx="11"/>
          </p:nvPr>
        </p:nvSpPr>
        <p:spPr/>
        <p:txBody>
          <a:bodyPr/>
          <a:lstStyle/>
          <a:p>
            <a:r>
              <a:rPr lang="en-GB" smtClean="0"/>
              <a:t>Cache Design</a:t>
            </a:r>
            <a:endParaRPr lang="en-GB"/>
          </a:p>
        </p:txBody>
      </p:sp>
      <p:sp>
        <p:nvSpPr>
          <p:cNvPr id="7" name="Slide Number Placeholder 6"/>
          <p:cNvSpPr>
            <a:spLocks noGrp="1"/>
          </p:cNvSpPr>
          <p:nvPr>
            <p:ph type="sldNum" sz="quarter" idx="12"/>
          </p:nvPr>
        </p:nvSpPr>
        <p:spPr/>
        <p:txBody>
          <a:bodyPr/>
          <a:lstStyle/>
          <a:p>
            <a:fld id="{E256386A-697E-4643-A39C-734AD2052EC4}" type="slidenum">
              <a:rPr lang="en-GB" smtClean="0"/>
              <a:pPr/>
              <a:t>‹#›</a:t>
            </a:fld>
            <a:endParaRPr lang="en-GB"/>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r>
              <a:rPr lang="en-US" smtClean="0"/>
              <a:t>MARCH 12</a:t>
            </a:r>
            <a:endParaRPr lang="en-GB"/>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r>
              <a:rPr lang="en-GB" smtClean="0"/>
              <a:t>Cache Design</a:t>
            </a:r>
            <a:endParaRPr lang="en-GB"/>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E256386A-697E-4643-A39C-734AD2052EC4}" type="slidenum">
              <a:rPr lang="en-GB" smtClean="0"/>
              <a:pPr/>
              <a:t>‹#›</a:t>
            </a:fld>
            <a:endParaRPr lang="en-GB"/>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p:txStyles>
    <p:titleStyle>
      <a:lvl1pPr algn="l" rtl="0" eaLnBrk="1" latinLnBrk="0" hangingPunct="1">
        <a:spcBef>
          <a:spcPct val="0"/>
        </a:spcBef>
        <a:buNone/>
        <a:defRPr kumimoji="0" sz="3200" b="1" kern="1200">
          <a:solidFill>
            <a:schemeClr val="tx1"/>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oleObject" Target="../embeddings/oleObject4.bin"/><Relationship Id="rId4" Type="http://schemas.openxmlformats.org/officeDocument/2006/relationships/oleObject" Target="../embeddings/oleObject3.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oleObject" Target="../embeddings/oleObject8.bin"/><Relationship Id="rId4" Type="http://schemas.openxmlformats.org/officeDocument/2006/relationships/oleObject" Target="../embeddings/oleObject7.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2.bin"/><Relationship Id="rId5" Type="http://schemas.openxmlformats.org/officeDocument/2006/relationships/oleObject" Target="../embeddings/oleObject11.bin"/><Relationship Id="rId4" Type="http://schemas.openxmlformats.org/officeDocument/2006/relationships/oleObject" Target="../embeddings/oleObject10.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pPr eaLnBrk="1" fontAlgn="auto" hangingPunct="1">
              <a:spcAft>
                <a:spcPts val="0"/>
              </a:spcAft>
              <a:buFont typeface="Wingdings 2"/>
              <a:buNone/>
              <a:defRPr/>
            </a:pPr>
            <a:r>
              <a:rPr lang="en-US" sz="1800" dirty="0" smtClean="0"/>
              <a:t>Cache Design</a:t>
            </a:r>
            <a:endParaRPr lang="en-US" sz="1800" dirty="0"/>
          </a:p>
        </p:txBody>
      </p:sp>
      <p:sp>
        <p:nvSpPr>
          <p:cNvPr id="13315" name="Title 1"/>
          <p:cNvSpPr>
            <a:spLocks noGrp="1"/>
          </p:cNvSpPr>
          <p:nvPr>
            <p:ph type="ctrTitle"/>
          </p:nvPr>
        </p:nvSpPr>
        <p:spPr/>
        <p:txBody>
          <a:bodyPr>
            <a:normAutofit/>
          </a:bodyPr>
          <a:lstStyle/>
          <a:p>
            <a:pPr eaLnBrk="1" hangingPunct="1"/>
            <a:r>
              <a:rPr lang="en-US" dirty="0" smtClean="0"/>
              <a:t>Cache Memory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a:t>Direct Mapping Cache Organization</a:t>
            </a:r>
          </a:p>
        </p:txBody>
      </p:sp>
      <p:pic>
        <p:nvPicPr>
          <p:cNvPr id="75780" name="Picture 4"/>
          <p:cNvPicPr>
            <a:picLocks noChangeAspect="1" noChangeArrowheads="1"/>
          </p:cNvPicPr>
          <p:nvPr/>
        </p:nvPicPr>
        <p:blipFill>
          <a:blip r:embed="rId3"/>
          <a:srcRect b="11055"/>
          <a:stretch>
            <a:fillRect/>
          </a:stretch>
        </p:blipFill>
        <p:spPr bwMode="auto">
          <a:xfrm>
            <a:off x="609600" y="1371600"/>
            <a:ext cx="7772400" cy="5118100"/>
          </a:xfrm>
          <a:prstGeom prst="rect">
            <a:avLst/>
          </a:prstGeom>
          <a:noFill/>
          <a:ln w="9525">
            <a:noFill/>
            <a:miter lim="800000"/>
            <a:headEnd/>
            <a:tailEnd/>
          </a:ln>
          <a:effectLst/>
        </p:spPr>
      </p:pic>
      <p:sp>
        <p:nvSpPr>
          <p:cNvPr id="4" name="Date Placeholder 3"/>
          <p:cNvSpPr>
            <a:spLocks noGrp="1"/>
          </p:cNvSpPr>
          <p:nvPr>
            <p:ph type="dt" sz="half" idx="10"/>
          </p:nvPr>
        </p:nvSpPr>
        <p:spPr/>
        <p:txBody>
          <a:bodyPr/>
          <a:lstStyle/>
          <a:p>
            <a:r>
              <a:rPr lang="en-US" smtClean="0"/>
              <a:t>MARCH 12</a:t>
            </a:r>
            <a:endParaRPr lang="en-GB"/>
          </a:p>
        </p:txBody>
      </p:sp>
      <p:sp>
        <p:nvSpPr>
          <p:cNvPr id="5" name="Slide Number Placeholder 4"/>
          <p:cNvSpPr>
            <a:spLocks noGrp="1"/>
          </p:cNvSpPr>
          <p:nvPr>
            <p:ph type="sldNum" sz="quarter" idx="12"/>
          </p:nvPr>
        </p:nvSpPr>
        <p:spPr/>
        <p:txBody>
          <a:bodyPr/>
          <a:lstStyle/>
          <a:p>
            <a:fld id="{E256386A-697E-4643-A39C-734AD2052EC4}" type="slidenum">
              <a:rPr lang="en-GB" smtClean="0"/>
              <a:pPr/>
              <a:t>10</a:t>
            </a:fld>
            <a:endParaRPr lang="en-GB"/>
          </a:p>
        </p:txBody>
      </p:sp>
      <p:sp>
        <p:nvSpPr>
          <p:cNvPr id="6" name="Footer Placeholder 5"/>
          <p:cNvSpPr>
            <a:spLocks noGrp="1"/>
          </p:cNvSpPr>
          <p:nvPr>
            <p:ph type="ftr" sz="quarter" idx="11"/>
          </p:nvPr>
        </p:nvSpPr>
        <p:spPr/>
        <p:txBody>
          <a:bodyPr/>
          <a:lstStyle/>
          <a:p>
            <a:r>
              <a:rPr lang="en-GB" smtClean="0"/>
              <a:t>Cache Design</a:t>
            </a:r>
            <a:endParaRPr lang="en-GB"/>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r>
              <a:rPr lang="en-GB"/>
              <a:t>Direct Mapping Summary</a:t>
            </a:r>
          </a:p>
        </p:txBody>
      </p:sp>
      <p:sp>
        <p:nvSpPr>
          <p:cNvPr id="149507" name="Rectangle 3"/>
          <p:cNvSpPr>
            <a:spLocks noGrp="1" noChangeArrowheads="1"/>
          </p:cNvSpPr>
          <p:nvPr>
            <p:ph type="body" idx="1"/>
          </p:nvPr>
        </p:nvSpPr>
        <p:spPr/>
        <p:txBody>
          <a:bodyPr>
            <a:normAutofit/>
          </a:bodyPr>
          <a:lstStyle/>
          <a:p>
            <a:r>
              <a:rPr lang="en-GB" sz="2400" dirty="0"/>
              <a:t>Address length = (s + w) </a:t>
            </a:r>
            <a:r>
              <a:rPr lang="en-GB" sz="2400" dirty="0" smtClean="0"/>
              <a:t>bits</a:t>
            </a:r>
          </a:p>
          <a:p>
            <a:pPr lvl="1"/>
            <a:r>
              <a:rPr lang="en-GB" sz="2100" dirty="0" smtClean="0"/>
              <a:t>22+2 = </a:t>
            </a:r>
            <a:r>
              <a:rPr lang="en-GB" sz="2100" dirty="0" err="1" smtClean="0"/>
              <a:t>24bits</a:t>
            </a:r>
            <a:endParaRPr lang="en-GB" sz="2100" dirty="0"/>
          </a:p>
          <a:p>
            <a:r>
              <a:rPr lang="en-GB" sz="2400" dirty="0"/>
              <a:t>Number of addressable units = </a:t>
            </a:r>
            <a:r>
              <a:rPr lang="en-GB" sz="2400" dirty="0" err="1"/>
              <a:t>2</a:t>
            </a:r>
            <a:r>
              <a:rPr lang="en-GB" sz="2400" baseline="30000" dirty="0" err="1"/>
              <a:t>s+w</a:t>
            </a:r>
            <a:r>
              <a:rPr lang="en-GB" sz="2400" dirty="0"/>
              <a:t> words or </a:t>
            </a:r>
            <a:r>
              <a:rPr lang="en-GB" sz="2400" dirty="0" smtClean="0"/>
              <a:t>bytes</a:t>
            </a:r>
          </a:p>
          <a:p>
            <a:endParaRPr lang="en-GB" sz="2400" dirty="0" smtClean="0"/>
          </a:p>
          <a:p>
            <a:r>
              <a:rPr lang="en-GB" sz="2400" dirty="0" smtClean="0"/>
              <a:t>Block </a:t>
            </a:r>
            <a:r>
              <a:rPr lang="en-GB" sz="2400" dirty="0"/>
              <a:t>size = line size = </a:t>
            </a:r>
            <a:r>
              <a:rPr lang="en-GB" sz="2400" dirty="0" err="1"/>
              <a:t>2</a:t>
            </a:r>
            <a:r>
              <a:rPr lang="en-GB" sz="2400" baseline="30000" dirty="0" err="1"/>
              <a:t>w</a:t>
            </a:r>
            <a:r>
              <a:rPr lang="en-GB" sz="2400" dirty="0"/>
              <a:t> words or </a:t>
            </a:r>
            <a:r>
              <a:rPr lang="en-GB" sz="2400" dirty="0" smtClean="0"/>
              <a:t>bytes</a:t>
            </a:r>
          </a:p>
          <a:p>
            <a:pPr lvl="1"/>
            <a:endParaRPr lang="en-GB" sz="2100" dirty="0"/>
          </a:p>
          <a:p>
            <a:r>
              <a:rPr lang="en-GB" sz="2400" dirty="0"/>
              <a:t>Number of blocks in main memory </a:t>
            </a:r>
            <a:r>
              <a:rPr lang="en-GB" sz="2400" dirty="0" smtClean="0"/>
              <a:t>= </a:t>
            </a:r>
            <a:r>
              <a:rPr lang="en-GB" sz="2400" dirty="0" err="1" smtClean="0"/>
              <a:t>2</a:t>
            </a:r>
            <a:r>
              <a:rPr lang="en-GB" sz="2400" baseline="30000" dirty="0" err="1" smtClean="0"/>
              <a:t>s</a:t>
            </a:r>
            <a:endParaRPr lang="en-GB" sz="2400" baseline="30000" dirty="0" smtClean="0"/>
          </a:p>
          <a:p>
            <a:endParaRPr lang="en-GB" sz="2400" baseline="30000" dirty="0"/>
          </a:p>
          <a:p>
            <a:r>
              <a:rPr lang="en-GB" sz="2400" dirty="0"/>
              <a:t>Number of lines in cache = m = </a:t>
            </a:r>
            <a:r>
              <a:rPr lang="en-GB" sz="2400" dirty="0" err="1" smtClean="0"/>
              <a:t>2</a:t>
            </a:r>
            <a:r>
              <a:rPr lang="en-GB" sz="2400" baseline="30000" dirty="0" err="1" smtClean="0"/>
              <a:t>r</a:t>
            </a:r>
            <a:endParaRPr lang="en-GB" sz="2400" baseline="30000" dirty="0" smtClean="0"/>
          </a:p>
          <a:p>
            <a:endParaRPr lang="en-GB" sz="2400" baseline="30000" dirty="0"/>
          </a:p>
          <a:p>
            <a:r>
              <a:rPr lang="en-GB" sz="2400" dirty="0"/>
              <a:t>Size of tag = (s – r) </a:t>
            </a:r>
            <a:r>
              <a:rPr lang="en-GB" sz="2400" dirty="0" smtClean="0"/>
              <a:t>bits</a:t>
            </a:r>
          </a:p>
          <a:p>
            <a:pPr lvl="1"/>
            <a:r>
              <a:rPr lang="en-GB" sz="2100" dirty="0" smtClean="0"/>
              <a:t>22-14=8</a:t>
            </a:r>
            <a:endParaRPr lang="en-GB" sz="2100" dirty="0"/>
          </a:p>
        </p:txBody>
      </p:sp>
      <p:sp>
        <p:nvSpPr>
          <p:cNvPr id="4" name="Date Placeholder 3"/>
          <p:cNvSpPr>
            <a:spLocks noGrp="1"/>
          </p:cNvSpPr>
          <p:nvPr>
            <p:ph type="dt" sz="half" idx="10"/>
          </p:nvPr>
        </p:nvSpPr>
        <p:spPr/>
        <p:txBody>
          <a:bodyPr/>
          <a:lstStyle/>
          <a:p>
            <a:r>
              <a:rPr lang="en-US" smtClean="0"/>
              <a:t>MARCH 12</a:t>
            </a:r>
            <a:endParaRPr lang="en-GB"/>
          </a:p>
        </p:txBody>
      </p:sp>
      <p:sp>
        <p:nvSpPr>
          <p:cNvPr id="5" name="Slide Number Placeholder 4"/>
          <p:cNvSpPr>
            <a:spLocks noGrp="1"/>
          </p:cNvSpPr>
          <p:nvPr>
            <p:ph type="sldNum" sz="quarter" idx="12"/>
          </p:nvPr>
        </p:nvSpPr>
        <p:spPr/>
        <p:txBody>
          <a:bodyPr/>
          <a:lstStyle/>
          <a:p>
            <a:fld id="{E256386A-697E-4643-A39C-734AD2052EC4}" type="slidenum">
              <a:rPr lang="en-GB" smtClean="0"/>
              <a:pPr/>
              <a:t>11</a:t>
            </a:fld>
            <a:endParaRPr lang="en-GB"/>
          </a:p>
        </p:txBody>
      </p:sp>
      <p:sp>
        <p:nvSpPr>
          <p:cNvPr id="6" name="Footer Placeholder 5"/>
          <p:cNvSpPr>
            <a:spLocks noGrp="1"/>
          </p:cNvSpPr>
          <p:nvPr>
            <p:ph type="ftr" sz="quarter" idx="11"/>
          </p:nvPr>
        </p:nvSpPr>
        <p:spPr/>
        <p:txBody>
          <a:bodyPr/>
          <a:lstStyle/>
          <a:p>
            <a:r>
              <a:rPr lang="en-GB" smtClean="0"/>
              <a:t>Cache Design</a:t>
            </a:r>
            <a:endParaRPr lang="en-GB"/>
          </a:p>
        </p:txBody>
      </p:sp>
      <p:graphicFrame>
        <p:nvGraphicFramePr>
          <p:cNvPr id="7" name="Object 6"/>
          <p:cNvGraphicFramePr>
            <a:graphicFrameLocks noChangeAspect="1"/>
          </p:cNvGraphicFramePr>
          <p:nvPr/>
        </p:nvGraphicFramePr>
        <p:xfrm>
          <a:off x="1143000" y="2514600"/>
          <a:ext cx="3505200" cy="457200"/>
        </p:xfrm>
        <a:graphic>
          <a:graphicData uri="http://schemas.openxmlformats.org/presentationml/2006/ole">
            <p:oleObj spid="_x0000_s1026" name="Equation" r:id="rId3" imgW="1752480" imgH="228600" progId="Equation.3">
              <p:embed/>
            </p:oleObj>
          </a:graphicData>
        </a:graphic>
      </p:graphicFrame>
      <p:graphicFrame>
        <p:nvGraphicFramePr>
          <p:cNvPr id="1027" name="Object 3"/>
          <p:cNvGraphicFramePr>
            <a:graphicFrameLocks noChangeAspect="1"/>
          </p:cNvGraphicFramePr>
          <p:nvPr/>
        </p:nvGraphicFramePr>
        <p:xfrm>
          <a:off x="990600" y="3352800"/>
          <a:ext cx="1854200" cy="457200"/>
        </p:xfrm>
        <a:graphic>
          <a:graphicData uri="http://schemas.openxmlformats.org/presentationml/2006/ole">
            <p:oleObj spid="_x0000_s1027" name="Equation" r:id="rId4" imgW="927000" imgH="228600" progId="Equation.3">
              <p:embed/>
            </p:oleObj>
          </a:graphicData>
        </a:graphic>
      </p:graphicFrame>
      <p:graphicFrame>
        <p:nvGraphicFramePr>
          <p:cNvPr id="1028" name="Object 4"/>
          <p:cNvGraphicFramePr>
            <a:graphicFrameLocks noChangeAspect="1"/>
          </p:cNvGraphicFramePr>
          <p:nvPr/>
        </p:nvGraphicFramePr>
        <p:xfrm>
          <a:off x="863600" y="4191000"/>
          <a:ext cx="1955800" cy="457200"/>
        </p:xfrm>
        <a:graphic>
          <a:graphicData uri="http://schemas.openxmlformats.org/presentationml/2006/ole">
            <p:oleObj spid="_x0000_s1028" name="Equation" r:id="rId5" imgW="977760" imgH="228600" progId="Equation.3">
              <p:embed/>
            </p:oleObj>
          </a:graphicData>
        </a:graphic>
      </p:graphicFrame>
      <p:graphicFrame>
        <p:nvGraphicFramePr>
          <p:cNvPr id="1029" name="Object 5"/>
          <p:cNvGraphicFramePr>
            <a:graphicFrameLocks noChangeAspect="1"/>
          </p:cNvGraphicFramePr>
          <p:nvPr/>
        </p:nvGraphicFramePr>
        <p:xfrm>
          <a:off x="1117600" y="4876800"/>
          <a:ext cx="1549400" cy="457200"/>
        </p:xfrm>
        <a:graphic>
          <a:graphicData uri="http://schemas.openxmlformats.org/presentationml/2006/ole">
            <p:oleObj spid="_x0000_s1029" name="Equation" r:id="rId6" imgW="774360" imgH="228600" progId="Equation.3">
              <p:embed/>
            </p:oleObj>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GB"/>
              <a:t>Direct Mapping pros &amp; cons</a:t>
            </a:r>
          </a:p>
        </p:txBody>
      </p:sp>
      <p:sp>
        <p:nvSpPr>
          <p:cNvPr id="43011" name="Rectangle 3"/>
          <p:cNvSpPr>
            <a:spLocks noGrp="1" noChangeArrowheads="1"/>
          </p:cNvSpPr>
          <p:nvPr>
            <p:ph type="body" idx="1"/>
          </p:nvPr>
        </p:nvSpPr>
        <p:spPr/>
        <p:txBody>
          <a:bodyPr/>
          <a:lstStyle/>
          <a:p>
            <a:r>
              <a:rPr lang="en-GB"/>
              <a:t>Simple</a:t>
            </a:r>
          </a:p>
          <a:p>
            <a:r>
              <a:rPr lang="en-GB"/>
              <a:t>Inexpensive</a:t>
            </a:r>
          </a:p>
          <a:p>
            <a:r>
              <a:rPr lang="en-GB"/>
              <a:t>Fixed location for given block</a:t>
            </a:r>
          </a:p>
          <a:p>
            <a:pPr lvl="1"/>
            <a:r>
              <a:rPr lang="en-GB"/>
              <a:t>If a program accesses 2 blocks that map to the same line repeatedly, cache misses are very high</a:t>
            </a:r>
          </a:p>
        </p:txBody>
      </p:sp>
      <p:sp>
        <p:nvSpPr>
          <p:cNvPr id="4" name="Date Placeholder 3"/>
          <p:cNvSpPr>
            <a:spLocks noGrp="1"/>
          </p:cNvSpPr>
          <p:nvPr>
            <p:ph type="dt" sz="half" idx="10"/>
          </p:nvPr>
        </p:nvSpPr>
        <p:spPr/>
        <p:txBody>
          <a:bodyPr/>
          <a:lstStyle/>
          <a:p>
            <a:r>
              <a:rPr lang="en-US" smtClean="0"/>
              <a:t>MARCH 12</a:t>
            </a:r>
            <a:endParaRPr lang="en-GB"/>
          </a:p>
        </p:txBody>
      </p:sp>
      <p:sp>
        <p:nvSpPr>
          <p:cNvPr id="5" name="Slide Number Placeholder 4"/>
          <p:cNvSpPr>
            <a:spLocks noGrp="1"/>
          </p:cNvSpPr>
          <p:nvPr>
            <p:ph type="sldNum" sz="quarter" idx="12"/>
          </p:nvPr>
        </p:nvSpPr>
        <p:spPr/>
        <p:txBody>
          <a:bodyPr/>
          <a:lstStyle/>
          <a:p>
            <a:fld id="{E256386A-697E-4643-A39C-734AD2052EC4}" type="slidenum">
              <a:rPr lang="en-GB" smtClean="0"/>
              <a:pPr/>
              <a:t>12</a:t>
            </a:fld>
            <a:endParaRPr lang="en-GB"/>
          </a:p>
        </p:txBody>
      </p:sp>
      <p:sp>
        <p:nvSpPr>
          <p:cNvPr id="6" name="Footer Placeholder 5"/>
          <p:cNvSpPr>
            <a:spLocks noGrp="1"/>
          </p:cNvSpPr>
          <p:nvPr>
            <p:ph type="ftr" sz="quarter" idx="11"/>
          </p:nvPr>
        </p:nvSpPr>
        <p:spPr/>
        <p:txBody>
          <a:bodyPr/>
          <a:lstStyle/>
          <a:p>
            <a:r>
              <a:rPr lang="en-GB" smtClean="0"/>
              <a:t>Cache Design</a:t>
            </a:r>
            <a:endParaRPr lang="en-GB"/>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dirty="0" smtClean="0"/>
              <a:t>Direct Mapping</a:t>
            </a:r>
            <a:endParaRPr lang="en-US" dirty="0"/>
          </a:p>
        </p:txBody>
      </p:sp>
      <p:sp>
        <p:nvSpPr>
          <p:cNvPr id="120835" name="Rectangle 3"/>
          <p:cNvSpPr>
            <a:spLocks noGrp="1" noChangeArrowheads="1"/>
          </p:cNvSpPr>
          <p:nvPr>
            <p:ph type="body" idx="1"/>
          </p:nvPr>
        </p:nvSpPr>
        <p:spPr>
          <a:xfrm>
            <a:off x="457200" y="1219200"/>
            <a:ext cx="3200400" cy="4937760"/>
          </a:xfrm>
        </p:spPr>
        <p:txBody>
          <a:bodyPr>
            <a:normAutofit/>
          </a:bodyPr>
          <a:lstStyle/>
          <a:p>
            <a:pPr>
              <a:buFontTx/>
              <a:buNone/>
            </a:pPr>
            <a:r>
              <a:rPr lang="en-US" sz="3600" dirty="0"/>
              <a:t>Advantages</a:t>
            </a:r>
          </a:p>
          <a:p>
            <a:r>
              <a:rPr lang="en-US" dirty="0"/>
              <a:t>The tag memory is much smaller than in associative mapped cache.</a:t>
            </a:r>
          </a:p>
          <a:p>
            <a:r>
              <a:rPr lang="en-US" dirty="0"/>
              <a:t>No need for an </a:t>
            </a:r>
            <a:r>
              <a:rPr lang="en-US" dirty="0" smtClean="0"/>
              <a:t>extensive search</a:t>
            </a:r>
            <a:r>
              <a:rPr lang="en-US" dirty="0"/>
              <a:t>, since the slot field is used to direct the comparison to a single field.</a:t>
            </a:r>
          </a:p>
        </p:txBody>
      </p:sp>
      <p:sp>
        <p:nvSpPr>
          <p:cNvPr id="4" name="Rectangle 3"/>
          <p:cNvSpPr txBox="1">
            <a:spLocks noChangeArrowheads="1"/>
          </p:cNvSpPr>
          <p:nvPr/>
        </p:nvSpPr>
        <p:spPr>
          <a:xfrm>
            <a:off x="4800600" y="1295400"/>
            <a:ext cx="3352800" cy="4937760"/>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6000"/>
              <a:buFontTx/>
              <a:buNone/>
              <a:tabLst/>
              <a:defRPr/>
            </a:pPr>
            <a:r>
              <a:rPr kumimoji="0" lang="en-US" sz="3600" b="0" i="0" u="none" strike="noStrike" kern="1200" cap="none" spc="0" normalizeH="0" baseline="0" noProof="0" dirty="0" smtClean="0">
                <a:ln>
                  <a:noFill/>
                </a:ln>
                <a:solidFill>
                  <a:schemeClr val="tx1"/>
                </a:solidFill>
                <a:effectLst/>
                <a:uLnTx/>
                <a:uFillTx/>
                <a:latin typeface="+mn-lt"/>
                <a:ea typeface="+mn-ea"/>
                <a:cs typeface="+mn-cs"/>
              </a:rPr>
              <a:t>Disadvantages</a:t>
            </a: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Char char=""/>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Every memory reference may potentially result in a miss if cache</a:t>
            </a:r>
            <a:r>
              <a:rPr kumimoji="0" lang="en-US" sz="2600" b="0" i="0" u="none" strike="noStrike" kern="1200" cap="none" spc="0" normalizeH="0" noProof="0" dirty="0" smtClean="0">
                <a:ln>
                  <a:noFill/>
                </a:ln>
                <a:solidFill>
                  <a:schemeClr val="tx1"/>
                </a:solidFill>
                <a:effectLst/>
                <a:uLnTx/>
                <a:uFillTx/>
                <a:latin typeface="+mn-lt"/>
                <a:ea typeface="+mn-ea"/>
                <a:cs typeface="+mn-cs"/>
              </a:rPr>
              <a:t> belongs to same group</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Date Placeholder 4"/>
          <p:cNvSpPr>
            <a:spLocks noGrp="1"/>
          </p:cNvSpPr>
          <p:nvPr>
            <p:ph type="dt" sz="half" idx="10"/>
          </p:nvPr>
        </p:nvSpPr>
        <p:spPr/>
        <p:txBody>
          <a:bodyPr/>
          <a:lstStyle/>
          <a:p>
            <a:r>
              <a:rPr lang="en-US" smtClean="0"/>
              <a:t>MARCH 12</a:t>
            </a:r>
            <a:endParaRPr lang="en-GB"/>
          </a:p>
        </p:txBody>
      </p:sp>
      <p:sp>
        <p:nvSpPr>
          <p:cNvPr id="6" name="Slide Number Placeholder 5"/>
          <p:cNvSpPr>
            <a:spLocks noGrp="1"/>
          </p:cNvSpPr>
          <p:nvPr>
            <p:ph type="sldNum" sz="quarter" idx="12"/>
          </p:nvPr>
        </p:nvSpPr>
        <p:spPr/>
        <p:txBody>
          <a:bodyPr/>
          <a:lstStyle/>
          <a:p>
            <a:fld id="{E256386A-697E-4643-A39C-734AD2052EC4}" type="slidenum">
              <a:rPr lang="en-GB" smtClean="0"/>
              <a:pPr/>
              <a:t>13</a:t>
            </a:fld>
            <a:endParaRPr lang="en-GB"/>
          </a:p>
        </p:txBody>
      </p:sp>
      <p:sp>
        <p:nvSpPr>
          <p:cNvPr id="7" name="Footer Placeholder 6"/>
          <p:cNvSpPr>
            <a:spLocks noGrp="1"/>
          </p:cNvSpPr>
          <p:nvPr>
            <p:ph type="ftr" sz="quarter" idx="11"/>
          </p:nvPr>
        </p:nvSpPr>
        <p:spPr/>
        <p:txBody>
          <a:bodyPr/>
          <a:lstStyle/>
          <a:p>
            <a:r>
              <a:rPr lang="en-GB" smtClean="0"/>
              <a:t>Cache Design</a:t>
            </a:r>
            <a:endParaRPr lang="en-GB"/>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smtClean="0"/>
              <a:t>Associative Mapping</a:t>
            </a:r>
            <a:endParaRPr lang="en-GB" dirty="0"/>
          </a:p>
        </p:txBody>
      </p:sp>
      <p:sp>
        <p:nvSpPr>
          <p:cNvPr id="8" name="Text Placeholder 7"/>
          <p:cNvSpPr>
            <a:spLocks noGrp="1"/>
          </p:cNvSpPr>
          <p:nvPr>
            <p:ph type="body" idx="1"/>
          </p:nvPr>
        </p:nvSpPr>
        <p:spPr/>
        <p:txBody>
          <a:bodyPr/>
          <a:lstStyle/>
          <a:p>
            <a:r>
              <a:rPr lang="en-GB" dirty="0" smtClean="0"/>
              <a:t>Cache Mapping</a:t>
            </a:r>
            <a:endParaRPr lang="en-GB" dirty="0"/>
          </a:p>
        </p:txBody>
      </p:sp>
      <p:sp>
        <p:nvSpPr>
          <p:cNvPr id="3" name="Date Placeholder 2"/>
          <p:cNvSpPr>
            <a:spLocks noGrp="1"/>
          </p:cNvSpPr>
          <p:nvPr>
            <p:ph type="dt" sz="half" idx="10"/>
          </p:nvPr>
        </p:nvSpPr>
        <p:spPr/>
        <p:txBody>
          <a:bodyPr/>
          <a:lstStyle/>
          <a:p>
            <a:r>
              <a:rPr lang="en-US" smtClean="0"/>
              <a:t>MARCH 12</a:t>
            </a:r>
            <a:endParaRPr lang="en-GB"/>
          </a:p>
        </p:txBody>
      </p:sp>
      <p:sp>
        <p:nvSpPr>
          <p:cNvPr id="4" name="Footer Placeholder 3"/>
          <p:cNvSpPr>
            <a:spLocks noGrp="1"/>
          </p:cNvSpPr>
          <p:nvPr>
            <p:ph type="ftr" sz="quarter" idx="11"/>
          </p:nvPr>
        </p:nvSpPr>
        <p:spPr/>
        <p:txBody>
          <a:bodyPr/>
          <a:lstStyle/>
          <a:p>
            <a:r>
              <a:rPr lang="en-GB" smtClean="0"/>
              <a:t>Cache Design</a:t>
            </a:r>
            <a:endParaRPr lang="en-GB"/>
          </a:p>
        </p:txBody>
      </p:sp>
      <p:sp>
        <p:nvSpPr>
          <p:cNvPr id="5" name="Slide Number Placeholder 4"/>
          <p:cNvSpPr>
            <a:spLocks noGrp="1"/>
          </p:cNvSpPr>
          <p:nvPr>
            <p:ph type="sldNum" sz="quarter" idx="12"/>
          </p:nvPr>
        </p:nvSpPr>
        <p:spPr/>
        <p:txBody>
          <a:bodyPr/>
          <a:lstStyle/>
          <a:p>
            <a:fld id="{E256386A-697E-4643-A39C-734AD2052EC4}" type="slidenum">
              <a:rPr lang="en-GB" smtClean="0"/>
              <a:pPr/>
              <a:t>14</a:t>
            </a:fld>
            <a:endParaRPr lang="en-GB"/>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a:t>Associative Mapping</a:t>
            </a:r>
          </a:p>
        </p:txBody>
      </p:sp>
      <p:sp>
        <p:nvSpPr>
          <p:cNvPr id="41987" name="Rectangle 3"/>
          <p:cNvSpPr>
            <a:spLocks noGrp="1" noChangeArrowheads="1"/>
          </p:cNvSpPr>
          <p:nvPr>
            <p:ph type="body" idx="1"/>
          </p:nvPr>
        </p:nvSpPr>
        <p:spPr/>
        <p:txBody>
          <a:bodyPr>
            <a:noAutofit/>
          </a:bodyPr>
          <a:lstStyle/>
          <a:p>
            <a:r>
              <a:rPr lang="en-GB" sz="2800" dirty="0"/>
              <a:t>A main memory block can load into</a:t>
            </a:r>
            <a:r>
              <a:rPr lang="en-GB" sz="2800" b="1" dirty="0">
                <a:solidFill>
                  <a:srgbClr val="FF0000"/>
                </a:solidFill>
              </a:rPr>
              <a:t> any </a:t>
            </a:r>
            <a:r>
              <a:rPr lang="en-GB" sz="2800" dirty="0"/>
              <a:t>line of </a:t>
            </a:r>
            <a:r>
              <a:rPr lang="en-GB" sz="2800" dirty="0" smtClean="0"/>
              <a:t>cache</a:t>
            </a:r>
          </a:p>
          <a:p>
            <a:pPr lvl="1"/>
            <a:r>
              <a:rPr lang="en-GB" sz="2400" i="1" dirty="0" smtClean="0"/>
              <a:t>Direct had only ONE line for a block</a:t>
            </a:r>
          </a:p>
          <a:p>
            <a:pPr lvl="1"/>
            <a:r>
              <a:rPr lang="en-GB" sz="2400" i="1" dirty="0" smtClean="0"/>
              <a:t>Direct mapping is </a:t>
            </a:r>
            <a:r>
              <a:rPr lang="en-GB" sz="2400" i="1" dirty="0" smtClean="0">
                <a:solidFill>
                  <a:srgbClr val="FF0000"/>
                </a:solidFill>
              </a:rPr>
              <a:t>underutilized</a:t>
            </a:r>
            <a:r>
              <a:rPr lang="en-GB" sz="2400" i="1" dirty="0" smtClean="0"/>
              <a:t> as compared to associative mapping</a:t>
            </a:r>
            <a:endParaRPr lang="en-GB" sz="2400" i="1" dirty="0"/>
          </a:p>
          <a:p>
            <a:r>
              <a:rPr lang="en-GB" sz="2800" dirty="0"/>
              <a:t>Memory address is interpreted as tag and </a:t>
            </a:r>
            <a:r>
              <a:rPr lang="en-GB" sz="2800" dirty="0" smtClean="0"/>
              <a:t>word</a:t>
            </a:r>
          </a:p>
          <a:p>
            <a:r>
              <a:rPr lang="en-GB" sz="2800" dirty="0" smtClean="0"/>
              <a:t>Tag uniquely identifies block of memory</a:t>
            </a:r>
          </a:p>
          <a:p>
            <a:pPr lvl="1"/>
            <a:r>
              <a:rPr lang="en-GB" sz="2400" i="1" dirty="0" smtClean="0"/>
              <a:t>22 bit Tag as compared to 8 bit tag in direct mapping</a:t>
            </a:r>
          </a:p>
          <a:p>
            <a:pPr lvl="1"/>
            <a:r>
              <a:rPr lang="en-GB" sz="2400" i="1" dirty="0" smtClean="0"/>
              <a:t>Searching is</a:t>
            </a:r>
            <a:r>
              <a:rPr lang="en-GB" sz="2400" i="1" dirty="0" smtClean="0">
                <a:solidFill>
                  <a:srgbClr val="FF0000"/>
                </a:solidFill>
              </a:rPr>
              <a:t> faster </a:t>
            </a:r>
            <a:r>
              <a:rPr lang="en-GB" sz="2400" i="1" dirty="0" smtClean="0"/>
              <a:t>in direct as compared to associative</a:t>
            </a:r>
            <a:endParaRPr lang="en-GB" sz="2400" i="1" dirty="0"/>
          </a:p>
          <a:p>
            <a:pPr>
              <a:buNone/>
            </a:pPr>
            <a:endParaRPr lang="en-GB" sz="2800" dirty="0"/>
          </a:p>
        </p:txBody>
      </p:sp>
      <p:sp>
        <p:nvSpPr>
          <p:cNvPr id="4" name="Date Placeholder 3"/>
          <p:cNvSpPr>
            <a:spLocks noGrp="1"/>
          </p:cNvSpPr>
          <p:nvPr>
            <p:ph type="dt" sz="half" idx="10"/>
          </p:nvPr>
        </p:nvSpPr>
        <p:spPr/>
        <p:txBody>
          <a:bodyPr/>
          <a:lstStyle/>
          <a:p>
            <a:r>
              <a:rPr lang="en-US" smtClean="0"/>
              <a:t>MARCH 12</a:t>
            </a:r>
            <a:endParaRPr lang="en-GB"/>
          </a:p>
        </p:txBody>
      </p:sp>
      <p:sp>
        <p:nvSpPr>
          <p:cNvPr id="5" name="Slide Number Placeholder 4"/>
          <p:cNvSpPr>
            <a:spLocks noGrp="1"/>
          </p:cNvSpPr>
          <p:nvPr>
            <p:ph type="sldNum" sz="quarter" idx="12"/>
          </p:nvPr>
        </p:nvSpPr>
        <p:spPr/>
        <p:txBody>
          <a:bodyPr/>
          <a:lstStyle/>
          <a:p>
            <a:fld id="{E256386A-697E-4643-A39C-734AD2052EC4}" type="slidenum">
              <a:rPr lang="en-GB" smtClean="0"/>
              <a:pPr/>
              <a:t>15</a:t>
            </a:fld>
            <a:endParaRPr lang="en-GB"/>
          </a:p>
        </p:txBody>
      </p:sp>
      <p:sp>
        <p:nvSpPr>
          <p:cNvPr id="6" name="Footer Placeholder 5"/>
          <p:cNvSpPr>
            <a:spLocks noGrp="1"/>
          </p:cNvSpPr>
          <p:nvPr>
            <p:ph type="ftr" sz="quarter" idx="11"/>
          </p:nvPr>
        </p:nvSpPr>
        <p:spPr/>
        <p:txBody>
          <a:bodyPr/>
          <a:lstStyle/>
          <a:p>
            <a:r>
              <a:rPr lang="en-GB" smtClean="0"/>
              <a:t>Cache Design</a:t>
            </a:r>
            <a:endParaRPr lang="en-GB"/>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5" name="Rectangle 5"/>
          <p:cNvSpPr>
            <a:spLocks noChangeArrowheads="1"/>
          </p:cNvSpPr>
          <p:nvPr/>
        </p:nvSpPr>
        <p:spPr bwMode="auto">
          <a:xfrm>
            <a:off x="304800" y="1752600"/>
            <a:ext cx="8612188" cy="838200"/>
          </a:xfrm>
          <a:prstGeom prst="rect">
            <a:avLst/>
          </a:prstGeom>
          <a:noFill/>
          <a:ln w="9525">
            <a:solidFill>
              <a:schemeClr val="tx1"/>
            </a:solidFill>
            <a:miter lim="800000"/>
            <a:headEnd/>
            <a:tailEnd/>
          </a:ln>
          <a:effectLst/>
        </p:spPr>
        <p:txBody>
          <a:bodyPr wrap="none" anchor="ctr"/>
          <a:lstStyle/>
          <a:p>
            <a:endParaRPr lang="en-GB"/>
          </a:p>
        </p:txBody>
      </p:sp>
      <p:sp>
        <p:nvSpPr>
          <p:cNvPr id="46086" name="Line 6"/>
          <p:cNvSpPr>
            <a:spLocks noChangeShapeType="1"/>
          </p:cNvSpPr>
          <p:nvPr/>
        </p:nvSpPr>
        <p:spPr bwMode="auto">
          <a:xfrm>
            <a:off x="7924800" y="1752600"/>
            <a:ext cx="0" cy="838200"/>
          </a:xfrm>
          <a:prstGeom prst="line">
            <a:avLst/>
          </a:prstGeom>
          <a:noFill/>
          <a:ln w="9525">
            <a:solidFill>
              <a:schemeClr val="tx1"/>
            </a:solidFill>
            <a:round/>
            <a:headEnd/>
            <a:tailEnd/>
          </a:ln>
          <a:effectLst/>
        </p:spPr>
        <p:txBody>
          <a:bodyPr wrap="none" anchor="ctr"/>
          <a:lstStyle/>
          <a:p>
            <a:endParaRPr lang="en-GB"/>
          </a:p>
        </p:txBody>
      </p:sp>
      <p:sp>
        <p:nvSpPr>
          <p:cNvPr id="46087" name="Text Box 7"/>
          <p:cNvSpPr txBox="1">
            <a:spLocks noChangeArrowheads="1"/>
          </p:cNvSpPr>
          <p:nvPr/>
        </p:nvSpPr>
        <p:spPr bwMode="auto">
          <a:xfrm>
            <a:off x="3352800" y="1981200"/>
            <a:ext cx="1587500" cy="457200"/>
          </a:xfrm>
          <a:prstGeom prst="rect">
            <a:avLst/>
          </a:prstGeom>
          <a:noFill/>
          <a:ln w="9525">
            <a:noFill/>
            <a:miter lim="800000"/>
            <a:headEnd/>
            <a:tailEnd/>
          </a:ln>
          <a:effectLst/>
        </p:spPr>
        <p:txBody>
          <a:bodyPr wrap="none">
            <a:spAutoFit/>
          </a:bodyPr>
          <a:lstStyle/>
          <a:p>
            <a:r>
              <a:rPr lang="en-US"/>
              <a:t>Tag   22 bit</a:t>
            </a:r>
          </a:p>
        </p:txBody>
      </p:sp>
      <p:sp>
        <p:nvSpPr>
          <p:cNvPr id="46088" name="Text Box 8"/>
          <p:cNvSpPr txBox="1">
            <a:spLocks noChangeArrowheads="1"/>
          </p:cNvSpPr>
          <p:nvPr/>
        </p:nvSpPr>
        <p:spPr bwMode="auto">
          <a:xfrm>
            <a:off x="8001000" y="1752600"/>
            <a:ext cx="877888" cy="822325"/>
          </a:xfrm>
          <a:prstGeom prst="rect">
            <a:avLst/>
          </a:prstGeom>
          <a:noFill/>
          <a:ln w="9525">
            <a:noFill/>
            <a:miter lim="800000"/>
            <a:headEnd/>
            <a:tailEnd/>
          </a:ln>
          <a:effectLst/>
        </p:spPr>
        <p:txBody>
          <a:bodyPr wrap="none">
            <a:spAutoFit/>
          </a:bodyPr>
          <a:lstStyle/>
          <a:p>
            <a:r>
              <a:rPr lang="en-US"/>
              <a:t>Word</a:t>
            </a:r>
          </a:p>
          <a:p>
            <a:r>
              <a:rPr lang="en-US"/>
              <a:t>2 bit</a:t>
            </a:r>
          </a:p>
        </p:txBody>
      </p:sp>
      <p:sp>
        <p:nvSpPr>
          <p:cNvPr id="46089" name="Rectangle 9"/>
          <p:cNvSpPr>
            <a:spLocks noGrp="1" noChangeArrowheads="1"/>
          </p:cNvSpPr>
          <p:nvPr>
            <p:ph type="title"/>
          </p:nvPr>
        </p:nvSpPr>
        <p:spPr/>
        <p:txBody>
          <a:bodyPr>
            <a:normAutofit fontScale="90000"/>
          </a:bodyPr>
          <a:lstStyle/>
          <a:p>
            <a:r>
              <a:rPr lang="en-US"/>
              <a:t>Associative Mapping</a:t>
            </a:r>
            <a:br>
              <a:rPr lang="en-US"/>
            </a:br>
            <a:r>
              <a:rPr lang="en-US"/>
              <a:t>Address Structure</a:t>
            </a:r>
          </a:p>
        </p:txBody>
      </p:sp>
      <p:sp>
        <p:nvSpPr>
          <p:cNvPr id="46090" name="Rectangle 10"/>
          <p:cNvSpPr>
            <a:spLocks noGrp="1" noChangeArrowheads="1"/>
          </p:cNvSpPr>
          <p:nvPr>
            <p:ph type="body" idx="1"/>
          </p:nvPr>
        </p:nvSpPr>
        <p:spPr>
          <a:xfrm>
            <a:off x="457200" y="2590800"/>
            <a:ext cx="8178800" cy="3810000"/>
          </a:xfrm>
        </p:spPr>
        <p:txBody>
          <a:bodyPr/>
          <a:lstStyle/>
          <a:p>
            <a:r>
              <a:rPr lang="en-US" dirty="0"/>
              <a:t>22 bit tag stored with each 32 bit block of data</a:t>
            </a:r>
          </a:p>
          <a:p>
            <a:r>
              <a:rPr lang="en-US" dirty="0"/>
              <a:t>Compare tag field with tag entry in cache to check for hit</a:t>
            </a:r>
          </a:p>
          <a:p>
            <a:r>
              <a:rPr lang="en-US" dirty="0"/>
              <a:t>Least significant 2 bits of address identify which 16 bit word is required from 32 bit data </a:t>
            </a:r>
            <a:r>
              <a:rPr lang="en-US" dirty="0" smtClean="0"/>
              <a:t>block</a:t>
            </a:r>
            <a:endParaRPr lang="en-US" dirty="0"/>
          </a:p>
        </p:txBody>
      </p:sp>
      <p:sp>
        <p:nvSpPr>
          <p:cNvPr id="8" name="Date Placeholder 7"/>
          <p:cNvSpPr>
            <a:spLocks noGrp="1"/>
          </p:cNvSpPr>
          <p:nvPr>
            <p:ph type="dt" sz="half" idx="10"/>
          </p:nvPr>
        </p:nvSpPr>
        <p:spPr/>
        <p:txBody>
          <a:bodyPr/>
          <a:lstStyle/>
          <a:p>
            <a:r>
              <a:rPr lang="en-US" smtClean="0"/>
              <a:t>MARCH 12</a:t>
            </a:r>
            <a:endParaRPr lang="en-GB"/>
          </a:p>
        </p:txBody>
      </p:sp>
      <p:sp>
        <p:nvSpPr>
          <p:cNvPr id="9" name="Slide Number Placeholder 8"/>
          <p:cNvSpPr>
            <a:spLocks noGrp="1"/>
          </p:cNvSpPr>
          <p:nvPr>
            <p:ph type="sldNum" sz="quarter" idx="12"/>
          </p:nvPr>
        </p:nvSpPr>
        <p:spPr/>
        <p:txBody>
          <a:bodyPr/>
          <a:lstStyle/>
          <a:p>
            <a:fld id="{E256386A-697E-4643-A39C-734AD2052EC4}" type="slidenum">
              <a:rPr lang="en-GB" smtClean="0"/>
              <a:pPr/>
              <a:t>16</a:t>
            </a:fld>
            <a:endParaRPr lang="en-GB"/>
          </a:p>
        </p:txBody>
      </p:sp>
      <p:sp>
        <p:nvSpPr>
          <p:cNvPr id="10" name="Footer Placeholder 9"/>
          <p:cNvSpPr>
            <a:spLocks noGrp="1"/>
          </p:cNvSpPr>
          <p:nvPr>
            <p:ph type="ftr" sz="quarter" idx="11"/>
          </p:nvPr>
        </p:nvSpPr>
        <p:spPr/>
        <p:txBody>
          <a:bodyPr/>
          <a:lstStyle/>
          <a:p>
            <a:r>
              <a:rPr lang="en-GB" smtClean="0"/>
              <a:t>Cache Design</a:t>
            </a:r>
            <a:endParaRPr lang="en-GB"/>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a:t>Fully Associative Cache Organization</a:t>
            </a:r>
          </a:p>
        </p:txBody>
      </p:sp>
      <p:pic>
        <p:nvPicPr>
          <p:cNvPr id="77828" name="Picture 4"/>
          <p:cNvPicPr>
            <a:picLocks noChangeAspect="1" noChangeArrowheads="1"/>
          </p:cNvPicPr>
          <p:nvPr/>
        </p:nvPicPr>
        <p:blipFill>
          <a:blip r:embed="rId3"/>
          <a:srcRect b="17546"/>
          <a:stretch>
            <a:fillRect/>
          </a:stretch>
        </p:blipFill>
        <p:spPr bwMode="auto">
          <a:xfrm>
            <a:off x="381000" y="1371600"/>
            <a:ext cx="8077200" cy="4945063"/>
          </a:xfrm>
          <a:prstGeom prst="rect">
            <a:avLst/>
          </a:prstGeom>
          <a:noFill/>
          <a:ln w="9525">
            <a:noFill/>
            <a:miter lim="800000"/>
            <a:headEnd/>
            <a:tailEnd/>
          </a:ln>
          <a:effectLst/>
        </p:spPr>
      </p:pic>
      <p:sp>
        <p:nvSpPr>
          <p:cNvPr id="4" name="Date Placeholder 3"/>
          <p:cNvSpPr>
            <a:spLocks noGrp="1"/>
          </p:cNvSpPr>
          <p:nvPr>
            <p:ph type="dt" sz="half" idx="10"/>
          </p:nvPr>
        </p:nvSpPr>
        <p:spPr/>
        <p:txBody>
          <a:bodyPr/>
          <a:lstStyle/>
          <a:p>
            <a:r>
              <a:rPr lang="en-US" smtClean="0"/>
              <a:t>MARCH 12</a:t>
            </a:r>
            <a:endParaRPr lang="en-GB"/>
          </a:p>
        </p:txBody>
      </p:sp>
      <p:sp>
        <p:nvSpPr>
          <p:cNvPr id="5" name="Slide Number Placeholder 4"/>
          <p:cNvSpPr>
            <a:spLocks noGrp="1"/>
          </p:cNvSpPr>
          <p:nvPr>
            <p:ph type="sldNum" sz="quarter" idx="12"/>
          </p:nvPr>
        </p:nvSpPr>
        <p:spPr/>
        <p:txBody>
          <a:bodyPr/>
          <a:lstStyle/>
          <a:p>
            <a:fld id="{E256386A-697E-4643-A39C-734AD2052EC4}" type="slidenum">
              <a:rPr lang="en-GB" smtClean="0"/>
              <a:pPr/>
              <a:t>17</a:t>
            </a:fld>
            <a:endParaRPr lang="en-GB"/>
          </a:p>
        </p:txBody>
      </p:sp>
      <p:sp>
        <p:nvSpPr>
          <p:cNvPr id="6" name="Footer Placeholder 5"/>
          <p:cNvSpPr>
            <a:spLocks noGrp="1"/>
          </p:cNvSpPr>
          <p:nvPr>
            <p:ph type="ftr" sz="quarter" idx="11"/>
          </p:nvPr>
        </p:nvSpPr>
        <p:spPr/>
        <p:txBody>
          <a:bodyPr/>
          <a:lstStyle/>
          <a:p>
            <a:r>
              <a:rPr lang="en-GB" smtClean="0"/>
              <a:t>Cache Design</a:t>
            </a:r>
            <a:endParaRPr lang="en-GB"/>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r>
              <a:rPr lang="en-GB"/>
              <a:t>Associative Mapping Summary</a:t>
            </a:r>
          </a:p>
        </p:txBody>
      </p:sp>
      <p:sp>
        <p:nvSpPr>
          <p:cNvPr id="152579" name="Rectangle 3"/>
          <p:cNvSpPr>
            <a:spLocks noGrp="1" noChangeArrowheads="1"/>
          </p:cNvSpPr>
          <p:nvPr>
            <p:ph type="body" idx="1"/>
          </p:nvPr>
        </p:nvSpPr>
        <p:spPr/>
        <p:txBody>
          <a:bodyPr/>
          <a:lstStyle/>
          <a:p>
            <a:r>
              <a:rPr lang="en-GB" sz="2400" dirty="0"/>
              <a:t>Address length = (s + w) </a:t>
            </a:r>
            <a:r>
              <a:rPr lang="en-GB" sz="2400" dirty="0" smtClean="0"/>
              <a:t>bits</a:t>
            </a:r>
          </a:p>
          <a:p>
            <a:pPr lvl="1"/>
            <a:r>
              <a:rPr lang="en-GB" sz="2100" dirty="0" smtClean="0"/>
              <a:t>22+2 = 24 bits</a:t>
            </a:r>
            <a:endParaRPr lang="en-GB" sz="2100" dirty="0"/>
          </a:p>
          <a:p>
            <a:r>
              <a:rPr lang="en-GB" sz="2400" dirty="0"/>
              <a:t>Number of addressable units = </a:t>
            </a:r>
            <a:r>
              <a:rPr lang="en-GB" sz="2400" dirty="0" err="1"/>
              <a:t>2</a:t>
            </a:r>
            <a:r>
              <a:rPr lang="en-GB" sz="2400" baseline="30000" dirty="0" err="1"/>
              <a:t>s+w</a:t>
            </a:r>
            <a:r>
              <a:rPr lang="en-GB" sz="2400" dirty="0"/>
              <a:t> words or </a:t>
            </a:r>
            <a:r>
              <a:rPr lang="en-GB" sz="2400" dirty="0" smtClean="0"/>
              <a:t>bytes</a:t>
            </a:r>
          </a:p>
          <a:p>
            <a:pPr lvl="1"/>
            <a:endParaRPr lang="en-GB" sz="2100" dirty="0"/>
          </a:p>
          <a:p>
            <a:r>
              <a:rPr lang="en-GB" sz="2400" dirty="0"/>
              <a:t>Block size = line size = </a:t>
            </a:r>
            <a:r>
              <a:rPr lang="en-GB" sz="2400" dirty="0" err="1"/>
              <a:t>2</a:t>
            </a:r>
            <a:r>
              <a:rPr lang="en-GB" sz="2400" baseline="30000" dirty="0" err="1"/>
              <a:t>w</a:t>
            </a:r>
            <a:r>
              <a:rPr lang="en-GB" sz="2400" dirty="0"/>
              <a:t> words or </a:t>
            </a:r>
            <a:r>
              <a:rPr lang="en-GB" sz="2400" dirty="0" smtClean="0"/>
              <a:t>bytes</a:t>
            </a:r>
          </a:p>
          <a:p>
            <a:endParaRPr lang="en-GB" sz="2400" dirty="0"/>
          </a:p>
          <a:p>
            <a:r>
              <a:rPr lang="en-GB" sz="2400" dirty="0"/>
              <a:t>Number of blocks in main memory = </a:t>
            </a:r>
            <a:r>
              <a:rPr lang="en-GB" sz="2400" dirty="0" err="1" smtClean="0"/>
              <a:t>2</a:t>
            </a:r>
            <a:r>
              <a:rPr lang="en-GB" sz="2400" baseline="30000" dirty="0" err="1" smtClean="0"/>
              <a:t>s</a:t>
            </a:r>
            <a:endParaRPr lang="en-GB" sz="2400" baseline="30000" dirty="0" smtClean="0"/>
          </a:p>
          <a:p>
            <a:endParaRPr lang="en-GB" sz="2400" baseline="30000" dirty="0"/>
          </a:p>
          <a:p>
            <a:r>
              <a:rPr lang="en-GB" sz="2400" dirty="0"/>
              <a:t>Number of lines in cache = </a:t>
            </a:r>
            <a:r>
              <a:rPr lang="en-GB" sz="2400" dirty="0" smtClean="0"/>
              <a:t>undetermined</a:t>
            </a:r>
          </a:p>
          <a:p>
            <a:pPr lvl="1"/>
            <a:r>
              <a:rPr lang="en-GB" sz="2100" dirty="0" smtClean="0"/>
              <a:t>No r bits</a:t>
            </a:r>
            <a:endParaRPr lang="en-GB" sz="2100" dirty="0"/>
          </a:p>
          <a:p>
            <a:r>
              <a:rPr lang="en-GB" sz="2400" dirty="0"/>
              <a:t>Size of tag = s </a:t>
            </a:r>
            <a:r>
              <a:rPr lang="en-GB" sz="2400" dirty="0" smtClean="0"/>
              <a:t>bits</a:t>
            </a:r>
            <a:r>
              <a:rPr lang="en-GB" sz="2400" dirty="0"/>
              <a:t> </a:t>
            </a:r>
            <a:r>
              <a:rPr lang="en-GB" sz="2400" dirty="0" smtClean="0"/>
              <a:t>= 22 bits</a:t>
            </a:r>
            <a:endParaRPr lang="en-GB" sz="2400" dirty="0" smtClean="0"/>
          </a:p>
        </p:txBody>
      </p:sp>
      <p:sp>
        <p:nvSpPr>
          <p:cNvPr id="4" name="Date Placeholder 3"/>
          <p:cNvSpPr>
            <a:spLocks noGrp="1"/>
          </p:cNvSpPr>
          <p:nvPr>
            <p:ph type="dt" sz="half" idx="10"/>
          </p:nvPr>
        </p:nvSpPr>
        <p:spPr/>
        <p:txBody>
          <a:bodyPr/>
          <a:lstStyle/>
          <a:p>
            <a:r>
              <a:rPr lang="en-US" smtClean="0"/>
              <a:t>MARCH 12</a:t>
            </a:r>
            <a:endParaRPr lang="en-GB"/>
          </a:p>
        </p:txBody>
      </p:sp>
      <p:sp>
        <p:nvSpPr>
          <p:cNvPr id="5" name="Slide Number Placeholder 4"/>
          <p:cNvSpPr>
            <a:spLocks noGrp="1"/>
          </p:cNvSpPr>
          <p:nvPr>
            <p:ph type="sldNum" sz="quarter" idx="12"/>
          </p:nvPr>
        </p:nvSpPr>
        <p:spPr/>
        <p:txBody>
          <a:bodyPr/>
          <a:lstStyle/>
          <a:p>
            <a:fld id="{E256386A-697E-4643-A39C-734AD2052EC4}" type="slidenum">
              <a:rPr lang="en-GB" smtClean="0"/>
              <a:pPr/>
              <a:t>18</a:t>
            </a:fld>
            <a:endParaRPr lang="en-GB"/>
          </a:p>
        </p:txBody>
      </p:sp>
      <p:sp>
        <p:nvSpPr>
          <p:cNvPr id="6" name="Footer Placeholder 5"/>
          <p:cNvSpPr>
            <a:spLocks noGrp="1"/>
          </p:cNvSpPr>
          <p:nvPr>
            <p:ph type="ftr" sz="quarter" idx="11"/>
          </p:nvPr>
        </p:nvSpPr>
        <p:spPr/>
        <p:txBody>
          <a:bodyPr/>
          <a:lstStyle/>
          <a:p>
            <a:r>
              <a:rPr lang="en-GB" smtClean="0"/>
              <a:t>Cache Design</a:t>
            </a:r>
            <a:endParaRPr lang="en-GB"/>
          </a:p>
        </p:txBody>
      </p:sp>
      <p:graphicFrame>
        <p:nvGraphicFramePr>
          <p:cNvPr id="4098" name="Object 2"/>
          <p:cNvGraphicFramePr>
            <a:graphicFrameLocks noChangeAspect="1"/>
          </p:cNvGraphicFramePr>
          <p:nvPr/>
        </p:nvGraphicFramePr>
        <p:xfrm>
          <a:off x="1143000" y="2514600"/>
          <a:ext cx="3505200" cy="457200"/>
        </p:xfrm>
        <a:graphic>
          <a:graphicData uri="http://schemas.openxmlformats.org/presentationml/2006/ole">
            <p:oleObj spid="_x0000_s4098" name="Equation" r:id="rId3" imgW="1752480" imgH="228600" progId="Equation.3">
              <p:embed/>
            </p:oleObj>
          </a:graphicData>
        </a:graphic>
      </p:graphicFrame>
      <p:graphicFrame>
        <p:nvGraphicFramePr>
          <p:cNvPr id="4102" name="Object 6"/>
          <p:cNvGraphicFramePr>
            <a:graphicFrameLocks noChangeAspect="1"/>
          </p:cNvGraphicFramePr>
          <p:nvPr/>
        </p:nvGraphicFramePr>
        <p:xfrm>
          <a:off x="990600" y="3352800"/>
          <a:ext cx="1854200" cy="457200"/>
        </p:xfrm>
        <a:graphic>
          <a:graphicData uri="http://schemas.openxmlformats.org/presentationml/2006/ole">
            <p:oleObj spid="_x0000_s4102" name="Equation" r:id="rId4" imgW="927000" imgH="228600" progId="Equation.3">
              <p:embed/>
            </p:oleObj>
          </a:graphicData>
        </a:graphic>
      </p:graphicFrame>
      <p:graphicFrame>
        <p:nvGraphicFramePr>
          <p:cNvPr id="4103" name="Object 7"/>
          <p:cNvGraphicFramePr>
            <a:graphicFrameLocks noChangeAspect="1"/>
          </p:cNvGraphicFramePr>
          <p:nvPr/>
        </p:nvGraphicFramePr>
        <p:xfrm>
          <a:off x="863600" y="4191000"/>
          <a:ext cx="1955800" cy="457200"/>
        </p:xfrm>
        <a:graphic>
          <a:graphicData uri="http://schemas.openxmlformats.org/presentationml/2006/ole">
            <p:oleObj spid="_x0000_s4103" name="Equation" r:id="rId5" imgW="977760" imgH="228600" progId="Equation.3">
              <p:embed/>
            </p:oleObj>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en-US" dirty="0"/>
              <a:t>Associative </a:t>
            </a:r>
            <a:r>
              <a:rPr lang="en-US" dirty="0" smtClean="0"/>
              <a:t>Mapping </a:t>
            </a:r>
            <a:endParaRPr lang="en-US" dirty="0"/>
          </a:p>
        </p:txBody>
      </p:sp>
      <p:sp>
        <p:nvSpPr>
          <p:cNvPr id="114691" name="Rectangle 3"/>
          <p:cNvSpPr>
            <a:spLocks noGrp="1" noChangeArrowheads="1"/>
          </p:cNvSpPr>
          <p:nvPr>
            <p:ph type="body" idx="1"/>
          </p:nvPr>
        </p:nvSpPr>
        <p:spPr>
          <a:xfrm>
            <a:off x="457200" y="1219200"/>
            <a:ext cx="3733800" cy="4937760"/>
          </a:xfrm>
        </p:spPr>
        <p:txBody>
          <a:bodyPr/>
          <a:lstStyle/>
          <a:p>
            <a:pPr>
              <a:buFontTx/>
              <a:buNone/>
            </a:pPr>
            <a:r>
              <a:rPr lang="en-US" sz="3600" dirty="0"/>
              <a:t>Advantages</a:t>
            </a:r>
          </a:p>
          <a:p>
            <a:r>
              <a:rPr lang="en-US" dirty="0"/>
              <a:t>Any main memory block can be placed into any cache slot.</a:t>
            </a:r>
          </a:p>
          <a:p>
            <a:r>
              <a:rPr lang="en-US" dirty="0"/>
              <a:t>Regardless of how irregular the data and program references are, if a slot is available for the block, it can be stored in the cache.</a:t>
            </a:r>
          </a:p>
          <a:p>
            <a:endParaRPr lang="en-US" dirty="0"/>
          </a:p>
        </p:txBody>
      </p:sp>
      <p:sp>
        <p:nvSpPr>
          <p:cNvPr id="4" name="Rectangle 3"/>
          <p:cNvSpPr txBox="1">
            <a:spLocks noChangeArrowheads="1"/>
          </p:cNvSpPr>
          <p:nvPr/>
        </p:nvSpPr>
        <p:spPr>
          <a:xfrm>
            <a:off x="4495800" y="1295400"/>
            <a:ext cx="3886200" cy="4937760"/>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6000"/>
              <a:buFontTx/>
              <a:buNone/>
              <a:tabLst/>
              <a:defRPr/>
            </a:pPr>
            <a:r>
              <a:rPr kumimoji="0" lang="en-US" sz="3600" b="0" i="0" u="none" strike="noStrike" kern="1200" cap="none" spc="0" normalizeH="0" baseline="0" noProof="0" smtClean="0">
                <a:ln>
                  <a:noFill/>
                </a:ln>
                <a:solidFill>
                  <a:schemeClr val="tx1"/>
                </a:solidFill>
                <a:effectLst/>
                <a:uLnTx/>
                <a:uFillTx/>
                <a:latin typeface="+mn-lt"/>
                <a:ea typeface="+mn-ea"/>
                <a:cs typeface="+mn-cs"/>
              </a:rPr>
              <a:t>Disadvantages</a:t>
            </a: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Char char=""/>
              <a:tabLst/>
              <a:defRPr/>
            </a:pPr>
            <a:r>
              <a:rPr kumimoji="0" lang="en-US" sz="2600" b="0" i="0" u="none" strike="noStrike" kern="1200" cap="none" spc="0" normalizeH="0" baseline="0" noProof="0" smtClean="0">
                <a:ln>
                  <a:noFill/>
                </a:ln>
                <a:solidFill>
                  <a:schemeClr val="tx1"/>
                </a:solidFill>
                <a:effectLst/>
                <a:uLnTx/>
                <a:uFillTx/>
                <a:latin typeface="+mn-lt"/>
                <a:ea typeface="+mn-ea"/>
                <a:cs typeface="+mn-cs"/>
              </a:rPr>
              <a:t>Considerable hardware overhead needed for cache bookkeeping.</a:t>
            </a: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Char char=""/>
              <a:tabLst/>
              <a:defRPr/>
            </a:pPr>
            <a:r>
              <a:rPr kumimoji="0" lang="en-US" sz="2600" b="0" i="0" u="none" strike="noStrike" kern="1200" cap="none" spc="0" normalizeH="0" baseline="0" noProof="0" smtClean="0">
                <a:ln>
                  <a:noFill/>
                </a:ln>
                <a:solidFill>
                  <a:schemeClr val="tx1"/>
                </a:solidFill>
                <a:effectLst/>
                <a:uLnTx/>
                <a:uFillTx/>
                <a:latin typeface="+mn-lt"/>
                <a:ea typeface="+mn-ea"/>
                <a:cs typeface="+mn-cs"/>
              </a:rPr>
              <a:t>There must be a mechanism for searching the tag memory in parallel.</a:t>
            </a: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Char char=""/>
              <a:tabLst/>
              <a:defRPr/>
            </a:pP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Date Placeholder 4"/>
          <p:cNvSpPr>
            <a:spLocks noGrp="1"/>
          </p:cNvSpPr>
          <p:nvPr>
            <p:ph type="dt" sz="half" idx="10"/>
          </p:nvPr>
        </p:nvSpPr>
        <p:spPr/>
        <p:txBody>
          <a:bodyPr/>
          <a:lstStyle/>
          <a:p>
            <a:r>
              <a:rPr lang="en-US" smtClean="0"/>
              <a:t>MARCH 12</a:t>
            </a:r>
            <a:endParaRPr lang="en-GB"/>
          </a:p>
        </p:txBody>
      </p:sp>
      <p:sp>
        <p:nvSpPr>
          <p:cNvPr id="6" name="Slide Number Placeholder 5"/>
          <p:cNvSpPr>
            <a:spLocks noGrp="1"/>
          </p:cNvSpPr>
          <p:nvPr>
            <p:ph type="sldNum" sz="quarter" idx="12"/>
          </p:nvPr>
        </p:nvSpPr>
        <p:spPr/>
        <p:txBody>
          <a:bodyPr/>
          <a:lstStyle/>
          <a:p>
            <a:fld id="{E256386A-697E-4643-A39C-734AD2052EC4}" type="slidenum">
              <a:rPr lang="en-GB" smtClean="0"/>
              <a:pPr/>
              <a:t>19</a:t>
            </a:fld>
            <a:endParaRPr lang="en-GB"/>
          </a:p>
        </p:txBody>
      </p:sp>
      <p:sp>
        <p:nvSpPr>
          <p:cNvPr id="7" name="Footer Placeholder 6"/>
          <p:cNvSpPr>
            <a:spLocks noGrp="1"/>
          </p:cNvSpPr>
          <p:nvPr>
            <p:ph type="ftr" sz="quarter" idx="11"/>
          </p:nvPr>
        </p:nvSpPr>
        <p:spPr/>
        <p:txBody>
          <a:bodyPr/>
          <a:lstStyle/>
          <a:p>
            <a:r>
              <a:rPr lang="en-GB" smtClean="0"/>
              <a:t>Cache Design</a:t>
            </a:r>
            <a:endParaRPr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GB"/>
              <a:t>Cache Design</a:t>
            </a:r>
          </a:p>
        </p:txBody>
      </p:sp>
      <p:sp>
        <p:nvSpPr>
          <p:cNvPr id="33795" name="Rectangle 3"/>
          <p:cNvSpPr>
            <a:spLocks noGrp="1" noChangeArrowheads="1"/>
          </p:cNvSpPr>
          <p:nvPr>
            <p:ph type="body" idx="1"/>
          </p:nvPr>
        </p:nvSpPr>
        <p:spPr/>
        <p:txBody>
          <a:bodyPr/>
          <a:lstStyle/>
          <a:p>
            <a:r>
              <a:rPr lang="en-GB"/>
              <a:t>Size</a:t>
            </a:r>
          </a:p>
          <a:p>
            <a:r>
              <a:rPr lang="en-GB"/>
              <a:t>Mapping Function</a:t>
            </a:r>
          </a:p>
          <a:p>
            <a:r>
              <a:rPr lang="en-GB"/>
              <a:t>Replacement Algorithm</a:t>
            </a:r>
          </a:p>
          <a:p>
            <a:r>
              <a:rPr lang="en-GB"/>
              <a:t>Write Policy</a:t>
            </a:r>
          </a:p>
          <a:p>
            <a:r>
              <a:rPr lang="en-GB"/>
              <a:t>Block Size</a:t>
            </a:r>
          </a:p>
          <a:p>
            <a:r>
              <a:rPr lang="en-GB"/>
              <a:t>Number of Caches</a:t>
            </a:r>
          </a:p>
        </p:txBody>
      </p:sp>
      <p:sp>
        <p:nvSpPr>
          <p:cNvPr id="4" name="Date Placeholder 3"/>
          <p:cNvSpPr>
            <a:spLocks noGrp="1"/>
          </p:cNvSpPr>
          <p:nvPr>
            <p:ph type="dt" sz="half" idx="10"/>
          </p:nvPr>
        </p:nvSpPr>
        <p:spPr/>
        <p:txBody>
          <a:bodyPr/>
          <a:lstStyle/>
          <a:p>
            <a:r>
              <a:rPr lang="en-US" smtClean="0"/>
              <a:t>MARCH 12</a:t>
            </a:r>
            <a:endParaRPr lang="en-GB"/>
          </a:p>
        </p:txBody>
      </p:sp>
      <p:sp>
        <p:nvSpPr>
          <p:cNvPr id="5" name="Slide Number Placeholder 4"/>
          <p:cNvSpPr>
            <a:spLocks noGrp="1"/>
          </p:cNvSpPr>
          <p:nvPr>
            <p:ph type="sldNum" sz="quarter" idx="12"/>
          </p:nvPr>
        </p:nvSpPr>
        <p:spPr/>
        <p:txBody>
          <a:bodyPr/>
          <a:lstStyle/>
          <a:p>
            <a:fld id="{E256386A-697E-4643-A39C-734AD2052EC4}" type="slidenum">
              <a:rPr lang="en-GB" smtClean="0"/>
              <a:pPr/>
              <a:t>2</a:t>
            </a:fld>
            <a:endParaRPr lang="en-GB"/>
          </a:p>
        </p:txBody>
      </p:sp>
      <p:sp>
        <p:nvSpPr>
          <p:cNvPr id="6" name="Footer Placeholder 5"/>
          <p:cNvSpPr>
            <a:spLocks noGrp="1"/>
          </p:cNvSpPr>
          <p:nvPr>
            <p:ph type="ftr" sz="quarter" idx="11"/>
          </p:nvPr>
        </p:nvSpPr>
        <p:spPr/>
        <p:txBody>
          <a:bodyPr/>
          <a:lstStyle/>
          <a:p>
            <a:r>
              <a:rPr lang="en-GB" smtClean="0"/>
              <a:t>Cache Design</a:t>
            </a:r>
            <a:endParaRPr lang="en-GB"/>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smtClean="0"/>
              <a:t>Set Associative Mapping</a:t>
            </a:r>
            <a:endParaRPr lang="en-GB" dirty="0"/>
          </a:p>
        </p:txBody>
      </p:sp>
      <p:sp>
        <p:nvSpPr>
          <p:cNvPr id="8" name="Text Placeholder 7"/>
          <p:cNvSpPr>
            <a:spLocks noGrp="1"/>
          </p:cNvSpPr>
          <p:nvPr>
            <p:ph type="body" idx="1"/>
          </p:nvPr>
        </p:nvSpPr>
        <p:spPr/>
        <p:txBody>
          <a:bodyPr/>
          <a:lstStyle/>
          <a:p>
            <a:r>
              <a:rPr lang="en-GB" dirty="0" smtClean="0"/>
              <a:t>Cache Mapping</a:t>
            </a:r>
            <a:endParaRPr lang="en-GB" dirty="0"/>
          </a:p>
        </p:txBody>
      </p:sp>
      <p:sp>
        <p:nvSpPr>
          <p:cNvPr id="3" name="Date Placeholder 2"/>
          <p:cNvSpPr>
            <a:spLocks noGrp="1"/>
          </p:cNvSpPr>
          <p:nvPr>
            <p:ph type="dt" sz="half" idx="10"/>
          </p:nvPr>
        </p:nvSpPr>
        <p:spPr/>
        <p:txBody>
          <a:bodyPr/>
          <a:lstStyle/>
          <a:p>
            <a:r>
              <a:rPr lang="en-US" smtClean="0"/>
              <a:t>MARCH 12</a:t>
            </a:r>
            <a:endParaRPr lang="en-GB"/>
          </a:p>
        </p:txBody>
      </p:sp>
      <p:sp>
        <p:nvSpPr>
          <p:cNvPr id="4" name="Footer Placeholder 3"/>
          <p:cNvSpPr>
            <a:spLocks noGrp="1"/>
          </p:cNvSpPr>
          <p:nvPr>
            <p:ph type="ftr" sz="quarter" idx="11"/>
          </p:nvPr>
        </p:nvSpPr>
        <p:spPr/>
        <p:txBody>
          <a:bodyPr/>
          <a:lstStyle/>
          <a:p>
            <a:r>
              <a:rPr lang="en-GB" smtClean="0"/>
              <a:t>Cache Design</a:t>
            </a:r>
            <a:endParaRPr lang="en-GB"/>
          </a:p>
        </p:txBody>
      </p:sp>
      <p:sp>
        <p:nvSpPr>
          <p:cNvPr id="5" name="Slide Number Placeholder 4"/>
          <p:cNvSpPr>
            <a:spLocks noGrp="1"/>
          </p:cNvSpPr>
          <p:nvPr>
            <p:ph type="sldNum" sz="quarter" idx="12"/>
          </p:nvPr>
        </p:nvSpPr>
        <p:spPr/>
        <p:txBody>
          <a:bodyPr/>
          <a:lstStyle/>
          <a:p>
            <a:fld id="{E256386A-697E-4643-A39C-734AD2052EC4}" type="slidenum">
              <a:rPr lang="en-GB" smtClean="0"/>
              <a:pPr/>
              <a:t>20</a:t>
            </a:fld>
            <a:endParaRPr lang="en-GB"/>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t>Set Associative Mapping</a:t>
            </a:r>
          </a:p>
        </p:txBody>
      </p:sp>
      <p:sp>
        <p:nvSpPr>
          <p:cNvPr id="47107" name="Rectangle 3"/>
          <p:cNvSpPr>
            <a:spLocks noGrp="1" noChangeArrowheads="1"/>
          </p:cNvSpPr>
          <p:nvPr>
            <p:ph type="body" idx="1"/>
          </p:nvPr>
        </p:nvSpPr>
        <p:spPr/>
        <p:txBody>
          <a:bodyPr/>
          <a:lstStyle/>
          <a:p>
            <a:r>
              <a:rPr lang="en-US" dirty="0" smtClean="0"/>
              <a:t>Hybrid of direct and associative</a:t>
            </a:r>
          </a:p>
          <a:p>
            <a:r>
              <a:rPr lang="en-US" dirty="0" smtClean="0"/>
              <a:t>Cache </a:t>
            </a:r>
            <a:r>
              <a:rPr lang="en-US" dirty="0"/>
              <a:t>is divided into a number of sets</a:t>
            </a:r>
          </a:p>
          <a:p>
            <a:r>
              <a:rPr lang="en-US" dirty="0"/>
              <a:t>Each set contains a number of lines</a:t>
            </a:r>
          </a:p>
          <a:p>
            <a:r>
              <a:rPr lang="en-US" dirty="0"/>
              <a:t>A given block maps to any line in a given </a:t>
            </a:r>
            <a:r>
              <a:rPr lang="en-US" dirty="0" smtClean="0"/>
              <a:t>set</a:t>
            </a:r>
          </a:p>
          <a:p>
            <a:pPr lvl="1"/>
            <a:r>
              <a:rPr lang="en-US" i="1" dirty="0" smtClean="0"/>
              <a:t>Direct mapped one block to exactly one line</a:t>
            </a:r>
          </a:p>
          <a:p>
            <a:pPr lvl="1"/>
            <a:r>
              <a:rPr lang="en-US" i="1" dirty="0" smtClean="0"/>
              <a:t>Associative mapped one block to any line</a:t>
            </a:r>
          </a:p>
          <a:p>
            <a:pPr lvl="1"/>
            <a:r>
              <a:rPr lang="en-US" dirty="0" smtClean="0"/>
              <a:t>e.g</a:t>
            </a:r>
            <a:r>
              <a:rPr lang="en-US" dirty="0"/>
              <a:t>. Block B can be in any line of set </a:t>
            </a:r>
            <a:r>
              <a:rPr lang="en-US" dirty="0" err="1"/>
              <a:t>i</a:t>
            </a:r>
            <a:endParaRPr lang="en-US" dirty="0"/>
          </a:p>
          <a:p>
            <a:r>
              <a:rPr lang="en-US" dirty="0"/>
              <a:t>e.g. 2 lines per set</a:t>
            </a:r>
          </a:p>
          <a:p>
            <a:pPr lvl="1"/>
            <a:r>
              <a:rPr lang="en-US" dirty="0"/>
              <a:t>2 way associative mapping</a:t>
            </a:r>
          </a:p>
          <a:p>
            <a:pPr lvl="1"/>
            <a:r>
              <a:rPr lang="en-US" dirty="0"/>
              <a:t>A given block can be in one of 2 lines in only one set</a:t>
            </a:r>
          </a:p>
          <a:p>
            <a:endParaRPr lang="en-US" dirty="0"/>
          </a:p>
        </p:txBody>
      </p:sp>
      <p:sp>
        <p:nvSpPr>
          <p:cNvPr id="4" name="Date Placeholder 3"/>
          <p:cNvSpPr>
            <a:spLocks noGrp="1"/>
          </p:cNvSpPr>
          <p:nvPr>
            <p:ph type="dt" sz="half" idx="10"/>
          </p:nvPr>
        </p:nvSpPr>
        <p:spPr/>
        <p:txBody>
          <a:bodyPr/>
          <a:lstStyle/>
          <a:p>
            <a:r>
              <a:rPr lang="en-US" smtClean="0"/>
              <a:t>MARCH 12</a:t>
            </a:r>
            <a:endParaRPr lang="en-GB"/>
          </a:p>
        </p:txBody>
      </p:sp>
      <p:sp>
        <p:nvSpPr>
          <p:cNvPr id="5" name="Slide Number Placeholder 4"/>
          <p:cNvSpPr>
            <a:spLocks noGrp="1"/>
          </p:cNvSpPr>
          <p:nvPr>
            <p:ph type="sldNum" sz="quarter" idx="12"/>
          </p:nvPr>
        </p:nvSpPr>
        <p:spPr/>
        <p:txBody>
          <a:bodyPr/>
          <a:lstStyle/>
          <a:p>
            <a:fld id="{E256386A-697E-4643-A39C-734AD2052EC4}" type="slidenum">
              <a:rPr lang="en-GB" smtClean="0"/>
              <a:pPr/>
              <a:t>21</a:t>
            </a:fld>
            <a:endParaRPr lang="en-GB"/>
          </a:p>
        </p:txBody>
      </p:sp>
      <p:sp>
        <p:nvSpPr>
          <p:cNvPr id="6" name="Footer Placeholder 5"/>
          <p:cNvSpPr>
            <a:spLocks noGrp="1"/>
          </p:cNvSpPr>
          <p:nvPr>
            <p:ph type="ftr" sz="quarter" idx="11"/>
          </p:nvPr>
        </p:nvSpPr>
        <p:spPr/>
        <p:txBody>
          <a:bodyPr/>
          <a:lstStyle/>
          <a:p>
            <a:r>
              <a:rPr lang="en-GB" smtClean="0"/>
              <a:t>Cache Design</a:t>
            </a:r>
            <a:endParaRPr lang="en-GB"/>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normAutofit fontScale="90000"/>
          </a:bodyPr>
          <a:lstStyle/>
          <a:p>
            <a:r>
              <a:rPr lang="en-US"/>
              <a:t>Set Associative Mapping</a:t>
            </a:r>
            <a:br>
              <a:rPr lang="en-US"/>
            </a:br>
            <a:r>
              <a:rPr lang="en-US"/>
              <a:t>Example</a:t>
            </a:r>
          </a:p>
        </p:txBody>
      </p:sp>
      <p:sp>
        <p:nvSpPr>
          <p:cNvPr id="50179" name="Rectangle 3"/>
          <p:cNvSpPr>
            <a:spLocks noGrp="1" noChangeArrowheads="1"/>
          </p:cNvSpPr>
          <p:nvPr>
            <p:ph type="body" idx="1"/>
          </p:nvPr>
        </p:nvSpPr>
        <p:spPr/>
        <p:txBody>
          <a:bodyPr/>
          <a:lstStyle/>
          <a:p>
            <a:r>
              <a:rPr lang="en-US"/>
              <a:t>13 bit set number</a:t>
            </a:r>
          </a:p>
          <a:p>
            <a:r>
              <a:rPr lang="en-US"/>
              <a:t>Block number in main memory is modulo 2</a:t>
            </a:r>
            <a:r>
              <a:rPr lang="en-US" baseline="30000"/>
              <a:t>13</a:t>
            </a:r>
            <a:r>
              <a:rPr lang="en-US"/>
              <a:t> </a:t>
            </a:r>
          </a:p>
          <a:p>
            <a:r>
              <a:rPr lang="en-US"/>
              <a:t>000000, 00A000, 00B000, 00C000 … map to same set</a:t>
            </a:r>
          </a:p>
        </p:txBody>
      </p:sp>
      <p:sp>
        <p:nvSpPr>
          <p:cNvPr id="4" name="Date Placeholder 3"/>
          <p:cNvSpPr>
            <a:spLocks noGrp="1"/>
          </p:cNvSpPr>
          <p:nvPr>
            <p:ph type="dt" sz="half" idx="10"/>
          </p:nvPr>
        </p:nvSpPr>
        <p:spPr/>
        <p:txBody>
          <a:bodyPr/>
          <a:lstStyle/>
          <a:p>
            <a:r>
              <a:rPr lang="en-US" smtClean="0"/>
              <a:t>MARCH 12</a:t>
            </a:r>
            <a:endParaRPr lang="en-GB"/>
          </a:p>
        </p:txBody>
      </p:sp>
      <p:sp>
        <p:nvSpPr>
          <p:cNvPr id="5" name="Slide Number Placeholder 4"/>
          <p:cNvSpPr>
            <a:spLocks noGrp="1"/>
          </p:cNvSpPr>
          <p:nvPr>
            <p:ph type="sldNum" sz="quarter" idx="12"/>
          </p:nvPr>
        </p:nvSpPr>
        <p:spPr/>
        <p:txBody>
          <a:bodyPr/>
          <a:lstStyle/>
          <a:p>
            <a:fld id="{E256386A-697E-4643-A39C-734AD2052EC4}" type="slidenum">
              <a:rPr lang="en-GB" smtClean="0"/>
              <a:pPr/>
              <a:t>22</a:t>
            </a:fld>
            <a:endParaRPr lang="en-GB"/>
          </a:p>
        </p:txBody>
      </p:sp>
      <p:sp>
        <p:nvSpPr>
          <p:cNvPr id="6" name="Footer Placeholder 5"/>
          <p:cNvSpPr>
            <a:spLocks noGrp="1"/>
          </p:cNvSpPr>
          <p:nvPr>
            <p:ph type="ftr" sz="quarter" idx="11"/>
          </p:nvPr>
        </p:nvSpPr>
        <p:spPr/>
        <p:txBody>
          <a:bodyPr/>
          <a:lstStyle/>
          <a:p>
            <a:r>
              <a:rPr lang="en-GB" smtClean="0"/>
              <a:t>Cache Design</a:t>
            </a:r>
            <a:endParaRPr lang="en-GB"/>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normAutofit fontScale="90000"/>
          </a:bodyPr>
          <a:lstStyle/>
          <a:p>
            <a:r>
              <a:rPr lang="en-US"/>
              <a:t>Two Way Set Associative Cache Organization</a:t>
            </a:r>
          </a:p>
        </p:txBody>
      </p:sp>
      <p:pic>
        <p:nvPicPr>
          <p:cNvPr id="79876" name="Picture 4"/>
          <p:cNvPicPr>
            <a:picLocks noChangeAspect="1" noChangeArrowheads="1"/>
          </p:cNvPicPr>
          <p:nvPr/>
        </p:nvPicPr>
        <p:blipFill>
          <a:blip r:embed="rId3"/>
          <a:srcRect b="12056"/>
          <a:stretch>
            <a:fillRect/>
          </a:stretch>
        </p:blipFill>
        <p:spPr bwMode="auto">
          <a:xfrm>
            <a:off x="457200" y="1219200"/>
            <a:ext cx="7543800" cy="5132388"/>
          </a:xfrm>
          <a:prstGeom prst="rect">
            <a:avLst/>
          </a:prstGeom>
          <a:noFill/>
          <a:ln w="9525">
            <a:noFill/>
            <a:miter lim="800000"/>
            <a:headEnd/>
            <a:tailEnd/>
          </a:ln>
          <a:effectLst/>
        </p:spPr>
      </p:pic>
      <p:sp>
        <p:nvSpPr>
          <p:cNvPr id="4" name="Date Placeholder 3"/>
          <p:cNvSpPr>
            <a:spLocks noGrp="1"/>
          </p:cNvSpPr>
          <p:nvPr>
            <p:ph type="dt" sz="half" idx="10"/>
          </p:nvPr>
        </p:nvSpPr>
        <p:spPr/>
        <p:txBody>
          <a:bodyPr/>
          <a:lstStyle/>
          <a:p>
            <a:r>
              <a:rPr lang="en-US" smtClean="0"/>
              <a:t>MARCH 12</a:t>
            </a:r>
            <a:endParaRPr lang="en-GB"/>
          </a:p>
        </p:txBody>
      </p:sp>
      <p:sp>
        <p:nvSpPr>
          <p:cNvPr id="5" name="Slide Number Placeholder 4"/>
          <p:cNvSpPr>
            <a:spLocks noGrp="1"/>
          </p:cNvSpPr>
          <p:nvPr>
            <p:ph type="sldNum" sz="quarter" idx="12"/>
          </p:nvPr>
        </p:nvSpPr>
        <p:spPr/>
        <p:txBody>
          <a:bodyPr/>
          <a:lstStyle/>
          <a:p>
            <a:fld id="{E256386A-697E-4643-A39C-734AD2052EC4}" type="slidenum">
              <a:rPr lang="en-GB" smtClean="0"/>
              <a:pPr/>
              <a:t>23</a:t>
            </a:fld>
            <a:endParaRPr lang="en-GB"/>
          </a:p>
        </p:txBody>
      </p:sp>
      <p:sp>
        <p:nvSpPr>
          <p:cNvPr id="6" name="Footer Placeholder 5"/>
          <p:cNvSpPr>
            <a:spLocks noGrp="1"/>
          </p:cNvSpPr>
          <p:nvPr>
            <p:ph type="ftr" sz="quarter" idx="11"/>
          </p:nvPr>
        </p:nvSpPr>
        <p:spPr/>
        <p:txBody>
          <a:bodyPr/>
          <a:lstStyle/>
          <a:p>
            <a:r>
              <a:rPr lang="en-GB" smtClean="0"/>
              <a:t>Cache Design</a:t>
            </a:r>
            <a:endParaRPr lang="en-GB"/>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normAutofit fontScale="90000"/>
          </a:bodyPr>
          <a:lstStyle/>
          <a:p>
            <a:r>
              <a:rPr lang="en-US"/>
              <a:t>Set Associative Mapping</a:t>
            </a:r>
            <a:br>
              <a:rPr lang="en-US"/>
            </a:br>
            <a:r>
              <a:rPr lang="en-US"/>
              <a:t>Address Structure</a:t>
            </a:r>
          </a:p>
        </p:txBody>
      </p:sp>
      <p:sp>
        <p:nvSpPr>
          <p:cNvPr id="48131" name="Rectangle 3"/>
          <p:cNvSpPr>
            <a:spLocks noGrp="1" noChangeArrowheads="1"/>
          </p:cNvSpPr>
          <p:nvPr>
            <p:ph type="body" idx="1"/>
          </p:nvPr>
        </p:nvSpPr>
        <p:spPr>
          <a:xfrm>
            <a:off x="457200" y="3505200"/>
            <a:ext cx="8178800" cy="2057400"/>
          </a:xfrm>
        </p:spPr>
        <p:txBody>
          <a:bodyPr/>
          <a:lstStyle/>
          <a:p>
            <a:r>
              <a:rPr lang="en-US" dirty="0"/>
              <a:t>Use set field to determine cache set to look in</a:t>
            </a:r>
          </a:p>
          <a:p>
            <a:r>
              <a:rPr lang="en-US" dirty="0"/>
              <a:t>Compare tag field to see if we have a hit</a:t>
            </a:r>
          </a:p>
          <a:p>
            <a:endParaRPr lang="en-US" dirty="0"/>
          </a:p>
        </p:txBody>
      </p:sp>
      <p:sp>
        <p:nvSpPr>
          <p:cNvPr id="48132" name="Rectangle 4"/>
          <p:cNvSpPr>
            <a:spLocks noChangeArrowheads="1"/>
          </p:cNvSpPr>
          <p:nvPr/>
        </p:nvSpPr>
        <p:spPr bwMode="auto">
          <a:xfrm>
            <a:off x="304800" y="1981200"/>
            <a:ext cx="8612188" cy="838200"/>
          </a:xfrm>
          <a:prstGeom prst="rect">
            <a:avLst/>
          </a:prstGeom>
          <a:noFill/>
          <a:ln w="9525">
            <a:solidFill>
              <a:schemeClr val="tx1"/>
            </a:solidFill>
            <a:miter lim="800000"/>
            <a:headEnd/>
            <a:tailEnd/>
          </a:ln>
          <a:effectLst/>
        </p:spPr>
        <p:txBody>
          <a:bodyPr wrap="none" anchor="ctr"/>
          <a:lstStyle/>
          <a:p>
            <a:pPr algn="ctr"/>
            <a:endParaRPr lang="en-GB"/>
          </a:p>
        </p:txBody>
      </p:sp>
      <p:sp>
        <p:nvSpPr>
          <p:cNvPr id="48133" name="Line 5"/>
          <p:cNvSpPr>
            <a:spLocks noChangeShapeType="1"/>
          </p:cNvSpPr>
          <p:nvPr/>
        </p:nvSpPr>
        <p:spPr bwMode="auto">
          <a:xfrm>
            <a:off x="2590800" y="1981200"/>
            <a:ext cx="0" cy="838200"/>
          </a:xfrm>
          <a:prstGeom prst="line">
            <a:avLst/>
          </a:prstGeom>
          <a:noFill/>
          <a:ln w="9525">
            <a:solidFill>
              <a:schemeClr val="tx1"/>
            </a:solidFill>
            <a:round/>
            <a:headEnd/>
            <a:tailEnd/>
          </a:ln>
          <a:effectLst/>
        </p:spPr>
        <p:txBody>
          <a:bodyPr wrap="none" anchor="ctr"/>
          <a:lstStyle/>
          <a:p>
            <a:endParaRPr lang="en-GB"/>
          </a:p>
        </p:txBody>
      </p:sp>
      <p:sp>
        <p:nvSpPr>
          <p:cNvPr id="48134" name="Line 6"/>
          <p:cNvSpPr>
            <a:spLocks noChangeShapeType="1"/>
          </p:cNvSpPr>
          <p:nvPr/>
        </p:nvSpPr>
        <p:spPr bwMode="auto">
          <a:xfrm>
            <a:off x="8001000" y="1981200"/>
            <a:ext cx="0" cy="838200"/>
          </a:xfrm>
          <a:prstGeom prst="line">
            <a:avLst/>
          </a:prstGeom>
          <a:noFill/>
          <a:ln w="9525">
            <a:solidFill>
              <a:schemeClr val="tx1"/>
            </a:solidFill>
            <a:round/>
            <a:headEnd/>
            <a:tailEnd/>
          </a:ln>
          <a:effectLst/>
        </p:spPr>
        <p:txBody>
          <a:bodyPr wrap="none" anchor="ctr"/>
          <a:lstStyle/>
          <a:p>
            <a:endParaRPr lang="en-GB"/>
          </a:p>
        </p:txBody>
      </p:sp>
      <p:sp>
        <p:nvSpPr>
          <p:cNvPr id="48136" name="Text Box 8"/>
          <p:cNvSpPr txBox="1">
            <a:spLocks noChangeArrowheads="1"/>
          </p:cNvSpPr>
          <p:nvPr/>
        </p:nvSpPr>
        <p:spPr bwMode="auto">
          <a:xfrm>
            <a:off x="593725" y="2174875"/>
            <a:ext cx="1358900" cy="457200"/>
          </a:xfrm>
          <a:prstGeom prst="rect">
            <a:avLst/>
          </a:prstGeom>
          <a:noFill/>
          <a:ln w="9525">
            <a:noFill/>
            <a:miter lim="800000"/>
            <a:headEnd/>
            <a:tailEnd/>
          </a:ln>
          <a:effectLst/>
        </p:spPr>
        <p:txBody>
          <a:bodyPr wrap="none">
            <a:spAutoFit/>
          </a:bodyPr>
          <a:lstStyle/>
          <a:p>
            <a:r>
              <a:rPr lang="en-US"/>
              <a:t>Tag  9 bit</a:t>
            </a:r>
          </a:p>
        </p:txBody>
      </p:sp>
      <p:sp>
        <p:nvSpPr>
          <p:cNvPr id="48137" name="Text Box 9"/>
          <p:cNvSpPr txBox="1">
            <a:spLocks noChangeArrowheads="1"/>
          </p:cNvSpPr>
          <p:nvPr/>
        </p:nvSpPr>
        <p:spPr bwMode="auto">
          <a:xfrm>
            <a:off x="4495800" y="2209800"/>
            <a:ext cx="1427163" cy="457200"/>
          </a:xfrm>
          <a:prstGeom prst="rect">
            <a:avLst/>
          </a:prstGeom>
          <a:noFill/>
          <a:ln w="9525">
            <a:noFill/>
            <a:miter lim="800000"/>
            <a:headEnd/>
            <a:tailEnd/>
          </a:ln>
          <a:effectLst/>
        </p:spPr>
        <p:txBody>
          <a:bodyPr wrap="none">
            <a:spAutoFit/>
          </a:bodyPr>
          <a:lstStyle/>
          <a:p>
            <a:r>
              <a:rPr lang="en-US"/>
              <a:t>Set  13 bit</a:t>
            </a:r>
          </a:p>
        </p:txBody>
      </p:sp>
      <p:sp>
        <p:nvSpPr>
          <p:cNvPr id="48138" name="Text Box 10"/>
          <p:cNvSpPr txBox="1">
            <a:spLocks noChangeArrowheads="1"/>
          </p:cNvSpPr>
          <p:nvPr/>
        </p:nvSpPr>
        <p:spPr bwMode="auto">
          <a:xfrm>
            <a:off x="8001000" y="1981200"/>
            <a:ext cx="877888" cy="822325"/>
          </a:xfrm>
          <a:prstGeom prst="rect">
            <a:avLst/>
          </a:prstGeom>
          <a:noFill/>
          <a:ln w="9525">
            <a:noFill/>
            <a:miter lim="800000"/>
            <a:headEnd/>
            <a:tailEnd/>
          </a:ln>
          <a:effectLst/>
        </p:spPr>
        <p:txBody>
          <a:bodyPr wrap="none">
            <a:spAutoFit/>
          </a:bodyPr>
          <a:lstStyle/>
          <a:p>
            <a:r>
              <a:rPr lang="en-US"/>
              <a:t>Word</a:t>
            </a:r>
          </a:p>
          <a:p>
            <a:r>
              <a:rPr lang="en-US"/>
              <a:t>2 bit</a:t>
            </a:r>
          </a:p>
        </p:txBody>
      </p:sp>
      <p:sp>
        <p:nvSpPr>
          <p:cNvPr id="10" name="Date Placeholder 9"/>
          <p:cNvSpPr>
            <a:spLocks noGrp="1"/>
          </p:cNvSpPr>
          <p:nvPr>
            <p:ph type="dt" sz="half" idx="10"/>
          </p:nvPr>
        </p:nvSpPr>
        <p:spPr/>
        <p:txBody>
          <a:bodyPr/>
          <a:lstStyle/>
          <a:p>
            <a:r>
              <a:rPr lang="en-US" smtClean="0"/>
              <a:t>MARCH 12</a:t>
            </a:r>
            <a:endParaRPr lang="en-GB"/>
          </a:p>
        </p:txBody>
      </p:sp>
      <p:sp>
        <p:nvSpPr>
          <p:cNvPr id="11" name="Slide Number Placeholder 10"/>
          <p:cNvSpPr>
            <a:spLocks noGrp="1"/>
          </p:cNvSpPr>
          <p:nvPr>
            <p:ph type="sldNum" sz="quarter" idx="12"/>
          </p:nvPr>
        </p:nvSpPr>
        <p:spPr/>
        <p:txBody>
          <a:bodyPr/>
          <a:lstStyle/>
          <a:p>
            <a:fld id="{E256386A-697E-4643-A39C-734AD2052EC4}" type="slidenum">
              <a:rPr lang="en-GB" smtClean="0"/>
              <a:pPr/>
              <a:t>24</a:t>
            </a:fld>
            <a:endParaRPr lang="en-GB"/>
          </a:p>
        </p:txBody>
      </p:sp>
      <p:sp>
        <p:nvSpPr>
          <p:cNvPr id="12" name="Footer Placeholder 11"/>
          <p:cNvSpPr>
            <a:spLocks noGrp="1"/>
          </p:cNvSpPr>
          <p:nvPr>
            <p:ph type="ftr" sz="quarter" idx="11"/>
          </p:nvPr>
        </p:nvSpPr>
        <p:spPr/>
        <p:txBody>
          <a:bodyPr/>
          <a:lstStyle/>
          <a:p>
            <a:r>
              <a:rPr lang="en-GB" smtClean="0"/>
              <a:t>Cache Design</a:t>
            </a:r>
            <a:endParaRPr lang="en-GB"/>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r>
              <a:rPr lang="en-GB"/>
              <a:t>Set Associative Mapping Summary</a:t>
            </a:r>
          </a:p>
        </p:txBody>
      </p:sp>
      <p:sp>
        <p:nvSpPr>
          <p:cNvPr id="153603" name="Rectangle 3"/>
          <p:cNvSpPr>
            <a:spLocks noGrp="1" noChangeArrowheads="1"/>
          </p:cNvSpPr>
          <p:nvPr>
            <p:ph type="body" idx="1"/>
          </p:nvPr>
        </p:nvSpPr>
        <p:spPr/>
        <p:txBody>
          <a:bodyPr>
            <a:normAutofit fontScale="92500" lnSpcReduction="10000"/>
          </a:bodyPr>
          <a:lstStyle/>
          <a:p>
            <a:r>
              <a:rPr lang="en-GB" sz="2400" dirty="0"/>
              <a:t>Address length = (s + w) </a:t>
            </a:r>
            <a:r>
              <a:rPr lang="en-GB" sz="2400" dirty="0" smtClean="0"/>
              <a:t>bits</a:t>
            </a:r>
          </a:p>
          <a:p>
            <a:pPr marL="548640" lvl="2">
              <a:spcBef>
                <a:spcPts val="600"/>
              </a:spcBef>
              <a:buClr>
                <a:schemeClr val="accent1"/>
              </a:buClr>
            </a:pPr>
            <a:r>
              <a:rPr lang="en-GB" sz="1800" dirty="0" smtClean="0"/>
              <a:t>22+2 = 24 bits</a:t>
            </a:r>
          </a:p>
          <a:p>
            <a:r>
              <a:rPr lang="en-GB" sz="2400" dirty="0" smtClean="0"/>
              <a:t>Number </a:t>
            </a:r>
            <a:r>
              <a:rPr lang="en-GB" sz="2400" dirty="0"/>
              <a:t>of addressable units = </a:t>
            </a:r>
            <a:r>
              <a:rPr lang="en-GB" sz="2400" dirty="0" err="1"/>
              <a:t>2</a:t>
            </a:r>
            <a:r>
              <a:rPr lang="en-GB" sz="2400" baseline="30000" dirty="0" err="1"/>
              <a:t>s+w</a:t>
            </a:r>
            <a:r>
              <a:rPr lang="en-GB" sz="2400" dirty="0"/>
              <a:t> words or </a:t>
            </a:r>
            <a:r>
              <a:rPr lang="en-GB" sz="2400" dirty="0" smtClean="0"/>
              <a:t>bytes</a:t>
            </a:r>
          </a:p>
          <a:p>
            <a:pPr lvl="1"/>
            <a:endParaRPr lang="en-GB" sz="2100" dirty="0"/>
          </a:p>
          <a:p>
            <a:r>
              <a:rPr lang="en-GB" sz="2400" dirty="0"/>
              <a:t>Block size = line size = </a:t>
            </a:r>
            <a:r>
              <a:rPr lang="en-GB" sz="2400" dirty="0" err="1"/>
              <a:t>2</a:t>
            </a:r>
            <a:r>
              <a:rPr lang="en-GB" sz="2400" baseline="30000" dirty="0" err="1"/>
              <a:t>w</a:t>
            </a:r>
            <a:r>
              <a:rPr lang="en-GB" sz="2400" dirty="0"/>
              <a:t> words or </a:t>
            </a:r>
            <a:r>
              <a:rPr lang="en-GB" sz="2400" dirty="0" smtClean="0"/>
              <a:t>bytes</a:t>
            </a:r>
          </a:p>
          <a:p>
            <a:endParaRPr lang="en-GB" sz="2400" dirty="0"/>
          </a:p>
          <a:p>
            <a:r>
              <a:rPr lang="en-GB" sz="2400" dirty="0" smtClean="0"/>
              <a:t>Number </a:t>
            </a:r>
            <a:r>
              <a:rPr lang="en-GB" sz="2400" dirty="0"/>
              <a:t>of lines in set = </a:t>
            </a:r>
            <a:r>
              <a:rPr lang="en-GB" sz="2400" dirty="0" smtClean="0"/>
              <a:t>k </a:t>
            </a:r>
          </a:p>
          <a:p>
            <a:pPr lvl="1"/>
            <a:r>
              <a:rPr lang="en-GB" sz="2100" dirty="0" smtClean="0"/>
              <a:t>2 for two-way set associative mapping</a:t>
            </a:r>
            <a:endParaRPr lang="en-GB" sz="2100" dirty="0"/>
          </a:p>
          <a:p>
            <a:r>
              <a:rPr lang="en-GB" sz="2400" dirty="0"/>
              <a:t>Number of sets = v = </a:t>
            </a:r>
            <a:r>
              <a:rPr lang="en-GB" sz="2400" dirty="0" err="1" smtClean="0"/>
              <a:t>2</a:t>
            </a:r>
            <a:r>
              <a:rPr lang="en-GB" sz="2400" baseline="30000" dirty="0" err="1" smtClean="0"/>
              <a:t>d</a:t>
            </a:r>
            <a:endParaRPr lang="en-GB" sz="2400" baseline="30000" dirty="0" smtClean="0"/>
          </a:p>
          <a:p>
            <a:endParaRPr lang="en-GB" sz="2400" baseline="30000" dirty="0"/>
          </a:p>
          <a:p>
            <a:r>
              <a:rPr lang="en-GB" sz="2400" dirty="0"/>
              <a:t>Number of lines in cache = </a:t>
            </a:r>
            <a:r>
              <a:rPr lang="en-GB" sz="2400" dirty="0" err="1" smtClean="0"/>
              <a:t>kv</a:t>
            </a:r>
            <a:endParaRPr lang="en-GB" sz="2400" baseline="30000" dirty="0" smtClean="0"/>
          </a:p>
          <a:p>
            <a:endParaRPr lang="en-GB" sz="2400" baseline="30000" dirty="0" smtClean="0"/>
          </a:p>
          <a:p>
            <a:r>
              <a:rPr lang="en-GB" sz="2400" dirty="0" smtClean="0"/>
              <a:t>Size of tag = (s – d) bits</a:t>
            </a:r>
          </a:p>
          <a:p>
            <a:pPr lvl="1"/>
            <a:r>
              <a:rPr lang="en-GB" sz="2100" dirty="0" smtClean="0"/>
              <a:t>22-13=9</a:t>
            </a:r>
            <a:endParaRPr lang="en-GB" sz="2100" dirty="0"/>
          </a:p>
        </p:txBody>
      </p:sp>
      <p:sp>
        <p:nvSpPr>
          <p:cNvPr id="4" name="Date Placeholder 3"/>
          <p:cNvSpPr>
            <a:spLocks noGrp="1"/>
          </p:cNvSpPr>
          <p:nvPr>
            <p:ph type="dt" sz="half" idx="10"/>
          </p:nvPr>
        </p:nvSpPr>
        <p:spPr/>
        <p:txBody>
          <a:bodyPr/>
          <a:lstStyle/>
          <a:p>
            <a:r>
              <a:rPr lang="en-US" smtClean="0"/>
              <a:t>MARCH 12</a:t>
            </a:r>
            <a:endParaRPr lang="en-GB"/>
          </a:p>
        </p:txBody>
      </p:sp>
      <p:sp>
        <p:nvSpPr>
          <p:cNvPr id="5" name="Slide Number Placeholder 4"/>
          <p:cNvSpPr>
            <a:spLocks noGrp="1"/>
          </p:cNvSpPr>
          <p:nvPr>
            <p:ph type="sldNum" sz="quarter" idx="12"/>
          </p:nvPr>
        </p:nvSpPr>
        <p:spPr/>
        <p:txBody>
          <a:bodyPr/>
          <a:lstStyle/>
          <a:p>
            <a:fld id="{E256386A-697E-4643-A39C-734AD2052EC4}" type="slidenum">
              <a:rPr lang="en-GB" smtClean="0"/>
              <a:pPr/>
              <a:t>25</a:t>
            </a:fld>
            <a:endParaRPr lang="en-GB"/>
          </a:p>
        </p:txBody>
      </p:sp>
      <p:sp>
        <p:nvSpPr>
          <p:cNvPr id="6" name="Footer Placeholder 5"/>
          <p:cNvSpPr>
            <a:spLocks noGrp="1"/>
          </p:cNvSpPr>
          <p:nvPr>
            <p:ph type="ftr" sz="quarter" idx="11"/>
          </p:nvPr>
        </p:nvSpPr>
        <p:spPr/>
        <p:txBody>
          <a:bodyPr/>
          <a:lstStyle/>
          <a:p>
            <a:r>
              <a:rPr lang="en-GB" smtClean="0"/>
              <a:t>Cache Design</a:t>
            </a:r>
            <a:endParaRPr lang="en-GB"/>
          </a:p>
        </p:txBody>
      </p:sp>
      <p:graphicFrame>
        <p:nvGraphicFramePr>
          <p:cNvPr id="6146" name="Object 2"/>
          <p:cNvGraphicFramePr>
            <a:graphicFrameLocks noChangeAspect="1"/>
          </p:cNvGraphicFramePr>
          <p:nvPr/>
        </p:nvGraphicFramePr>
        <p:xfrm>
          <a:off x="914400" y="2286000"/>
          <a:ext cx="3505200" cy="457200"/>
        </p:xfrm>
        <a:graphic>
          <a:graphicData uri="http://schemas.openxmlformats.org/presentationml/2006/ole">
            <p:oleObj spid="_x0000_s6146" name="Equation" r:id="rId3" imgW="1752480" imgH="228600" progId="Equation.3">
              <p:embed/>
            </p:oleObj>
          </a:graphicData>
        </a:graphic>
      </p:graphicFrame>
      <p:graphicFrame>
        <p:nvGraphicFramePr>
          <p:cNvPr id="6147" name="Object 3"/>
          <p:cNvGraphicFramePr>
            <a:graphicFrameLocks noChangeAspect="1"/>
          </p:cNvGraphicFramePr>
          <p:nvPr/>
        </p:nvGraphicFramePr>
        <p:xfrm>
          <a:off x="990600" y="2895600"/>
          <a:ext cx="1854200" cy="457200"/>
        </p:xfrm>
        <a:graphic>
          <a:graphicData uri="http://schemas.openxmlformats.org/presentationml/2006/ole">
            <p:oleObj spid="_x0000_s6147" name="Equation" r:id="rId4" imgW="927000" imgH="228600" progId="Equation.3">
              <p:embed/>
            </p:oleObj>
          </a:graphicData>
        </a:graphic>
      </p:graphicFrame>
      <p:graphicFrame>
        <p:nvGraphicFramePr>
          <p:cNvPr id="6149" name="Object 5"/>
          <p:cNvGraphicFramePr>
            <a:graphicFrameLocks noChangeAspect="1"/>
          </p:cNvGraphicFramePr>
          <p:nvPr/>
        </p:nvGraphicFramePr>
        <p:xfrm>
          <a:off x="1295400" y="4343400"/>
          <a:ext cx="1346200" cy="406400"/>
        </p:xfrm>
        <a:graphic>
          <a:graphicData uri="http://schemas.openxmlformats.org/presentationml/2006/ole">
            <p:oleObj spid="_x0000_s6149" name="Equation" r:id="rId5" imgW="672840" imgH="203040" progId="Equation.3">
              <p:embed/>
            </p:oleObj>
          </a:graphicData>
        </a:graphic>
      </p:graphicFrame>
      <p:graphicFrame>
        <p:nvGraphicFramePr>
          <p:cNvPr id="6150" name="Object 6"/>
          <p:cNvGraphicFramePr>
            <a:graphicFrameLocks noChangeAspect="1"/>
          </p:cNvGraphicFramePr>
          <p:nvPr/>
        </p:nvGraphicFramePr>
        <p:xfrm>
          <a:off x="1066800" y="5029200"/>
          <a:ext cx="2184400" cy="406400"/>
        </p:xfrm>
        <a:graphic>
          <a:graphicData uri="http://schemas.openxmlformats.org/presentationml/2006/ole">
            <p:oleObj spid="_x0000_s6150" name="Equation" r:id="rId6" imgW="1091880" imgH="203040" progId="Equation.3">
              <p:embed/>
            </p:oleObj>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r>
              <a:rPr lang="en-US" dirty="0" smtClean="0"/>
              <a:t>Set Associative Mapping</a:t>
            </a:r>
            <a:endParaRPr lang="en-US" dirty="0"/>
          </a:p>
        </p:txBody>
      </p:sp>
      <p:sp>
        <p:nvSpPr>
          <p:cNvPr id="126979" name="Rectangle 3"/>
          <p:cNvSpPr>
            <a:spLocks noGrp="1" noChangeArrowheads="1"/>
          </p:cNvSpPr>
          <p:nvPr>
            <p:ph type="body" idx="1"/>
          </p:nvPr>
        </p:nvSpPr>
        <p:spPr/>
        <p:txBody>
          <a:bodyPr>
            <a:normAutofit/>
          </a:bodyPr>
          <a:lstStyle/>
          <a:p>
            <a:r>
              <a:rPr lang="en-US" sz="3600" dirty="0" smtClean="0"/>
              <a:t>Hybrid of associative and Direct</a:t>
            </a:r>
          </a:p>
          <a:p>
            <a:pPr lvl="1"/>
            <a:r>
              <a:rPr lang="en-US" sz="3200" dirty="0" smtClean="0"/>
              <a:t>Better search time than associative but worse than direct</a:t>
            </a:r>
          </a:p>
          <a:p>
            <a:pPr lvl="1"/>
            <a:r>
              <a:rPr lang="en-US" sz="3200" dirty="0" smtClean="0"/>
              <a:t>Better hit ratio than direct but worse than associative</a:t>
            </a:r>
            <a:endParaRPr lang="en-US" sz="3200" dirty="0"/>
          </a:p>
        </p:txBody>
      </p:sp>
      <p:sp>
        <p:nvSpPr>
          <p:cNvPr id="4" name="Date Placeholder 3"/>
          <p:cNvSpPr>
            <a:spLocks noGrp="1"/>
          </p:cNvSpPr>
          <p:nvPr>
            <p:ph type="dt" sz="half" idx="10"/>
          </p:nvPr>
        </p:nvSpPr>
        <p:spPr/>
        <p:txBody>
          <a:bodyPr/>
          <a:lstStyle/>
          <a:p>
            <a:r>
              <a:rPr lang="en-US" smtClean="0"/>
              <a:t>MARCH 12</a:t>
            </a:r>
            <a:endParaRPr lang="en-GB"/>
          </a:p>
        </p:txBody>
      </p:sp>
      <p:sp>
        <p:nvSpPr>
          <p:cNvPr id="5" name="Slide Number Placeholder 4"/>
          <p:cNvSpPr>
            <a:spLocks noGrp="1"/>
          </p:cNvSpPr>
          <p:nvPr>
            <p:ph type="sldNum" sz="quarter" idx="12"/>
          </p:nvPr>
        </p:nvSpPr>
        <p:spPr/>
        <p:txBody>
          <a:bodyPr/>
          <a:lstStyle/>
          <a:p>
            <a:fld id="{E256386A-697E-4643-A39C-734AD2052EC4}" type="slidenum">
              <a:rPr lang="en-GB" smtClean="0"/>
              <a:pPr/>
              <a:t>26</a:t>
            </a:fld>
            <a:endParaRPr lang="en-GB"/>
          </a:p>
        </p:txBody>
      </p:sp>
      <p:sp>
        <p:nvSpPr>
          <p:cNvPr id="6" name="Footer Placeholder 5"/>
          <p:cNvSpPr>
            <a:spLocks noGrp="1"/>
          </p:cNvSpPr>
          <p:nvPr>
            <p:ph type="ftr" sz="quarter" idx="11"/>
          </p:nvPr>
        </p:nvSpPr>
        <p:spPr/>
        <p:txBody>
          <a:bodyPr/>
          <a:lstStyle/>
          <a:p>
            <a:r>
              <a:rPr lang="en-GB" smtClean="0"/>
              <a:t>Cache Design</a:t>
            </a:r>
            <a:endParaRPr lang="en-GB"/>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smtClean="0"/>
              <a:t>Replacement Algorithms</a:t>
            </a:r>
            <a:endParaRPr lang="en-GB" dirty="0"/>
          </a:p>
        </p:txBody>
      </p:sp>
      <p:sp>
        <p:nvSpPr>
          <p:cNvPr id="8" name="Text Placeholder 7"/>
          <p:cNvSpPr>
            <a:spLocks noGrp="1"/>
          </p:cNvSpPr>
          <p:nvPr>
            <p:ph type="body" idx="1"/>
          </p:nvPr>
        </p:nvSpPr>
        <p:spPr/>
        <p:txBody>
          <a:bodyPr/>
          <a:lstStyle/>
          <a:p>
            <a:r>
              <a:rPr lang="en-GB" dirty="0" smtClean="0"/>
              <a:t>Cache Memory</a:t>
            </a:r>
            <a:endParaRPr lang="en-GB" dirty="0"/>
          </a:p>
        </p:txBody>
      </p:sp>
      <p:sp>
        <p:nvSpPr>
          <p:cNvPr id="3" name="Date Placeholder 2"/>
          <p:cNvSpPr>
            <a:spLocks noGrp="1"/>
          </p:cNvSpPr>
          <p:nvPr>
            <p:ph type="dt" sz="half" idx="10"/>
          </p:nvPr>
        </p:nvSpPr>
        <p:spPr/>
        <p:txBody>
          <a:bodyPr/>
          <a:lstStyle/>
          <a:p>
            <a:r>
              <a:rPr lang="en-US" smtClean="0"/>
              <a:t>MARCH 12</a:t>
            </a:r>
            <a:endParaRPr lang="en-GB"/>
          </a:p>
        </p:txBody>
      </p:sp>
      <p:sp>
        <p:nvSpPr>
          <p:cNvPr id="4" name="Footer Placeholder 3"/>
          <p:cNvSpPr>
            <a:spLocks noGrp="1"/>
          </p:cNvSpPr>
          <p:nvPr>
            <p:ph type="ftr" sz="quarter" idx="11"/>
          </p:nvPr>
        </p:nvSpPr>
        <p:spPr/>
        <p:txBody>
          <a:bodyPr/>
          <a:lstStyle/>
          <a:p>
            <a:r>
              <a:rPr lang="en-GB" smtClean="0"/>
              <a:t>Cache Design</a:t>
            </a:r>
            <a:endParaRPr lang="en-GB"/>
          </a:p>
        </p:txBody>
      </p:sp>
      <p:sp>
        <p:nvSpPr>
          <p:cNvPr id="5" name="Slide Number Placeholder 4"/>
          <p:cNvSpPr>
            <a:spLocks noGrp="1"/>
          </p:cNvSpPr>
          <p:nvPr>
            <p:ph type="sldNum" sz="quarter" idx="12"/>
          </p:nvPr>
        </p:nvSpPr>
        <p:spPr/>
        <p:txBody>
          <a:bodyPr/>
          <a:lstStyle/>
          <a:p>
            <a:fld id="{E256386A-697E-4643-A39C-734AD2052EC4}" type="slidenum">
              <a:rPr lang="en-GB" smtClean="0"/>
              <a:pPr/>
              <a:t>27</a:t>
            </a:fld>
            <a:endParaRPr lang="en-GB"/>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smtClean="0"/>
              <a:t>Replacement </a:t>
            </a:r>
            <a:endParaRPr lang="en-GB" dirty="0"/>
          </a:p>
        </p:txBody>
      </p:sp>
      <p:sp>
        <p:nvSpPr>
          <p:cNvPr id="4" name="Date Placeholder 3"/>
          <p:cNvSpPr>
            <a:spLocks noGrp="1"/>
          </p:cNvSpPr>
          <p:nvPr>
            <p:ph type="dt" sz="half" idx="10"/>
          </p:nvPr>
        </p:nvSpPr>
        <p:spPr/>
        <p:txBody>
          <a:bodyPr/>
          <a:lstStyle/>
          <a:p>
            <a:r>
              <a:rPr lang="en-US" smtClean="0"/>
              <a:t>MARCH 12</a:t>
            </a:r>
            <a:endParaRPr lang="en-GB"/>
          </a:p>
        </p:txBody>
      </p:sp>
      <p:sp>
        <p:nvSpPr>
          <p:cNvPr id="5" name="Footer Placeholder 4"/>
          <p:cNvSpPr>
            <a:spLocks noGrp="1"/>
          </p:cNvSpPr>
          <p:nvPr>
            <p:ph type="ftr" sz="quarter" idx="11"/>
          </p:nvPr>
        </p:nvSpPr>
        <p:spPr/>
        <p:txBody>
          <a:bodyPr/>
          <a:lstStyle/>
          <a:p>
            <a:r>
              <a:rPr lang="en-GB" smtClean="0"/>
              <a:t>Cache Design</a:t>
            </a:r>
            <a:endParaRPr lang="en-GB"/>
          </a:p>
        </p:txBody>
      </p:sp>
      <p:sp>
        <p:nvSpPr>
          <p:cNvPr id="6" name="Slide Number Placeholder 5"/>
          <p:cNvSpPr>
            <a:spLocks noGrp="1"/>
          </p:cNvSpPr>
          <p:nvPr>
            <p:ph type="sldNum" sz="quarter" idx="12"/>
          </p:nvPr>
        </p:nvSpPr>
        <p:spPr/>
        <p:txBody>
          <a:bodyPr/>
          <a:lstStyle/>
          <a:p>
            <a:fld id="{E256386A-697E-4643-A39C-734AD2052EC4}" type="slidenum">
              <a:rPr lang="en-GB" smtClean="0"/>
              <a:pPr/>
              <a:t>28</a:t>
            </a:fld>
            <a:endParaRPr lang="en-GB"/>
          </a:p>
        </p:txBody>
      </p:sp>
      <p:sp>
        <p:nvSpPr>
          <p:cNvPr id="8" name="Content Placeholder 7"/>
          <p:cNvSpPr>
            <a:spLocks noGrp="1"/>
          </p:cNvSpPr>
          <p:nvPr>
            <p:ph sz="quarter" idx="1"/>
          </p:nvPr>
        </p:nvSpPr>
        <p:spPr/>
        <p:txBody>
          <a:bodyPr>
            <a:noAutofit/>
          </a:bodyPr>
          <a:lstStyle/>
          <a:p>
            <a:r>
              <a:rPr lang="en-GB" sz="3200" dirty="0" smtClean="0"/>
              <a:t>When a cache miss occurs, new line is to be brought in cache.</a:t>
            </a:r>
          </a:p>
          <a:p>
            <a:pPr lvl="1"/>
            <a:r>
              <a:rPr lang="en-GB" sz="2800" dirty="0" smtClean="0"/>
              <a:t>The line is preferably written in an empty location</a:t>
            </a:r>
          </a:p>
          <a:p>
            <a:r>
              <a:rPr lang="en-GB" sz="3200" dirty="0" smtClean="0"/>
              <a:t>If the cache is full for associative or the set is full for set-associative then a line must be recovered</a:t>
            </a:r>
          </a:p>
          <a:p>
            <a:pPr lvl="1"/>
            <a:r>
              <a:rPr lang="en-GB" sz="2800" dirty="0" smtClean="0"/>
              <a:t>Select a line for replacement – </a:t>
            </a:r>
            <a:r>
              <a:rPr lang="en-GB" sz="2800" dirty="0" smtClean="0">
                <a:solidFill>
                  <a:srgbClr val="FF0000"/>
                </a:solidFill>
              </a:rPr>
              <a:t>VICTIM</a:t>
            </a:r>
          </a:p>
          <a:p>
            <a:pPr lvl="1"/>
            <a:r>
              <a:rPr lang="en-GB" sz="2800" dirty="0" smtClean="0"/>
              <a:t>Read the block from cache and write in RAM</a:t>
            </a:r>
          </a:p>
          <a:p>
            <a:pPr lvl="1"/>
            <a:r>
              <a:rPr lang="en-GB" sz="2800" dirty="0" smtClean="0"/>
              <a:t>Write the new block in cache line</a:t>
            </a:r>
            <a:endParaRPr lang="en-GB" sz="28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normAutofit fontScale="90000"/>
          </a:bodyPr>
          <a:lstStyle/>
          <a:p>
            <a:r>
              <a:rPr lang="en-US"/>
              <a:t>Replacement Algorithms (1)</a:t>
            </a:r>
            <a:br>
              <a:rPr lang="en-US"/>
            </a:br>
            <a:r>
              <a:rPr lang="en-US"/>
              <a:t>Direct mapping</a:t>
            </a:r>
          </a:p>
        </p:txBody>
      </p:sp>
      <p:sp>
        <p:nvSpPr>
          <p:cNvPr id="52227" name="Rectangle 3"/>
          <p:cNvSpPr>
            <a:spLocks noGrp="1" noChangeArrowheads="1"/>
          </p:cNvSpPr>
          <p:nvPr>
            <p:ph type="body" idx="1"/>
          </p:nvPr>
        </p:nvSpPr>
        <p:spPr/>
        <p:txBody>
          <a:bodyPr>
            <a:normAutofit/>
          </a:bodyPr>
          <a:lstStyle/>
          <a:p>
            <a:r>
              <a:rPr lang="en-US" sz="2800" dirty="0"/>
              <a:t>No </a:t>
            </a:r>
            <a:r>
              <a:rPr lang="en-US" sz="2800" dirty="0" smtClean="0"/>
              <a:t>choice of victim</a:t>
            </a:r>
          </a:p>
          <a:p>
            <a:pPr lvl="1"/>
            <a:r>
              <a:rPr lang="en-US" sz="2400" dirty="0" smtClean="0"/>
              <a:t>Victim is already known</a:t>
            </a:r>
            <a:endParaRPr lang="en-US" sz="2400" dirty="0"/>
          </a:p>
          <a:p>
            <a:r>
              <a:rPr lang="en-US" sz="2800" dirty="0"/>
              <a:t>Each block only maps to one line</a:t>
            </a:r>
          </a:p>
          <a:p>
            <a:r>
              <a:rPr lang="en-US" sz="2800" dirty="0"/>
              <a:t>Replace that </a:t>
            </a:r>
            <a:r>
              <a:rPr lang="en-US" sz="2800" dirty="0" smtClean="0"/>
              <a:t>line </a:t>
            </a:r>
            <a:endParaRPr lang="en-US" sz="2800" dirty="0"/>
          </a:p>
        </p:txBody>
      </p:sp>
      <p:sp>
        <p:nvSpPr>
          <p:cNvPr id="4" name="Date Placeholder 3"/>
          <p:cNvSpPr>
            <a:spLocks noGrp="1"/>
          </p:cNvSpPr>
          <p:nvPr>
            <p:ph type="dt" sz="half" idx="10"/>
          </p:nvPr>
        </p:nvSpPr>
        <p:spPr/>
        <p:txBody>
          <a:bodyPr/>
          <a:lstStyle/>
          <a:p>
            <a:r>
              <a:rPr lang="en-US" smtClean="0"/>
              <a:t>MARCH 12</a:t>
            </a:r>
            <a:endParaRPr lang="en-GB"/>
          </a:p>
        </p:txBody>
      </p:sp>
      <p:sp>
        <p:nvSpPr>
          <p:cNvPr id="5" name="Slide Number Placeholder 4"/>
          <p:cNvSpPr>
            <a:spLocks noGrp="1"/>
          </p:cNvSpPr>
          <p:nvPr>
            <p:ph type="sldNum" sz="quarter" idx="12"/>
          </p:nvPr>
        </p:nvSpPr>
        <p:spPr/>
        <p:txBody>
          <a:bodyPr/>
          <a:lstStyle/>
          <a:p>
            <a:fld id="{E256386A-697E-4643-A39C-734AD2052EC4}" type="slidenum">
              <a:rPr lang="en-GB" smtClean="0"/>
              <a:pPr/>
              <a:t>29</a:t>
            </a:fld>
            <a:endParaRPr lang="en-GB"/>
          </a:p>
        </p:txBody>
      </p:sp>
      <p:sp>
        <p:nvSpPr>
          <p:cNvPr id="6" name="Footer Placeholder 5"/>
          <p:cNvSpPr>
            <a:spLocks noGrp="1"/>
          </p:cNvSpPr>
          <p:nvPr>
            <p:ph type="ftr" sz="quarter" idx="11"/>
          </p:nvPr>
        </p:nvSpPr>
        <p:spPr/>
        <p:txBody>
          <a:bodyPr/>
          <a:lstStyle/>
          <a:p>
            <a:r>
              <a:rPr lang="en-GB" smtClean="0"/>
              <a:t>Cache Design</a:t>
            </a:r>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GB"/>
              <a:t>Size does matter</a:t>
            </a:r>
          </a:p>
        </p:txBody>
      </p:sp>
      <p:sp>
        <p:nvSpPr>
          <p:cNvPr id="32771" name="Rectangle 3"/>
          <p:cNvSpPr>
            <a:spLocks noGrp="1" noChangeArrowheads="1"/>
          </p:cNvSpPr>
          <p:nvPr>
            <p:ph type="body" idx="1"/>
          </p:nvPr>
        </p:nvSpPr>
        <p:spPr/>
        <p:txBody>
          <a:bodyPr/>
          <a:lstStyle/>
          <a:p>
            <a:r>
              <a:rPr lang="en-GB"/>
              <a:t>Cost</a:t>
            </a:r>
          </a:p>
          <a:p>
            <a:pPr lvl="1"/>
            <a:r>
              <a:rPr lang="en-GB"/>
              <a:t>More cache is expensive</a:t>
            </a:r>
          </a:p>
          <a:p>
            <a:r>
              <a:rPr lang="en-GB"/>
              <a:t>Speed</a:t>
            </a:r>
          </a:p>
          <a:p>
            <a:pPr lvl="1"/>
            <a:r>
              <a:rPr lang="en-GB"/>
              <a:t>More cache is faster (up to a point)</a:t>
            </a:r>
          </a:p>
          <a:p>
            <a:pPr lvl="1"/>
            <a:r>
              <a:rPr lang="en-GB"/>
              <a:t>Checking cache for data takes time</a:t>
            </a:r>
          </a:p>
        </p:txBody>
      </p:sp>
      <p:sp>
        <p:nvSpPr>
          <p:cNvPr id="4" name="Date Placeholder 3"/>
          <p:cNvSpPr>
            <a:spLocks noGrp="1"/>
          </p:cNvSpPr>
          <p:nvPr>
            <p:ph type="dt" sz="half" idx="10"/>
          </p:nvPr>
        </p:nvSpPr>
        <p:spPr/>
        <p:txBody>
          <a:bodyPr/>
          <a:lstStyle/>
          <a:p>
            <a:r>
              <a:rPr lang="en-US" smtClean="0"/>
              <a:t>MARCH 12</a:t>
            </a:r>
            <a:endParaRPr lang="en-GB"/>
          </a:p>
        </p:txBody>
      </p:sp>
      <p:sp>
        <p:nvSpPr>
          <p:cNvPr id="5" name="Slide Number Placeholder 4"/>
          <p:cNvSpPr>
            <a:spLocks noGrp="1"/>
          </p:cNvSpPr>
          <p:nvPr>
            <p:ph type="sldNum" sz="quarter" idx="12"/>
          </p:nvPr>
        </p:nvSpPr>
        <p:spPr/>
        <p:txBody>
          <a:bodyPr/>
          <a:lstStyle/>
          <a:p>
            <a:fld id="{E256386A-697E-4643-A39C-734AD2052EC4}" type="slidenum">
              <a:rPr lang="en-GB" smtClean="0"/>
              <a:pPr/>
              <a:t>3</a:t>
            </a:fld>
            <a:endParaRPr lang="en-GB"/>
          </a:p>
        </p:txBody>
      </p:sp>
      <p:sp>
        <p:nvSpPr>
          <p:cNvPr id="6" name="Footer Placeholder 5"/>
          <p:cNvSpPr>
            <a:spLocks noGrp="1"/>
          </p:cNvSpPr>
          <p:nvPr>
            <p:ph type="ftr" sz="quarter" idx="11"/>
          </p:nvPr>
        </p:nvSpPr>
        <p:spPr/>
        <p:txBody>
          <a:bodyPr/>
          <a:lstStyle/>
          <a:p>
            <a:r>
              <a:rPr lang="en-GB" smtClean="0"/>
              <a:t>Cache Design</a:t>
            </a:r>
            <a:endParaRPr lang="en-GB"/>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normAutofit fontScale="90000"/>
          </a:bodyPr>
          <a:lstStyle/>
          <a:p>
            <a:r>
              <a:rPr lang="en-US"/>
              <a:t>Replacement Algorithms (2)</a:t>
            </a:r>
            <a:br>
              <a:rPr lang="en-US"/>
            </a:br>
            <a:r>
              <a:rPr lang="en-US"/>
              <a:t>Associative &amp; Set Associative</a:t>
            </a:r>
          </a:p>
        </p:txBody>
      </p:sp>
      <p:sp>
        <p:nvSpPr>
          <p:cNvPr id="54275" name="Rectangle 3"/>
          <p:cNvSpPr>
            <a:spLocks noGrp="1" noChangeArrowheads="1"/>
          </p:cNvSpPr>
          <p:nvPr>
            <p:ph type="body" idx="1"/>
          </p:nvPr>
        </p:nvSpPr>
        <p:spPr>
          <a:xfrm>
            <a:off x="609600" y="1371600"/>
            <a:ext cx="8178800" cy="4800600"/>
          </a:xfrm>
        </p:spPr>
        <p:txBody>
          <a:bodyPr>
            <a:normAutofit/>
          </a:bodyPr>
          <a:lstStyle/>
          <a:p>
            <a:pPr>
              <a:lnSpc>
                <a:spcPct val="90000"/>
              </a:lnSpc>
            </a:pPr>
            <a:r>
              <a:rPr lang="en-US" dirty="0" smtClean="0"/>
              <a:t>Better selection of victim</a:t>
            </a:r>
          </a:p>
          <a:p>
            <a:pPr>
              <a:lnSpc>
                <a:spcPct val="90000"/>
              </a:lnSpc>
            </a:pPr>
            <a:r>
              <a:rPr lang="en-US" dirty="0" smtClean="0"/>
              <a:t>Hardware </a:t>
            </a:r>
            <a:r>
              <a:rPr lang="en-US" dirty="0"/>
              <a:t>implemented algorithm (speed)</a:t>
            </a:r>
          </a:p>
          <a:p>
            <a:pPr>
              <a:lnSpc>
                <a:spcPct val="90000"/>
              </a:lnSpc>
            </a:pPr>
            <a:r>
              <a:rPr lang="en-US" dirty="0"/>
              <a:t>Least Recently used (LRU)</a:t>
            </a:r>
          </a:p>
          <a:p>
            <a:pPr>
              <a:lnSpc>
                <a:spcPct val="90000"/>
              </a:lnSpc>
            </a:pPr>
            <a:r>
              <a:rPr lang="en-US" dirty="0"/>
              <a:t>e.g. in 2 way set associative</a:t>
            </a:r>
          </a:p>
          <a:p>
            <a:pPr lvl="1">
              <a:lnSpc>
                <a:spcPct val="90000"/>
              </a:lnSpc>
            </a:pPr>
            <a:r>
              <a:rPr lang="en-US" dirty="0"/>
              <a:t>Which of the 2 block is </a:t>
            </a:r>
            <a:r>
              <a:rPr lang="en-US" dirty="0" smtClean="0"/>
              <a:t>LRU?</a:t>
            </a:r>
            <a:endParaRPr lang="en-US" dirty="0"/>
          </a:p>
          <a:p>
            <a:pPr>
              <a:lnSpc>
                <a:spcPct val="90000"/>
              </a:lnSpc>
            </a:pPr>
            <a:r>
              <a:rPr lang="en-US" dirty="0"/>
              <a:t>First in first out (FIFO)</a:t>
            </a:r>
          </a:p>
          <a:p>
            <a:pPr lvl="1">
              <a:lnSpc>
                <a:spcPct val="90000"/>
              </a:lnSpc>
            </a:pPr>
            <a:r>
              <a:rPr lang="en-US" dirty="0"/>
              <a:t>replace block that has been in cache </a:t>
            </a:r>
            <a:r>
              <a:rPr lang="en-US" dirty="0" smtClean="0"/>
              <a:t>longest</a:t>
            </a:r>
            <a:endParaRPr lang="en-US" dirty="0"/>
          </a:p>
          <a:p>
            <a:pPr>
              <a:lnSpc>
                <a:spcPct val="90000"/>
              </a:lnSpc>
            </a:pPr>
            <a:r>
              <a:rPr lang="en-US" dirty="0"/>
              <a:t>Least frequently used</a:t>
            </a:r>
          </a:p>
          <a:p>
            <a:pPr lvl="1">
              <a:lnSpc>
                <a:spcPct val="90000"/>
              </a:lnSpc>
            </a:pPr>
            <a:r>
              <a:rPr lang="en-US" dirty="0"/>
              <a:t>replace block which has had fewest </a:t>
            </a:r>
            <a:r>
              <a:rPr lang="en-US" dirty="0" smtClean="0"/>
              <a:t>hits</a:t>
            </a:r>
          </a:p>
          <a:p>
            <a:pPr lvl="1">
              <a:lnSpc>
                <a:spcPct val="90000"/>
              </a:lnSpc>
            </a:pPr>
            <a:r>
              <a:rPr lang="en-US" dirty="0" smtClean="0"/>
              <a:t>Create a histogram</a:t>
            </a:r>
            <a:endParaRPr lang="en-US" dirty="0"/>
          </a:p>
          <a:p>
            <a:pPr>
              <a:lnSpc>
                <a:spcPct val="90000"/>
              </a:lnSpc>
            </a:pPr>
            <a:r>
              <a:rPr lang="en-US" dirty="0"/>
              <a:t>Random</a:t>
            </a:r>
          </a:p>
          <a:p>
            <a:pPr>
              <a:lnSpc>
                <a:spcPct val="90000"/>
              </a:lnSpc>
            </a:pPr>
            <a:endParaRPr lang="en-US" dirty="0"/>
          </a:p>
        </p:txBody>
      </p:sp>
      <p:sp>
        <p:nvSpPr>
          <p:cNvPr id="4" name="Date Placeholder 3"/>
          <p:cNvSpPr>
            <a:spLocks noGrp="1"/>
          </p:cNvSpPr>
          <p:nvPr>
            <p:ph type="dt" sz="half" idx="10"/>
          </p:nvPr>
        </p:nvSpPr>
        <p:spPr/>
        <p:txBody>
          <a:bodyPr/>
          <a:lstStyle/>
          <a:p>
            <a:r>
              <a:rPr lang="en-US" smtClean="0"/>
              <a:t>MARCH 12</a:t>
            </a:r>
            <a:endParaRPr lang="en-GB"/>
          </a:p>
        </p:txBody>
      </p:sp>
      <p:sp>
        <p:nvSpPr>
          <p:cNvPr id="5" name="Slide Number Placeholder 4"/>
          <p:cNvSpPr>
            <a:spLocks noGrp="1"/>
          </p:cNvSpPr>
          <p:nvPr>
            <p:ph type="sldNum" sz="quarter" idx="12"/>
          </p:nvPr>
        </p:nvSpPr>
        <p:spPr/>
        <p:txBody>
          <a:bodyPr/>
          <a:lstStyle/>
          <a:p>
            <a:fld id="{E256386A-697E-4643-A39C-734AD2052EC4}" type="slidenum">
              <a:rPr lang="en-GB" smtClean="0"/>
              <a:pPr/>
              <a:t>30</a:t>
            </a:fld>
            <a:endParaRPr lang="en-GB"/>
          </a:p>
        </p:txBody>
      </p:sp>
      <p:sp>
        <p:nvSpPr>
          <p:cNvPr id="6" name="Footer Placeholder 5"/>
          <p:cNvSpPr>
            <a:spLocks noGrp="1"/>
          </p:cNvSpPr>
          <p:nvPr>
            <p:ph type="ftr" sz="quarter" idx="11"/>
          </p:nvPr>
        </p:nvSpPr>
        <p:spPr/>
        <p:txBody>
          <a:bodyPr/>
          <a:lstStyle/>
          <a:p>
            <a:r>
              <a:rPr lang="en-GB" smtClean="0"/>
              <a:t>Cache Design</a:t>
            </a:r>
            <a:endParaRPr lang="en-GB"/>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smtClean="0"/>
              <a:t>Writing Policies</a:t>
            </a:r>
            <a:endParaRPr lang="en-GB" dirty="0"/>
          </a:p>
        </p:txBody>
      </p:sp>
      <p:sp>
        <p:nvSpPr>
          <p:cNvPr id="8" name="Text Placeholder 7"/>
          <p:cNvSpPr>
            <a:spLocks noGrp="1"/>
          </p:cNvSpPr>
          <p:nvPr>
            <p:ph type="body" idx="1"/>
          </p:nvPr>
        </p:nvSpPr>
        <p:spPr/>
        <p:txBody>
          <a:bodyPr/>
          <a:lstStyle/>
          <a:p>
            <a:r>
              <a:rPr lang="en-GB" dirty="0" smtClean="0"/>
              <a:t>Cache Memory</a:t>
            </a:r>
            <a:endParaRPr lang="en-GB" dirty="0"/>
          </a:p>
        </p:txBody>
      </p:sp>
      <p:sp>
        <p:nvSpPr>
          <p:cNvPr id="3" name="Date Placeholder 2"/>
          <p:cNvSpPr>
            <a:spLocks noGrp="1"/>
          </p:cNvSpPr>
          <p:nvPr>
            <p:ph type="dt" sz="half" idx="10"/>
          </p:nvPr>
        </p:nvSpPr>
        <p:spPr/>
        <p:txBody>
          <a:bodyPr/>
          <a:lstStyle/>
          <a:p>
            <a:r>
              <a:rPr lang="en-US" smtClean="0"/>
              <a:t>MARCH 12</a:t>
            </a:r>
            <a:endParaRPr lang="en-GB"/>
          </a:p>
        </p:txBody>
      </p:sp>
      <p:sp>
        <p:nvSpPr>
          <p:cNvPr id="4" name="Footer Placeholder 3"/>
          <p:cNvSpPr>
            <a:spLocks noGrp="1"/>
          </p:cNvSpPr>
          <p:nvPr>
            <p:ph type="ftr" sz="quarter" idx="11"/>
          </p:nvPr>
        </p:nvSpPr>
        <p:spPr/>
        <p:txBody>
          <a:bodyPr/>
          <a:lstStyle/>
          <a:p>
            <a:r>
              <a:rPr lang="en-GB" smtClean="0"/>
              <a:t>Cache Design</a:t>
            </a:r>
            <a:endParaRPr lang="en-GB"/>
          </a:p>
        </p:txBody>
      </p:sp>
      <p:sp>
        <p:nvSpPr>
          <p:cNvPr id="5" name="Slide Number Placeholder 4"/>
          <p:cNvSpPr>
            <a:spLocks noGrp="1"/>
          </p:cNvSpPr>
          <p:nvPr>
            <p:ph type="sldNum" sz="quarter" idx="12"/>
          </p:nvPr>
        </p:nvSpPr>
        <p:spPr/>
        <p:txBody>
          <a:bodyPr/>
          <a:lstStyle/>
          <a:p>
            <a:fld id="{E256386A-697E-4643-A39C-734AD2052EC4}" type="slidenum">
              <a:rPr lang="en-GB" smtClean="0"/>
              <a:pPr/>
              <a:t>31</a:t>
            </a:fld>
            <a:endParaRPr lang="en-GB"/>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t>Write Policy</a:t>
            </a:r>
          </a:p>
        </p:txBody>
      </p:sp>
      <p:sp>
        <p:nvSpPr>
          <p:cNvPr id="53251" name="Rectangle 3"/>
          <p:cNvSpPr>
            <a:spLocks noGrp="1" noChangeArrowheads="1"/>
          </p:cNvSpPr>
          <p:nvPr>
            <p:ph type="body" idx="1"/>
          </p:nvPr>
        </p:nvSpPr>
        <p:spPr/>
        <p:txBody>
          <a:bodyPr>
            <a:normAutofit/>
          </a:bodyPr>
          <a:lstStyle/>
          <a:p>
            <a:r>
              <a:rPr lang="en-US" sz="3200" dirty="0"/>
              <a:t>Must not overwrite a cache block unless main memory is up to date</a:t>
            </a:r>
          </a:p>
          <a:p>
            <a:r>
              <a:rPr lang="en-US" sz="3200" dirty="0"/>
              <a:t>Multiple CPUs may have individual caches</a:t>
            </a:r>
          </a:p>
          <a:p>
            <a:r>
              <a:rPr lang="en-US" sz="3200" dirty="0"/>
              <a:t>I/O may address main memory directly</a:t>
            </a:r>
          </a:p>
        </p:txBody>
      </p:sp>
      <p:sp>
        <p:nvSpPr>
          <p:cNvPr id="4" name="Date Placeholder 3"/>
          <p:cNvSpPr>
            <a:spLocks noGrp="1"/>
          </p:cNvSpPr>
          <p:nvPr>
            <p:ph type="dt" sz="half" idx="10"/>
          </p:nvPr>
        </p:nvSpPr>
        <p:spPr/>
        <p:txBody>
          <a:bodyPr/>
          <a:lstStyle/>
          <a:p>
            <a:r>
              <a:rPr lang="en-US" smtClean="0"/>
              <a:t>MARCH 12</a:t>
            </a:r>
            <a:endParaRPr lang="en-GB"/>
          </a:p>
        </p:txBody>
      </p:sp>
      <p:sp>
        <p:nvSpPr>
          <p:cNvPr id="5" name="Slide Number Placeholder 4"/>
          <p:cNvSpPr>
            <a:spLocks noGrp="1"/>
          </p:cNvSpPr>
          <p:nvPr>
            <p:ph type="sldNum" sz="quarter" idx="12"/>
          </p:nvPr>
        </p:nvSpPr>
        <p:spPr/>
        <p:txBody>
          <a:bodyPr/>
          <a:lstStyle/>
          <a:p>
            <a:fld id="{E256386A-697E-4643-A39C-734AD2052EC4}" type="slidenum">
              <a:rPr lang="en-GB" smtClean="0"/>
              <a:pPr/>
              <a:t>32</a:t>
            </a:fld>
            <a:endParaRPr lang="en-GB"/>
          </a:p>
        </p:txBody>
      </p:sp>
      <p:sp>
        <p:nvSpPr>
          <p:cNvPr id="6" name="Footer Placeholder 5"/>
          <p:cNvSpPr>
            <a:spLocks noGrp="1"/>
          </p:cNvSpPr>
          <p:nvPr>
            <p:ph type="ftr" sz="quarter" idx="11"/>
          </p:nvPr>
        </p:nvSpPr>
        <p:spPr/>
        <p:txBody>
          <a:bodyPr/>
          <a:lstStyle/>
          <a:p>
            <a:r>
              <a:rPr lang="en-GB" smtClean="0"/>
              <a:t>Cache Design</a:t>
            </a:r>
            <a:endParaRPr lang="en-GB"/>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t>Write through</a:t>
            </a:r>
          </a:p>
        </p:txBody>
      </p:sp>
      <p:sp>
        <p:nvSpPr>
          <p:cNvPr id="55299" name="Rectangle 3"/>
          <p:cNvSpPr>
            <a:spLocks noGrp="1" noChangeArrowheads="1"/>
          </p:cNvSpPr>
          <p:nvPr>
            <p:ph type="body" idx="1"/>
          </p:nvPr>
        </p:nvSpPr>
        <p:spPr>
          <a:xfrm>
            <a:off x="457200" y="1219200"/>
            <a:ext cx="3581400" cy="4937760"/>
          </a:xfrm>
        </p:spPr>
        <p:txBody>
          <a:bodyPr/>
          <a:lstStyle/>
          <a:p>
            <a:r>
              <a:rPr lang="en-US" dirty="0"/>
              <a:t>All writes go to main memory as well as cache</a:t>
            </a:r>
          </a:p>
          <a:p>
            <a:r>
              <a:rPr lang="en-US" dirty="0"/>
              <a:t>Multiple CPUs can monitor main memory traffic to keep local (to CPU) cache up to date</a:t>
            </a:r>
          </a:p>
          <a:p>
            <a:r>
              <a:rPr lang="en-US" dirty="0"/>
              <a:t>Lots of traffic</a:t>
            </a:r>
          </a:p>
          <a:p>
            <a:r>
              <a:rPr lang="en-US" dirty="0"/>
              <a:t>Slows down writes</a:t>
            </a:r>
          </a:p>
          <a:p>
            <a:pPr>
              <a:buNone/>
            </a:pPr>
            <a:endParaRPr lang="en-US" dirty="0"/>
          </a:p>
        </p:txBody>
      </p:sp>
      <p:sp>
        <p:nvSpPr>
          <p:cNvPr id="4" name="Date Placeholder 3"/>
          <p:cNvSpPr>
            <a:spLocks noGrp="1"/>
          </p:cNvSpPr>
          <p:nvPr>
            <p:ph type="dt" sz="half" idx="10"/>
          </p:nvPr>
        </p:nvSpPr>
        <p:spPr/>
        <p:txBody>
          <a:bodyPr/>
          <a:lstStyle/>
          <a:p>
            <a:r>
              <a:rPr lang="en-US" smtClean="0"/>
              <a:t>MARCH 12</a:t>
            </a:r>
            <a:endParaRPr lang="en-GB"/>
          </a:p>
        </p:txBody>
      </p:sp>
      <p:sp>
        <p:nvSpPr>
          <p:cNvPr id="5" name="Slide Number Placeholder 4"/>
          <p:cNvSpPr>
            <a:spLocks noGrp="1"/>
          </p:cNvSpPr>
          <p:nvPr>
            <p:ph type="sldNum" sz="quarter" idx="12"/>
          </p:nvPr>
        </p:nvSpPr>
        <p:spPr/>
        <p:txBody>
          <a:bodyPr/>
          <a:lstStyle/>
          <a:p>
            <a:fld id="{E256386A-697E-4643-A39C-734AD2052EC4}" type="slidenum">
              <a:rPr lang="en-GB" smtClean="0"/>
              <a:pPr/>
              <a:t>33</a:t>
            </a:fld>
            <a:endParaRPr lang="en-GB"/>
          </a:p>
        </p:txBody>
      </p:sp>
      <p:sp>
        <p:nvSpPr>
          <p:cNvPr id="6" name="Footer Placeholder 5"/>
          <p:cNvSpPr>
            <a:spLocks noGrp="1"/>
          </p:cNvSpPr>
          <p:nvPr>
            <p:ph type="ftr" sz="quarter" idx="11"/>
          </p:nvPr>
        </p:nvSpPr>
        <p:spPr/>
        <p:txBody>
          <a:bodyPr/>
          <a:lstStyle/>
          <a:p>
            <a:r>
              <a:rPr lang="en-GB" smtClean="0"/>
              <a:t>Cache Design</a:t>
            </a:r>
            <a:endParaRPr lang="en-GB"/>
          </a:p>
        </p:txBody>
      </p:sp>
      <p:pic>
        <p:nvPicPr>
          <p:cNvPr id="8" name="Picture 2"/>
          <p:cNvPicPr>
            <a:picLocks noChangeAspect="1" noChangeArrowheads="1"/>
          </p:cNvPicPr>
          <p:nvPr/>
        </p:nvPicPr>
        <p:blipFill>
          <a:blip r:embed="rId3"/>
          <a:srcRect/>
          <a:stretch>
            <a:fillRect/>
          </a:stretch>
        </p:blipFill>
        <p:spPr bwMode="auto">
          <a:xfrm>
            <a:off x="4419600" y="457200"/>
            <a:ext cx="4238625" cy="5715000"/>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t>Write back</a:t>
            </a:r>
          </a:p>
        </p:txBody>
      </p:sp>
      <p:sp>
        <p:nvSpPr>
          <p:cNvPr id="58371" name="Rectangle 3"/>
          <p:cNvSpPr>
            <a:spLocks noGrp="1" noChangeArrowheads="1"/>
          </p:cNvSpPr>
          <p:nvPr>
            <p:ph type="body" idx="1"/>
          </p:nvPr>
        </p:nvSpPr>
        <p:spPr>
          <a:xfrm>
            <a:off x="457200" y="1219200"/>
            <a:ext cx="3657600" cy="4937760"/>
          </a:xfrm>
        </p:spPr>
        <p:txBody>
          <a:bodyPr>
            <a:normAutofit fontScale="92500" lnSpcReduction="10000"/>
          </a:bodyPr>
          <a:lstStyle/>
          <a:p>
            <a:r>
              <a:rPr lang="en-US" dirty="0"/>
              <a:t>Updates initially made in cache only</a:t>
            </a:r>
          </a:p>
          <a:p>
            <a:r>
              <a:rPr lang="en-US" dirty="0"/>
              <a:t>Update bit for cache slot is set when update occurs</a:t>
            </a:r>
          </a:p>
          <a:p>
            <a:r>
              <a:rPr lang="en-US" dirty="0"/>
              <a:t>If block is to be replaced, write to main memory only if update bit is set</a:t>
            </a:r>
          </a:p>
          <a:p>
            <a:r>
              <a:rPr lang="en-US" dirty="0"/>
              <a:t>Other caches get out of sync</a:t>
            </a:r>
          </a:p>
          <a:p>
            <a:r>
              <a:rPr lang="en-US" dirty="0"/>
              <a:t>I/O must access main memory through </a:t>
            </a:r>
            <a:r>
              <a:rPr lang="en-US" dirty="0" smtClean="0"/>
              <a:t>cache</a:t>
            </a:r>
            <a:endParaRPr lang="en-US" dirty="0"/>
          </a:p>
        </p:txBody>
      </p:sp>
      <p:sp>
        <p:nvSpPr>
          <p:cNvPr id="4" name="Date Placeholder 3"/>
          <p:cNvSpPr>
            <a:spLocks noGrp="1"/>
          </p:cNvSpPr>
          <p:nvPr>
            <p:ph type="dt" sz="half" idx="10"/>
          </p:nvPr>
        </p:nvSpPr>
        <p:spPr/>
        <p:txBody>
          <a:bodyPr/>
          <a:lstStyle/>
          <a:p>
            <a:r>
              <a:rPr lang="en-US" smtClean="0"/>
              <a:t>MARCH 12</a:t>
            </a:r>
            <a:endParaRPr lang="en-GB"/>
          </a:p>
        </p:txBody>
      </p:sp>
      <p:sp>
        <p:nvSpPr>
          <p:cNvPr id="5" name="Slide Number Placeholder 4"/>
          <p:cNvSpPr>
            <a:spLocks noGrp="1"/>
          </p:cNvSpPr>
          <p:nvPr>
            <p:ph type="sldNum" sz="quarter" idx="12"/>
          </p:nvPr>
        </p:nvSpPr>
        <p:spPr/>
        <p:txBody>
          <a:bodyPr/>
          <a:lstStyle/>
          <a:p>
            <a:fld id="{E256386A-697E-4643-A39C-734AD2052EC4}" type="slidenum">
              <a:rPr lang="en-GB" smtClean="0"/>
              <a:pPr/>
              <a:t>34</a:t>
            </a:fld>
            <a:endParaRPr lang="en-GB"/>
          </a:p>
        </p:txBody>
      </p:sp>
      <p:sp>
        <p:nvSpPr>
          <p:cNvPr id="6" name="Footer Placeholder 5"/>
          <p:cNvSpPr>
            <a:spLocks noGrp="1"/>
          </p:cNvSpPr>
          <p:nvPr>
            <p:ph type="ftr" sz="quarter" idx="11"/>
          </p:nvPr>
        </p:nvSpPr>
        <p:spPr/>
        <p:txBody>
          <a:bodyPr/>
          <a:lstStyle/>
          <a:p>
            <a:r>
              <a:rPr lang="en-GB" smtClean="0"/>
              <a:t>Cache Design</a:t>
            </a:r>
            <a:endParaRPr lang="en-GB"/>
          </a:p>
        </p:txBody>
      </p:sp>
      <p:pic>
        <p:nvPicPr>
          <p:cNvPr id="3074" name="Picture 2"/>
          <p:cNvPicPr>
            <a:picLocks noChangeAspect="1" noChangeArrowheads="1"/>
          </p:cNvPicPr>
          <p:nvPr/>
        </p:nvPicPr>
        <p:blipFill>
          <a:blip r:embed="rId3"/>
          <a:srcRect/>
          <a:stretch>
            <a:fillRect/>
          </a:stretch>
        </p:blipFill>
        <p:spPr bwMode="auto">
          <a:xfrm>
            <a:off x="4191000" y="457200"/>
            <a:ext cx="4457700" cy="5715000"/>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smtClean="0"/>
              <a:t>Cache Coherency</a:t>
            </a:r>
            <a:endParaRPr lang="en-GB" dirty="0"/>
          </a:p>
        </p:txBody>
      </p:sp>
      <p:sp>
        <p:nvSpPr>
          <p:cNvPr id="8" name="Text Placeholder 7"/>
          <p:cNvSpPr>
            <a:spLocks noGrp="1"/>
          </p:cNvSpPr>
          <p:nvPr>
            <p:ph type="body" idx="1"/>
          </p:nvPr>
        </p:nvSpPr>
        <p:spPr/>
        <p:txBody>
          <a:bodyPr/>
          <a:lstStyle/>
          <a:p>
            <a:r>
              <a:rPr lang="en-GB" dirty="0" smtClean="0"/>
              <a:t>Coherent Data</a:t>
            </a:r>
            <a:endParaRPr lang="en-GB" dirty="0"/>
          </a:p>
        </p:txBody>
      </p:sp>
      <p:sp>
        <p:nvSpPr>
          <p:cNvPr id="3" name="Date Placeholder 2"/>
          <p:cNvSpPr>
            <a:spLocks noGrp="1"/>
          </p:cNvSpPr>
          <p:nvPr>
            <p:ph type="dt" sz="half" idx="10"/>
          </p:nvPr>
        </p:nvSpPr>
        <p:spPr/>
        <p:txBody>
          <a:bodyPr/>
          <a:lstStyle/>
          <a:p>
            <a:r>
              <a:rPr lang="en-US" smtClean="0"/>
              <a:t>MARCH 12</a:t>
            </a:r>
            <a:endParaRPr lang="en-GB"/>
          </a:p>
        </p:txBody>
      </p:sp>
      <p:sp>
        <p:nvSpPr>
          <p:cNvPr id="4" name="Footer Placeholder 3"/>
          <p:cNvSpPr>
            <a:spLocks noGrp="1"/>
          </p:cNvSpPr>
          <p:nvPr>
            <p:ph type="ftr" sz="quarter" idx="11"/>
          </p:nvPr>
        </p:nvSpPr>
        <p:spPr/>
        <p:txBody>
          <a:bodyPr/>
          <a:lstStyle/>
          <a:p>
            <a:r>
              <a:rPr lang="en-GB" smtClean="0"/>
              <a:t>Cache Design</a:t>
            </a:r>
            <a:endParaRPr lang="en-GB"/>
          </a:p>
        </p:txBody>
      </p:sp>
      <p:sp>
        <p:nvSpPr>
          <p:cNvPr id="5" name="Slide Number Placeholder 4"/>
          <p:cNvSpPr>
            <a:spLocks noGrp="1"/>
          </p:cNvSpPr>
          <p:nvPr>
            <p:ph type="sldNum" sz="quarter" idx="12"/>
          </p:nvPr>
        </p:nvSpPr>
        <p:spPr/>
        <p:txBody>
          <a:bodyPr/>
          <a:lstStyle/>
          <a:p>
            <a:fld id="{E256386A-697E-4643-A39C-734AD2052EC4}" type="slidenum">
              <a:rPr lang="en-GB" smtClean="0"/>
              <a:pPr/>
              <a:t>35</a:t>
            </a:fld>
            <a:endParaRPr lang="en-GB"/>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dirty="0" smtClean="0"/>
              <a:t>Cache Coherency</a:t>
            </a:r>
            <a:endParaRPr lang="en-US" dirty="0"/>
          </a:p>
        </p:txBody>
      </p:sp>
      <p:sp>
        <p:nvSpPr>
          <p:cNvPr id="63491" name="Rectangle 3"/>
          <p:cNvSpPr>
            <a:spLocks noGrp="1" noChangeArrowheads="1"/>
          </p:cNvSpPr>
          <p:nvPr>
            <p:ph type="body" idx="1"/>
          </p:nvPr>
        </p:nvSpPr>
        <p:spPr/>
        <p:txBody>
          <a:bodyPr>
            <a:normAutofit fontScale="92500" lnSpcReduction="10000"/>
          </a:bodyPr>
          <a:lstStyle/>
          <a:p>
            <a:r>
              <a:rPr lang="en-US" sz="2800" dirty="0"/>
              <a:t>The synchronization of data in multiple caches such that reading a memory location via any cache will return the most recent data written to that location via any (other) cache.</a:t>
            </a:r>
          </a:p>
          <a:p>
            <a:r>
              <a:rPr lang="en-US" sz="2800" dirty="0" smtClean="0"/>
              <a:t>Some </a:t>
            </a:r>
            <a:r>
              <a:rPr lang="en-US" sz="2800" dirty="0"/>
              <a:t>parallel processors do not cache accesses to shared memory to avoid the issue of cache coherency. </a:t>
            </a:r>
            <a:endParaRPr lang="en-US" sz="2800" dirty="0" smtClean="0"/>
          </a:p>
          <a:p>
            <a:r>
              <a:rPr lang="en-US" sz="2800" dirty="0" smtClean="0"/>
              <a:t>If caches are used with shared memory then some system is required to detect when data in one processor's cache should be discarded or replaced because another processor has updated that memory location. Several such schemes have been devised.</a:t>
            </a:r>
          </a:p>
          <a:p>
            <a:endParaRPr lang="en-US" sz="2800" dirty="0"/>
          </a:p>
        </p:txBody>
      </p:sp>
      <p:sp>
        <p:nvSpPr>
          <p:cNvPr id="4" name="Date Placeholder 3"/>
          <p:cNvSpPr>
            <a:spLocks noGrp="1"/>
          </p:cNvSpPr>
          <p:nvPr>
            <p:ph type="dt" sz="half" idx="10"/>
          </p:nvPr>
        </p:nvSpPr>
        <p:spPr/>
        <p:txBody>
          <a:bodyPr/>
          <a:lstStyle/>
          <a:p>
            <a:r>
              <a:rPr lang="en-US" smtClean="0"/>
              <a:t>MARCH 12</a:t>
            </a:r>
            <a:endParaRPr lang="en-GB"/>
          </a:p>
        </p:txBody>
      </p:sp>
      <p:sp>
        <p:nvSpPr>
          <p:cNvPr id="5" name="Slide Number Placeholder 4"/>
          <p:cNvSpPr>
            <a:spLocks noGrp="1"/>
          </p:cNvSpPr>
          <p:nvPr>
            <p:ph type="sldNum" sz="quarter" idx="12"/>
          </p:nvPr>
        </p:nvSpPr>
        <p:spPr/>
        <p:txBody>
          <a:bodyPr/>
          <a:lstStyle/>
          <a:p>
            <a:fld id="{E256386A-697E-4643-A39C-734AD2052EC4}" type="slidenum">
              <a:rPr lang="en-GB" smtClean="0"/>
              <a:pPr/>
              <a:t>36</a:t>
            </a:fld>
            <a:endParaRPr lang="en-GB"/>
          </a:p>
        </p:txBody>
      </p:sp>
      <p:sp>
        <p:nvSpPr>
          <p:cNvPr id="6" name="Footer Placeholder 5"/>
          <p:cNvSpPr>
            <a:spLocks noGrp="1"/>
          </p:cNvSpPr>
          <p:nvPr>
            <p:ph type="ftr" sz="quarter" idx="11"/>
          </p:nvPr>
        </p:nvSpPr>
        <p:spPr/>
        <p:txBody>
          <a:bodyPr/>
          <a:lstStyle/>
          <a:p>
            <a:r>
              <a:rPr lang="en-GB" smtClean="0"/>
              <a:t>Cache Design</a:t>
            </a:r>
            <a:endParaRPr lang="en-GB"/>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smtClean="0"/>
              <a:t>Cache Performance</a:t>
            </a:r>
            <a:endParaRPr lang="en-GB" dirty="0"/>
          </a:p>
        </p:txBody>
      </p:sp>
      <p:sp>
        <p:nvSpPr>
          <p:cNvPr id="8" name="Text Placeholder 7"/>
          <p:cNvSpPr>
            <a:spLocks noGrp="1"/>
          </p:cNvSpPr>
          <p:nvPr>
            <p:ph type="body" idx="1"/>
          </p:nvPr>
        </p:nvSpPr>
        <p:spPr/>
        <p:txBody>
          <a:bodyPr/>
          <a:lstStyle/>
          <a:p>
            <a:r>
              <a:rPr lang="en-GB" dirty="0" smtClean="0"/>
              <a:t>Which is Better?</a:t>
            </a:r>
            <a:endParaRPr lang="en-GB" dirty="0"/>
          </a:p>
        </p:txBody>
      </p:sp>
      <p:sp>
        <p:nvSpPr>
          <p:cNvPr id="3" name="Date Placeholder 2"/>
          <p:cNvSpPr>
            <a:spLocks noGrp="1"/>
          </p:cNvSpPr>
          <p:nvPr>
            <p:ph type="dt" sz="half" idx="10"/>
          </p:nvPr>
        </p:nvSpPr>
        <p:spPr/>
        <p:txBody>
          <a:bodyPr/>
          <a:lstStyle/>
          <a:p>
            <a:r>
              <a:rPr lang="en-US" smtClean="0"/>
              <a:t>MARCH 12</a:t>
            </a:r>
            <a:endParaRPr lang="en-GB"/>
          </a:p>
        </p:txBody>
      </p:sp>
      <p:sp>
        <p:nvSpPr>
          <p:cNvPr id="4" name="Footer Placeholder 3"/>
          <p:cNvSpPr>
            <a:spLocks noGrp="1"/>
          </p:cNvSpPr>
          <p:nvPr>
            <p:ph type="ftr" sz="quarter" idx="11"/>
          </p:nvPr>
        </p:nvSpPr>
        <p:spPr/>
        <p:txBody>
          <a:bodyPr/>
          <a:lstStyle/>
          <a:p>
            <a:r>
              <a:rPr lang="en-GB" smtClean="0"/>
              <a:t>Cache Design</a:t>
            </a:r>
            <a:endParaRPr lang="en-GB"/>
          </a:p>
        </p:txBody>
      </p:sp>
      <p:sp>
        <p:nvSpPr>
          <p:cNvPr id="5" name="Slide Number Placeholder 4"/>
          <p:cNvSpPr>
            <a:spLocks noGrp="1"/>
          </p:cNvSpPr>
          <p:nvPr>
            <p:ph type="sldNum" sz="quarter" idx="12"/>
          </p:nvPr>
        </p:nvSpPr>
        <p:spPr/>
        <p:txBody>
          <a:bodyPr/>
          <a:lstStyle/>
          <a:p>
            <a:fld id="{E256386A-697E-4643-A39C-734AD2052EC4}" type="slidenum">
              <a:rPr lang="en-GB" smtClean="0"/>
              <a:pPr/>
              <a:t>37</a:t>
            </a:fld>
            <a:endParaRPr lang="en-GB"/>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r>
              <a:rPr lang="en-US"/>
              <a:t>Cache Performance</a:t>
            </a:r>
          </a:p>
        </p:txBody>
      </p:sp>
      <p:sp>
        <p:nvSpPr>
          <p:cNvPr id="129027" name="Rectangle 3"/>
          <p:cNvSpPr>
            <a:spLocks noGrp="1" noChangeArrowheads="1"/>
          </p:cNvSpPr>
          <p:nvPr>
            <p:ph type="body" idx="1"/>
          </p:nvPr>
        </p:nvSpPr>
        <p:spPr/>
        <p:txBody>
          <a:bodyPr/>
          <a:lstStyle/>
          <a:p>
            <a:r>
              <a:rPr lang="en-US" dirty="0"/>
              <a:t>As to which cache read or write policies are best, there is no simple answer. The organization of a cache is optimized for each computer architecture and the mix of programs that the computer executes.</a:t>
            </a:r>
          </a:p>
        </p:txBody>
      </p:sp>
      <p:sp>
        <p:nvSpPr>
          <p:cNvPr id="4" name="Date Placeholder 3"/>
          <p:cNvSpPr>
            <a:spLocks noGrp="1"/>
          </p:cNvSpPr>
          <p:nvPr>
            <p:ph type="dt" sz="half" idx="10"/>
          </p:nvPr>
        </p:nvSpPr>
        <p:spPr/>
        <p:txBody>
          <a:bodyPr/>
          <a:lstStyle/>
          <a:p>
            <a:r>
              <a:rPr lang="en-US" smtClean="0"/>
              <a:t>MARCH 12</a:t>
            </a:r>
            <a:endParaRPr lang="en-GB"/>
          </a:p>
        </p:txBody>
      </p:sp>
      <p:sp>
        <p:nvSpPr>
          <p:cNvPr id="5" name="Slide Number Placeholder 4"/>
          <p:cNvSpPr>
            <a:spLocks noGrp="1"/>
          </p:cNvSpPr>
          <p:nvPr>
            <p:ph type="sldNum" sz="quarter" idx="12"/>
          </p:nvPr>
        </p:nvSpPr>
        <p:spPr/>
        <p:txBody>
          <a:bodyPr/>
          <a:lstStyle/>
          <a:p>
            <a:fld id="{E256386A-697E-4643-A39C-734AD2052EC4}" type="slidenum">
              <a:rPr lang="en-GB" smtClean="0"/>
              <a:pPr/>
              <a:t>38</a:t>
            </a:fld>
            <a:endParaRPr lang="en-GB"/>
          </a:p>
        </p:txBody>
      </p:sp>
      <p:sp>
        <p:nvSpPr>
          <p:cNvPr id="6" name="Footer Placeholder 5"/>
          <p:cNvSpPr>
            <a:spLocks noGrp="1"/>
          </p:cNvSpPr>
          <p:nvPr>
            <p:ph type="ftr" sz="quarter" idx="11"/>
          </p:nvPr>
        </p:nvSpPr>
        <p:spPr/>
        <p:txBody>
          <a:bodyPr/>
          <a:lstStyle/>
          <a:p>
            <a:r>
              <a:rPr lang="en-GB" smtClean="0"/>
              <a:t>Cache Design</a:t>
            </a:r>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smtClean="0"/>
              <a:t>Mapping</a:t>
            </a:r>
            <a:endParaRPr lang="en-GB" dirty="0"/>
          </a:p>
        </p:txBody>
      </p:sp>
      <p:sp>
        <p:nvSpPr>
          <p:cNvPr id="8" name="Text Placeholder 7"/>
          <p:cNvSpPr>
            <a:spLocks noGrp="1"/>
          </p:cNvSpPr>
          <p:nvPr>
            <p:ph type="body" idx="1"/>
          </p:nvPr>
        </p:nvSpPr>
        <p:spPr/>
        <p:txBody>
          <a:bodyPr/>
          <a:lstStyle/>
          <a:p>
            <a:r>
              <a:rPr lang="en-GB" dirty="0" smtClean="0"/>
              <a:t>Cache Memory</a:t>
            </a:r>
            <a:endParaRPr lang="en-GB" dirty="0"/>
          </a:p>
        </p:txBody>
      </p:sp>
      <p:sp>
        <p:nvSpPr>
          <p:cNvPr id="3" name="Date Placeholder 2"/>
          <p:cNvSpPr>
            <a:spLocks noGrp="1"/>
          </p:cNvSpPr>
          <p:nvPr>
            <p:ph type="dt" sz="half" idx="10"/>
          </p:nvPr>
        </p:nvSpPr>
        <p:spPr/>
        <p:txBody>
          <a:bodyPr/>
          <a:lstStyle/>
          <a:p>
            <a:r>
              <a:rPr lang="en-US" smtClean="0"/>
              <a:t>MARCH 12</a:t>
            </a:r>
            <a:endParaRPr lang="en-GB"/>
          </a:p>
        </p:txBody>
      </p:sp>
      <p:sp>
        <p:nvSpPr>
          <p:cNvPr id="4" name="Footer Placeholder 3"/>
          <p:cNvSpPr>
            <a:spLocks noGrp="1"/>
          </p:cNvSpPr>
          <p:nvPr>
            <p:ph type="ftr" sz="quarter" idx="11"/>
          </p:nvPr>
        </p:nvSpPr>
        <p:spPr/>
        <p:txBody>
          <a:bodyPr/>
          <a:lstStyle/>
          <a:p>
            <a:r>
              <a:rPr lang="en-GB" smtClean="0"/>
              <a:t>Cache Design</a:t>
            </a:r>
            <a:endParaRPr lang="en-GB"/>
          </a:p>
        </p:txBody>
      </p:sp>
      <p:sp>
        <p:nvSpPr>
          <p:cNvPr id="5" name="Slide Number Placeholder 4"/>
          <p:cNvSpPr>
            <a:spLocks noGrp="1"/>
          </p:cNvSpPr>
          <p:nvPr>
            <p:ph type="sldNum" sz="quarter" idx="12"/>
          </p:nvPr>
        </p:nvSpPr>
        <p:spPr/>
        <p:txBody>
          <a:bodyPr/>
          <a:lstStyle/>
          <a:p>
            <a:fld id="{E256386A-697E-4643-A39C-734AD2052EC4}" type="slidenum">
              <a:rPr lang="en-GB" smtClean="0"/>
              <a:pPr/>
              <a:t>4</a:t>
            </a:fld>
            <a:endParaRPr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GB"/>
              <a:t>Mapping Function</a:t>
            </a:r>
          </a:p>
        </p:txBody>
      </p:sp>
      <p:sp>
        <p:nvSpPr>
          <p:cNvPr id="34819" name="Rectangle 3"/>
          <p:cNvSpPr>
            <a:spLocks noGrp="1" noChangeArrowheads="1"/>
          </p:cNvSpPr>
          <p:nvPr>
            <p:ph type="body" idx="1"/>
          </p:nvPr>
        </p:nvSpPr>
        <p:spPr/>
        <p:txBody>
          <a:bodyPr>
            <a:normAutofit/>
          </a:bodyPr>
          <a:lstStyle/>
          <a:p>
            <a:r>
              <a:rPr lang="en-GB" sz="4000" dirty="0"/>
              <a:t>Cache of </a:t>
            </a:r>
            <a:r>
              <a:rPr lang="en-GB" sz="4000" dirty="0" smtClean="0"/>
              <a:t>64 </a:t>
            </a:r>
            <a:r>
              <a:rPr lang="en-GB" sz="4000" dirty="0" err="1" smtClean="0"/>
              <a:t>kByte</a:t>
            </a:r>
            <a:endParaRPr lang="en-GB" sz="4000" dirty="0"/>
          </a:p>
          <a:p>
            <a:r>
              <a:rPr lang="en-GB" sz="4000" dirty="0"/>
              <a:t>Cache block of 4 bytes</a:t>
            </a:r>
          </a:p>
          <a:p>
            <a:pPr lvl="1"/>
            <a:r>
              <a:rPr lang="en-GB" sz="3600" dirty="0"/>
              <a:t>i.e. cache is </a:t>
            </a:r>
            <a:r>
              <a:rPr lang="en-GB" sz="3600" dirty="0" err="1"/>
              <a:t>16k</a:t>
            </a:r>
            <a:r>
              <a:rPr lang="en-GB" sz="3600" dirty="0"/>
              <a:t> (2</a:t>
            </a:r>
            <a:r>
              <a:rPr lang="en-GB" sz="3600" baseline="30000" dirty="0"/>
              <a:t>14</a:t>
            </a:r>
            <a:r>
              <a:rPr lang="en-GB" sz="3600" dirty="0"/>
              <a:t>) lines of 4 </a:t>
            </a:r>
            <a:r>
              <a:rPr lang="en-GB" sz="3600" dirty="0" smtClean="0"/>
              <a:t>bytes</a:t>
            </a:r>
          </a:p>
          <a:p>
            <a:pPr lvl="1"/>
            <a:endParaRPr lang="en-GB" sz="3600" dirty="0"/>
          </a:p>
          <a:p>
            <a:r>
              <a:rPr lang="en-GB" sz="4000" dirty="0" smtClean="0"/>
              <a:t>16 </a:t>
            </a:r>
            <a:r>
              <a:rPr lang="en-GB" sz="4000" dirty="0" err="1" smtClean="0"/>
              <a:t>MBytes</a:t>
            </a:r>
            <a:r>
              <a:rPr lang="en-GB" sz="4000" dirty="0" smtClean="0"/>
              <a:t> </a:t>
            </a:r>
            <a:r>
              <a:rPr lang="en-GB" sz="4000" dirty="0"/>
              <a:t>main memory</a:t>
            </a:r>
          </a:p>
          <a:p>
            <a:r>
              <a:rPr lang="en-GB" sz="4000" dirty="0"/>
              <a:t>24 bit </a:t>
            </a:r>
            <a:r>
              <a:rPr lang="en-GB" sz="4000" dirty="0" smtClean="0"/>
              <a:t>address of RAM </a:t>
            </a:r>
            <a:endParaRPr lang="en-GB" sz="4000" dirty="0"/>
          </a:p>
          <a:p>
            <a:pPr lvl="1"/>
            <a:r>
              <a:rPr lang="en-GB" sz="3600" dirty="0"/>
              <a:t>(2</a:t>
            </a:r>
            <a:r>
              <a:rPr lang="en-GB" sz="3600" baseline="30000" dirty="0"/>
              <a:t>24</a:t>
            </a:r>
            <a:r>
              <a:rPr lang="en-GB" sz="3600" dirty="0"/>
              <a:t>=16M)</a:t>
            </a:r>
          </a:p>
        </p:txBody>
      </p:sp>
      <p:sp>
        <p:nvSpPr>
          <p:cNvPr id="4" name="Date Placeholder 3"/>
          <p:cNvSpPr>
            <a:spLocks noGrp="1"/>
          </p:cNvSpPr>
          <p:nvPr>
            <p:ph type="dt" sz="half" idx="10"/>
          </p:nvPr>
        </p:nvSpPr>
        <p:spPr/>
        <p:txBody>
          <a:bodyPr/>
          <a:lstStyle/>
          <a:p>
            <a:r>
              <a:rPr lang="en-US" smtClean="0"/>
              <a:t>MARCH 12</a:t>
            </a:r>
            <a:endParaRPr lang="en-GB"/>
          </a:p>
        </p:txBody>
      </p:sp>
      <p:sp>
        <p:nvSpPr>
          <p:cNvPr id="5" name="Slide Number Placeholder 4"/>
          <p:cNvSpPr>
            <a:spLocks noGrp="1"/>
          </p:cNvSpPr>
          <p:nvPr>
            <p:ph type="sldNum" sz="quarter" idx="12"/>
          </p:nvPr>
        </p:nvSpPr>
        <p:spPr/>
        <p:txBody>
          <a:bodyPr/>
          <a:lstStyle/>
          <a:p>
            <a:fld id="{E256386A-697E-4643-A39C-734AD2052EC4}" type="slidenum">
              <a:rPr lang="en-GB" smtClean="0"/>
              <a:pPr/>
              <a:t>5</a:t>
            </a:fld>
            <a:endParaRPr lang="en-GB"/>
          </a:p>
        </p:txBody>
      </p:sp>
      <p:sp>
        <p:nvSpPr>
          <p:cNvPr id="6" name="Footer Placeholder 5"/>
          <p:cNvSpPr>
            <a:spLocks noGrp="1"/>
          </p:cNvSpPr>
          <p:nvPr>
            <p:ph type="ftr" sz="quarter" idx="11"/>
          </p:nvPr>
        </p:nvSpPr>
        <p:spPr/>
        <p:txBody>
          <a:bodyPr/>
          <a:lstStyle/>
          <a:p>
            <a:r>
              <a:rPr lang="en-GB" smtClean="0"/>
              <a:t>Cache Design</a:t>
            </a:r>
            <a:endParaRPr lang="en-GB"/>
          </a:p>
        </p:txBody>
      </p:sp>
      <p:graphicFrame>
        <p:nvGraphicFramePr>
          <p:cNvPr id="7" name="Object 6"/>
          <p:cNvGraphicFramePr>
            <a:graphicFrameLocks noChangeAspect="1"/>
          </p:cNvGraphicFramePr>
          <p:nvPr/>
        </p:nvGraphicFramePr>
        <p:xfrm>
          <a:off x="1201738" y="3276600"/>
          <a:ext cx="3198812" cy="546100"/>
        </p:xfrm>
        <a:graphic>
          <a:graphicData uri="http://schemas.openxmlformats.org/presentationml/2006/ole">
            <p:oleObj spid="_x0000_s2050" name="Equation" r:id="rId4" imgW="1041120" imgH="177480" progId="Equation.3">
              <p:embed/>
            </p:oleObj>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smtClean="0"/>
              <a:t>Direct Mapping</a:t>
            </a:r>
            <a:endParaRPr lang="en-GB" dirty="0"/>
          </a:p>
        </p:txBody>
      </p:sp>
      <p:sp>
        <p:nvSpPr>
          <p:cNvPr id="8" name="Text Placeholder 7"/>
          <p:cNvSpPr>
            <a:spLocks noGrp="1"/>
          </p:cNvSpPr>
          <p:nvPr>
            <p:ph type="body" idx="1"/>
          </p:nvPr>
        </p:nvSpPr>
        <p:spPr/>
        <p:txBody>
          <a:bodyPr/>
          <a:lstStyle/>
          <a:p>
            <a:r>
              <a:rPr lang="en-GB" dirty="0" smtClean="0"/>
              <a:t>Cache Mapping</a:t>
            </a:r>
            <a:endParaRPr lang="en-GB" dirty="0"/>
          </a:p>
        </p:txBody>
      </p:sp>
      <p:sp>
        <p:nvSpPr>
          <p:cNvPr id="3" name="Date Placeholder 2"/>
          <p:cNvSpPr>
            <a:spLocks noGrp="1"/>
          </p:cNvSpPr>
          <p:nvPr>
            <p:ph type="dt" sz="half" idx="10"/>
          </p:nvPr>
        </p:nvSpPr>
        <p:spPr/>
        <p:txBody>
          <a:bodyPr/>
          <a:lstStyle/>
          <a:p>
            <a:r>
              <a:rPr lang="en-US" smtClean="0"/>
              <a:t>MARCH 12</a:t>
            </a:r>
            <a:endParaRPr lang="en-GB"/>
          </a:p>
        </p:txBody>
      </p:sp>
      <p:sp>
        <p:nvSpPr>
          <p:cNvPr id="4" name="Footer Placeholder 3"/>
          <p:cNvSpPr>
            <a:spLocks noGrp="1"/>
          </p:cNvSpPr>
          <p:nvPr>
            <p:ph type="ftr" sz="quarter" idx="11"/>
          </p:nvPr>
        </p:nvSpPr>
        <p:spPr/>
        <p:txBody>
          <a:bodyPr/>
          <a:lstStyle/>
          <a:p>
            <a:r>
              <a:rPr lang="en-GB" smtClean="0"/>
              <a:t>Cache Design</a:t>
            </a:r>
            <a:endParaRPr lang="en-GB"/>
          </a:p>
        </p:txBody>
      </p:sp>
      <p:sp>
        <p:nvSpPr>
          <p:cNvPr id="5" name="Slide Number Placeholder 4"/>
          <p:cNvSpPr>
            <a:spLocks noGrp="1"/>
          </p:cNvSpPr>
          <p:nvPr>
            <p:ph type="sldNum" sz="quarter" idx="12"/>
          </p:nvPr>
        </p:nvSpPr>
        <p:spPr/>
        <p:txBody>
          <a:bodyPr/>
          <a:lstStyle/>
          <a:p>
            <a:fld id="{E256386A-697E-4643-A39C-734AD2052EC4}" type="slidenum">
              <a:rPr lang="en-GB" smtClean="0"/>
              <a:pPr/>
              <a:t>6</a:t>
            </a:fld>
            <a:endParaRPr 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GB"/>
              <a:t>Direct Mapping</a:t>
            </a:r>
          </a:p>
        </p:txBody>
      </p:sp>
      <p:sp>
        <p:nvSpPr>
          <p:cNvPr id="35843" name="Rectangle 3"/>
          <p:cNvSpPr>
            <a:spLocks noGrp="1" noChangeArrowheads="1"/>
          </p:cNvSpPr>
          <p:nvPr>
            <p:ph type="body" idx="1"/>
          </p:nvPr>
        </p:nvSpPr>
        <p:spPr/>
        <p:txBody>
          <a:bodyPr/>
          <a:lstStyle/>
          <a:p>
            <a:r>
              <a:rPr lang="en-GB"/>
              <a:t>Each block of main memory maps to only one cache line</a:t>
            </a:r>
          </a:p>
          <a:p>
            <a:pPr lvl="1"/>
            <a:r>
              <a:rPr lang="en-GB"/>
              <a:t>i.e. if a block is in cache, it must be in one specific place</a:t>
            </a:r>
          </a:p>
          <a:p>
            <a:r>
              <a:rPr lang="en-GB"/>
              <a:t>Address is in two parts</a:t>
            </a:r>
          </a:p>
          <a:p>
            <a:r>
              <a:rPr lang="en-GB"/>
              <a:t>Least Significant w bits identify unique word</a:t>
            </a:r>
          </a:p>
          <a:p>
            <a:r>
              <a:rPr lang="en-GB"/>
              <a:t>Most Significant s bits specify one memory block</a:t>
            </a:r>
          </a:p>
          <a:p>
            <a:r>
              <a:rPr lang="en-GB"/>
              <a:t>The MSBs are split into a cache line field r and a tag of s-r (most significant)</a:t>
            </a:r>
          </a:p>
        </p:txBody>
      </p:sp>
      <p:sp>
        <p:nvSpPr>
          <p:cNvPr id="4" name="Date Placeholder 3"/>
          <p:cNvSpPr>
            <a:spLocks noGrp="1"/>
          </p:cNvSpPr>
          <p:nvPr>
            <p:ph type="dt" sz="half" idx="10"/>
          </p:nvPr>
        </p:nvSpPr>
        <p:spPr/>
        <p:txBody>
          <a:bodyPr/>
          <a:lstStyle/>
          <a:p>
            <a:r>
              <a:rPr lang="en-US" smtClean="0"/>
              <a:t>MARCH 12</a:t>
            </a:r>
            <a:endParaRPr lang="en-GB"/>
          </a:p>
        </p:txBody>
      </p:sp>
      <p:sp>
        <p:nvSpPr>
          <p:cNvPr id="5" name="Slide Number Placeholder 4"/>
          <p:cNvSpPr>
            <a:spLocks noGrp="1"/>
          </p:cNvSpPr>
          <p:nvPr>
            <p:ph type="sldNum" sz="quarter" idx="12"/>
          </p:nvPr>
        </p:nvSpPr>
        <p:spPr/>
        <p:txBody>
          <a:bodyPr/>
          <a:lstStyle/>
          <a:p>
            <a:fld id="{E256386A-697E-4643-A39C-734AD2052EC4}" type="slidenum">
              <a:rPr lang="en-GB" smtClean="0"/>
              <a:pPr/>
              <a:t>7</a:t>
            </a:fld>
            <a:endParaRPr lang="en-GB"/>
          </a:p>
        </p:txBody>
      </p:sp>
      <p:sp>
        <p:nvSpPr>
          <p:cNvPr id="6" name="Footer Placeholder 5"/>
          <p:cNvSpPr>
            <a:spLocks noGrp="1"/>
          </p:cNvSpPr>
          <p:nvPr>
            <p:ph type="ftr" sz="quarter" idx="11"/>
          </p:nvPr>
        </p:nvSpPr>
        <p:spPr/>
        <p:txBody>
          <a:bodyPr/>
          <a:lstStyle/>
          <a:p>
            <a:r>
              <a:rPr lang="en-GB" smtClean="0"/>
              <a:t>Cache Design</a:t>
            </a:r>
            <a:endParaRPr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normAutofit fontScale="90000"/>
          </a:bodyPr>
          <a:lstStyle/>
          <a:p>
            <a:r>
              <a:rPr lang="en-GB"/>
              <a:t>Direct Mapping</a:t>
            </a:r>
            <a:br>
              <a:rPr lang="en-GB"/>
            </a:br>
            <a:r>
              <a:rPr lang="en-GB"/>
              <a:t>Address Structure</a:t>
            </a:r>
          </a:p>
        </p:txBody>
      </p:sp>
      <p:sp>
        <p:nvSpPr>
          <p:cNvPr id="38916" name="Rectangle 4"/>
          <p:cNvSpPr>
            <a:spLocks noChangeArrowheads="1"/>
          </p:cNvSpPr>
          <p:nvPr/>
        </p:nvSpPr>
        <p:spPr bwMode="auto">
          <a:xfrm>
            <a:off x="304800" y="1981200"/>
            <a:ext cx="8612188" cy="838200"/>
          </a:xfrm>
          <a:prstGeom prst="rect">
            <a:avLst/>
          </a:prstGeom>
          <a:noFill/>
          <a:ln w="9525">
            <a:solidFill>
              <a:schemeClr val="tx1"/>
            </a:solidFill>
            <a:miter lim="800000"/>
            <a:headEnd/>
            <a:tailEnd/>
          </a:ln>
          <a:effectLst/>
        </p:spPr>
        <p:txBody>
          <a:bodyPr wrap="none" anchor="ctr"/>
          <a:lstStyle/>
          <a:p>
            <a:endParaRPr lang="en-GB"/>
          </a:p>
        </p:txBody>
      </p:sp>
      <p:sp>
        <p:nvSpPr>
          <p:cNvPr id="38917" name="Text Box 5"/>
          <p:cNvSpPr txBox="1">
            <a:spLocks noChangeArrowheads="1"/>
          </p:cNvSpPr>
          <p:nvPr/>
        </p:nvSpPr>
        <p:spPr bwMode="auto">
          <a:xfrm>
            <a:off x="381000" y="1600200"/>
            <a:ext cx="1131888" cy="457200"/>
          </a:xfrm>
          <a:prstGeom prst="rect">
            <a:avLst/>
          </a:prstGeom>
          <a:noFill/>
          <a:ln w="9525">
            <a:noFill/>
            <a:miter lim="800000"/>
            <a:headEnd/>
            <a:tailEnd/>
          </a:ln>
          <a:effectLst/>
        </p:spPr>
        <p:txBody>
          <a:bodyPr wrap="none">
            <a:spAutoFit/>
          </a:bodyPr>
          <a:lstStyle/>
          <a:p>
            <a:r>
              <a:rPr lang="en-GB"/>
              <a:t>Tag  s-r</a:t>
            </a:r>
          </a:p>
        </p:txBody>
      </p:sp>
      <p:sp>
        <p:nvSpPr>
          <p:cNvPr id="38918" name="Text Box 6"/>
          <p:cNvSpPr txBox="1">
            <a:spLocks noChangeArrowheads="1"/>
          </p:cNvSpPr>
          <p:nvPr/>
        </p:nvSpPr>
        <p:spPr bwMode="auto">
          <a:xfrm>
            <a:off x="3975100" y="1600200"/>
            <a:ext cx="1892300" cy="457200"/>
          </a:xfrm>
          <a:prstGeom prst="rect">
            <a:avLst/>
          </a:prstGeom>
          <a:noFill/>
          <a:ln w="9525">
            <a:noFill/>
            <a:miter lim="800000"/>
            <a:headEnd/>
            <a:tailEnd/>
          </a:ln>
          <a:effectLst/>
        </p:spPr>
        <p:txBody>
          <a:bodyPr wrap="none">
            <a:spAutoFit/>
          </a:bodyPr>
          <a:lstStyle/>
          <a:p>
            <a:r>
              <a:rPr lang="en-GB"/>
              <a:t>Line or Slot  r</a:t>
            </a:r>
          </a:p>
        </p:txBody>
      </p:sp>
      <p:sp>
        <p:nvSpPr>
          <p:cNvPr id="38919" name="Text Box 7"/>
          <p:cNvSpPr txBox="1">
            <a:spLocks noChangeArrowheads="1"/>
          </p:cNvSpPr>
          <p:nvPr/>
        </p:nvSpPr>
        <p:spPr bwMode="auto">
          <a:xfrm>
            <a:off x="7696200" y="1600200"/>
            <a:ext cx="1250950" cy="457200"/>
          </a:xfrm>
          <a:prstGeom prst="rect">
            <a:avLst/>
          </a:prstGeom>
          <a:noFill/>
          <a:ln w="9525">
            <a:noFill/>
            <a:miter lim="800000"/>
            <a:headEnd/>
            <a:tailEnd/>
          </a:ln>
          <a:effectLst/>
        </p:spPr>
        <p:txBody>
          <a:bodyPr wrap="none">
            <a:spAutoFit/>
          </a:bodyPr>
          <a:lstStyle/>
          <a:p>
            <a:r>
              <a:rPr lang="en-GB"/>
              <a:t>Word  w</a:t>
            </a:r>
          </a:p>
        </p:txBody>
      </p:sp>
      <p:sp>
        <p:nvSpPr>
          <p:cNvPr id="38920" name="Line 8"/>
          <p:cNvSpPr>
            <a:spLocks noChangeShapeType="1"/>
          </p:cNvSpPr>
          <p:nvPr/>
        </p:nvSpPr>
        <p:spPr bwMode="auto">
          <a:xfrm>
            <a:off x="8153400" y="1981200"/>
            <a:ext cx="0" cy="838200"/>
          </a:xfrm>
          <a:prstGeom prst="line">
            <a:avLst/>
          </a:prstGeom>
          <a:noFill/>
          <a:ln w="9525">
            <a:solidFill>
              <a:schemeClr val="tx1"/>
            </a:solidFill>
            <a:round/>
            <a:headEnd/>
            <a:tailEnd/>
          </a:ln>
          <a:effectLst/>
        </p:spPr>
        <p:txBody>
          <a:bodyPr wrap="none" anchor="ctr"/>
          <a:lstStyle/>
          <a:p>
            <a:endParaRPr lang="en-GB"/>
          </a:p>
        </p:txBody>
      </p:sp>
      <p:sp>
        <p:nvSpPr>
          <p:cNvPr id="38921" name="Line 9"/>
          <p:cNvSpPr>
            <a:spLocks noChangeShapeType="1"/>
          </p:cNvSpPr>
          <p:nvPr/>
        </p:nvSpPr>
        <p:spPr bwMode="auto">
          <a:xfrm>
            <a:off x="2743200" y="1981200"/>
            <a:ext cx="0" cy="838200"/>
          </a:xfrm>
          <a:prstGeom prst="line">
            <a:avLst/>
          </a:prstGeom>
          <a:noFill/>
          <a:ln w="9525">
            <a:solidFill>
              <a:schemeClr val="tx1"/>
            </a:solidFill>
            <a:round/>
            <a:headEnd/>
            <a:tailEnd/>
          </a:ln>
          <a:effectLst/>
        </p:spPr>
        <p:txBody>
          <a:bodyPr wrap="none" anchor="ctr"/>
          <a:lstStyle/>
          <a:p>
            <a:endParaRPr lang="en-GB"/>
          </a:p>
        </p:txBody>
      </p:sp>
      <p:sp>
        <p:nvSpPr>
          <p:cNvPr id="38922" name="Text Box 10"/>
          <p:cNvSpPr txBox="1">
            <a:spLocks noChangeArrowheads="1"/>
          </p:cNvSpPr>
          <p:nvPr/>
        </p:nvSpPr>
        <p:spPr bwMode="auto">
          <a:xfrm>
            <a:off x="974725" y="2174875"/>
            <a:ext cx="336550" cy="457200"/>
          </a:xfrm>
          <a:prstGeom prst="rect">
            <a:avLst/>
          </a:prstGeom>
          <a:noFill/>
          <a:ln w="9525">
            <a:noFill/>
            <a:miter lim="800000"/>
            <a:headEnd/>
            <a:tailEnd/>
          </a:ln>
          <a:effectLst/>
        </p:spPr>
        <p:txBody>
          <a:bodyPr wrap="none">
            <a:spAutoFit/>
          </a:bodyPr>
          <a:lstStyle/>
          <a:p>
            <a:r>
              <a:rPr lang="en-GB"/>
              <a:t>8</a:t>
            </a:r>
          </a:p>
        </p:txBody>
      </p:sp>
      <p:sp>
        <p:nvSpPr>
          <p:cNvPr id="38923" name="Text Box 11"/>
          <p:cNvSpPr txBox="1">
            <a:spLocks noChangeArrowheads="1"/>
          </p:cNvSpPr>
          <p:nvPr/>
        </p:nvSpPr>
        <p:spPr bwMode="auto">
          <a:xfrm>
            <a:off x="4632325" y="2098675"/>
            <a:ext cx="488950" cy="457200"/>
          </a:xfrm>
          <a:prstGeom prst="rect">
            <a:avLst/>
          </a:prstGeom>
          <a:noFill/>
          <a:ln w="9525">
            <a:noFill/>
            <a:miter lim="800000"/>
            <a:headEnd/>
            <a:tailEnd/>
          </a:ln>
          <a:effectLst/>
        </p:spPr>
        <p:txBody>
          <a:bodyPr wrap="none">
            <a:spAutoFit/>
          </a:bodyPr>
          <a:lstStyle/>
          <a:p>
            <a:r>
              <a:rPr lang="en-GB"/>
              <a:t>14</a:t>
            </a:r>
          </a:p>
        </p:txBody>
      </p:sp>
      <p:sp>
        <p:nvSpPr>
          <p:cNvPr id="38924" name="Text Box 12"/>
          <p:cNvSpPr txBox="1">
            <a:spLocks noChangeArrowheads="1"/>
          </p:cNvSpPr>
          <p:nvPr/>
        </p:nvSpPr>
        <p:spPr bwMode="auto">
          <a:xfrm>
            <a:off x="8366125" y="2098675"/>
            <a:ext cx="336550" cy="457200"/>
          </a:xfrm>
          <a:prstGeom prst="rect">
            <a:avLst/>
          </a:prstGeom>
          <a:noFill/>
          <a:ln w="9525">
            <a:noFill/>
            <a:miter lim="800000"/>
            <a:headEnd/>
            <a:tailEnd/>
          </a:ln>
          <a:effectLst/>
        </p:spPr>
        <p:txBody>
          <a:bodyPr wrap="none">
            <a:spAutoFit/>
          </a:bodyPr>
          <a:lstStyle/>
          <a:p>
            <a:r>
              <a:rPr lang="en-GB"/>
              <a:t>2</a:t>
            </a:r>
          </a:p>
        </p:txBody>
      </p:sp>
      <p:sp>
        <p:nvSpPr>
          <p:cNvPr id="38926" name="Rectangle 14"/>
          <p:cNvSpPr>
            <a:spLocks noGrp="1" noChangeArrowheads="1"/>
          </p:cNvSpPr>
          <p:nvPr>
            <p:ph type="body" sz="half" idx="2"/>
          </p:nvPr>
        </p:nvSpPr>
        <p:spPr>
          <a:xfrm>
            <a:off x="228600" y="2819400"/>
            <a:ext cx="8407400" cy="3238500"/>
          </a:xfrm>
        </p:spPr>
        <p:txBody>
          <a:bodyPr>
            <a:normAutofit lnSpcReduction="10000"/>
          </a:bodyPr>
          <a:lstStyle/>
          <a:p>
            <a:r>
              <a:rPr lang="en-GB" sz="2400" dirty="0"/>
              <a:t>24 bit address</a:t>
            </a:r>
          </a:p>
          <a:p>
            <a:r>
              <a:rPr lang="en-GB" sz="2400" dirty="0"/>
              <a:t>2 bit word identifier (4 byte block)</a:t>
            </a:r>
          </a:p>
          <a:p>
            <a:r>
              <a:rPr lang="en-GB" sz="2400" dirty="0"/>
              <a:t>22 bit block identifier</a:t>
            </a:r>
          </a:p>
          <a:p>
            <a:pPr lvl="1"/>
            <a:r>
              <a:rPr lang="en-GB" sz="2000" dirty="0"/>
              <a:t>8 bit tag (=22-14)</a:t>
            </a:r>
          </a:p>
          <a:p>
            <a:pPr lvl="1"/>
            <a:r>
              <a:rPr lang="en-GB" sz="2000" dirty="0"/>
              <a:t>14 bit slot or line</a:t>
            </a:r>
          </a:p>
          <a:p>
            <a:r>
              <a:rPr lang="en-GB" sz="2400" dirty="0">
                <a:solidFill>
                  <a:srgbClr val="FF0000"/>
                </a:solidFill>
              </a:rPr>
              <a:t>No two blocks in the same line have the same Tag </a:t>
            </a:r>
            <a:r>
              <a:rPr lang="en-GB" sz="2400" dirty="0" smtClean="0">
                <a:solidFill>
                  <a:srgbClr val="FF0000"/>
                </a:solidFill>
              </a:rPr>
              <a:t>field</a:t>
            </a:r>
          </a:p>
          <a:p>
            <a:pPr lvl="1"/>
            <a:r>
              <a:rPr lang="en-GB" sz="2100" dirty="0" smtClean="0">
                <a:solidFill>
                  <a:schemeClr val="tx1"/>
                </a:solidFill>
              </a:rPr>
              <a:t>Uniqueness on the basis of 8 bit tag</a:t>
            </a:r>
            <a:endParaRPr lang="en-GB" sz="2100" dirty="0">
              <a:solidFill>
                <a:schemeClr val="tx1"/>
              </a:solidFill>
            </a:endParaRPr>
          </a:p>
          <a:p>
            <a:r>
              <a:rPr lang="en-GB" sz="2400" dirty="0"/>
              <a:t>Check contents of cache by finding line and checking Tag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normAutofit fontScale="90000"/>
          </a:bodyPr>
          <a:lstStyle/>
          <a:p>
            <a:r>
              <a:rPr lang="en-GB"/>
              <a:t>Direct Mapping </a:t>
            </a:r>
            <a:br>
              <a:rPr lang="en-GB"/>
            </a:br>
            <a:r>
              <a:rPr lang="en-GB"/>
              <a:t>Cache Line Table</a:t>
            </a:r>
          </a:p>
        </p:txBody>
      </p:sp>
      <p:sp>
        <p:nvSpPr>
          <p:cNvPr id="36867" name="Rectangle 3"/>
          <p:cNvSpPr>
            <a:spLocks noGrp="1" noChangeArrowheads="1"/>
          </p:cNvSpPr>
          <p:nvPr>
            <p:ph type="body" idx="1"/>
          </p:nvPr>
        </p:nvSpPr>
        <p:spPr/>
        <p:txBody>
          <a:bodyPr/>
          <a:lstStyle/>
          <a:p>
            <a:r>
              <a:rPr lang="en-GB" dirty="0"/>
              <a:t>Cache line		Main Memory blocks held</a:t>
            </a:r>
          </a:p>
          <a:p>
            <a:r>
              <a:rPr lang="en-GB" dirty="0"/>
              <a:t>0				0, m, </a:t>
            </a:r>
            <a:r>
              <a:rPr lang="en-GB" dirty="0" err="1"/>
              <a:t>2m</a:t>
            </a:r>
            <a:r>
              <a:rPr lang="en-GB" dirty="0"/>
              <a:t>, </a:t>
            </a:r>
            <a:r>
              <a:rPr lang="en-GB" dirty="0" err="1"/>
              <a:t>3m</a:t>
            </a:r>
            <a:r>
              <a:rPr lang="en-GB" dirty="0"/>
              <a:t>…</a:t>
            </a:r>
            <a:r>
              <a:rPr lang="en-GB" dirty="0" err="1"/>
              <a:t>2</a:t>
            </a:r>
            <a:r>
              <a:rPr lang="en-GB" baseline="30000" dirty="0" err="1"/>
              <a:t>s</a:t>
            </a:r>
            <a:r>
              <a:rPr lang="en-GB" dirty="0"/>
              <a:t>-m</a:t>
            </a:r>
          </a:p>
          <a:p>
            <a:r>
              <a:rPr lang="en-GB" dirty="0"/>
              <a:t>1				</a:t>
            </a:r>
            <a:r>
              <a:rPr lang="en-GB" dirty="0" err="1"/>
              <a:t>1,m+1</a:t>
            </a:r>
            <a:r>
              <a:rPr lang="en-GB" dirty="0"/>
              <a:t>, </a:t>
            </a:r>
            <a:r>
              <a:rPr lang="en-GB" dirty="0" err="1"/>
              <a:t>2m+1</a:t>
            </a:r>
            <a:r>
              <a:rPr lang="en-GB" dirty="0"/>
              <a:t>…</a:t>
            </a:r>
            <a:r>
              <a:rPr lang="en-GB" dirty="0" err="1"/>
              <a:t>2</a:t>
            </a:r>
            <a:r>
              <a:rPr lang="en-GB" baseline="30000" dirty="0" err="1"/>
              <a:t>s</a:t>
            </a:r>
            <a:r>
              <a:rPr lang="en-GB" dirty="0" err="1"/>
              <a:t>-m+1</a:t>
            </a:r>
            <a:endParaRPr lang="en-GB" dirty="0"/>
          </a:p>
          <a:p>
            <a:endParaRPr lang="en-GB" dirty="0"/>
          </a:p>
          <a:p>
            <a:r>
              <a:rPr lang="en-GB" dirty="0"/>
              <a:t>m-1			</a:t>
            </a:r>
            <a:r>
              <a:rPr lang="en-GB" dirty="0" smtClean="0"/>
              <a:t>	</a:t>
            </a:r>
            <a:r>
              <a:rPr lang="en-GB" dirty="0" err="1" smtClean="0"/>
              <a:t>m-1</a:t>
            </a:r>
            <a:r>
              <a:rPr lang="en-GB" dirty="0"/>
              <a:t>, </a:t>
            </a:r>
            <a:r>
              <a:rPr lang="en-GB" dirty="0" err="1"/>
              <a:t>2m</a:t>
            </a:r>
            <a:r>
              <a:rPr lang="en-GB" dirty="0"/>
              <a:t>-</a:t>
            </a:r>
            <a:r>
              <a:rPr lang="en-GB" dirty="0" err="1"/>
              <a:t>1,3m</a:t>
            </a:r>
            <a:r>
              <a:rPr lang="en-GB" dirty="0"/>
              <a:t>-1…</a:t>
            </a:r>
            <a:r>
              <a:rPr lang="en-GB" dirty="0" err="1"/>
              <a:t>2</a:t>
            </a:r>
            <a:r>
              <a:rPr lang="en-GB" baseline="30000" dirty="0" err="1"/>
              <a:t>s</a:t>
            </a:r>
            <a:r>
              <a:rPr lang="en-GB" dirty="0"/>
              <a:t>-1</a:t>
            </a:r>
          </a:p>
        </p:txBody>
      </p:sp>
      <p:sp>
        <p:nvSpPr>
          <p:cNvPr id="4" name="Date Placeholder 3"/>
          <p:cNvSpPr>
            <a:spLocks noGrp="1"/>
          </p:cNvSpPr>
          <p:nvPr>
            <p:ph type="dt" sz="half" idx="10"/>
          </p:nvPr>
        </p:nvSpPr>
        <p:spPr/>
        <p:txBody>
          <a:bodyPr/>
          <a:lstStyle/>
          <a:p>
            <a:r>
              <a:rPr lang="en-US" smtClean="0"/>
              <a:t>MARCH 12</a:t>
            </a:r>
            <a:endParaRPr lang="en-GB"/>
          </a:p>
        </p:txBody>
      </p:sp>
      <p:sp>
        <p:nvSpPr>
          <p:cNvPr id="5" name="Slide Number Placeholder 4"/>
          <p:cNvSpPr>
            <a:spLocks noGrp="1"/>
          </p:cNvSpPr>
          <p:nvPr>
            <p:ph type="sldNum" sz="quarter" idx="12"/>
          </p:nvPr>
        </p:nvSpPr>
        <p:spPr/>
        <p:txBody>
          <a:bodyPr/>
          <a:lstStyle/>
          <a:p>
            <a:fld id="{E256386A-697E-4643-A39C-734AD2052EC4}" type="slidenum">
              <a:rPr lang="en-GB" smtClean="0"/>
              <a:pPr/>
              <a:t>9</a:t>
            </a:fld>
            <a:endParaRPr lang="en-GB"/>
          </a:p>
        </p:txBody>
      </p:sp>
      <p:sp>
        <p:nvSpPr>
          <p:cNvPr id="6" name="Footer Placeholder 5"/>
          <p:cNvSpPr>
            <a:spLocks noGrp="1"/>
          </p:cNvSpPr>
          <p:nvPr>
            <p:ph type="ftr" sz="quarter" idx="11"/>
          </p:nvPr>
        </p:nvSpPr>
        <p:spPr/>
        <p:txBody>
          <a:bodyPr/>
          <a:lstStyle/>
          <a:p>
            <a:r>
              <a:rPr lang="en-GB" smtClean="0"/>
              <a:t>Cache Design</a:t>
            </a:r>
            <a:endParaRPr lang="en-GB"/>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104</TotalTime>
  <Words>1501</Words>
  <Application>Microsoft Office PowerPoint</Application>
  <PresentationFormat>On-screen Show (4:3)</PresentationFormat>
  <Paragraphs>343</Paragraphs>
  <Slides>38</Slides>
  <Notes>21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40" baseType="lpstr">
      <vt:lpstr>Origin</vt:lpstr>
      <vt:lpstr>Microsoft Equation 3.0</vt:lpstr>
      <vt:lpstr>Cache Memory</vt:lpstr>
      <vt:lpstr>Cache Design</vt:lpstr>
      <vt:lpstr>Size does matter</vt:lpstr>
      <vt:lpstr>Mapping</vt:lpstr>
      <vt:lpstr>Mapping Function</vt:lpstr>
      <vt:lpstr>Direct Mapping</vt:lpstr>
      <vt:lpstr>Direct Mapping</vt:lpstr>
      <vt:lpstr>Direct Mapping Address Structure</vt:lpstr>
      <vt:lpstr>Direct Mapping  Cache Line Table</vt:lpstr>
      <vt:lpstr>Direct Mapping Cache Organization</vt:lpstr>
      <vt:lpstr>Direct Mapping Summary</vt:lpstr>
      <vt:lpstr>Direct Mapping pros &amp; cons</vt:lpstr>
      <vt:lpstr>Direct Mapping</vt:lpstr>
      <vt:lpstr>Associative Mapping</vt:lpstr>
      <vt:lpstr>Associative Mapping</vt:lpstr>
      <vt:lpstr>Associative Mapping Address Structure</vt:lpstr>
      <vt:lpstr>Fully Associative Cache Organization</vt:lpstr>
      <vt:lpstr>Associative Mapping Summary</vt:lpstr>
      <vt:lpstr>Associative Mapping </vt:lpstr>
      <vt:lpstr>Set Associative Mapping</vt:lpstr>
      <vt:lpstr>Set Associative Mapping</vt:lpstr>
      <vt:lpstr>Set Associative Mapping Example</vt:lpstr>
      <vt:lpstr>Two Way Set Associative Cache Organization</vt:lpstr>
      <vt:lpstr>Set Associative Mapping Address Structure</vt:lpstr>
      <vt:lpstr>Set Associative Mapping Summary</vt:lpstr>
      <vt:lpstr>Set Associative Mapping</vt:lpstr>
      <vt:lpstr>Replacement Algorithms</vt:lpstr>
      <vt:lpstr>Replacement </vt:lpstr>
      <vt:lpstr>Replacement Algorithms (1) Direct mapping</vt:lpstr>
      <vt:lpstr>Replacement Algorithms (2) Associative &amp; Set Associative</vt:lpstr>
      <vt:lpstr>Writing Policies</vt:lpstr>
      <vt:lpstr>Write Policy</vt:lpstr>
      <vt:lpstr>Write through</vt:lpstr>
      <vt:lpstr>Write back</vt:lpstr>
      <vt:lpstr>Cache Coherency</vt:lpstr>
      <vt:lpstr>Cache Coherency</vt:lpstr>
      <vt:lpstr>Cache Performance</vt:lpstr>
      <vt:lpstr>Cache Performance</vt:lpstr>
    </vt:vector>
  </TitlesOfParts>
  <Company>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Adminstrator</dc:creator>
  <cp:lastModifiedBy>Adminstrator</cp:lastModifiedBy>
  <cp:revision>18</cp:revision>
  <dcterms:created xsi:type="dcterms:W3CDTF">2011-09-09T05:10:34Z</dcterms:created>
  <dcterms:modified xsi:type="dcterms:W3CDTF">2012-04-03T05:39:46Z</dcterms:modified>
</cp:coreProperties>
</file>