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76" r:id="rId2"/>
    <p:sldId id="279" r:id="rId3"/>
    <p:sldId id="280" r:id="rId4"/>
    <p:sldId id="281" r:id="rId5"/>
    <p:sldId id="282" r:id="rId6"/>
    <p:sldId id="283" r:id="rId7"/>
    <p:sldId id="337" r:id="rId8"/>
    <p:sldId id="338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339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32114-292F-4CD0-9319-F9E5556B472B}" type="datetimeFigureOut">
              <a:rPr lang="en-US" smtClean="0"/>
              <a:pPr/>
              <a:t>4/28/2012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51ABB-FEA6-45EF-A1FF-59D036ED730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4B9A6-5105-424D-8743-D53083A70EC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489360-BED3-4677-BF39-4DE8A2E2415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EEB88-2787-40F6-BAFA-ED8CDD06A9E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CC144-250E-477E-8848-42653640903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12B5C-46E5-4D2E-9627-67BC23E8B19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F9509-35D2-4EB0-8A5C-F8B60A62C98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115560-7F0F-4CE4-A135-A372F099C67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4D16EF-248F-494D-807A-7B913E8352B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42EE5-1EFE-4905-9AA8-A209372E651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DA243-8343-477E-A79A-CBD9CC4EAB3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586F6-4FCB-4226-870B-F51B9890F42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94F5A-6102-4AA6-92F5-D7FD1986B2F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ROM and RAM</a:t>
            </a:r>
            <a:endParaRPr lang="en-US" sz="1800" dirty="0"/>
          </a:p>
        </p:txBody>
      </p:sp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Internal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Static </a:t>
            </a:r>
            <a:r>
              <a:rPr lang="en-GB" dirty="0" smtClean="0"/>
              <a:t>RAM - SRAM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r>
              <a:rPr lang="en-GB" sz="2400" smtClean="0"/>
              <a:t>Bits stored as on/off switches</a:t>
            </a:r>
          </a:p>
          <a:p>
            <a:r>
              <a:rPr lang="en-GB" sz="2400" smtClean="0"/>
              <a:t>No charges to leak</a:t>
            </a:r>
          </a:p>
          <a:p>
            <a:r>
              <a:rPr lang="en-GB" sz="2400" smtClean="0"/>
              <a:t>No refreshing needed when powered</a:t>
            </a:r>
          </a:p>
          <a:p>
            <a:r>
              <a:rPr lang="en-GB" sz="2400" smtClean="0"/>
              <a:t>More complex construction</a:t>
            </a:r>
          </a:p>
          <a:p>
            <a:r>
              <a:rPr lang="en-GB" sz="2400" smtClean="0"/>
              <a:t>Larger per bit</a:t>
            </a:r>
          </a:p>
          <a:p>
            <a:r>
              <a:rPr lang="en-GB" sz="2400" smtClean="0"/>
              <a:t>More expensive</a:t>
            </a:r>
          </a:p>
          <a:p>
            <a:r>
              <a:rPr lang="en-GB" sz="2400" smtClean="0"/>
              <a:t>Does not need refresh circuits</a:t>
            </a:r>
          </a:p>
          <a:p>
            <a:r>
              <a:rPr lang="en-GB" sz="2400" smtClean="0"/>
              <a:t>Faster</a:t>
            </a:r>
          </a:p>
          <a:p>
            <a:r>
              <a:rPr lang="en-GB" sz="2400" smtClean="0"/>
              <a:t>Cache</a:t>
            </a:r>
          </a:p>
          <a:p>
            <a:r>
              <a:rPr lang="en-GB" sz="2400" smtClean="0"/>
              <a:t>Digital</a:t>
            </a:r>
          </a:p>
          <a:p>
            <a:pPr lvl="1"/>
            <a:r>
              <a:rPr lang="en-GB" sz="2000" smtClean="0">
                <a:solidFill>
                  <a:schemeClr val="tx1"/>
                </a:solidFill>
              </a:rPr>
              <a:t>Uses flip-flops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49004-460E-4365-AD34-DECC5F3E60C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Static RAM </a:t>
            </a:r>
            <a:r>
              <a:rPr lang="en-GB" dirty="0"/>
              <a:t>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E2D59-50CE-457A-B6D7-889E351B27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/>
          <a:srcRect l="48659" b="23567"/>
          <a:stretch>
            <a:fillRect/>
          </a:stretch>
        </p:blipFill>
        <p:spPr bwMode="auto">
          <a:xfrm>
            <a:off x="1828800" y="1447800"/>
            <a:ext cx="4984750" cy="4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29400" y="1397001"/>
          <a:ext cx="2286000" cy="15747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43000"/>
                <a:gridCol w="1143000"/>
              </a:tblGrid>
              <a:tr h="52493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Items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Count</a:t>
                      </a:r>
                      <a:endParaRPr lang="en-GB" sz="16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Transistor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Capacitor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NIL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Static RAM Operation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Transistor arrangement gives stable logic state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State 1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C</a:t>
            </a:r>
            <a:r>
              <a:rPr lang="en-GB" baseline="-20000" dirty="0" smtClean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 high, C</a:t>
            </a:r>
            <a:r>
              <a:rPr lang="en-GB" baseline="-20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low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T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 T</a:t>
            </a:r>
            <a:r>
              <a:rPr lang="en-GB" baseline="-25000" dirty="0" smtClean="0">
                <a:solidFill>
                  <a:schemeClr val="tx1"/>
                </a:solidFill>
              </a:rPr>
              <a:t>4</a:t>
            </a:r>
            <a:r>
              <a:rPr lang="en-GB" dirty="0" smtClean="0">
                <a:solidFill>
                  <a:schemeClr val="tx1"/>
                </a:solidFill>
              </a:rPr>
              <a:t> off, T</a:t>
            </a:r>
            <a:r>
              <a:rPr lang="en-GB" baseline="-25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T</a:t>
            </a:r>
            <a:r>
              <a:rPr lang="en-GB" baseline="-25000" dirty="0" smtClean="0">
                <a:solidFill>
                  <a:schemeClr val="tx1"/>
                </a:solidFill>
              </a:rPr>
              <a:t>3 </a:t>
            </a:r>
            <a:r>
              <a:rPr lang="en-GB" dirty="0" smtClean="0">
                <a:solidFill>
                  <a:schemeClr val="tx1"/>
                </a:solidFill>
              </a:rPr>
              <a:t>on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State 0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C</a:t>
            </a:r>
            <a:r>
              <a:rPr lang="en-GB" baseline="-20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high, C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 low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T</a:t>
            </a:r>
            <a:r>
              <a:rPr lang="en-GB" baseline="-25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T</a:t>
            </a:r>
            <a:r>
              <a:rPr lang="en-GB" baseline="-25000" dirty="0" smtClean="0">
                <a:solidFill>
                  <a:schemeClr val="tx1"/>
                </a:solidFill>
              </a:rPr>
              <a:t>3</a:t>
            </a:r>
            <a:r>
              <a:rPr lang="en-GB" dirty="0" smtClean="0">
                <a:solidFill>
                  <a:schemeClr val="tx1"/>
                </a:solidFill>
              </a:rPr>
              <a:t> off, T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 T</a:t>
            </a:r>
            <a:r>
              <a:rPr lang="en-GB" baseline="-25000" dirty="0" smtClean="0">
                <a:solidFill>
                  <a:schemeClr val="tx1"/>
                </a:solidFill>
              </a:rPr>
              <a:t>4 </a:t>
            </a:r>
            <a:r>
              <a:rPr lang="en-GB" dirty="0" smtClean="0">
                <a:solidFill>
                  <a:schemeClr val="tx1"/>
                </a:solidFill>
              </a:rPr>
              <a:t>on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Address line transistors T</a:t>
            </a:r>
            <a:r>
              <a:rPr lang="en-GB" baseline="-25000" dirty="0" smtClean="0"/>
              <a:t>5</a:t>
            </a:r>
            <a:r>
              <a:rPr lang="en-GB" dirty="0" smtClean="0"/>
              <a:t> T</a:t>
            </a:r>
            <a:r>
              <a:rPr lang="en-GB" baseline="-25000" dirty="0" smtClean="0"/>
              <a:t>6</a:t>
            </a:r>
            <a:r>
              <a:rPr lang="en-GB" dirty="0" smtClean="0"/>
              <a:t> is switch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Write – apply value to B &amp; complement to B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Read – value is on line B</a:t>
            </a:r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70104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11370-34B5-494D-BD83-B787D477461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SRAM v DRAM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Both volatile</a:t>
            </a:r>
          </a:p>
          <a:p>
            <a:pPr lvl="1"/>
            <a:r>
              <a:rPr lang="en-GB" smtClean="0">
                <a:solidFill>
                  <a:schemeClr val="tx1"/>
                </a:solidFill>
              </a:rPr>
              <a:t>Power needed to preserve data</a:t>
            </a:r>
          </a:p>
          <a:p>
            <a:r>
              <a:rPr lang="en-GB" smtClean="0"/>
              <a:t>Dynamic cell </a:t>
            </a:r>
          </a:p>
          <a:p>
            <a:pPr lvl="1"/>
            <a:r>
              <a:rPr lang="en-GB" smtClean="0">
                <a:solidFill>
                  <a:schemeClr val="tx1"/>
                </a:solidFill>
              </a:rPr>
              <a:t>Simpler to build, smaller</a:t>
            </a:r>
          </a:p>
          <a:p>
            <a:pPr lvl="1"/>
            <a:r>
              <a:rPr lang="en-GB" smtClean="0">
                <a:solidFill>
                  <a:schemeClr val="tx1"/>
                </a:solidFill>
              </a:rPr>
              <a:t>More dense</a:t>
            </a:r>
          </a:p>
          <a:p>
            <a:pPr lvl="1"/>
            <a:r>
              <a:rPr lang="en-GB" smtClean="0">
                <a:solidFill>
                  <a:schemeClr val="tx1"/>
                </a:solidFill>
              </a:rPr>
              <a:t>Less expensive</a:t>
            </a:r>
          </a:p>
          <a:p>
            <a:pPr lvl="1"/>
            <a:r>
              <a:rPr lang="en-GB" smtClean="0">
                <a:solidFill>
                  <a:schemeClr val="tx1"/>
                </a:solidFill>
              </a:rPr>
              <a:t>Needs refresh</a:t>
            </a:r>
          </a:p>
          <a:p>
            <a:pPr lvl="1"/>
            <a:r>
              <a:rPr lang="en-GB" smtClean="0">
                <a:solidFill>
                  <a:schemeClr val="tx1"/>
                </a:solidFill>
              </a:rPr>
              <a:t>Larger memory units</a:t>
            </a:r>
          </a:p>
          <a:p>
            <a:r>
              <a:rPr lang="en-GB" smtClean="0"/>
              <a:t>Static</a:t>
            </a:r>
          </a:p>
          <a:p>
            <a:pPr lvl="1"/>
            <a:r>
              <a:rPr lang="en-GB" smtClean="0">
                <a:solidFill>
                  <a:schemeClr val="tx1"/>
                </a:solidFill>
              </a:rPr>
              <a:t>Faster</a:t>
            </a:r>
          </a:p>
          <a:p>
            <a:pPr lvl="1"/>
            <a:r>
              <a:rPr lang="en-GB" smtClean="0">
                <a:solidFill>
                  <a:schemeClr val="tx1"/>
                </a:solidFill>
              </a:rPr>
              <a:t>Cache</a:t>
            </a:r>
          </a:p>
          <a:p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D00F9-BEE7-48EC-A554-7E3FCE673F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Read Only Memory (ROM)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2800" dirty="0" smtClean="0"/>
              <a:t>Permanent storage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Nonvolatile</a:t>
            </a:r>
          </a:p>
          <a:p>
            <a:r>
              <a:rPr lang="en-US" sz="2800" dirty="0" smtClean="0"/>
              <a:t>Microprogramming or microcode</a:t>
            </a:r>
          </a:p>
          <a:p>
            <a:r>
              <a:rPr lang="en-US" sz="2800" dirty="0" smtClean="0"/>
              <a:t>Library subroutines</a:t>
            </a:r>
          </a:p>
          <a:p>
            <a:r>
              <a:rPr lang="en-US" sz="2800" dirty="0" smtClean="0"/>
              <a:t>Systems programs (BIOS)</a:t>
            </a:r>
          </a:p>
          <a:p>
            <a:r>
              <a:rPr lang="en-US" sz="2800" dirty="0" smtClean="0"/>
              <a:t>Function tables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8F693-F105-4C45-B264-4D44224BFC8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ROM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9498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Written during manufacture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Very expensive for small runs</a:t>
            </a:r>
          </a:p>
          <a:p>
            <a:r>
              <a:rPr lang="en-US" smtClean="0"/>
              <a:t>Programmable (once)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PROM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Needs special equipment to program</a:t>
            </a:r>
          </a:p>
          <a:p>
            <a:r>
              <a:rPr lang="en-US" smtClean="0"/>
              <a:t>Read “mostly”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Erasable Programmable (EPROM)</a:t>
            </a:r>
          </a:p>
          <a:p>
            <a:pPr lvl="2"/>
            <a:r>
              <a:rPr lang="en-US" smtClean="0"/>
              <a:t>Erased by UV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Electrically Erasable (EEPROM)</a:t>
            </a:r>
          </a:p>
          <a:p>
            <a:pPr lvl="2"/>
            <a:r>
              <a:rPr lang="en-US" smtClean="0"/>
              <a:t>Takes much longer to write than read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Flash memory</a:t>
            </a:r>
          </a:p>
          <a:p>
            <a:pPr lvl="2"/>
            <a:r>
              <a:rPr lang="en-US" smtClean="0"/>
              <a:t>Erase whole memory electrically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5F9F0-3E49-403D-9C7E-DEB1BFAF73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Organisation in detail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A 16 </a:t>
            </a:r>
            <a:r>
              <a:rPr lang="en-GB" sz="2800" dirty="0" err="1" smtClean="0"/>
              <a:t>Mbit</a:t>
            </a:r>
            <a:r>
              <a:rPr lang="en-GB" sz="2800" dirty="0" smtClean="0"/>
              <a:t> chip can be organised as 1M of 16 bit words</a:t>
            </a:r>
          </a:p>
          <a:p>
            <a:pPr lvl="1"/>
            <a:r>
              <a:rPr lang="en-GB" sz="2500" dirty="0" smtClean="0"/>
              <a:t>A bit per chip system has 16 lots of </a:t>
            </a:r>
            <a:r>
              <a:rPr lang="en-GB" sz="2500" dirty="0" err="1" smtClean="0"/>
              <a:t>1Mbit</a:t>
            </a:r>
            <a:r>
              <a:rPr lang="en-GB" sz="2500" dirty="0" smtClean="0"/>
              <a:t> chip with bit 1 of each word in chip 1 and so on</a:t>
            </a:r>
          </a:p>
          <a:p>
            <a:r>
              <a:rPr lang="en-GB" sz="2800" dirty="0" smtClean="0"/>
              <a:t>A 16 </a:t>
            </a:r>
            <a:r>
              <a:rPr lang="en-GB" sz="2800" dirty="0" err="1" smtClean="0"/>
              <a:t>Mbit</a:t>
            </a:r>
            <a:r>
              <a:rPr lang="en-GB" sz="2800" dirty="0" smtClean="0"/>
              <a:t> chip can be organised as a 2048 x 2048 x 4 bit array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Reduces number of address pins</a:t>
            </a:r>
          </a:p>
          <a:p>
            <a:pPr lvl="2"/>
            <a:r>
              <a:rPr lang="en-GB" sz="2400" dirty="0" smtClean="0"/>
              <a:t>Multiplex row address and column address</a:t>
            </a:r>
          </a:p>
          <a:p>
            <a:pPr lvl="2"/>
            <a:r>
              <a:rPr lang="en-GB" sz="2400" dirty="0" smtClean="0"/>
              <a:t>11 pins to address (2</a:t>
            </a:r>
            <a:r>
              <a:rPr lang="en-GB" sz="2400" baseline="30000" dirty="0" smtClean="0"/>
              <a:t>11</a:t>
            </a:r>
            <a:r>
              <a:rPr lang="en-GB" sz="2400" dirty="0" smtClean="0"/>
              <a:t>=2048)</a:t>
            </a:r>
          </a:p>
          <a:p>
            <a:pPr lvl="2"/>
            <a:r>
              <a:rPr lang="en-GB" sz="2400" dirty="0" smtClean="0"/>
              <a:t>Adding one more pin doubles range of values so </a:t>
            </a:r>
            <a:r>
              <a:rPr lang="en-GB" sz="2400" dirty="0" err="1" smtClean="0"/>
              <a:t>x4</a:t>
            </a:r>
            <a:r>
              <a:rPr lang="en-GB" sz="2400" dirty="0" smtClean="0"/>
              <a:t> capacity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EE678C-2E2B-4677-BE23-B946D20B6D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Organization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Apr,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Memory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17</a:t>
            </a:fld>
            <a:endParaRPr lang="en-GB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85800" y="4800600"/>
          <a:ext cx="3200400" cy="457200"/>
        </p:xfrm>
        <a:graphic>
          <a:graphicData uri="http://schemas.openxmlformats.org/presentationml/2006/ole">
            <p:oleObj spid="_x0000_s1026" name="Equation" r:id="rId3" imgW="1244520" imgH="177480" progId="Equation.3">
              <p:embed/>
            </p:oleObj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33400" y="1676400"/>
            <a:ext cx="3124200" cy="2895600"/>
            <a:chOff x="533400" y="1676400"/>
            <a:chExt cx="3124200" cy="2895600"/>
          </a:xfrm>
        </p:grpSpPr>
        <p:sp>
          <p:nvSpPr>
            <p:cNvPr id="25" name="Rectangle 24"/>
            <p:cNvSpPr/>
            <p:nvPr/>
          </p:nvSpPr>
          <p:spPr>
            <a:xfrm>
              <a:off x="533400" y="16764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5800" y="18288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8200" y="19812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0600" y="21336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43000" y="22860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400" y="24384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0" y="25908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0200" y="27432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52600" y="28956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30480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32004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9800" y="33528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2200" y="35052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14600" y="36576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67000" y="38100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19400" y="3962400"/>
              <a:ext cx="838200" cy="609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1 </a:t>
              </a:r>
              <a:r>
                <a:rPr lang="en-GB" dirty="0" err="1" smtClean="0">
                  <a:solidFill>
                    <a:srgbClr val="FF0000"/>
                  </a:solidFill>
                </a:rPr>
                <a:t>Mbit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648200" y="1447800"/>
            <a:ext cx="1600200" cy="129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00600" y="1600200"/>
            <a:ext cx="1600200" cy="129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53000" y="1752600"/>
            <a:ext cx="1600200" cy="129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05400" y="1905000"/>
            <a:ext cx="1600200" cy="129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2048 x 2048</a:t>
            </a:r>
            <a:endParaRPr lang="en-GB" dirty="0">
              <a:solidFill>
                <a:srgbClr val="002060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490693" y="3429000"/>
          <a:ext cx="4653307" cy="827087"/>
        </p:xfrm>
        <a:graphic>
          <a:graphicData uri="http://schemas.openxmlformats.org/presentationml/2006/ole">
            <p:oleObj spid="_x0000_s1027" name="Equation" r:id="rId4" imgW="228600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Refreshing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GB" smtClean="0"/>
              <a:t>Refresh circuit included on chip</a:t>
            </a:r>
          </a:p>
          <a:p>
            <a:r>
              <a:rPr lang="en-GB" smtClean="0"/>
              <a:t>Disable chip</a:t>
            </a:r>
          </a:p>
          <a:p>
            <a:r>
              <a:rPr lang="en-GB" smtClean="0"/>
              <a:t>Count through rows</a:t>
            </a:r>
          </a:p>
          <a:p>
            <a:r>
              <a:rPr lang="en-GB" smtClean="0"/>
              <a:t>Read &amp; Write back</a:t>
            </a:r>
          </a:p>
          <a:p>
            <a:r>
              <a:rPr lang="en-GB" smtClean="0"/>
              <a:t>Takes time</a:t>
            </a:r>
          </a:p>
          <a:p>
            <a:r>
              <a:rPr lang="en-GB" smtClean="0"/>
              <a:t>Slows down apparent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9D66A-D96F-44CF-86E1-3FDA4E57BE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Typical 16 Mb DRAM (4M x 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119E-377B-41A2-A08C-12BD563DA38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3"/>
          <a:srcRect l="5428" t="6638" r="6648" b="18596"/>
          <a:stretch>
            <a:fillRect/>
          </a:stretch>
        </p:blipFill>
        <p:spPr bwMode="auto">
          <a:xfrm>
            <a:off x="457200" y="1266825"/>
            <a:ext cx="81534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Semiconductor Memory Types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/>
          <a:srcRect l="7599" t="18279" r="6648" b="38136"/>
          <a:stretch>
            <a:fillRect/>
          </a:stretch>
        </p:blipFill>
        <p:spPr bwMode="auto">
          <a:xfrm>
            <a:off x="457200" y="1600200"/>
            <a:ext cx="83502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02D5B-A063-48F0-AA8C-959EBD92AC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Packaging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D74FD-1D69-407B-8B31-BF178851A98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/>
          <a:srcRect b="43399"/>
          <a:stretch>
            <a:fillRect/>
          </a:stretch>
        </p:blipFill>
        <p:spPr bwMode="auto">
          <a:xfrm>
            <a:off x="685800" y="1524000"/>
            <a:ext cx="77724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Error Correction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3200" smtClean="0"/>
              <a:t>Hard Failure</a:t>
            </a:r>
          </a:p>
          <a:p>
            <a:pPr lvl="1"/>
            <a:r>
              <a:rPr lang="en-US" sz="2800" smtClean="0">
                <a:solidFill>
                  <a:schemeClr val="tx1"/>
                </a:solidFill>
              </a:rPr>
              <a:t>Permanent defect</a:t>
            </a:r>
          </a:p>
          <a:p>
            <a:r>
              <a:rPr lang="en-US" sz="3200" smtClean="0"/>
              <a:t>Soft Error</a:t>
            </a:r>
          </a:p>
          <a:p>
            <a:pPr lvl="1"/>
            <a:r>
              <a:rPr lang="en-US" sz="2800" smtClean="0">
                <a:solidFill>
                  <a:schemeClr val="tx1"/>
                </a:solidFill>
              </a:rPr>
              <a:t>Random, non-destructive</a:t>
            </a:r>
          </a:p>
          <a:p>
            <a:pPr lvl="1"/>
            <a:r>
              <a:rPr lang="en-US" sz="2800" smtClean="0">
                <a:solidFill>
                  <a:schemeClr val="tx1"/>
                </a:solidFill>
              </a:rPr>
              <a:t>No permanent damage to memory</a:t>
            </a:r>
          </a:p>
          <a:p>
            <a:r>
              <a:rPr lang="en-US" sz="3200" smtClean="0"/>
              <a:t>Detected using Hamming error correcting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10BE9-1D4D-4FF8-B6D8-DD9EA55A646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DRAM Organization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3200" dirty="0" smtClean="0"/>
              <a:t>Basic DRAM same since first RAM chips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Enhanced DRAM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Contains small SRAM as well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SRAM holds last line read (c.f. Cache!)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Cache DRAM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Larger SRAM component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Use as cache or serial buffer</a:t>
            </a:r>
          </a:p>
          <a:p>
            <a:pPr lvl="1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ED5FE-E8DF-4160-B438-3BB059B3731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Synchronous DRAM (SDRAM)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Access is synchronized with an external clock</a:t>
            </a:r>
          </a:p>
          <a:p>
            <a:r>
              <a:rPr lang="en-US" sz="2800" dirty="0" smtClean="0"/>
              <a:t>Address is presented to RAM</a:t>
            </a:r>
          </a:p>
          <a:p>
            <a:r>
              <a:rPr lang="en-US" sz="2800" dirty="0" smtClean="0"/>
              <a:t>RAM finds data (CPU waits in conventional DRAM)</a:t>
            </a:r>
          </a:p>
          <a:p>
            <a:r>
              <a:rPr lang="en-US" sz="2800" dirty="0" smtClean="0"/>
              <a:t>Since SDRAM moves data in time with system clock, CPU knows when data will be ready</a:t>
            </a:r>
          </a:p>
          <a:p>
            <a:r>
              <a:rPr lang="en-US" sz="2800" dirty="0" smtClean="0"/>
              <a:t>CPU does not have to wait, it can do something else</a:t>
            </a:r>
          </a:p>
          <a:p>
            <a:r>
              <a:rPr lang="en-US" sz="2800" dirty="0" smtClean="0"/>
              <a:t>Burst mode allows SDRAM to set up stream of data and fire it out in block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6F140-663B-4E43-9BCF-598A897CD2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SDRAM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B4F56-E546-4F58-B1C0-8CDB5151A1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/>
          <a:srcRect l="5428" t="6650" r="6648" b="9842"/>
          <a:stretch>
            <a:fillRect/>
          </a:stretch>
        </p:blipFill>
        <p:spPr bwMode="auto">
          <a:xfrm>
            <a:off x="762000" y="1066800"/>
            <a:ext cx="7467600" cy="547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DDR SDRAM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GB" sz="3200" smtClean="0"/>
              <a:t>SDRAM can only send data once per clock</a:t>
            </a:r>
          </a:p>
          <a:p>
            <a:r>
              <a:rPr lang="en-GB" sz="3200" smtClean="0"/>
              <a:t>Double-data-rate SDRAM can send data twice per clock cycle</a:t>
            </a:r>
          </a:p>
          <a:p>
            <a:pPr lvl="1"/>
            <a:r>
              <a:rPr lang="en-GB" sz="2800" smtClean="0">
                <a:solidFill>
                  <a:schemeClr val="tx1"/>
                </a:solidFill>
              </a:rPr>
              <a:t>Rising edge and falling edge</a:t>
            </a:r>
          </a:p>
          <a:p>
            <a:endParaRPr lang="en-GB" sz="3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67303-A838-452A-B45F-918358E8D90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Semiconductor Memory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GB" sz="3200" smtClean="0"/>
              <a:t>RAM </a:t>
            </a:r>
          </a:p>
          <a:p>
            <a:pPr lvl="1"/>
            <a:r>
              <a:rPr lang="en-GB" sz="2800" smtClean="0">
                <a:solidFill>
                  <a:schemeClr val="tx1"/>
                </a:solidFill>
              </a:rPr>
              <a:t>Misnamed as all semiconductor memory is random access</a:t>
            </a:r>
          </a:p>
          <a:p>
            <a:pPr lvl="1"/>
            <a:r>
              <a:rPr lang="en-GB" sz="2800" smtClean="0">
                <a:solidFill>
                  <a:schemeClr val="tx1"/>
                </a:solidFill>
              </a:rPr>
              <a:t>Read/Write</a:t>
            </a:r>
          </a:p>
          <a:p>
            <a:pPr lvl="1"/>
            <a:r>
              <a:rPr lang="en-GB" sz="2800" smtClean="0">
                <a:solidFill>
                  <a:schemeClr val="tx1"/>
                </a:solidFill>
              </a:rPr>
              <a:t>Volatile</a:t>
            </a:r>
          </a:p>
          <a:p>
            <a:pPr lvl="1"/>
            <a:r>
              <a:rPr lang="en-GB" sz="2800" smtClean="0">
                <a:solidFill>
                  <a:schemeClr val="tx1"/>
                </a:solidFill>
              </a:rPr>
              <a:t>Temporary storage</a:t>
            </a:r>
          </a:p>
          <a:p>
            <a:pPr lvl="1"/>
            <a:r>
              <a:rPr lang="en-GB" sz="2800" smtClean="0">
                <a:solidFill>
                  <a:schemeClr val="tx1"/>
                </a:solidFill>
              </a:rPr>
              <a:t>Static or dynamic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32A55-CEBA-482F-8834-D1FE7FEE852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Memory Cell Operation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 l="16283" t="22496" r="17503" b="38136"/>
          <a:stretch>
            <a:fillRect/>
          </a:stretch>
        </p:blipFill>
        <p:spPr bwMode="auto">
          <a:xfrm>
            <a:off x="533400" y="1889125"/>
            <a:ext cx="800100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74BF1-79F5-4935-807A-DABD0A551DB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" y="4495800"/>
            <a:ext cx="1447800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209800" y="2590800"/>
            <a:ext cx="15255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200400" y="4419600"/>
            <a:ext cx="121920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4419600"/>
            <a:ext cx="1447800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705600" y="2514600"/>
            <a:ext cx="15255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00" y="4343400"/>
            <a:ext cx="121920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72400" y="54102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Address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Control 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Dynamic </a:t>
            </a:r>
            <a:r>
              <a:rPr lang="en-GB" dirty="0" smtClean="0"/>
              <a:t>RAM - DRAM</a:t>
            </a:r>
            <a:endParaRPr lang="en-GB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797425"/>
          </a:xfrm>
        </p:spPr>
        <p:txBody>
          <a:bodyPr>
            <a:normAutofit lnSpcReduction="10000"/>
          </a:bodyPr>
          <a:lstStyle/>
          <a:p>
            <a:r>
              <a:rPr lang="en-GB" sz="2400" smtClean="0"/>
              <a:t>Bits stored as charge in capacitors</a:t>
            </a:r>
          </a:p>
          <a:p>
            <a:r>
              <a:rPr lang="en-GB" sz="2400" smtClean="0"/>
              <a:t>Charges leak</a:t>
            </a:r>
          </a:p>
          <a:p>
            <a:r>
              <a:rPr lang="en-GB" sz="2400" smtClean="0"/>
              <a:t>Need refreshing even when powered</a:t>
            </a:r>
          </a:p>
          <a:p>
            <a:r>
              <a:rPr lang="en-GB" sz="2400" smtClean="0"/>
              <a:t>Simpler construction</a:t>
            </a:r>
          </a:p>
          <a:p>
            <a:r>
              <a:rPr lang="en-GB" sz="2400" smtClean="0"/>
              <a:t>Smaller per bit</a:t>
            </a:r>
          </a:p>
          <a:p>
            <a:r>
              <a:rPr lang="en-GB" sz="2400" smtClean="0"/>
              <a:t>Less expensive</a:t>
            </a:r>
          </a:p>
          <a:p>
            <a:r>
              <a:rPr lang="en-GB" sz="2400" smtClean="0"/>
              <a:t>Need refresh circuits</a:t>
            </a:r>
          </a:p>
          <a:p>
            <a:r>
              <a:rPr lang="en-GB" sz="2400" smtClean="0"/>
              <a:t>Slower</a:t>
            </a:r>
          </a:p>
          <a:p>
            <a:r>
              <a:rPr lang="en-GB" sz="2400" smtClean="0"/>
              <a:t>Main memory</a:t>
            </a:r>
          </a:p>
          <a:p>
            <a:r>
              <a:rPr lang="en-GB" sz="2400" smtClean="0"/>
              <a:t>Essentially analogue</a:t>
            </a:r>
          </a:p>
          <a:p>
            <a:pPr lvl="1"/>
            <a:r>
              <a:rPr lang="en-GB" sz="2000" smtClean="0">
                <a:solidFill>
                  <a:schemeClr val="tx1"/>
                </a:solidFill>
              </a:rPr>
              <a:t>Level of charge determines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F1414-E048-40B9-8953-85B21D343C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Dynamic RAM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B5962-9BC2-46EE-B752-3636D9A74B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/>
          <a:srcRect t="9607" r="67038" b="33951"/>
          <a:stretch>
            <a:fillRect/>
          </a:stretch>
        </p:blipFill>
        <p:spPr bwMode="auto">
          <a:xfrm>
            <a:off x="1828800" y="1219200"/>
            <a:ext cx="476726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629400" y="1397001"/>
          <a:ext cx="2286000" cy="15747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43000"/>
                <a:gridCol w="1143000"/>
              </a:tblGrid>
              <a:tr h="52493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Items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Count</a:t>
                      </a:r>
                      <a:endParaRPr lang="en-GB" sz="16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Transistor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Capacitor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Dynamic RAM </a:t>
            </a:r>
            <a:r>
              <a:rPr lang="en-GB" dirty="0" smtClean="0"/>
              <a:t>Structure - READ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B5962-9BC2-46EE-B752-3636D9A74B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/>
          <a:srcRect t="9607" r="67038" b="33951"/>
          <a:stretch>
            <a:fillRect/>
          </a:stretch>
        </p:blipFill>
        <p:spPr bwMode="auto">
          <a:xfrm>
            <a:off x="1828800" y="1219200"/>
            <a:ext cx="476726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514600" y="1524000"/>
            <a:ext cx="1219200" cy="762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72400" y="5410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Address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GB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5676900" y="3694906"/>
            <a:ext cx="114300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718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590800" y="3122611"/>
            <a:ext cx="365760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994" y="4571206"/>
            <a:ext cx="274320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Dynamic RAM </a:t>
            </a:r>
            <a:r>
              <a:rPr lang="en-GB" dirty="0" smtClean="0"/>
              <a:t>Structure - WRITE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B5962-9BC2-46EE-B752-3636D9A74B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/>
          <a:srcRect t="9607" r="67038" b="33951"/>
          <a:stretch>
            <a:fillRect/>
          </a:stretch>
        </p:blipFill>
        <p:spPr bwMode="auto">
          <a:xfrm>
            <a:off x="1828800" y="1219200"/>
            <a:ext cx="476726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514600" y="1524000"/>
            <a:ext cx="1219200" cy="762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72400" y="5410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Address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GB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5676900" y="3694906"/>
            <a:ext cx="11430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718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590800" y="3122611"/>
            <a:ext cx="36576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994" y="4495006"/>
            <a:ext cx="27432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DRAM Operation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873625"/>
          </a:xfrm>
        </p:spPr>
        <p:txBody>
          <a:bodyPr>
            <a:normAutofit lnSpcReduction="10000"/>
          </a:bodyPr>
          <a:lstStyle/>
          <a:p>
            <a:r>
              <a:rPr lang="en-GB" sz="2400" smtClean="0"/>
              <a:t>Address line active when bit read or written</a:t>
            </a:r>
          </a:p>
          <a:p>
            <a:pPr lvl="1"/>
            <a:r>
              <a:rPr lang="en-GB" sz="2000" smtClean="0">
                <a:solidFill>
                  <a:schemeClr val="tx1"/>
                </a:solidFill>
              </a:rPr>
              <a:t>Transistor switch closed (current flows)</a:t>
            </a:r>
          </a:p>
          <a:p>
            <a:r>
              <a:rPr lang="en-GB" sz="2400" smtClean="0"/>
              <a:t>Write</a:t>
            </a:r>
          </a:p>
          <a:p>
            <a:pPr lvl="1"/>
            <a:r>
              <a:rPr lang="en-GB" sz="2000" smtClean="0">
                <a:solidFill>
                  <a:schemeClr val="tx1"/>
                </a:solidFill>
              </a:rPr>
              <a:t>Voltage to bit line</a:t>
            </a:r>
          </a:p>
          <a:p>
            <a:pPr lvl="2"/>
            <a:r>
              <a:rPr lang="en-GB" sz="1800" smtClean="0"/>
              <a:t>High for 1 low for 0</a:t>
            </a:r>
          </a:p>
          <a:p>
            <a:pPr lvl="1"/>
            <a:r>
              <a:rPr lang="en-GB" sz="2000" smtClean="0">
                <a:solidFill>
                  <a:schemeClr val="tx1"/>
                </a:solidFill>
              </a:rPr>
              <a:t>Then signal address line</a:t>
            </a:r>
          </a:p>
          <a:p>
            <a:pPr lvl="2"/>
            <a:r>
              <a:rPr lang="en-GB" sz="1800" smtClean="0"/>
              <a:t>Transfers charge to capacitor</a:t>
            </a:r>
          </a:p>
          <a:p>
            <a:r>
              <a:rPr lang="en-GB" sz="2400" smtClean="0"/>
              <a:t>Read</a:t>
            </a:r>
          </a:p>
          <a:p>
            <a:pPr lvl="1"/>
            <a:r>
              <a:rPr lang="en-GB" sz="2000" smtClean="0">
                <a:solidFill>
                  <a:schemeClr val="tx1"/>
                </a:solidFill>
              </a:rPr>
              <a:t>Address line selected</a:t>
            </a:r>
          </a:p>
          <a:p>
            <a:pPr lvl="2"/>
            <a:r>
              <a:rPr lang="en-GB" sz="1800" smtClean="0"/>
              <a:t>transistor turns on</a:t>
            </a:r>
          </a:p>
          <a:p>
            <a:pPr lvl="1"/>
            <a:r>
              <a:rPr lang="en-GB" sz="2000" smtClean="0">
                <a:solidFill>
                  <a:schemeClr val="tx1"/>
                </a:solidFill>
              </a:rPr>
              <a:t>Charge from capacitor fed via bit line to sense amplifier</a:t>
            </a:r>
          </a:p>
          <a:p>
            <a:pPr lvl="2"/>
            <a:r>
              <a:rPr lang="en-GB" sz="1800" smtClean="0"/>
              <a:t>Compares with reference value to determine 0 or 1</a:t>
            </a:r>
          </a:p>
          <a:p>
            <a:pPr lvl="1"/>
            <a:r>
              <a:rPr lang="en-GB" sz="2000" smtClean="0">
                <a:solidFill>
                  <a:schemeClr val="tx1"/>
                </a:solidFill>
              </a:rPr>
              <a:t>Capacitor charge must be restored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 Apr,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6B225-443C-43FC-9FCC-8EC21490AAB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Internal Memory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</TotalTime>
  <Words>824</Words>
  <Application>Microsoft Office PowerPoint</Application>
  <PresentationFormat>On-screen Show (4:3)</PresentationFormat>
  <Paragraphs>246</Paragraphs>
  <Slides>25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Origin</vt:lpstr>
      <vt:lpstr>Equation</vt:lpstr>
      <vt:lpstr>Internal Memory</vt:lpstr>
      <vt:lpstr>Semiconductor Memory Types</vt:lpstr>
      <vt:lpstr>Semiconductor Memory</vt:lpstr>
      <vt:lpstr>Memory Cell Operation</vt:lpstr>
      <vt:lpstr>Dynamic RAM - DRAM</vt:lpstr>
      <vt:lpstr>Dynamic RAM Structure</vt:lpstr>
      <vt:lpstr>Dynamic RAM Structure - READ</vt:lpstr>
      <vt:lpstr>Dynamic RAM Structure - WRITE</vt:lpstr>
      <vt:lpstr>DRAM Operation</vt:lpstr>
      <vt:lpstr>Static RAM - SRAM</vt:lpstr>
      <vt:lpstr>Static RAM Structure</vt:lpstr>
      <vt:lpstr>Static RAM Operation</vt:lpstr>
      <vt:lpstr>SRAM v DRAM</vt:lpstr>
      <vt:lpstr>Read Only Memory (ROM)</vt:lpstr>
      <vt:lpstr>Types of ROM</vt:lpstr>
      <vt:lpstr>Organisation in detail</vt:lpstr>
      <vt:lpstr>Organization</vt:lpstr>
      <vt:lpstr>Refreshing</vt:lpstr>
      <vt:lpstr>Typical 16 Mb DRAM (4M x 4)</vt:lpstr>
      <vt:lpstr>Packaging</vt:lpstr>
      <vt:lpstr>Error Correction</vt:lpstr>
      <vt:lpstr>Advanced DRAM Organization</vt:lpstr>
      <vt:lpstr>Synchronous DRAM (SDRAM)</vt:lpstr>
      <vt:lpstr>SDRAM</vt:lpstr>
      <vt:lpstr>DDR SDRAM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Adminstrator</dc:creator>
  <cp:lastModifiedBy>Saadi</cp:lastModifiedBy>
  <cp:revision>16</cp:revision>
  <dcterms:created xsi:type="dcterms:W3CDTF">2011-09-09T05:10:34Z</dcterms:created>
  <dcterms:modified xsi:type="dcterms:W3CDTF">2012-04-28T08:12:16Z</dcterms:modified>
</cp:coreProperties>
</file>