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29" autoAdjust="0"/>
  </p:normalViewPr>
  <p:slideViewPr>
    <p:cSldViewPr>
      <p:cViewPr varScale="1">
        <p:scale>
          <a:sx n="51" d="100"/>
          <a:sy n="51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DA8BFD-C834-4CE6-BCD5-7872B505FEDE}" type="datetimeFigureOut">
              <a:rPr lang="en-US"/>
              <a:pPr>
                <a:defRPr/>
              </a:pPr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D3271-A980-44A5-88DB-0AEE4C105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AEAD-F2D0-476E-A621-E0151D835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7C6A0-C1B0-472B-A17C-5933A4F1C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0C292-8545-4E2A-AFD0-B9A0A1AB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A4810-1F68-4D7A-820F-633376389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03FE-AFA4-43D5-BF01-C1B70DD5C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5D82-B026-41F6-8710-148A633C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DFAED-D431-4B76-B851-1EE37F9C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25ADA-5AEA-4496-8EA3-48BBFF25B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1E6-DC01-4BAB-9700-08C5D8EF6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23246-875F-4E62-A217-FC1994301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43F0-5ECF-4898-BD73-9BABC62A4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FF"/>
                </a:solidFill>
                <a:latin typeface="Arial" charset="0"/>
              </a:defRPr>
            </a:lvl1pPr>
          </a:lstStyle>
          <a:p>
            <a:pPr>
              <a:defRPr/>
            </a:pPr>
            <a:fld id="{66351ED0-2EBF-417E-B6DC-C95D4F548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Small Envelope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00477B"/>
              </a:clrFrom>
              <a:clrTo>
                <a:srgbClr val="00477B">
                  <a:alpha val="0"/>
                </a:srgbClr>
              </a:clrTo>
            </a:clrChange>
            <a:lum bright="54000" contrast="-46000"/>
          </a:blip>
          <a:srcRect l="39021" r="51186"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ontinution Sheet MC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21" t="2667" r="76051" b="79999"/>
          <a:stretch>
            <a:fillRect/>
          </a:stretch>
        </p:blipFill>
        <p:spPr bwMode="auto">
          <a:xfrm>
            <a:off x="-77788" y="-66675"/>
            <a:ext cx="6334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381000" y="66103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srgbClr val="000099"/>
                </a:solidFill>
                <a:latin typeface="Calisto MT" pitchFamily="18" charset="0"/>
              </a:rPr>
              <a:t>Computer Science Department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1371600" y="26670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Lab </a:t>
            </a:r>
            <a:r>
              <a:rPr lang="en-US" sz="4000" b="1" kern="0">
                <a:solidFill>
                  <a:schemeClr val="accent2">
                    <a:lumMod val="75000"/>
                  </a:schemeClr>
                </a:solidFill>
                <a:latin typeface="+mn-lt"/>
              </a:rPr>
              <a:t># </a:t>
            </a:r>
            <a:r>
              <a:rPr lang="en-US" sz="4000" b="1" kern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6</a:t>
            </a:r>
            <a:endParaRPr lang="en-US" sz="1600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1722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Example 3.14:</a:t>
            </a:r>
            <a:r>
              <a:rPr lang="en-US" sz="2400" dirty="0" smtClean="0"/>
              <a:t> Write a program to display the message ‘Hello world’ followed by Return and Line-feed :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,data</a:t>
            </a:r>
          </a:p>
          <a:p>
            <a:pPr indent="-52388">
              <a:buFontTx/>
              <a:buNone/>
              <a:defRPr/>
            </a:pPr>
            <a:r>
              <a:rPr lang="en-US" sz="2400" dirty="0" err="1" smtClean="0"/>
              <a:t>hello_message</a:t>
            </a:r>
            <a:r>
              <a:rPr lang="en-US" sz="2400" dirty="0" smtClean="0"/>
              <a:t> db 'Hello','World',0dh,0ah,'$‘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.code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main proc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ax,@data</a:t>
            </a:r>
            <a:endParaRPr lang="en-US" sz="2400" dirty="0" smtClean="0"/>
          </a:p>
          <a:p>
            <a:pPr indent="-52388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ds,ax</a:t>
            </a:r>
            <a:endParaRPr lang="en-US" sz="2400" dirty="0" smtClean="0"/>
          </a:p>
          <a:p>
            <a:pPr indent="-52388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ah,9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dx,offset</a:t>
            </a:r>
            <a:r>
              <a:rPr lang="en-US" sz="2400" dirty="0" smtClean="0"/>
              <a:t> </a:t>
            </a:r>
            <a:r>
              <a:rPr lang="en-US" sz="2400" dirty="0" err="1" smtClean="0"/>
              <a:t>hello_message</a:t>
            </a:r>
            <a:endParaRPr lang="en-US" sz="2400" dirty="0" smtClean="0"/>
          </a:p>
          <a:p>
            <a:pPr indent="-52388">
              <a:buFontTx/>
              <a:buNone/>
              <a:defRPr/>
            </a:pPr>
            <a:r>
              <a:rPr lang="en-US" sz="2400" dirty="0" smtClean="0"/>
              <a:t>	INT 21H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ax,4C00h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	INT 21H</a:t>
            </a:r>
          </a:p>
          <a:p>
            <a:pPr indent="-52388">
              <a:buFontTx/>
              <a:buNone/>
              <a:defRPr/>
            </a:pPr>
            <a:r>
              <a:rPr lang="en-US" sz="2400" dirty="0" smtClean="0"/>
              <a:t>main </a:t>
            </a:r>
            <a:r>
              <a:rPr lang="en-US" sz="2400" dirty="0" err="1" smtClean="0"/>
              <a:t>endp</a:t>
            </a:r>
            <a:endParaRPr lang="en-US" sz="2400" dirty="0" smtClean="0"/>
          </a:p>
          <a:p>
            <a:pPr indent="-52388">
              <a:buFontTx/>
              <a:buNone/>
              <a:defRPr/>
            </a:pPr>
            <a:r>
              <a:rPr lang="en-US" sz="2400" dirty="0" smtClean="0"/>
              <a:t>end main</a:t>
            </a:r>
            <a:endParaRPr lang="en-US" sz="2400" dirty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D3EC4E-0216-4970-836E-A48143401A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&amp; Output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In 8086 assembly language, we use a software interrupt mechanism for I/O.</a:t>
            </a:r>
          </a:p>
          <a:p>
            <a:pPr algn="just"/>
            <a:r>
              <a:rPr lang="en-US" sz="2400" smtClean="0"/>
              <a:t>An interrupt signals the processor to suspend its current activity (i.e. running your program) and to pass control to an interrupt service program (i.e. part of the operating system). </a:t>
            </a:r>
          </a:p>
          <a:p>
            <a:pPr algn="just"/>
            <a:r>
              <a:rPr lang="en-US" sz="2400" smtClean="0"/>
              <a:t>A software interrupt is one generated by a program (as opposed to one generated by hardware). </a:t>
            </a:r>
          </a:p>
          <a:p>
            <a:pPr algn="just"/>
            <a:r>
              <a:rPr lang="en-US" sz="2400" smtClean="0"/>
              <a:t> The 8086 </a:t>
            </a:r>
            <a:r>
              <a:rPr lang="en-US" sz="2400" b="1" smtClean="0"/>
              <a:t>INT</a:t>
            </a:r>
            <a:r>
              <a:rPr lang="en-US" sz="2400" smtClean="0"/>
              <a:t> instruction generates a software interrupt. </a:t>
            </a:r>
          </a:p>
          <a:p>
            <a:pPr algn="just"/>
            <a:r>
              <a:rPr lang="en-US" sz="2400" smtClean="0"/>
              <a:t>For I/O and some other operations, the number used is </a:t>
            </a:r>
            <a:r>
              <a:rPr lang="en-US" sz="2400" b="1" smtClean="0"/>
              <a:t>21h</a:t>
            </a:r>
            <a:r>
              <a:rPr lang="en-US" sz="2400" smtClean="0"/>
              <a:t>.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7E1161-1E06-4F6F-9870-90FE35272D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A Specific number is placed in the register </a:t>
            </a:r>
            <a:r>
              <a:rPr lang="en-US" sz="2400" b="1" smtClean="0"/>
              <a:t>AH </a:t>
            </a:r>
            <a:r>
              <a:rPr lang="en-US" sz="2400" smtClean="0"/>
              <a:t>to specify which I/O operation (e.g. read a character, display a character) you wish to carry out. </a:t>
            </a:r>
          </a:p>
          <a:p>
            <a:pPr algn="just">
              <a:buFontTx/>
              <a:buNone/>
            </a:pPr>
            <a:endParaRPr lang="en-US" sz="2400" smtClean="0"/>
          </a:p>
          <a:p>
            <a:pPr algn="just"/>
            <a:r>
              <a:rPr lang="en-US" sz="2400" smtClean="0"/>
              <a:t>When the I/O operation is finished, the interrupt service program terminates and our program will be resumed at the instruction following int.</a:t>
            </a:r>
          </a:p>
          <a:p>
            <a:pPr algn="just"/>
            <a:endParaRPr lang="en-US" sz="240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D56C03-0EB7-402F-84BA-2A656E0E3F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Output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smtClean="0"/>
              <a:t>Example 1: </a:t>
            </a:r>
            <a:r>
              <a:rPr lang="en-US" sz="2800" smtClean="0"/>
              <a:t>Write a code fragment to display the character ’a’ on the screen:</a:t>
            </a:r>
          </a:p>
          <a:p>
            <a:pPr algn="just">
              <a:buFontTx/>
              <a:buNone/>
            </a:pPr>
            <a:endParaRPr lang="en-US" sz="2800" smtClean="0"/>
          </a:p>
          <a:p>
            <a:pPr algn="just"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2060"/>
                </a:solidFill>
              </a:rPr>
              <a:t>mov dl, ‘a‘   ; dl = ‘a‘ </a:t>
            </a: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02060"/>
                </a:solidFill>
              </a:rPr>
              <a:t>	mov ah, 2h  ; character output subprogram</a:t>
            </a: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02060"/>
                </a:solidFill>
              </a:rPr>
              <a:t>	int 21h         ; call ms-dos output character 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F47B56-2848-41E4-BCDC-C67D7E3E50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Input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smtClean="0"/>
              <a:t>Example 2: </a:t>
            </a:r>
            <a:r>
              <a:rPr lang="en-US" sz="2800" smtClean="0"/>
              <a:t>Write a code fragment to read a character from the keyboard:</a:t>
            </a:r>
          </a:p>
          <a:p>
            <a:pPr algn="just"/>
            <a:endParaRPr lang="en-US" smtClean="0"/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02060"/>
                </a:solidFill>
              </a:rPr>
              <a:t>	mov ah, 1h ; keyboard input subprogram</a:t>
            </a: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02060"/>
                </a:solidFill>
              </a:rPr>
              <a:t>	int 21h</a:t>
            </a:r>
            <a:r>
              <a:rPr lang="en-US" sz="2800" b="1" smtClean="0">
                <a:solidFill>
                  <a:srgbClr val="002060"/>
                </a:solidFill>
              </a:rPr>
              <a:t> </a:t>
            </a:r>
            <a:r>
              <a:rPr lang="en-US" sz="2800" smtClean="0">
                <a:solidFill>
                  <a:srgbClr val="002060"/>
                </a:solidFill>
              </a:rPr>
              <a:t>; character input </a:t>
            </a: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02060"/>
                </a:solidFill>
              </a:rPr>
              <a:t>	; character is stored in al</a:t>
            </a:r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7CE040-19A4-40F6-9E8B-FB8AF702ED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algn="just">
              <a:defRPr/>
            </a:pPr>
            <a:endParaRPr lang="en-US" b="1" dirty="0" smtClean="0"/>
          </a:p>
          <a:p>
            <a:pPr algn="just">
              <a:defRPr/>
            </a:pPr>
            <a:r>
              <a:rPr lang="en-US" b="1" dirty="0" smtClean="0"/>
              <a:t>Example 3: </a:t>
            </a:r>
            <a:r>
              <a:rPr lang="en-US" dirty="0" smtClean="0"/>
              <a:t>Reading and displaying a character:</a:t>
            </a:r>
          </a:p>
          <a:p>
            <a:pPr algn="just">
              <a:buFontTx/>
              <a:buNone/>
              <a:defRPr/>
            </a:pPr>
            <a:endParaRPr lang="en-US" dirty="0" smtClean="0"/>
          </a:p>
          <a:p>
            <a:pPr marL="914400" indent="-623888" algn="just">
              <a:buFontTx/>
              <a:buNone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mov</a:t>
            </a:r>
            <a:r>
              <a:rPr lang="en-US" dirty="0" smtClean="0">
                <a:solidFill>
                  <a:srgbClr val="002060"/>
                </a:solidFill>
              </a:rPr>
              <a:t> ah, 1h ; keyboard input subprogram</a:t>
            </a:r>
          </a:p>
          <a:p>
            <a:pPr marL="914400" indent="-623888" algn="just">
              <a:buFontTx/>
              <a:buNone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21h ; read character into al</a:t>
            </a:r>
          </a:p>
          <a:p>
            <a:pPr marL="914400" indent="-623888" algn="just">
              <a:buFontTx/>
              <a:buNone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mov</a:t>
            </a:r>
            <a:r>
              <a:rPr lang="en-US" dirty="0" smtClean="0">
                <a:solidFill>
                  <a:srgbClr val="002060"/>
                </a:solidFill>
              </a:rPr>
              <a:t> dl, al ; copy character to dl</a:t>
            </a:r>
          </a:p>
          <a:p>
            <a:pPr marL="914400" indent="-623888" algn="just">
              <a:buFontTx/>
              <a:buNone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mov</a:t>
            </a:r>
            <a:r>
              <a:rPr lang="en-US" dirty="0" smtClean="0">
                <a:solidFill>
                  <a:srgbClr val="002060"/>
                </a:solidFill>
              </a:rPr>
              <a:t> ah, 2h ; character output subprogram</a:t>
            </a:r>
          </a:p>
          <a:p>
            <a:pPr marL="914400" indent="-623888" algn="just">
              <a:buFontTx/>
              <a:buNone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21h ; display character in dl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5CA4AF-ACC8-454D-AAA0-94F5CB316E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algn="just">
              <a:defRPr/>
            </a:pPr>
            <a:r>
              <a:rPr lang="en-US" sz="2400" b="1" dirty="0" smtClean="0"/>
              <a:t>Carriage Return</a:t>
            </a:r>
            <a:r>
              <a:rPr lang="en-US" sz="2400" dirty="0" smtClean="0"/>
              <a:t>, (ASCII </a:t>
            </a:r>
            <a:r>
              <a:rPr lang="en-US" sz="2400" dirty="0" smtClean="0"/>
              <a:t>0Dh) </a:t>
            </a:r>
            <a:r>
              <a:rPr lang="en-US" sz="2400" dirty="0" smtClean="0"/>
              <a:t>is the control character to bring the cursor to the start of a line.</a:t>
            </a:r>
            <a:endParaRPr lang="en-US" sz="2400" dirty="0" smtClean="0"/>
          </a:p>
          <a:p>
            <a:pPr algn="just">
              <a:defRPr/>
            </a:pPr>
            <a:r>
              <a:rPr lang="en-US" sz="2400" b="1" dirty="0" smtClean="0"/>
              <a:t>Line-feed</a:t>
            </a:r>
            <a:r>
              <a:rPr lang="en-US" sz="2400" dirty="0" smtClean="0"/>
              <a:t> (ASCII </a:t>
            </a:r>
            <a:r>
              <a:rPr lang="en-US" sz="2400" dirty="0" smtClean="0"/>
              <a:t>0Ah) </a:t>
            </a:r>
            <a:r>
              <a:rPr lang="en-US" sz="2400" dirty="0" smtClean="0"/>
              <a:t>is the control character that brings the cursor down to the next line on the screen. </a:t>
            </a:r>
            <a:endParaRPr lang="en-US" sz="2400" dirty="0" smtClean="0"/>
          </a:p>
          <a:p>
            <a:pPr marL="847725" indent="-446088">
              <a:buFontTx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;display Return</a:t>
            </a:r>
          </a:p>
          <a:p>
            <a:pPr marL="847725" indent="-446088">
              <a:buFontTx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</a:rPr>
              <a:t>mov</a:t>
            </a:r>
            <a:r>
              <a:rPr lang="en-US" sz="2400" dirty="0" smtClean="0">
                <a:solidFill>
                  <a:srgbClr val="002060"/>
                </a:solidFill>
              </a:rPr>
              <a:t> dl, </a:t>
            </a:r>
            <a:r>
              <a:rPr lang="en-US" sz="2400" dirty="0" smtClean="0">
                <a:solidFill>
                  <a:srgbClr val="002060"/>
                </a:solidFill>
              </a:rPr>
              <a:t>0dh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47725" indent="-446088">
              <a:buFontTx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</a:rPr>
              <a:t>mov</a:t>
            </a:r>
            <a:r>
              <a:rPr lang="en-US" sz="2400" dirty="0" smtClean="0">
                <a:solidFill>
                  <a:srgbClr val="002060"/>
                </a:solidFill>
              </a:rPr>
              <a:t> ah, 2h</a:t>
            </a:r>
          </a:p>
          <a:p>
            <a:pPr marL="847725" indent="-446088">
              <a:buFontTx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</a:rPr>
              <a:t>int</a:t>
            </a:r>
            <a:r>
              <a:rPr lang="en-US" sz="2400" dirty="0" smtClean="0">
                <a:solidFill>
                  <a:srgbClr val="002060"/>
                </a:solidFill>
              </a:rPr>
              <a:t> 21h ; display Carriage Return</a:t>
            </a:r>
          </a:p>
          <a:p>
            <a:pPr marL="847725" indent="-446088">
              <a:buFontTx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;display Line-feed</a:t>
            </a:r>
          </a:p>
          <a:p>
            <a:pPr marL="847725" indent="-446088">
              <a:buFontTx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</a:rPr>
              <a:t>mov</a:t>
            </a:r>
            <a:r>
              <a:rPr lang="en-US" sz="2400" dirty="0" smtClean="0">
                <a:solidFill>
                  <a:srgbClr val="002060"/>
                </a:solidFill>
              </a:rPr>
              <a:t> dl, </a:t>
            </a:r>
            <a:r>
              <a:rPr lang="en-US" sz="2400" dirty="0" smtClean="0">
                <a:solidFill>
                  <a:srgbClr val="002060"/>
                </a:solidFill>
              </a:rPr>
              <a:t>0ah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47725" indent="-446088">
              <a:buFontTx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</a:rPr>
              <a:t>mov</a:t>
            </a:r>
            <a:r>
              <a:rPr lang="en-US" sz="2400" dirty="0" smtClean="0">
                <a:solidFill>
                  <a:srgbClr val="002060"/>
                </a:solidFill>
              </a:rPr>
              <a:t> ah, 2h</a:t>
            </a:r>
          </a:p>
          <a:p>
            <a:pPr marL="847725" indent="-446088">
              <a:buFontTx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</a:rPr>
              <a:t>int</a:t>
            </a:r>
            <a:r>
              <a:rPr lang="en-US" sz="2400" dirty="0" smtClean="0">
                <a:solidFill>
                  <a:srgbClr val="002060"/>
                </a:solidFill>
              </a:rPr>
              <a:t> 21h ; display Line Feed</a:t>
            </a:r>
          </a:p>
          <a:p>
            <a:pPr algn="just">
              <a:defRPr/>
            </a:pPr>
            <a:endParaRPr lang="en-US" sz="24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60FE70-F094-4B01-A7E4-B42D141295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4953000"/>
          </a:xfrm>
        </p:spPr>
        <p:txBody>
          <a:bodyPr/>
          <a:lstStyle/>
          <a:p>
            <a:pPr algn="just">
              <a:defRPr/>
            </a:pPr>
            <a:r>
              <a:rPr lang="en-US" sz="2400" dirty="0" smtClean="0"/>
              <a:t>A string is a list of characters treated as a unit. </a:t>
            </a:r>
          </a:p>
          <a:p>
            <a:pPr algn="just">
              <a:defRPr/>
            </a:pPr>
            <a:r>
              <a:rPr lang="en-US" sz="2400" dirty="0" smtClean="0"/>
              <a:t>In 8086 assembly language, single or double quotes may be used to denote a string constant. </a:t>
            </a:r>
          </a:p>
          <a:p>
            <a:pPr algn="just">
              <a:defRPr/>
            </a:pPr>
            <a:r>
              <a:rPr lang="en-US" sz="2400" b="1" i="1" dirty="0" smtClean="0"/>
              <a:t>Defining String Variables</a:t>
            </a: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The following 3 definitions are equivalent ways of defining a string "</a:t>
            </a:r>
            <a:r>
              <a:rPr lang="en-US" sz="2400" dirty="0" err="1" smtClean="0"/>
              <a:t>abc</a:t>
            </a:r>
            <a:r>
              <a:rPr lang="en-US" sz="2400" dirty="0" smtClean="0"/>
              <a:t>":</a:t>
            </a:r>
          </a:p>
          <a:p>
            <a:pPr indent="-52388" algn="just">
              <a:buFontTx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var1 db "</a:t>
            </a:r>
            <a:r>
              <a:rPr lang="en-US" sz="2400" dirty="0" err="1" smtClean="0">
                <a:solidFill>
                  <a:srgbClr val="002060"/>
                </a:solidFill>
              </a:rPr>
              <a:t>abc</a:t>
            </a:r>
            <a:r>
              <a:rPr lang="en-US" sz="2400" dirty="0" smtClean="0">
                <a:solidFill>
                  <a:srgbClr val="002060"/>
                </a:solidFill>
              </a:rPr>
              <a:t>" ; string constant</a:t>
            </a:r>
          </a:p>
          <a:p>
            <a:pPr indent="-52388" algn="just">
              <a:buFontTx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var2 db ‘a’, ‘b’, ‘c’ ; character constants</a:t>
            </a:r>
          </a:p>
          <a:p>
            <a:pPr indent="-52388" algn="just">
              <a:buFontTx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var3 db 97, 98, 99 ; ASCII codes</a:t>
            </a:r>
          </a:p>
          <a:p>
            <a:pPr algn="just">
              <a:defRPr/>
            </a:pPr>
            <a:r>
              <a:rPr lang="en-US" sz="1800" dirty="0" smtClean="0"/>
              <a:t>The first version simply encloses the string in quotes. (preferred method)</a:t>
            </a:r>
          </a:p>
          <a:p>
            <a:pPr algn="just">
              <a:defRPr/>
            </a:pPr>
            <a:r>
              <a:rPr lang="en-US" sz="1800" dirty="0" smtClean="0"/>
              <a:t>The second version defines a string by specifying a list of the character constants that make up the string. </a:t>
            </a:r>
          </a:p>
          <a:p>
            <a:pPr algn="just">
              <a:defRPr/>
            </a:pPr>
            <a:r>
              <a:rPr lang="en-US" sz="1800" dirty="0" smtClean="0"/>
              <a:t>The third version defines a string by specifying a list of the ASCII codes that make up the string </a:t>
            </a:r>
          </a:p>
          <a:p>
            <a:pPr indent="-52388" algn="just">
              <a:buFontTx/>
              <a:buNone/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71CA15-0CDC-4D84-B91C-A845B72762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029200"/>
          </a:xfrm>
        </p:spPr>
        <p:txBody>
          <a:bodyPr/>
          <a:lstStyle/>
          <a:p>
            <a:pPr algn="just"/>
            <a:r>
              <a:rPr lang="en-US" sz="2400" b="1" dirty="0" smtClean="0"/>
              <a:t>Example</a:t>
            </a:r>
            <a:r>
              <a:rPr lang="en-US" sz="2400" dirty="0" smtClean="0"/>
              <a:t>: message db "Hello world", </a:t>
            </a:r>
            <a:r>
              <a:rPr lang="en-US" sz="2400" dirty="0" smtClean="0"/>
              <a:t>0a, 0d, </a:t>
            </a:r>
            <a:r>
              <a:rPr lang="en-US" sz="2400" dirty="0" smtClean="0"/>
              <a:t>‘$’</a:t>
            </a:r>
          </a:p>
          <a:p>
            <a:pPr algn="just"/>
            <a:r>
              <a:rPr lang="en-US" sz="2400" dirty="0" smtClean="0"/>
              <a:t>In order to display string using MS-DOS subprogram (number 9h), the string must be terminated with the ‘$’ character.</a:t>
            </a:r>
          </a:p>
          <a:p>
            <a:pPr algn="just"/>
            <a:r>
              <a:rPr lang="en-US" sz="2400" b="1" dirty="0" smtClean="0"/>
              <a:t>Note: </a:t>
            </a:r>
            <a:r>
              <a:rPr lang="en-US" sz="2400" dirty="0" smtClean="0"/>
              <a:t>DB is a directive not assembly language instruction. It tells assembler to allocate one or more bytes in a named memory location.</a:t>
            </a:r>
          </a:p>
          <a:p>
            <a:pPr algn="just"/>
            <a:r>
              <a:rPr lang="en-US" sz="2400" dirty="0" smtClean="0"/>
              <a:t>In order to display a string we must know where the string begins and ends.</a:t>
            </a:r>
          </a:p>
          <a:p>
            <a:pPr algn="just"/>
            <a:r>
              <a:rPr lang="en-US" sz="2000" dirty="0" smtClean="0"/>
              <a:t>The beginning of string is given by obtaining its address using the offset operator. </a:t>
            </a:r>
          </a:p>
          <a:p>
            <a:pPr algn="just"/>
            <a:r>
              <a:rPr lang="en-US" sz="2000" dirty="0" smtClean="0"/>
              <a:t>The end of a string may be found by either knowing in advance the length of the string or by storing a special character at the end of the string. </a:t>
            </a:r>
          </a:p>
          <a:p>
            <a:pPr algn="just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8981B7-D212-4A59-8C7B-65889FF6B6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619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Calisto MT</vt:lpstr>
      <vt:lpstr>Default Design</vt:lpstr>
      <vt:lpstr>Slide 1</vt:lpstr>
      <vt:lpstr>Input &amp; Output</vt:lpstr>
      <vt:lpstr>Contd..</vt:lpstr>
      <vt:lpstr>Character Output</vt:lpstr>
      <vt:lpstr>Character Input</vt:lpstr>
      <vt:lpstr>Slide 6</vt:lpstr>
      <vt:lpstr>Contd..</vt:lpstr>
      <vt:lpstr>String Output</vt:lpstr>
      <vt:lpstr>Contd..</vt:lpstr>
      <vt:lpstr>Slide 10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nausheen</dc:creator>
  <cp:lastModifiedBy>Muddaser Habib </cp:lastModifiedBy>
  <cp:revision>369</cp:revision>
  <dcterms:created xsi:type="dcterms:W3CDTF">2010-10-08T05:09:49Z</dcterms:created>
  <dcterms:modified xsi:type="dcterms:W3CDTF">2012-03-12T04:22:49Z</dcterms:modified>
</cp:coreProperties>
</file>