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73" r:id="rId2"/>
    <p:sldId id="274" r:id="rId3"/>
    <p:sldId id="275" r:id="rId4"/>
    <p:sldId id="276" r:id="rId5"/>
    <p:sldId id="277" r:id="rId6"/>
    <p:sldId id="278" r:id="rId7"/>
    <p:sldId id="279" r:id="rId8"/>
    <p:sldId id="280" r:id="rId9"/>
    <p:sldId id="281" r:id="rId10"/>
    <p:sldId id="272" r:id="rId11"/>
    <p:sldId id="256" r:id="rId12"/>
    <p:sldId id="257" r:id="rId13"/>
    <p:sldId id="258" r:id="rId14"/>
    <p:sldId id="259" r:id="rId15"/>
    <p:sldId id="260" r:id="rId16"/>
    <p:sldId id="261" r:id="rId17"/>
    <p:sldId id="262" r:id="rId18"/>
    <p:sldId id="264" r:id="rId19"/>
    <p:sldId id="266" r:id="rId20"/>
    <p:sldId id="265" r:id="rId21"/>
    <p:sldId id="263" r:id="rId22"/>
    <p:sldId id="267" r:id="rId23"/>
    <p:sldId id="270" r:id="rId24"/>
    <p:sldId id="269" r:id="rId25"/>
    <p:sldId id="268"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7.wmf"/><Relationship Id="rId1" Type="http://schemas.openxmlformats.org/officeDocument/2006/relationships/image" Target="../media/image13.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1563E4-631F-4916-A61B-FD47EF0BC26E}" type="datetimeFigureOut">
              <a:rPr lang="en-US" smtClean="0"/>
              <a:t>11/8/2012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A83733-B50F-4C9B-A5DE-019BB3F60DA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US"/>
              <a:t>Economics - Notes for Teachers</a:t>
            </a:r>
          </a:p>
        </p:txBody>
      </p:sp>
      <p:sp>
        <p:nvSpPr>
          <p:cNvPr id="5" name="Rectangle 3"/>
          <p:cNvSpPr>
            <a:spLocks noGrp="1" noChangeArrowheads="1"/>
          </p:cNvSpPr>
          <p:nvPr>
            <p:ph type="dt" sz="quarter" idx="1"/>
          </p:nvPr>
        </p:nvSpPr>
        <p:spPr/>
        <p:txBody>
          <a:bodyPr/>
          <a:lstStyle/>
          <a:p>
            <a:pPr>
              <a:defRPr/>
            </a:pPr>
            <a:r>
              <a:rPr lang="en-US"/>
              <a:t>Inflation and Types of Inflation </a:t>
            </a:r>
          </a:p>
        </p:txBody>
      </p:sp>
      <p:sp>
        <p:nvSpPr>
          <p:cNvPr id="6" name="Rectangle 6"/>
          <p:cNvSpPr>
            <a:spLocks noGrp="1" noChangeArrowheads="1"/>
          </p:cNvSpPr>
          <p:nvPr>
            <p:ph type="ftr" sz="quarter" idx="4"/>
          </p:nvPr>
        </p:nvSpPr>
        <p:spPr/>
        <p:txBody>
          <a:bodyPr/>
          <a:lstStyle/>
          <a:p>
            <a:pPr>
              <a:defRPr/>
            </a:pPr>
            <a:r>
              <a:rPr lang="en-US"/>
              <a:t>Academic PowerPoint</a:t>
            </a:r>
          </a:p>
        </p:txBody>
      </p:sp>
      <p:sp>
        <p:nvSpPr>
          <p:cNvPr id="68613" name="Rectangle 7"/>
          <p:cNvSpPr>
            <a:spLocks noGrp="1" noChangeArrowheads="1"/>
          </p:cNvSpPr>
          <p:nvPr>
            <p:ph type="sldNum" sz="quarter" idx="5"/>
          </p:nvPr>
        </p:nvSpPr>
        <p:spPr>
          <a:noFill/>
        </p:spPr>
        <p:txBody>
          <a:bodyPr/>
          <a:lstStyle/>
          <a:p>
            <a:fld id="{167FAED4-0118-4D6D-9817-4F53D134064B}" type="slidenum">
              <a:rPr lang="en-US" smtClean="0">
                <a:latin typeface="Times New Roman" charset="0"/>
                <a:cs typeface="Times New Roman" charset="0"/>
              </a:rPr>
              <a:pPr/>
              <a:t>7</a:t>
            </a:fld>
            <a:endParaRPr lang="en-US" smtClean="0">
              <a:latin typeface="Times New Roman" charset="0"/>
              <a:cs typeface="Times New Roman" charset="0"/>
            </a:endParaRPr>
          </a:p>
        </p:txBody>
      </p:sp>
      <p:sp>
        <p:nvSpPr>
          <p:cNvPr id="68614" name="Rectangle 2"/>
          <p:cNvSpPr>
            <a:spLocks noChangeArrowheads="1" noTextEdit="1"/>
          </p:cNvSpPr>
          <p:nvPr>
            <p:ph type="sldImg"/>
          </p:nvPr>
        </p:nvSpPr>
        <p:spPr>
          <a:ln/>
        </p:spPr>
      </p:sp>
      <p:sp>
        <p:nvSpPr>
          <p:cNvPr id="68615" name="Rectangle 3"/>
          <p:cNvSpPr>
            <a:spLocks noGrp="1" noChangeArrowheads="1"/>
          </p:cNvSpPr>
          <p:nvPr>
            <p:ph type="body" idx="1"/>
          </p:nvPr>
        </p:nvSpPr>
        <p:spPr>
          <a:noFill/>
          <a:ln/>
        </p:spPr>
        <p:txBody>
          <a:bodyPr/>
          <a:lstStyle/>
          <a:p>
            <a:endParaRPr lang="en-AU" smtClean="0">
              <a:latin typeface="Times New Roman" charset="0"/>
              <a:cs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5C464C8-0E13-43AD-B0C9-173EA61887A9}" type="datetimeFigureOut">
              <a:rPr lang="en-US" smtClean="0"/>
              <a:pPr/>
              <a:t>11/8/2012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EA0CB6B-4BC0-42D6-B0BB-13DF575BFA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C464C8-0E13-43AD-B0C9-173EA61887A9}" type="datetimeFigureOut">
              <a:rPr lang="en-US" smtClean="0"/>
              <a:pPr/>
              <a:t>11/8/2012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5C464C8-0E13-43AD-B0C9-173EA61887A9}" type="datetimeFigureOut">
              <a:rPr lang="en-US" smtClean="0"/>
              <a:pPr/>
              <a:t>11/8/2012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EA0CB6B-4BC0-42D6-B0BB-13DF575BFA0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76400"/>
            <a:ext cx="7772400" cy="4114800"/>
          </a:xfrm>
        </p:spPr>
        <p:txBody>
          <a:bodyPr/>
          <a:lstStyle/>
          <a:p>
            <a:pPr lvl="0"/>
            <a:endParaRPr lang="en-US" noProof="0"/>
          </a:p>
        </p:txBody>
      </p:sp>
      <p:sp>
        <p:nvSpPr>
          <p:cNvPr id="4" name="Slide Number Placeholder 3"/>
          <p:cNvSpPr>
            <a:spLocks noGrp="1"/>
          </p:cNvSpPr>
          <p:nvPr>
            <p:ph type="sldNum" sz="quarter" idx="10"/>
          </p:nvPr>
        </p:nvSpPr>
        <p:spPr>
          <a:xfrm>
            <a:off x="6553200" y="6248400"/>
            <a:ext cx="1905000" cy="457200"/>
          </a:xfrm>
        </p:spPr>
        <p:txBody>
          <a:bodyPr/>
          <a:lstStyle>
            <a:lvl1pPr>
              <a:defRPr/>
            </a:lvl1pPr>
          </a:lstStyle>
          <a:p>
            <a:pPr>
              <a:defRPr/>
            </a:pPr>
            <a:fld id="{166F3BD0-172D-4DB0-B91F-1344D49946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C464C8-0E13-43AD-B0C9-173EA61887A9}" type="datetimeFigureOut">
              <a:rPr lang="en-US" smtClean="0"/>
              <a:pPr/>
              <a:t>11/8/2012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5C464C8-0E13-43AD-B0C9-173EA61887A9}" type="datetimeFigureOut">
              <a:rPr lang="en-US" smtClean="0"/>
              <a:pPr/>
              <a:t>11/8/2012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EA0CB6B-4BC0-42D6-B0BB-13DF575BFA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C464C8-0E13-43AD-B0C9-173EA61887A9}" type="datetimeFigureOut">
              <a:rPr lang="en-US" smtClean="0"/>
              <a:pPr/>
              <a:t>11/8/2012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C464C8-0E13-43AD-B0C9-173EA61887A9}" type="datetimeFigureOut">
              <a:rPr lang="en-US" smtClean="0"/>
              <a:pPr/>
              <a:t>11/8/2012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5C464C8-0E13-43AD-B0C9-173EA61887A9}" type="datetimeFigureOut">
              <a:rPr lang="en-US" smtClean="0"/>
              <a:pPr/>
              <a:t>11/8/2012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5C464C8-0E13-43AD-B0C9-173EA61887A9}" type="datetimeFigureOut">
              <a:rPr lang="en-US" smtClean="0"/>
              <a:pPr/>
              <a:t>11/8/2012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C464C8-0E13-43AD-B0C9-173EA61887A9}" type="datetimeFigureOut">
              <a:rPr lang="en-US" smtClean="0"/>
              <a:pPr/>
              <a:t>11/8/2012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A0CB6B-4BC0-42D6-B0BB-13DF575BFA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5C464C8-0E13-43AD-B0C9-173EA61887A9}" type="datetimeFigureOut">
              <a:rPr lang="en-US" smtClean="0"/>
              <a:pPr/>
              <a:t>11/8/2012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EA0CB6B-4BC0-42D6-B0BB-13DF575BFA0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5C464C8-0E13-43AD-B0C9-173EA61887A9}" type="datetimeFigureOut">
              <a:rPr lang="en-US" smtClean="0"/>
              <a:pPr/>
              <a:t>11/8/2012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EA0CB6B-4BC0-42D6-B0BB-13DF575BFA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Microsoft_Office_Word_97_-_2003_Document1.doc"/><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Microsoft_Office_Word_97_-_2003_Document2.doc"/><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9690F10D-40B0-41A9-B47B-0C3AD54BD3C3}" type="slidenum">
              <a:rPr lang="en-US">
                <a:solidFill>
                  <a:schemeClr val="bg1">
                    <a:lumMod val="65000"/>
                  </a:schemeClr>
                </a:solidFill>
                <a:latin typeface="Tahoma" charset="0"/>
                <a:ea typeface="ＭＳ Ｐゴシック" charset="0"/>
                <a:cs typeface="Times New Roman" charset="0"/>
              </a:rPr>
              <a:pPr algn="l">
                <a:defRPr/>
              </a:pPr>
              <a:t>1</a:t>
            </a:fld>
            <a:endParaRPr lang="en-US">
              <a:solidFill>
                <a:schemeClr val="bg1">
                  <a:lumMod val="65000"/>
                </a:schemeClr>
              </a:solidFill>
              <a:latin typeface="Tahoma" charset="0"/>
              <a:ea typeface="ＭＳ Ｐゴシック" charset="0"/>
              <a:cs typeface="Times New Roman" charset="0"/>
            </a:endParaRPr>
          </a:p>
        </p:txBody>
      </p:sp>
      <p:sp>
        <p:nvSpPr>
          <p:cNvPr id="93186" name="Rectangle 2"/>
          <p:cNvSpPr>
            <a:spLocks noGrp="1" noChangeArrowheads="1"/>
          </p:cNvSpPr>
          <p:nvPr>
            <p:ph type="title"/>
          </p:nvPr>
        </p:nvSpPr>
        <p:spPr/>
        <p:txBody>
          <a:bodyPr/>
          <a:lstStyle/>
          <a:p>
            <a:r>
              <a:rPr lang="en-AU" smtClean="0">
                <a:solidFill>
                  <a:srgbClr val="FF0000"/>
                </a:solidFill>
              </a:rPr>
              <a:t>Inflation</a:t>
            </a:r>
          </a:p>
        </p:txBody>
      </p:sp>
      <p:sp>
        <p:nvSpPr>
          <p:cNvPr id="93187" name="Rectangle 3"/>
          <p:cNvSpPr>
            <a:spLocks noGrp="1" noChangeArrowheads="1"/>
          </p:cNvSpPr>
          <p:nvPr>
            <p:ph type="body" idx="1"/>
          </p:nvPr>
        </p:nvSpPr>
        <p:spPr>
          <a:xfrm>
            <a:off x="685800" y="1676400"/>
            <a:ext cx="7924800" cy="4114800"/>
          </a:xfrm>
        </p:spPr>
        <p:txBody>
          <a:bodyPr/>
          <a:lstStyle/>
          <a:p>
            <a:pPr lvl="1"/>
            <a:r>
              <a:rPr lang="en-AU" sz="3200" smtClean="0"/>
              <a:t>Is a steady and upward movement in the level of prices decreasing purchasing power over a period of time, usually one year.</a:t>
            </a:r>
            <a:r>
              <a:rPr lang="en-AU" sz="3200" smtClean="0">
                <a:solidFill>
                  <a:srgbClr val="FF0000"/>
                </a:solidFill>
              </a:rPr>
              <a:t> </a:t>
            </a:r>
            <a:endParaRPr lang="en-AU" sz="3200" smtClean="0">
              <a:solidFill>
                <a:schemeClr val="tx1"/>
              </a:solidFill>
            </a:endParaRPr>
          </a:p>
          <a:p>
            <a:pPr lvl="1"/>
            <a:r>
              <a:rPr lang="en-AU" sz="3200" smtClean="0">
                <a:solidFill>
                  <a:schemeClr val="tx1"/>
                </a:solidFill>
              </a:rPr>
              <a:t>The Consumer Price Index (CPI) is the official measure of inflation .</a:t>
            </a:r>
          </a:p>
          <a:p>
            <a:pPr lvl="1"/>
            <a:endParaRPr lang="en-AU" sz="3200" smtClean="0">
              <a:solidFill>
                <a:schemeClr val="tx1"/>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p:cTn id="7" dur="500" fill="hold"/>
                                        <p:tgtEl>
                                          <p:spTgt spid="93186"/>
                                        </p:tgtEl>
                                        <p:attrNameLst>
                                          <p:attrName>ppt_w</p:attrName>
                                        </p:attrNameLst>
                                      </p:cBhvr>
                                      <p:tavLst>
                                        <p:tav tm="0">
                                          <p:val>
                                            <p:fltVal val="0"/>
                                          </p:val>
                                        </p:tav>
                                        <p:tav tm="100000">
                                          <p:val>
                                            <p:strVal val="#ppt_w"/>
                                          </p:val>
                                        </p:tav>
                                      </p:tavLst>
                                    </p:anim>
                                    <p:anim calcmode="lin" valueType="num">
                                      <p:cBhvr>
                                        <p:cTn id="8" dur="500" fill="hold"/>
                                        <p:tgtEl>
                                          <p:spTgt spid="9318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Effect transition="in" filter="box(out)">
                                      <p:cBhvr>
                                        <p:cTn id="12" dur="500"/>
                                        <p:tgtEl>
                                          <p:spTgt spid="93187">
                                            <p:txEl>
                                              <p:pRg st="0" end="0"/>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93187">
                                            <p:txEl>
                                              <p:pRg st="1" end="1"/>
                                            </p:txEl>
                                          </p:spTgt>
                                        </p:tgtEl>
                                        <p:attrNameLst>
                                          <p:attrName>style.visibility</p:attrName>
                                        </p:attrNameLst>
                                      </p:cBhvr>
                                      <p:to>
                                        <p:strVal val="visible"/>
                                      </p:to>
                                    </p:set>
                                    <p:animEffect transition="in" filter="box(out)">
                                      <p:cBhvr>
                                        <p:cTn id="15"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1905000"/>
            <a:ext cx="6255488" cy="1981200"/>
          </a:xfrm>
        </p:spPr>
        <p:txBody>
          <a:bodyPr>
            <a:noAutofit/>
          </a:bodyPr>
          <a:lstStyle/>
          <a:p>
            <a:pPr algn="ctr"/>
            <a:r>
              <a:rPr lang="en-US" sz="6600" b="1" dirty="0" smtClean="0">
                <a:solidFill>
                  <a:schemeClr val="accent1"/>
                </a:solidFill>
              </a:rPr>
              <a:t>Depreciation</a:t>
            </a:r>
            <a:endParaRPr lang="en-US" sz="66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4" name="Rectangle 3"/>
          <p:cNvSpPr txBox="1">
            <a:spLocks noChangeArrowheads="1"/>
          </p:cNvSpPr>
          <p:nvPr/>
        </p:nvSpPr>
        <p:spPr bwMode="auto">
          <a:xfrm>
            <a:off x="342900" y="2286000"/>
            <a:ext cx="8458200" cy="3429000"/>
          </a:xfrm>
          <a:prstGeom prst="rect">
            <a:avLst/>
          </a:prstGeom>
          <a:solidFill>
            <a:srgbClr val="CCFFFF"/>
          </a:solidFill>
          <a:ln>
            <a:solidFill>
              <a:schemeClr val="tx1"/>
            </a:solidFill>
            <a:miter lim="800000"/>
            <a:headEnd/>
            <a:tailEnd/>
          </a:ln>
        </p:spPr>
        <p:txBody>
          <a:bodyPr vert="horz" wrap="square" lIns="91440" tIns="45720" rIns="91440" bIns="45720" numCol="1" rtlCol="0" anchor="t" anchorCtr="0" compatLnSpc="1">
            <a:prstTxWarp prst="textNoShape">
              <a:avLst/>
            </a:prstTxWarp>
            <a:normAutofit/>
          </a:bodyPr>
          <a:lstStyle/>
          <a:p>
            <a:pPr marL="381000" marR="0" lvl="0" indent="-3810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Depreciation is concerned with the value of an item of equipment after it has been in use for some time.</a:t>
            </a:r>
          </a:p>
          <a:p>
            <a:pPr marL="381000" marR="0" lvl="0" indent="-3810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effectLst/>
                <a:uLnTx/>
                <a:uFillTx/>
                <a:latin typeface="+mn-lt"/>
                <a:ea typeface="+mn-ea"/>
                <a:cs typeface="+mn-cs"/>
              </a:rPr>
              <a:t>People in business need to calculate these values for taxation and replacement purposes.</a:t>
            </a:r>
          </a:p>
        </p:txBody>
      </p:sp>
      <p:sp>
        <p:nvSpPr>
          <p:cNvPr id="5" name="Text Box 4"/>
          <p:cNvSpPr txBox="1">
            <a:spLocks noChangeArrowheads="1"/>
          </p:cNvSpPr>
          <p:nvPr/>
        </p:nvSpPr>
        <p:spPr bwMode="auto">
          <a:xfrm>
            <a:off x="342900" y="762000"/>
            <a:ext cx="6553200" cy="707886"/>
          </a:xfrm>
          <a:prstGeom prst="rect">
            <a:avLst/>
          </a:prstGeom>
          <a:solidFill>
            <a:schemeClr val="accent1"/>
          </a:solidFill>
          <a:ln w="9525">
            <a:solidFill>
              <a:schemeClr val="tx1"/>
            </a:solidFill>
            <a:miter lim="800000"/>
            <a:headEnd/>
            <a:tailEnd/>
          </a:ln>
          <a:effectLst/>
        </p:spPr>
        <p:txBody>
          <a:bodyPr wrap="square">
            <a:spAutoFit/>
          </a:bodyPr>
          <a:lstStyle/>
          <a:p>
            <a:pPr algn="ctr">
              <a:spcBef>
                <a:spcPct val="50000"/>
              </a:spcBef>
            </a:pPr>
            <a:r>
              <a:rPr lang="en-US" sz="4000" b="1" dirty="0">
                <a:solidFill>
                  <a:schemeClr val="bg1"/>
                </a:solidFill>
              </a:rPr>
              <a:t>What is depreciation?</a:t>
            </a:r>
            <a:endParaRPr lang="en-US" sz="4000" b="1" dirty="0">
              <a:solidFill>
                <a:schemeClr val="bg1"/>
              </a:solidFill>
              <a:latin typeface="Times New Roman" pitchFamily="18" charset="0"/>
            </a:endParaRPr>
          </a:p>
        </p:txBody>
      </p:sp>
      <p:pic>
        <p:nvPicPr>
          <p:cNvPr id="6" name="Picture 7"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1371600"/>
            <a:ext cx="7772400" cy="4724400"/>
          </a:xfrm>
          <a:prstGeom prst="rect">
            <a:avLst/>
          </a:prstGeom>
          <a:solidFill>
            <a:srgbClr val="CCFFFF"/>
          </a:solidFill>
          <a:ln>
            <a:solidFill>
              <a:schemeClr val="tx1"/>
            </a:solidFill>
            <a:miter lim="800000"/>
            <a:headEnd/>
            <a:tailEnd/>
          </a:ln>
        </p:spPr>
        <p:txBody>
          <a:bodyPr vert="horz" wrap="square" lIns="91440" tIns="45720" rIns="91440" bIns="45720" numCol="1" rtlCol="0" anchor="t" anchorCtr="0" compatLnSpc="1">
            <a:prstTxWarp prst="textNoShape">
              <a:avLst/>
            </a:prstTxWarp>
            <a:noAutofit/>
          </a:bodyPr>
          <a:lstStyle/>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rgbClr val="FF0000"/>
                </a:solidFill>
                <a:effectLst>
                  <a:outerShdw blurRad="38100" dist="38100" dir="2700000" algn="tl">
                    <a:srgbClr val="FFFFFF"/>
                  </a:outerShdw>
                </a:effectLst>
                <a:uLnTx/>
                <a:uFillTx/>
                <a:latin typeface="+mn-lt"/>
                <a:ea typeface="+mn-ea"/>
                <a:cs typeface="+mn-cs"/>
              </a:rPr>
              <a:t>Book value</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is the value of an item to a company.</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It is not the purchase price, or the replacement price, but what the item is currently worth.</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Once the item has reached the stage where it can no longer be used profitably by the company then it is sold off.</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price that the item is expected to fetch is called the </a:t>
            </a:r>
            <a:r>
              <a:rPr kumimoji="0" lang="en-US" sz="2800" b="1" i="0" u="none" strike="noStrike" kern="1200" cap="none" spc="0" normalizeH="0" baseline="0" noProof="0" dirty="0" smtClean="0">
                <a:ln>
                  <a:noFill/>
                </a:ln>
                <a:solidFill>
                  <a:srgbClr val="FF0000"/>
                </a:solidFill>
                <a:effectLst>
                  <a:outerShdw blurRad="38100" dist="38100" dir="2700000" algn="tl">
                    <a:srgbClr val="FFFFFF"/>
                  </a:outerShdw>
                </a:effectLst>
                <a:uLnTx/>
                <a:uFillTx/>
                <a:latin typeface="+mn-lt"/>
                <a:ea typeface="+mn-ea"/>
                <a:cs typeface="+mn-cs"/>
              </a:rPr>
              <a:t>scrap value</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of the item.</a:t>
            </a:r>
          </a:p>
        </p:txBody>
      </p:sp>
      <p:sp>
        <p:nvSpPr>
          <p:cNvPr id="5" name="Text Box 3"/>
          <p:cNvSpPr txBox="1">
            <a:spLocks noChangeArrowheads="1"/>
          </p:cNvSpPr>
          <p:nvPr/>
        </p:nvSpPr>
        <p:spPr bwMode="auto">
          <a:xfrm>
            <a:off x="323850" y="304800"/>
            <a:ext cx="7600950" cy="646331"/>
          </a:xfrm>
          <a:prstGeom prst="rect">
            <a:avLst/>
          </a:prstGeom>
          <a:solidFill>
            <a:schemeClr val="accent1"/>
          </a:solidFill>
          <a:ln w="9525">
            <a:solidFill>
              <a:schemeClr val="tx1"/>
            </a:solidFill>
            <a:miter lim="800000"/>
            <a:headEnd/>
            <a:tailEnd/>
          </a:ln>
          <a:effectLst/>
        </p:spPr>
        <p:txBody>
          <a:bodyPr wrap="square">
            <a:spAutoFit/>
          </a:bodyPr>
          <a:lstStyle/>
          <a:p>
            <a:pPr algn="ctr">
              <a:spcBef>
                <a:spcPct val="50000"/>
              </a:spcBef>
            </a:pPr>
            <a:r>
              <a:rPr lang="en-US" sz="3600" b="1" dirty="0">
                <a:solidFill>
                  <a:schemeClr val="bg1"/>
                </a:solidFill>
              </a:rPr>
              <a:t>Vocabulary</a:t>
            </a:r>
            <a:endParaRPr lang="en-US" sz="3600" b="1" dirty="0">
              <a:solidFill>
                <a:schemeClr val="bg1"/>
              </a:solidFill>
              <a:latin typeface="Times New Roman" pitchFamily="18" charset="0"/>
            </a:endParaRPr>
          </a:p>
        </p:txBody>
      </p:sp>
      <p:pic>
        <p:nvPicPr>
          <p:cNvPr id="6" name="Picture 4"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pic>
        <p:nvPicPr>
          <p:cNvPr id="7" name="Picture 5" descr="bt_prev">
            <a:hlinkClick r:id="" action="ppaction://hlinkshowjump?jump=previousslide"/>
          </p:cNvPr>
          <p:cNvPicPr>
            <a:picLocks noChangeAspect="1" noChangeArrowheads="1"/>
          </p:cNvPicPr>
          <p:nvPr/>
        </p:nvPicPr>
        <p:blipFill>
          <a:blip r:embed="rId3"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04800" y="1524000"/>
            <a:ext cx="7772400" cy="3886200"/>
          </a:xfrm>
          <a:prstGeom prst="rect">
            <a:avLst/>
          </a:prstGeom>
          <a:solidFill>
            <a:srgbClr val="CCFFFF"/>
          </a:solidFill>
          <a:ln>
            <a:solidFill>
              <a:schemeClr val="tx1"/>
            </a:solidFill>
            <a:miter lim="800000"/>
            <a:headEnd/>
            <a:tailEnd/>
          </a:ln>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There are three methods of determining the depreciated or book value:</a:t>
            </a:r>
          </a:p>
          <a:p>
            <a:pPr marL="13716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unit cost </a:t>
            </a:r>
          </a:p>
          <a:p>
            <a:pPr marL="13716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flat rate</a:t>
            </a:r>
          </a:p>
          <a:p>
            <a:pPr marL="13716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reducing balance</a:t>
            </a:r>
          </a:p>
          <a:p>
            <a:pPr marL="13716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 Box 4"/>
          <p:cNvSpPr txBox="1">
            <a:spLocks noChangeArrowheads="1"/>
          </p:cNvSpPr>
          <p:nvPr/>
        </p:nvSpPr>
        <p:spPr bwMode="auto">
          <a:xfrm>
            <a:off x="330200" y="533400"/>
            <a:ext cx="7747000" cy="584775"/>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depreciation?</a:t>
            </a:r>
            <a:endParaRPr lang="en-US" b="1" dirty="0">
              <a:solidFill>
                <a:schemeClr val="bg1"/>
              </a:solidFill>
              <a:latin typeface="Times New Roman" pitchFamily="18" charset="0"/>
            </a:endParaRPr>
          </a:p>
        </p:txBody>
      </p:sp>
      <p:pic>
        <p:nvPicPr>
          <p:cNvPr id="7" name="Picture 24"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pic>
        <p:nvPicPr>
          <p:cNvPr id="8" name="Picture 25" descr="bt_prev">
            <a:hlinkClick r:id="" action="ppaction://hlinkshowjump?jump=previousslide"/>
          </p:cNvPr>
          <p:cNvPicPr>
            <a:picLocks noChangeAspect="1" noChangeArrowheads="1"/>
          </p:cNvPicPr>
          <p:nvPr/>
        </p:nvPicPr>
        <p:blipFill>
          <a:blip r:embed="rId3"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4800" y="1295400"/>
            <a:ext cx="7620000" cy="4953000"/>
          </a:xfrm>
          <a:prstGeom prst="rect">
            <a:avLst/>
          </a:prstGeom>
          <a:solidFill>
            <a:srgbClr val="CCFFFF"/>
          </a:solidFill>
          <a:ln>
            <a:solidFill>
              <a:schemeClr val="tx1"/>
            </a:solidFill>
            <a:miter lim="800000"/>
            <a:headEnd/>
            <a:tailEnd/>
          </a:ln>
        </p:spPr>
        <p:txBody>
          <a:bodyPr vert="horz" lIns="91440" tIns="45720" rIns="91440" bIns="45720" rtlCol="0">
            <a:normAutofit/>
          </a:bodyPr>
          <a:lstStyle/>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Unit cost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depreciation means that depreciation is calculated on the basis of the amount an item has been used.</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For example, the value of a car can be determined by the number of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kilometres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it has traveled.</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This differs from both flat rate and reducing balance depreciation, which are based on the age of the item.-*</a:t>
            </a:r>
          </a:p>
        </p:txBody>
      </p:sp>
      <p:sp>
        <p:nvSpPr>
          <p:cNvPr id="5" name="Text Box 4"/>
          <p:cNvSpPr txBox="1">
            <a:spLocks noChangeArrowheads="1"/>
          </p:cNvSpPr>
          <p:nvPr/>
        </p:nvSpPr>
        <p:spPr bwMode="auto">
          <a:xfrm>
            <a:off x="323850" y="457200"/>
            <a:ext cx="7600950" cy="584775"/>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What is unit cost depreciation?</a:t>
            </a:r>
            <a:endParaRPr lang="en-US" b="1" dirty="0">
              <a:solidFill>
                <a:schemeClr val="bg1"/>
              </a:solidFill>
              <a:latin typeface="Times New Roman" pitchFamily="18" charset="0"/>
            </a:endParaRPr>
          </a:p>
        </p:txBody>
      </p:sp>
      <p:pic>
        <p:nvPicPr>
          <p:cNvPr id="6" name="Picture 6"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pic>
        <p:nvPicPr>
          <p:cNvPr id="7" name="Picture 7" descr="bt_prev">
            <a:hlinkClick r:id="" action="ppaction://hlinkshowjump?jump=previousslide"/>
          </p:cNvPr>
          <p:cNvPicPr>
            <a:picLocks noChangeAspect="1" noChangeArrowheads="1"/>
          </p:cNvPicPr>
          <p:nvPr/>
        </p:nvPicPr>
        <p:blipFill>
          <a:blip r:embed="rId3"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85750" y="3867150"/>
            <a:ext cx="7715250" cy="2571750"/>
          </a:xfrm>
          <a:prstGeom prst="rect">
            <a:avLst/>
          </a:prstGeom>
          <a:solidFill>
            <a:srgbClr val="CCFFFF"/>
          </a:solidFill>
          <a:ln>
            <a:solidFill>
              <a:schemeClr val="tx1"/>
            </a:solidFill>
            <a:miter lim="800000"/>
            <a:headEnd/>
            <a:tailEnd/>
          </a:ln>
        </p:spPr>
        <p:txBody>
          <a:bodyPr vert="horz" lIns="91440" tIns="45720" rIns="91440" bIns="45720" rtlCol="0">
            <a:normAutofit/>
          </a:bodyPr>
          <a:lstStyle/>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After 3 years the taxi will have traveled 450000 km</a:t>
            </a: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depreciation incurred is:</a:t>
            </a:r>
          </a:p>
          <a:p>
            <a:pPr marL="381000" marR="0" lvl="0" indent="-381000" algn="l"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81000" marR="0" lvl="0" indent="-3810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book value of the taxi is thus:</a:t>
            </a:r>
          </a:p>
        </p:txBody>
      </p:sp>
      <p:sp>
        <p:nvSpPr>
          <p:cNvPr id="5" name="Text Box 3"/>
          <p:cNvSpPr txBox="1">
            <a:spLocks noChangeArrowheads="1"/>
          </p:cNvSpPr>
          <p:nvPr/>
        </p:nvSpPr>
        <p:spPr bwMode="auto">
          <a:xfrm>
            <a:off x="323850" y="381000"/>
            <a:ext cx="7600950" cy="523220"/>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2800" b="1" dirty="0">
                <a:solidFill>
                  <a:schemeClr val="bg1"/>
                </a:solidFill>
              </a:rPr>
              <a:t>How do we calculate unit cost depreciation?</a:t>
            </a:r>
            <a:endParaRPr lang="en-US" sz="2800" b="1" dirty="0">
              <a:solidFill>
                <a:schemeClr val="bg1"/>
              </a:solidFill>
              <a:latin typeface="Times New Roman" pitchFamily="18" charset="0"/>
            </a:endParaRPr>
          </a:p>
        </p:txBody>
      </p:sp>
      <p:sp>
        <p:nvSpPr>
          <p:cNvPr id="6" name="Rectangle 4"/>
          <p:cNvSpPr>
            <a:spLocks noChangeArrowheads="1"/>
          </p:cNvSpPr>
          <p:nvPr/>
        </p:nvSpPr>
        <p:spPr bwMode="auto">
          <a:xfrm>
            <a:off x="304800" y="1371600"/>
            <a:ext cx="7696200" cy="2290762"/>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800" dirty="0"/>
              <a:t>A company purchases a taxi for $60000.  It depreciates at a rate of 5 cents per km.  How much is it worth after 3 years, if the taxi travels on average 150000km per year?</a:t>
            </a:r>
          </a:p>
        </p:txBody>
      </p:sp>
      <p:sp>
        <p:nvSpPr>
          <p:cNvPr id="7"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8" name="Object 9"/>
          <p:cNvGraphicFramePr>
            <a:graphicFrameLocks noChangeAspect="1"/>
          </p:cNvGraphicFramePr>
          <p:nvPr/>
        </p:nvGraphicFramePr>
        <p:xfrm>
          <a:off x="1905000" y="4800600"/>
          <a:ext cx="3432175" cy="417512"/>
        </p:xfrm>
        <a:graphic>
          <a:graphicData uri="http://schemas.openxmlformats.org/presentationml/2006/ole">
            <p:oleObj spid="_x0000_s1026" name="Equation" r:id="rId3" imgW="1333500" imgH="165100" progId="Equation.3">
              <p:embed/>
            </p:oleObj>
          </a:graphicData>
        </a:graphic>
      </p:graphicFrame>
      <p:sp>
        <p:nvSpPr>
          <p:cNvPr id="9" name="Rectangle 12"/>
          <p:cNvSpPr>
            <a:spLocks noChangeArrowheads="1"/>
          </p:cNvSpPr>
          <p:nvPr/>
        </p:nvSpPr>
        <p:spPr bwMode="auto">
          <a:xfrm>
            <a:off x="0" y="33480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0" name="Object 11"/>
          <p:cNvGraphicFramePr>
            <a:graphicFrameLocks noChangeAspect="1"/>
          </p:cNvGraphicFramePr>
          <p:nvPr/>
        </p:nvGraphicFramePr>
        <p:xfrm>
          <a:off x="1676400" y="5943600"/>
          <a:ext cx="3702050" cy="417513"/>
        </p:xfrm>
        <a:graphic>
          <a:graphicData uri="http://schemas.openxmlformats.org/presentationml/2006/ole">
            <p:oleObj spid="_x0000_s1027" name="Equation" r:id="rId4" imgW="1434477" imgH="165028" progId="Equation.3">
              <p:embed/>
            </p:oleObj>
          </a:graphicData>
        </a:graphic>
      </p:graphicFrame>
      <p:pic>
        <p:nvPicPr>
          <p:cNvPr id="11" name="Picture 13" descr="bt_next">
            <a:hlinkClick r:id="" action="ppaction://hlinkshowjump?jump=nextslide"/>
          </p:cNvPr>
          <p:cNvPicPr>
            <a:picLocks noChangeAspect="1" noChangeArrowheads="1"/>
          </p:cNvPicPr>
          <p:nvPr/>
        </p:nvPicPr>
        <p:blipFill>
          <a:blip r:embed="rId5" cstate="print"/>
          <a:srcRect/>
          <a:stretch>
            <a:fillRect/>
          </a:stretch>
        </p:blipFill>
        <p:spPr bwMode="auto">
          <a:xfrm>
            <a:off x="8229600" y="6324600"/>
            <a:ext cx="649288" cy="311150"/>
          </a:xfrm>
          <a:prstGeom prst="rect">
            <a:avLst/>
          </a:prstGeom>
          <a:noFill/>
        </p:spPr>
      </p:pic>
      <p:pic>
        <p:nvPicPr>
          <p:cNvPr id="12" name="Picture 14" descr="bt_prev">
            <a:hlinkClick r:id="" action="ppaction://hlinkshowjump?jump=previousslide"/>
          </p:cNvPr>
          <p:cNvPicPr>
            <a:picLocks noChangeAspect="1" noChangeArrowheads="1"/>
          </p:cNvPicPr>
          <p:nvPr/>
        </p:nvPicPr>
        <p:blipFill>
          <a:blip r:embed="rId6"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27025" y="381000"/>
            <a:ext cx="7597775" cy="584775"/>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What is flat rate depreciation?</a:t>
            </a:r>
          </a:p>
        </p:txBody>
      </p:sp>
      <p:sp>
        <p:nvSpPr>
          <p:cNvPr id="5" name="Rectangle 28"/>
          <p:cNvSpPr>
            <a:spLocks noChangeArrowheads="1"/>
          </p:cNvSpPr>
          <p:nvPr/>
        </p:nvSpPr>
        <p:spPr bwMode="auto">
          <a:xfrm>
            <a:off x="304800" y="1219200"/>
            <a:ext cx="7620000" cy="4857750"/>
          </a:xfrm>
          <a:prstGeom prst="rect">
            <a:avLst/>
          </a:prstGeom>
          <a:solidFill>
            <a:srgbClr val="CCFFFF"/>
          </a:solidFill>
          <a:ln w="9525">
            <a:solidFill>
              <a:schemeClr val="tx1"/>
            </a:solidFill>
            <a:miter lim="800000"/>
            <a:headEnd/>
            <a:tailEnd/>
          </a:ln>
          <a:effectLst/>
        </p:spPr>
        <p:txBody>
          <a:bodyPr/>
          <a:lstStyle/>
          <a:p>
            <a:pPr marL="285750" indent="-285750">
              <a:spcBef>
                <a:spcPct val="20000"/>
              </a:spcBef>
              <a:buFontTx/>
              <a:buChar char="•"/>
            </a:pPr>
            <a:r>
              <a:rPr lang="en-US" sz="2800" b="1" dirty="0"/>
              <a:t>Flat rate</a:t>
            </a:r>
            <a:r>
              <a:rPr lang="en-US" sz="2800" dirty="0"/>
              <a:t> depreciation is when the value of the item is reduced by a constant percentage of its original value each year.</a:t>
            </a:r>
          </a:p>
          <a:p>
            <a:pPr marL="285750" indent="-285750">
              <a:spcBef>
                <a:spcPct val="20000"/>
              </a:spcBef>
              <a:buFontTx/>
              <a:buChar char="•"/>
            </a:pPr>
            <a:r>
              <a:rPr lang="en-US" sz="2800" dirty="0"/>
              <a:t>It is quite equivalent to the concept of simple interest, except we reduce by a constant amount each year, rather than increase.</a:t>
            </a:r>
          </a:p>
          <a:p>
            <a:pPr marL="285750" indent="-285750">
              <a:spcBef>
                <a:spcPct val="20000"/>
              </a:spcBef>
              <a:buFontTx/>
              <a:buChar char="•"/>
            </a:pPr>
            <a:r>
              <a:rPr lang="en-US" sz="2800" dirty="0"/>
              <a:t>Thus, flat rate depreciation results in a linear relationship between the value of the item and its age. </a:t>
            </a:r>
          </a:p>
        </p:txBody>
      </p:sp>
      <p:pic>
        <p:nvPicPr>
          <p:cNvPr id="6" name="Picture 36" descr="bt_next">
            <a:hlinkClick r:id="" action="ppaction://hlinkshowjump?jump=nextslide"/>
          </p:cNvPr>
          <p:cNvPicPr>
            <a:picLocks noChangeAspect="1" noChangeArrowheads="1"/>
          </p:cNvPicPr>
          <p:nvPr/>
        </p:nvPicPr>
        <p:blipFill>
          <a:blip r:embed="rId2" cstate="print"/>
          <a:srcRect/>
          <a:stretch>
            <a:fillRect/>
          </a:stretch>
        </p:blipFill>
        <p:spPr bwMode="auto">
          <a:xfrm>
            <a:off x="8229600" y="6324600"/>
            <a:ext cx="649288" cy="311150"/>
          </a:xfrm>
          <a:prstGeom prst="rect">
            <a:avLst/>
          </a:prstGeom>
          <a:noFill/>
        </p:spPr>
      </p:pic>
      <p:pic>
        <p:nvPicPr>
          <p:cNvPr id="7" name="Picture 37" descr="bt_prev">
            <a:hlinkClick r:id="" action="ppaction://hlinkshowjump?jump=previousslide"/>
          </p:cNvPr>
          <p:cNvPicPr>
            <a:picLocks noChangeAspect="1" noChangeArrowheads="1"/>
          </p:cNvPicPr>
          <p:nvPr/>
        </p:nvPicPr>
        <p:blipFill>
          <a:blip r:embed="rId3"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88962" y="228600"/>
            <a:ext cx="7412038" cy="954107"/>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2800" b="1" dirty="0">
                <a:solidFill>
                  <a:schemeClr val="bg1"/>
                </a:solidFill>
              </a:rPr>
              <a:t>How do we calculate flat balance depreciation?</a:t>
            </a:r>
            <a:endParaRPr lang="en-US" sz="2800" b="1" dirty="0">
              <a:solidFill>
                <a:schemeClr val="bg1"/>
              </a:solidFill>
              <a:latin typeface="Times New Roman" pitchFamily="18" charset="0"/>
            </a:endParaRPr>
          </a:p>
        </p:txBody>
      </p:sp>
      <p:sp>
        <p:nvSpPr>
          <p:cNvPr id="5" name="Rectangle 3"/>
          <p:cNvSpPr>
            <a:spLocks noChangeArrowheads="1"/>
          </p:cNvSpPr>
          <p:nvPr/>
        </p:nvSpPr>
        <p:spPr bwMode="auto">
          <a:xfrm>
            <a:off x="304800" y="1125538"/>
            <a:ext cx="7772400" cy="957262"/>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000" dirty="0"/>
              <a:t>Suppose we purchase an item for $5000, and we depreciate it by 10% of the purchase price per annum.  How much is it worth after 4 years?</a:t>
            </a:r>
          </a:p>
        </p:txBody>
      </p:sp>
      <p:graphicFrame>
        <p:nvGraphicFramePr>
          <p:cNvPr id="6" name="Object 4"/>
          <p:cNvGraphicFramePr>
            <a:graphicFrameLocks noChangeAspect="1"/>
          </p:cNvGraphicFramePr>
          <p:nvPr/>
        </p:nvGraphicFramePr>
        <p:xfrm>
          <a:off x="93662" y="2216150"/>
          <a:ext cx="7620000" cy="3505200"/>
        </p:xfrm>
        <a:graphic>
          <a:graphicData uri="http://schemas.openxmlformats.org/presentationml/2006/ole">
            <p:oleObj spid="_x0000_s2050" name="Document" r:id="rId3" imgW="7909425" imgH="4128099" progId="Word.Document.8">
              <p:embed/>
            </p:oleObj>
          </a:graphicData>
        </a:graphic>
      </p:graphicFrame>
      <p:graphicFrame>
        <p:nvGraphicFramePr>
          <p:cNvPr id="7" name="Object 5"/>
          <p:cNvGraphicFramePr>
            <a:graphicFrameLocks noChangeAspect="1"/>
          </p:cNvGraphicFramePr>
          <p:nvPr/>
        </p:nvGraphicFramePr>
        <p:xfrm>
          <a:off x="3768725" y="2820988"/>
          <a:ext cx="1952625" cy="603250"/>
        </p:xfrm>
        <a:graphic>
          <a:graphicData uri="http://schemas.openxmlformats.org/presentationml/2006/ole">
            <p:oleObj spid="_x0000_s2051" name="Equation" r:id="rId4" imgW="1269720" imgH="393480" progId="Equation.3">
              <p:embed/>
            </p:oleObj>
          </a:graphicData>
        </a:graphic>
      </p:graphicFrame>
      <p:sp>
        <p:nvSpPr>
          <p:cNvPr id="8" name="Text Box 6"/>
          <p:cNvSpPr txBox="1">
            <a:spLocks noChangeArrowheads="1"/>
          </p:cNvSpPr>
          <p:nvPr/>
        </p:nvSpPr>
        <p:spPr bwMode="auto">
          <a:xfrm>
            <a:off x="6342062" y="29019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dirty="0"/>
              <a:t>4500</a:t>
            </a:r>
            <a:endParaRPr lang="en-US" dirty="0"/>
          </a:p>
        </p:txBody>
      </p:sp>
      <p:graphicFrame>
        <p:nvGraphicFramePr>
          <p:cNvPr id="9" name="Object 7"/>
          <p:cNvGraphicFramePr>
            <a:graphicFrameLocks noChangeAspect="1"/>
          </p:cNvGraphicFramePr>
          <p:nvPr/>
        </p:nvGraphicFramePr>
        <p:xfrm>
          <a:off x="3768725" y="3541713"/>
          <a:ext cx="2001837" cy="657225"/>
        </p:xfrm>
        <a:graphic>
          <a:graphicData uri="http://schemas.openxmlformats.org/presentationml/2006/ole">
            <p:oleObj spid="_x0000_s2052" name="Equation" r:id="rId5" imgW="1079280" imgH="355320" progId="Equation.3">
              <p:embed/>
            </p:oleObj>
          </a:graphicData>
        </a:graphic>
      </p:graphicFrame>
      <p:sp>
        <p:nvSpPr>
          <p:cNvPr id="10" name="Text Box 8"/>
          <p:cNvSpPr txBox="1">
            <a:spLocks noChangeArrowheads="1"/>
          </p:cNvSpPr>
          <p:nvPr/>
        </p:nvSpPr>
        <p:spPr bwMode="auto">
          <a:xfrm>
            <a:off x="6342062" y="37401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dirty="0"/>
              <a:t>4000</a:t>
            </a:r>
            <a:endParaRPr lang="en-US" dirty="0"/>
          </a:p>
        </p:txBody>
      </p:sp>
      <p:graphicFrame>
        <p:nvGraphicFramePr>
          <p:cNvPr id="11" name="Object 9"/>
          <p:cNvGraphicFramePr>
            <a:graphicFrameLocks noChangeAspect="1"/>
          </p:cNvGraphicFramePr>
          <p:nvPr/>
        </p:nvGraphicFramePr>
        <p:xfrm>
          <a:off x="3749675" y="4333875"/>
          <a:ext cx="2159000" cy="708025"/>
        </p:xfrm>
        <a:graphic>
          <a:graphicData uri="http://schemas.openxmlformats.org/presentationml/2006/ole">
            <p:oleObj spid="_x0000_s2053" name="Equation" r:id="rId6" imgW="1079280" imgH="355320" progId="Equation.3">
              <p:embed/>
            </p:oleObj>
          </a:graphicData>
        </a:graphic>
      </p:graphicFrame>
      <p:sp>
        <p:nvSpPr>
          <p:cNvPr id="12" name="Text Box 10"/>
          <p:cNvSpPr txBox="1">
            <a:spLocks noChangeArrowheads="1"/>
          </p:cNvSpPr>
          <p:nvPr/>
        </p:nvSpPr>
        <p:spPr bwMode="auto">
          <a:xfrm>
            <a:off x="6342062" y="45021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3500</a:t>
            </a:r>
            <a:endParaRPr lang="en-US"/>
          </a:p>
        </p:txBody>
      </p:sp>
      <p:graphicFrame>
        <p:nvGraphicFramePr>
          <p:cNvPr id="13" name="Object 11"/>
          <p:cNvGraphicFramePr>
            <a:graphicFrameLocks noChangeAspect="1"/>
          </p:cNvGraphicFramePr>
          <p:nvPr/>
        </p:nvGraphicFramePr>
        <p:xfrm>
          <a:off x="3768725" y="5054600"/>
          <a:ext cx="2157412" cy="708025"/>
        </p:xfrm>
        <a:graphic>
          <a:graphicData uri="http://schemas.openxmlformats.org/presentationml/2006/ole">
            <p:oleObj spid="_x0000_s2054" name="Equation" r:id="rId7" imgW="1079280" imgH="355320" progId="Equation.3">
              <p:embed/>
            </p:oleObj>
          </a:graphicData>
        </a:graphic>
      </p:graphicFrame>
      <p:sp>
        <p:nvSpPr>
          <p:cNvPr id="14" name="Text Box 12"/>
          <p:cNvSpPr txBox="1">
            <a:spLocks noChangeArrowheads="1"/>
          </p:cNvSpPr>
          <p:nvPr/>
        </p:nvSpPr>
        <p:spPr bwMode="auto">
          <a:xfrm>
            <a:off x="6342062" y="5264150"/>
            <a:ext cx="13716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3000</a:t>
            </a:r>
            <a:endParaRPr lang="en-US"/>
          </a:p>
        </p:txBody>
      </p:sp>
      <p:sp>
        <p:nvSpPr>
          <p:cNvPr id="15" name="Text Box 20"/>
          <p:cNvSpPr txBox="1">
            <a:spLocks noChangeArrowheads="1"/>
          </p:cNvSpPr>
          <p:nvPr/>
        </p:nvSpPr>
        <p:spPr bwMode="auto">
          <a:xfrm>
            <a:off x="2551112" y="3016250"/>
            <a:ext cx="3790950" cy="2528888"/>
          </a:xfrm>
          <a:prstGeom prst="rect">
            <a:avLst/>
          </a:prstGeom>
          <a:solidFill>
            <a:srgbClr val="FF0000"/>
          </a:solidFill>
          <a:ln w="9525">
            <a:noFill/>
            <a:miter lim="800000"/>
            <a:headEnd/>
            <a:tailEnd/>
          </a:ln>
          <a:effectLst/>
        </p:spPr>
        <p:txBody>
          <a:bodyPr>
            <a:spAutoFit/>
          </a:bodyPr>
          <a:lstStyle/>
          <a:p>
            <a:pPr>
              <a:spcBef>
                <a:spcPct val="50000"/>
              </a:spcBef>
            </a:pPr>
            <a:r>
              <a:rPr lang="en-AU" sz="3200" dirty="0"/>
              <a:t>We can see that the value is reducing by a steady $500 per year</a:t>
            </a:r>
          </a:p>
        </p:txBody>
      </p:sp>
      <p:pic>
        <p:nvPicPr>
          <p:cNvPr id="16" name="Picture 21" descr="bt_next">
            <a:hlinkClick r:id="" action="ppaction://hlinkshowjump?jump=nextslide"/>
          </p:cNvPr>
          <p:cNvPicPr>
            <a:picLocks noChangeAspect="1" noChangeArrowheads="1"/>
          </p:cNvPicPr>
          <p:nvPr/>
        </p:nvPicPr>
        <p:blipFill>
          <a:blip r:embed="rId8" cstate="print"/>
          <a:srcRect/>
          <a:stretch>
            <a:fillRect/>
          </a:stretch>
        </p:blipFill>
        <p:spPr bwMode="auto">
          <a:xfrm>
            <a:off x="8229600" y="6172200"/>
            <a:ext cx="649288" cy="311150"/>
          </a:xfrm>
          <a:prstGeom prst="rect">
            <a:avLst/>
          </a:prstGeom>
          <a:noFill/>
        </p:spPr>
      </p:pic>
      <p:pic>
        <p:nvPicPr>
          <p:cNvPr id="17" name="Picture 22" descr="bt_prev">
            <a:hlinkClick r:id="" action="ppaction://hlinkshowjump?jump=previousslide"/>
          </p:cNvPr>
          <p:cNvPicPr>
            <a:picLocks noChangeAspect="1" noChangeArrowheads="1"/>
          </p:cNvPicPr>
          <p:nvPr/>
        </p:nvPicPr>
        <p:blipFill>
          <a:blip r:embed="rId9" cstate="print"/>
          <a:srcRect/>
          <a:stretch>
            <a:fillRect/>
          </a:stretch>
        </p:blipFill>
        <p:spPr bwMode="auto">
          <a:xfrm>
            <a:off x="7543800" y="61722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dissolv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2" grpId="0" animBg="1" autoUpdateAnimBg="0"/>
      <p:bldP spid="14" grpId="0" animBg="1" autoUpdateAnimBg="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457200" y="381000"/>
            <a:ext cx="7391400"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flat rate depreciation?</a:t>
            </a:r>
            <a:endParaRPr lang="en-US" sz="3200" b="1" dirty="0">
              <a:solidFill>
                <a:schemeClr val="bg1"/>
              </a:solidFill>
              <a:latin typeface="Times New Roman" pitchFamily="18" charset="0"/>
            </a:endParaRPr>
          </a:p>
        </p:txBody>
      </p:sp>
      <p:sp>
        <p:nvSpPr>
          <p:cNvPr id="5" name="Text Box 15"/>
          <p:cNvSpPr txBox="1">
            <a:spLocks noChangeArrowheads="1"/>
          </p:cNvSpPr>
          <p:nvPr/>
        </p:nvSpPr>
        <p:spPr bwMode="auto">
          <a:xfrm>
            <a:off x="228600" y="1981200"/>
            <a:ext cx="7696200" cy="3877985"/>
          </a:xfrm>
          <a:prstGeom prst="rect">
            <a:avLst/>
          </a:prstGeom>
          <a:solidFill>
            <a:srgbClr val="CCFFFF"/>
          </a:solidFill>
          <a:ln w="9525">
            <a:solidFill>
              <a:schemeClr val="tx1"/>
            </a:solidFill>
            <a:miter lim="800000"/>
            <a:headEnd/>
            <a:tailEnd/>
          </a:ln>
          <a:effectLst/>
        </p:spPr>
        <p:txBody>
          <a:bodyPr wrap="square">
            <a:spAutoFit/>
          </a:bodyPr>
          <a:lstStyle/>
          <a:p>
            <a:pPr marL="381000" indent="-381000">
              <a:spcBef>
                <a:spcPct val="50000"/>
              </a:spcBef>
              <a:buFontTx/>
              <a:buChar char="•"/>
            </a:pPr>
            <a:r>
              <a:rPr lang="en-US" sz="2400" dirty="0"/>
              <a:t>Thus, depreciation of 10% per annum means an annual depreciation of $500 each year:</a:t>
            </a:r>
          </a:p>
          <a:p>
            <a:pPr marL="381000" indent="-381000">
              <a:spcBef>
                <a:spcPct val="50000"/>
              </a:spcBef>
              <a:buFontTx/>
              <a:buChar char="•"/>
            </a:pPr>
            <a:endParaRPr lang="en-US" dirty="0"/>
          </a:p>
          <a:p>
            <a:pPr marL="381000" indent="-381000">
              <a:spcBef>
                <a:spcPct val="50000"/>
              </a:spcBef>
              <a:buFontTx/>
              <a:buChar char="•"/>
            </a:pPr>
            <a:endParaRPr lang="en-US" dirty="0"/>
          </a:p>
          <a:p>
            <a:pPr marL="381000" indent="-381000">
              <a:spcBef>
                <a:spcPct val="50000"/>
              </a:spcBef>
              <a:buFontTx/>
              <a:buChar char="•"/>
            </a:pPr>
            <a:r>
              <a:rPr lang="en-US" sz="2400" dirty="0"/>
              <a:t>Thus after four years the value of the item is:</a:t>
            </a:r>
          </a:p>
          <a:p>
            <a:pPr marL="381000" indent="-381000">
              <a:spcBef>
                <a:spcPct val="50000"/>
              </a:spcBef>
              <a:buFontTx/>
              <a:buChar char="•"/>
            </a:pPr>
            <a:endParaRPr lang="en-US" dirty="0" smtClean="0"/>
          </a:p>
          <a:p>
            <a:pPr marL="381000" indent="-381000">
              <a:spcBef>
                <a:spcPct val="50000"/>
              </a:spcBef>
              <a:buFontTx/>
              <a:buChar char="•"/>
            </a:pPr>
            <a:endParaRPr lang="en-US" dirty="0" smtClean="0"/>
          </a:p>
          <a:p>
            <a:pPr marL="381000" indent="-381000">
              <a:spcBef>
                <a:spcPct val="50000"/>
              </a:spcBef>
              <a:buFontTx/>
              <a:buChar char="•"/>
            </a:pPr>
            <a:endParaRPr lang="en-US" dirty="0"/>
          </a:p>
          <a:p>
            <a:pPr marL="381000" indent="-381000">
              <a:spcBef>
                <a:spcPct val="50000"/>
              </a:spcBef>
            </a:pPr>
            <a:endParaRPr lang="en-US" dirty="0"/>
          </a:p>
        </p:txBody>
      </p:sp>
      <p:graphicFrame>
        <p:nvGraphicFramePr>
          <p:cNvPr id="6" name="Object 16"/>
          <p:cNvGraphicFramePr>
            <a:graphicFrameLocks noChangeAspect="1"/>
          </p:cNvGraphicFramePr>
          <p:nvPr/>
        </p:nvGraphicFramePr>
        <p:xfrm>
          <a:off x="3048000" y="2743200"/>
          <a:ext cx="2667000" cy="969963"/>
        </p:xfrm>
        <a:graphic>
          <a:graphicData uri="http://schemas.openxmlformats.org/presentationml/2006/ole">
            <p:oleObj spid="_x0000_s3074" name="Equation" r:id="rId3" imgW="1079280" imgH="393480" progId="Equation.3">
              <p:embed/>
            </p:oleObj>
          </a:graphicData>
        </a:graphic>
      </p:graphicFrame>
      <p:graphicFrame>
        <p:nvGraphicFramePr>
          <p:cNvPr id="7" name="Object 17"/>
          <p:cNvGraphicFramePr>
            <a:graphicFrameLocks noChangeAspect="1"/>
          </p:cNvGraphicFramePr>
          <p:nvPr/>
        </p:nvGraphicFramePr>
        <p:xfrm>
          <a:off x="2362200" y="4495800"/>
          <a:ext cx="4400550" cy="963613"/>
        </p:xfrm>
        <a:graphic>
          <a:graphicData uri="http://schemas.openxmlformats.org/presentationml/2006/ole">
            <p:oleObj spid="_x0000_s3075" name="Equation" r:id="rId4" imgW="1790640" imgH="393480" progId="Equation.3">
              <p:embed/>
            </p:oleObj>
          </a:graphicData>
        </a:graphic>
      </p:graphicFrame>
      <p:pic>
        <p:nvPicPr>
          <p:cNvPr id="8" name="Picture 19" descr="bt_next">
            <a:hlinkClick r:id="" action="ppaction://hlinkshowjump?jump=nextslide"/>
          </p:cNvPr>
          <p:cNvPicPr>
            <a:picLocks noChangeAspect="1" noChangeArrowheads="1"/>
          </p:cNvPicPr>
          <p:nvPr/>
        </p:nvPicPr>
        <p:blipFill>
          <a:blip r:embed="rId5" cstate="print"/>
          <a:srcRect/>
          <a:stretch>
            <a:fillRect/>
          </a:stretch>
        </p:blipFill>
        <p:spPr bwMode="auto">
          <a:xfrm>
            <a:off x="8305800" y="6248400"/>
            <a:ext cx="649288" cy="311150"/>
          </a:xfrm>
          <a:prstGeom prst="rect">
            <a:avLst/>
          </a:prstGeom>
          <a:noFill/>
        </p:spPr>
      </p:pic>
      <p:pic>
        <p:nvPicPr>
          <p:cNvPr id="9" name="Picture 20" descr="bt_prev">
            <a:hlinkClick r:id="" action="ppaction://hlinkshowjump?jump=previousslide"/>
          </p:cNvPr>
          <p:cNvPicPr>
            <a:picLocks noChangeAspect="1" noChangeArrowheads="1"/>
          </p:cNvPicPr>
          <p:nvPr/>
        </p:nvPicPr>
        <p:blipFill>
          <a:blip r:embed="rId6" cstate="print"/>
          <a:srcRect/>
          <a:stretch>
            <a:fillRect/>
          </a:stretch>
        </p:blipFill>
        <p:spPr bwMode="auto">
          <a:xfrm>
            <a:off x="7620000" y="6248400"/>
            <a:ext cx="649288" cy="3111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23850" y="304800"/>
            <a:ext cx="7600950"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flat rate depreciation?</a:t>
            </a:r>
            <a:endParaRPr lang="en-US" sz="3200" b="1" dirty="0">
              <a:solidFill>
                <a:schemeClr val="bg1"/>
              </a:solidFill>
              <a:latin typeface="Times New Roman" pitchFamily="18" charset="0"/>
            </a:endParaRPr>
          </a:p>
        </p:txBody>
      </p:sp>
      <p:sp>
        <p:nvSpPr>
          <p:cNvPr id="5" name="Rectangle 4"/>
          <p:cNvSpPr>
            <a:spLocks noChangeArrowheads="1"/>
          </p:cNvSpPr>
          <p:nvPr/>
        </p:nvSpPr>
        <p:spPr bwMode="auto">
          <a:xfrm>
            <a:off x="285750" y="1492250"/>
            <a:ext cx="7791450" cy="838200"/>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800" dirty="0"/>
              <a:t>We can use these calculations to find a formula for flat rate depreciation</a:t>
            </a:r>
            <a:r>
              <a:rPr lang="en-US" dirty="0"/>
              <a:t>:</a:t>
            </a:r>
          </a:p>
        </p:txBody>
      </p:sp>
      <p:graphicFrame>
        <p:nvGraphicFramePr>
          <p:cNvPr id="6" name="Object 14"/>
          <p:cNvGraphicFramePr>
            <a:graphicFrameLocks noChangeAspect="1"/>
          </p:cNvGraphicFramePr>
          <p:nvPr/>
        </p:nvGraphicFramePr>
        <p:xfrm>
          <a:off x="819150" y="2692400"/>
          <a:ext cx="6781800" cy="1484313"/>
        </p:xfrm>
        <a:graphic>
          <a:graphicData uri="http://schemas.openxmlformats.org/presentationml/2006/ole">
            <p:oleObj spid="_x0000_s4098" name="Equation" r:id="rId3" imgW="1790640" imgH="393480" progId="Equation.3">
              <p:embed/>
            </p:oleObj>
          </a:graphicData>
        </a:graphic>
      </p:graphicFrame>
      <p:sp>
        <p:nvSpPr>
          <p:cNvPr id="7" name="Text Box 22"/>
          <p:cNvSpPr txBox="1">
            <a:spLocks noChangeArrowheads="1"/>
          </p:cNvSpPr>
          <p:nvPr/>
        </p:nvSpPr>
        <p:spPr bwMode="auto">
          <a:xfrm>
            <a:off x="4629150" y="4216400"/>
            <a:ext cx="1905000" cy="1558925"/>
          </a:xfrm>
          <a:prstGeom prst="rect">
            <a:avLst/>
          </a:prstGeom>
          <a:solidFill>
            <a:srgbClr val="FF0000"/>
          </a:solidFill>
          <a:ln w="9525">
            <a:noFill/>
            <a:miter lim="800000"/>
            <a:headEnd/>
            <a:tailEnd/>
          </a:ln>
          <a:effectLst/>
        </p:spPr>
        <p:txBody>
          <a:bodyPr>
            <a:spAutoFit/>
          </a:bodyPr>
          <a:lstStyle/>
          <a:p>
            <a:pPr>
              <a:spcBef>
                <a:spcPct val="50000"/>
              </a:spcBef>
            </a:pPr>
            <a:r>
              <a:rPr lang="en-US" sz="1600"/>
              <a:t>This is the amount of time the item has been in use.  We will give it the symbol </a:t>
            </a:r>
            <a:r>
              <a:rPr lang="en-US" sz="1600" i="1"/>
              <a:t>t.</a:t>
            </a:r>
            <a:endParaRPr lang="en-US" sz="1600"/>
          </a:p>
        </p:txBody>
      </p:sp>
      <p:sp>
        <p:nvSpPr>
          <p:cNvPr id="8" name="Text Box 26"/>
          <p:cNvSpPr txBox="1">
            <a:spLocks noChangeArrowheads="1"/>
          </p:cNvSpPr>
          <p:nvPr/>
        </p:nvSpPr>
        <p:spPr bwMode="auto">
          <a:xfrm>
            <a:off x="6610350" y="4140200"/>
            <a:ext cx="2533650" cy="1192213"/>
          </a:xfrm>
          <a:prstGeom prst="rect">
            <a:avLst/>
          </a:prstGeom>
          <a:solidFill>
            <a:srgbClr val="FF0000"/>
          </a:solidFill>
          <a:ln w="9525">
            <a:noFill/>
            <a:miter lim="800000"/>
            <a:headEnd/>
            <a:tailEnd/>
          </a:ln>
          <a:effectLst/>
        </p:spPr>
        <p:txBody>
          <a:bodyPr>
            <a:spAutoFit/>
          </a:bodyPr>
          <a:lstStyle/>
          <a:p>
            <a:pPr>
              <a:spcBef>
                <a:spcPct val="50000"/>
              </a:spcBef>
            </a:pPr>
            <a:r>
              <a:rPr lang="en-US" sz="1600"/>
              <a:t>This is the depreciated value of the item.  </a:t>
            </a:r>
          </a:p>
          <a:p>
            <a:pPr>
              <a:spcBef>
                <a:spcPct val="50000"/>
              </a:spcBef>
            </a:pPr>
            <a:r>
              <a:rPr lang="en-US" sz="1600"/>
              <a:t>We will give it the symbol </a:t>
            </a:r>
            <a:r>
              <a:rPr lang="en-US" sz="1600" i="1"/>
              <a:t>V.</a:t>
            </a:r>
            <a:endParaRPr lang="en-US" sz="1600"/>
          </a:p>
        </p:txBody>
      </p:sp>
      <p:sp>
        <p:nvSpPr>
          <p:cNvPr id="9" name="Text Box 28"/>
          <p:cNvSpPr txBox="1">
            <a:spLocks noChangeArrowheads="1"/>
          </p:cNvSpPr>
          <p:nvPr/>
        </p:nvSpPr>
        <p:spPr bwMode="auto">
          <a:xfrm>
            <a:off x="2266950" y="4292600"/>
            <a:ext cx="1600200" cy="1558925"/>
          </a:xfrm>
          <a:prstGeom prst="rect">
            <a:avLst/>
          </a:prstGeom>
          <a:solidFill>
            <a:srgbClr val="FF0000"/>
          </a:solidFill>
          <a:ln w="9525">
            <a:noFill/>
            <a:miter lim="800000"/>
            <a:headEnd/>
            <a:tailEnd/>
          </a:ln>
          <a:effectLst/>
        </p:spPr>
        <p:txBody>
          <a:bodyPr>
            <a:spAutoFit/>
          </a:bodyPr>
          <a:lstStyle/>
          <a:p>
            <a:pPr>
              <a:spcBef>
                <a:spcPct val="50000"/>
              </a:spcBef>
            </a:pPr>
            <a:r>
              <a:rPr lang="en-US" sz="1600"/>
              <a:t>This is the purchase price of the item.  We will give it the symbol </a:t>
            </a:r>
            <a:r>
              <a:rPr lang="en-US" sz="1600" i="1"/>
              <a:t>P.</a:t>
            </a:r>
            <a:endParaRPr lang="en-US" sz="1600"/>
          </a:p>
        </p:txBody>
      </p:sp>
      <p:sp>
        <p:nvSpPr>
          <p:cNvPr id="10" name="Text Box 18"/>
          <p:cNvSpPr txBox="1">
            <a:spLocks noChangeArrowheads="1"/>
          </p:cNvSpPr>
          <p:nvPr/>
        </p:nvSpPr>
        <p:spPr bwMode="auto">
          <a:xfrm>
            <a:off x="209550" y="4064000"/>
            <a:ext cx="1600200" cy="1803400"/>
          </a:xfrm>
          <a:prstGeom prst="rect">
            <a:avLst/>
          </a:prstGeom>
          <a:solidFill>
            <a:srgbClr val="FF0000"/>
          </a:solidFill>
          <a:ln w="9525">
            <a:noFill/>
            <a:miter lim="800000"/>
            <a:headEnd/>
            <a:tailEnd/>
          </a:ln>
          <a:effectLst/>
        </p:spPr>
        <p:txBody>
          <a:bodyPr>
            <a:spAutoFit/>
          </a:bodyPr>
          <a:lstStyle/>
          <a:p>
            <a:pPr>
              <a:spcBef>
                <a:spcPct val="50000"/>
              </a:spcBef>
            </a:pPr>
            <a:r>
              <a:rPr lang="en-US" sz="1600"/>
              <a:t>This is the rate of depreciation per annum, we will give it the symbol </a:t>
            </a:r>
            <a:r>
              <a:rPr lang="en-US" sz="1600" i="1"/>
              <a:t>r </a:t>
            </a:r>
            <a:r>
              <a:rPr lang="en-US" sz="1600"/>
              <a:t>(rate)</a:t>
            </a:r>
          </a:p>
        </p:txBody>
      </p:sp>
      <p:sp>
        <p:nvSpPr>
          <p:cNvPr id="11" name="Oval 53"/>
          <p:cNvSpPr>
            <a:spLocks noChangeArrowheads="1"/>
          </p:cNvSpPr>
          <p:nvPr/>
        </p:nvSpPr>
        <p:spPr bwMode="auto">
          <a:xfrm>
            <a:off x="666750" y="3092450"/>
            <a:ext cx="1619250" cy="704850"/>
          </a:xfrm>
          <a:prstGeom prst="ellipse">
            <a:avLst/>
          </a:prstGeom>
          <a:noFill/>
          <a:ln w="38100">
            <a:solidFill>
              <a:srgbClr val="FF0000"/>
            </a:solidFill>
            <a:round/>
            <a:headEnd/>
            <a:tailEnd/>
          </a:ln>
          <a:effectLst/>
        </p:spPr>
        <p:txBody>
          <a:bodyPr wrap="none" anchor="ctr"/>
          <a:lstStyle/>
          <a:p>
            <a:endParaRPr lang="en-US"/>
          </a:p>
        </p:txBody>
      </p:sp>
      <p:sp>
        <p:nvSpPr>
          <p:cNvPr id="12" name="Oval 54"/>
          <p:cNvSpPr>
            <a:spLocks noChangeArrowheads="1"/>
          </p:cNvSpPr>
          <p:nvPr/>
        </p:nvSpPr>
        <p:spPr bwMode="auto">
          <a:xfrm>
            <a:off x="3663950" y="3117850"/>
            <a:ext cx="1619250" cy="704850"/>
          </a:xfrm>
          <a:prstGeom prst="ellipse">
            <a:avLst/>
          </a:prstGeom>
          <a:noFill/>
          <a:ln w="38100">
            <a:solidFill>
              <a:srgbClr val="FF0000"/>
            </a:solidFill>
            <a:round/>
            <a:headEnd/>
            <a:tailEnd/>
          </a:ln>
          <a:effectLst/>
        </p:spPr>
        <p:txBody>
          <a:bodyPr wrap="none" anchor="ctr"/>
          <a:lstStyle/>
          <a:p>
            <a:endParaRPr lang="en-US"/>
          </a:p>
        </p:txBody>
      </p:sp>
      <p:grpSp>
        <p:nvGrpSpPr>
          <p:cNvPr id="13" name="Group 58"/>
          <p:cNvGrpSpPr>
            <a:grpSpLocks/>
          </p:cNvGrpSpPr>
          <p:nvPr/>
        </p:nvGrpSpPr>
        <p:grpSpPr bwMode="auto">
          <a:xfrm>
            <a:off x="838200" y="2711450"/>
            <a:ext cx="1200150" cy="1028700"/>
            <a:chOff x="960" y="2076"/>
            <a:chExt cx="756" cy="648"/>
          </a:xfrm>
        </p:grpSpPr>
        <p:sp>
          <p:nvSpPr>
            <p:cNvPr id="14" name="Rectangle 56"/>
            <p:cNvSpPr>
              <a:spLocks noChangeArrowheads="1"/>
            </p:cNvSpPr>
            <p:nvPr/>
          </p:nvSpPr>
          <p:spPr bwMode="auto">
            <a:xfrm>
              <a:off x="960" y="2076"/>
              <a:ext cx="756" cy="648"/>
            </a:xfrm>
            <a:prstGeom prst="rect">
              <a:avLst/>
            </a:prstGeom>
            <a:solidFill>
              <a:srgbClr val="CCFFFF"/>
            </a:solidFill>
            <a:ln w="9525">
              <a:noFill/>
              <a:miter lim="800000"/>
              <a:headEnd/>
              <a:tailEnd/>
            </a:ln>
            <a:effectLst/>
          </p:spPr>
          <p:txBody>
            <a:bodyPr wrap="none" anchor="ctr"/>
            <a:lstStyle/>
            <a:p>
              <a:endParaRPr lang="en-US"/>
            </a:p>
          </p:txBody>
        </p:sp>
        <p:sp>
          <p:nvSpPr>
            <p:cNvPr id="15" name="Text Box 57"/>
            <p:cNvSpPr txBox="1">
              <a:spLocks noChangeArrowheads="1"/>
            </p:cNvSpPr>
            <p:nvPr/>
          </p:nvSpPr>
          <p:spPr bwMode="auto">
            <a:xfrm>
              <a:off x="1164" y="2256"/>
              <a:ext cx="468" cy="442"/>
            </a:xfrm>
            <a:prstGeom prst="rect">
              <a:avLst/>
            </a:prstGeom>
            <a:noFill/>
            <a:ln w="9525">
              <a:noFill/>
              <a:miter lim="800000"/>
              <a:headEnd/>
              <a:tailEnd/>
            </a:ln>
            <a:effectLst/>
          </p:spPr>
          <p:txBody>
            <a:bodyPr>
              <a:spAutoFit/>
            </a:bodyPr>
            <a:lstStyle/>
            <a:p>
              <a:pPr>
                <a:spcBef>
                  <a:spcPct val="50000"/>
                </a:spcBef>
              </a:pPr>
              <a:r>
                <a:rPr lang="en-AU" sz="4000"/>
                <a:t>P</a:t>
              </a:r>
            </a:p>
          </p:txBody>
        </p:sp>
      </p:grpSp>
      <p:grpSp>
        <p:nvGrpSpPr>
          <p:cNvPr id="16" name="Group 59"/>
          <p:cNvGrpSpPr>
            <a:grpSpLocks/>
          </p:cNvGrpSpPr>
          <p:nvPr/>
        </p:nvGrpSpPr>
        <p:grpSpPr bwMode="auto">
          <a:xfrm>
            <a:off x="3873500" y="2755900"/>
            <a:ext cx="1200150" cy="1028700"/>
            <a:chOff x="960" y="2076"/>
            <a:chExt cx="756" cy="648"/>
          </a:xfrm>
        </p:grpSpPr>
        <p:sp>
          <p:nvSpPr>
            <p:cNvPr id="17" name="Rectangle 60"/>
            <p:cNvSpPr>
              <a:spLocks noChangeArrowheads="1"/>
            </p:cNvSpPr>
            <p:nvPr/>
          </p:nvSpPr>
          <p:spPr bwMode="auto">
            <a:xfrm>
              <a:off x="960" y="2076"/>
              <a:ext cx="756" cy="648"/>
            </a:xfrm>
            <a:prstGeom prst="rect">
              <a:avLst/>
            </a:prstGeom>
            <a:solidFill>
              <a:srgbClr val="CCFFFF"/>
            </a:solidFill>
            <a:ln w="9525">
              <a:noFill/>
              <a:miter lim="800000"/>
              <a:headEnd/>
              <a:tailEnd/>
            </a:ln>
            <a:effectLst/>
          </p:spPr>
          <p:txBody>
            <a:bodyPr wrap="none" anchor="ctr"/>
            <a:lstStyle/>
            <a:p>
              <a:endParaRPr lang="en-US"/>
            </a:p>
          </p:txBody>
        </p:sp>
        <p:sp>
          <p:nvSpPr>
            <p:cNvPr id="18" name="Text Box 61"/>
            <p:cNvSpPr txBox="1">
              <a:spLocks noChangeArrowheads="1"/>
            </p:cNvSpPr>
            <p:nvPr/>
          </p:nvSpPr>
          <p:spPr bwMode="auto">
            <a:xfrm>
              <a:off x="1164" y="2256"/>
              <a:ext cx="468" cy="442"/>
            </a:xfrm>
            <a:prstGeom prst="rect">
              <a:avLst/>
            </a:prstGeom>
            <a:noFill/>
            <a:ln w="9525">
              <a:noFill/>
              <a:miter lim="800000"/>
              <a:headEnd/>
              <a:tailEnd/>
            </a:ln>
            <a:effectLst/>
          </p:spPr>
          <p:txBody>
            <a:bodyPr>
              <a:spAutoFit/>
            </a:bodyPr>
            <a:lstStyle/>
            <a:p>
              <a:pPr>
                <a:spcBef>
                  <a:spcPct val="50000"/>
                </a:spcBef>
              </a:pPr>
              <a:r>
                <a:rPr lang="en-AU" sz="4000"/>
                <a:t>P</a:t>
              </a:r>
            </a:p>
          </p:txBody>
        </p:sp>
      </p:grpSp>
      <p:sp>
        <p:nvSpPr>
          <p:cNvPr id="19" name="Oval 62"/>
          <p:cNvSpPr>
            <a:spLocks noChangeArrowheads="1"/>
          </p:cNvSpPr>
          <p:nvPr/>
        </p:nvSpPr>
        <p:spPr bwMode="auto">
          <a:xfrm>
            <a:off x="2590800" y="2692400"/>
            <a:ext cx="876300" cy="704850"/>
          </a:xfrm>
          <a:prstGeom prst="ellipse">
            <a:avLst/>
          </a:prstGeom>
          <a:noFill/>
          <a:ln w="38100">
            <a:solidFill>
              <a:srgbClr val="FF0000"/>
            </a:solidFill>
            <a:round/>
            <a:headEnd/>
            <a:tailEnd/>
          </a:ln>
          <a:effectLst/>
        </p:spPr>
        <p:txBody>
          <a:bodyPr wrap="none" anchor="ctr"/>
          <a:lstStyle/>
          <a:p>
            <a:endParaRPr lang="en-US"/>
          </a:p>
        </p:txBody>
      </p:sp>
      <p:grpSp>
        <p:nvGrpSpPr>
          <p:cNvPr id="20" name="Group 65"/>
          <p:cNvGrpSpPr>
            <a:grpSpLocks/>
          </p:cNvGrpSpPr>
          <p:nvPr/>
        </p:nvGrpSpPr>
        <p:grpSpPr bwMode="auto">
          <a:xfrm>
            <a:off x="2571750" y="2730500"/>
            <a:ext cx="819150" cy="647700"/>
            <a:chOff x="4740" y="4740"/>
            <a:chExt cx="516" cy="408"/>
          </a:xfrm>
        </p:grpSpPr>
        <p:sp>
          <p:nvSpPr>
            <p:cNvPr id="21" name="Rectangle 63"/>
            <p:cNvSpPr>
              <a:spLocks noChangeArrowheads="1"/>
            </p:cNvSpPr>
            <p:nvPr/>
          </p:nvSpPr>
          <p:spPr bwMode="auto">
            <a:xfrm>
              <a:off x="4740" y="4752"/>
              <a:ext cx="516" cy="396"/>
            </a:xfrm>
            <a:prstGeom prst="rect">
              <a:avLst/>
            </a:prstGeom>
            <a:solidFill>
              <a:srgbClr val="CCFFFF"/>
            </a:solidFill>
            <a:ln w="9525">
              <a:noFill/>
              <a:miter lim="800000"/>
              <a:headEnd/>
              <a:tailEnd/>
            </a:ln>
            <a:effectLst/>
          </p:spPr>
          <p:txBody>
            <a:bodyPr wrap="none" anchor="ctr"/>
            <a:lstStyle/>
            <a:p>
              <a:endParaRPr lang="en-US"/>
            </a:p>
          </p:txBody>
        </p:sp>
        <p:sp>
          <p:nvSpPr>
            <p:cNvPr id="22" name="Text Box 64"/>
            <p:cNvSpPr txBox="1">
              <a:spLocks noChangeArrowheads="1"/>
            </p:cNvSpPr>
            <p:nvPr/>
          </p:nvSpPr>
          <p:spPr bwMode="auto">
            <a:xfrm>
              <a:off x="4860" y="4740"/>
              <a:ext cx="360" cy="404"/>
            </a:xfrm>
            <a:prstGeom prst="rect">
              <a:avLst/>
            </a:prstGeom>
            <a:noFill/>
            <a:ln w="9525">
              <a:noFill/>
              <a:miter lim="800000"/>
              <a:headEnd/>
              <a:tailEnd/>
            </a:ln>
            <a:effectLst/>
          </p:spPr>
          <p:txBody>
            <a:bodyPr>
              <a:spAutoFit/>
            </a:bodyPr>
            <a:lstStyle/>
            <a:p>
              <a:pPr>
                <a:spcBef>
                  <a:spcPct val="50000"/>
                </a:spcBef>
              </a:pPr>
              <a:r>
                <a:rPr lang="en-AU" sz="3600"/>
                <a:t>r</a:t>
              </a:r>
            </a:p>
          </p:txBody>
        </p:sp>
      </p:grpSp>
      <p:sp>
        <p:nvSpPr>
          <p:cNvPr id="23" name="Oval 66"/>
          <p:cNvSpPr>
            <a:spLocks noChangeArrowheads="1"/>
          </p:cNvSpPr>
          <p:nvPr/>
        </p:nvSpPr>
        <p:spPr bwMode="auto">
          <a:xfrm>
            <a:off x="6210300" y="2997200"/>
            <a:ext cx="1485900" cy="838200"/>
          </a:xfrm>
          <a:prstGeom prst="ellipse">
            <a:avLst/>
          </a:prstGeom>
          <a:noFill/>
          <a:ln w="38100">
            <a:solidFill>
              <a:srgbClr val="FF0000"/>
            </a:solidFill>
            <a:round/>
            <a:headEnd/>
            <a:tailEnd/>
          </a:ln>
          <a:effectLst/>
        </p:spPr>
        <p:txBody>
          <a:bodyPr wrap="none" anchor="ctr"/>
          <a:lstStyle/>
          <a:p>
            <a:endParaRPr lang="en-US"/>
          </a:p>
        </p:txBody>
      </p:sp>
      <p:sp>
        <p:nvSpPr>
          <p:cNvPr id="24" name="Oval 67"/>
          <p:cNvSpPr>
            <a:spLocks noChangeArrowheads="1"/>
          </p:cNvSpPr>
          <p:nvPr/>
        </p:nvSpPr>
        <p:spPr bwMode="auto">
          <a:xfrm>
            <a:off x="5276850" y="3168650"/>
            <a:ext cx="800100" cy="647700"/>
          </a:xfrm>
          <a:prstGeom prst="ellipse">
            <a:avLst/>
          </a:prstGeom>
          <a:noFill/>
          <a:ln w="38100">
            <a:solidFill>
              <a:srgbClr val="FF0000"/>
            </a:solidFill>
            <a:round/>
            <a:headEnd/>
            <a:tailEnd/>
          </a:ln>
          <a:effectLst/>
        </p:spPr>
        <p:txBody>
          <a:bodyPr wrap="none" anchor="ctr"/>
          <a:lstStyle/>
          <a:p>
            <a:endParaRPr lang="en-US"/>
          </a:p>
        </p:txBody>
      </p:sp>
      <p:grpSp>
        <p:nvGrpSpPr>
          <p:cNvPr id="25" name="Group 70"/>
          <p:cNvGrpSpPr>
            <a:grpSpLocks/>
          </p:cNvGrpSpPr>
          <p:nvPr/>
        </p:nvGrpSpPr>
        <p:grpSpPr bwMode="auto">
          <a:xfrm>
            <a:off x="5372100" y="3092450"/>
            <a:ext cx="495300" cy="723900"/>
            <a:chOff x="3276" y="4620"/>
            <a:chExt cx="492" cy="456"/>
          </a:xfrm>
        </p:grpSpPr>
        <p:sp>
          <p:nvSpPr>
            <p:cNvPr id="26" name="Rectangle 68"/>
            <p:cNvSpPr>
              <a:spLocks noChangeArrowheads="1"/>
            </p:cNvSpPr>
            <p:nvPr/>
          </p:nvSpPr>
          <p:spPr bwMode="auto">
            <a:xfrm>
              <a:off x="3276" y="4620"/>
              <a:ext cx="492" cy="456"/>
            </a:xfrm>
            <a:prstGeom prst="rect">
              <a:avLst/>
            </a:prstGeom>
            <a:solidFill>
              <a:srgbClr val="CCFFFF"/>
            </a:solidFill>
            <a:ln w="9525">
              <a:noFill/>
              <a:miter lim="800000"/>
              <a:headEnd/>
              <a:tailEnd/>
            </a:ln>
            <a:effectLst/>
          </p:spPr>
          <p:txBody>
            <a:bodyPr wrap="none" anchor="ctr"/>
            <a:lstStyle/>
            <a:p>
              <a:endParaRPr lang="en-US"/>
            </a:p>
          </p:txBody>
        </p:sp>
        <p:sp>
          <p:nvSpPr>
            <p:cNvPr id="27" name="Text Box 69"/>
            <p:cNvSpPr txBox="1">
              <a:spLocks noChangeArrowheads="1"/>
            </p:cNvSpPr>
            <p:nvPr/>
          </p:nvSpPr>
          <p:spPr bwMode="auto">
            <a:xfrm>
              <a:off x="3396" y="4644"/>
              <a:ext cx="360" cy="404"/>
            </a:xfrm>
            <a:prstGeom prst="rect">
              <a:avLst/>
            </a:prstGeom>
            <a:solidFill>
              <a:srgbClr val="CCFFFF"/>
            </a:solidFill>
            <a:ln w="9525">
              <a:noFill/>
              <a:miter lim="800000"/>
              <a:headEnd/>
              <a:tailEnd/>
            </a:ln>
            <a:effectLst/>
          </p:spPr>
          <p:txBody>
            <a:bodyPr>
              <a:spAutoFit/>
            </a:bodyPr>
            <a:lstStyle/>
            <a:p>
              <a:pPr>
                <a:spcBef>
                  <a:spcPct val="50000"/>
                </a:spcBef>
              </a:pPr>
              <a:r>
                <a:rPr lang="en-AU" sz="3600"/>
                <a:t>t</a:t>
              </a:r>
            </a:p>
          </p:txBody>
        </p:sp>
      </p:grpSp>
      <p:sp>
        <p:nvSpPr>
          <p:cNvPr id="28" name="Rectangle 71"/>
          <p:cNvSpPr>
            <a:spLocks noChangeArrowheads="1"/>
          </p:cNvSpPr>
          <p:nvPr/>
        </p:nvSpPr>
        <p:spPr bwMode="auto">
          <a:xfrm>
            <a:off x="6324600" y="2901950"/>
            <a:ext cx="1181100" cy="1047750"/>
          </a:xfrm>
          <a:prstGeom prst="rect">
            <a:avLst/>
          </a:prstGeom>
          <a:solidFill>
            <a:srgbClr val="CCFFFF"/>
          </a:solidFill>
          <a:ln w="9525">
            <a:noFill/>
            <a:miter lim="800000"/>
            <a:headEnd/>
            <a:tailEnd/>
          </a:ln>
          <a:effectLst/>
        </p:spPr>
        <p:txBody>
          <a:bodyPr wrap="none" anchor="ctr"/>
          <a:lstStyle/>
          <a:p>
            <a:pPr algn="ctr"/>
            <a:r>
              <a:rPr lang="en-AU" sz="3600"/>
              <a:t>V</a:t>
            </a:r>
          </a:p>
        </p:txBody>
      </p:sp>
      <p:pic>
        <p:nvPicPr>
          <p:cNvPr id="29" name="Picture 73" descr="bt_next">
            <a:hlinkClick r:id="" action="ppaction://hlinkshowjump?jump=nextslide"/>
          </p:cNvPr>
          <p:cNvPicPr>
            <a:picLocks noChangeAspect="1" noChangeArrowheads="1"/>
          </p:cNvPicPr>
          <p:nvPr/>
        </p:nvPicPr>
        <p:blipFill>
          <a:blip r:embed="rId4" cstate="print"/>
          <a:srcRect/>
          <a:stretch>
            <a:fillRect/>
          </a:stretch>
        </p:blipFill>
        <p:spPr bwMode="auto">
          <a:xfrm>
            <a:off x="8305800" y="6324600"/>
            <a:ext cx="649288" cy="311150"/>
          </a:xfrm>
          <a:prstGeom prst="rect">
            <a:avLst/>
          </a:prstGeom>
          <a:noFill/>
        </p:spPr>
      </p:pic>
      <p:pic>
        <p:nvPicPr>
          <p:cNvPr id="30" name="Picture 74" descr="bt_prev">
            <a:hlinkClick r:id="" action="ppaction://hlinkshowjump?jump=previousslide"/>
          </p:cNvPr>
          <p:cNvPicPr>
            <a:picLocks noChangeAspect="1" noChangeArrowheads="1"/>
          </p:cNvPicPr>
          <p:nvPr/>
        </p:nvPicPr>
        <p:blipFill>
          <a:blip r:embed="rId5" cstate="print"/>
          <a:srcRect/>
          <a:stretch>
            <a:fillRect/>
          </a:stretch>
        </p:blipFill>
        <p:spPr bwMode="auto">
          <a:xfrm>
            <a:off x="76200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dissolve">
                                      <p:cBhvr>
                                        <p:cTn id="2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27" presetID="9"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40" presetID="9"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53" presetID="9"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dissolve">
                                      <p:cBhvr>
                                        <p:cTn id="5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dissolve">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9" grpId="0" animBg="1"/>
      <p:bldP spid="23" grpId="0" animBg="1"/>
      <p:bldP spid="24"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79CEF632-98FC-437B-A053-5D92B78EA5D7}" type="slidenum">
              <a:rPr lang="en-US">
                <a:solidFill>
                  <a:schemeClr val="bg1">
                    <a:lumMod val="65000"/>
                  </a:schemeClr>
                </a:solidFill>
                <a:latin typeface="Tahoma" charset="0"/>
                <a:ea typeface="ＭＳ Ｐゴシック" charset="0"/>
                <a:cs typeface="Times New Roman" charset="0"/>
              </a:rPr>
              <a:pPr algn="l">
                <a:defRPr/>
              </a:pPr>
              <a:t>2</a:t>
            </a:fld>
            <a:endParaRPr lang="en-US">
              <a:solidFill>
                <a:schemeClr val="bg1">
                  <a:lumMod val="65000"/>
                </a:schemeClr>
              </a:solidFill>
              <a:latin typeface="Tahoma" charset="0"/>
              <a:ea typeface="ＭＳ Ｐゴシック" charset="0"/>
              <a:cs typeface="Times New Roman" charset="0"/>
            </a:endParaRPr>
          </a:p>
        </p:txBody>
      </p:sp>
      <p:sp>
        <p:nvSpPr>
          <p:cNvPr id="114690" name="Rectangle 2"/>
          <p:cNvSpPr>
            <a:spLocks noGrp="1" noChangeArrowheads="1"/>
          </p:cNvSpPr>
          <p:nvPr>
            <p:ph type="title"/>
          </p:nvPr>
        </p:nvSpPr>
        <p:spPr/>
        <p:txBody>
          <a:bodyPr/>
          <a:lstStyle/>
          <a:p>
            <a:r>
              <a:rPr lang="en-AU" smtClean="0">
                <a:solidFill>
                  <a:schemeClr val="tx1"/>
                </a:solidFill>
              </a:rPr>
              <a:t>Measuring Inflation</a:t>
            </a:r>
          </a:p>
        </p:txBody>
      </p:sp>
      <p:sp>
        <p:nvSpPr>
          <p:cNvPr id="114691" name="Rectangle 3"/>
          <p:cNvSpPr>
            <a:spLocks noGrp="1" noChangeArrowheads="1"/>
          </p:cNvSpPr>
          <p:nvPr>
            <p:ph type="body" idx="1"/>
          </p:nvPr>
        </p:nvSpPr>
        <p:spPr>
          <a:xfrm>
            <a:off x="762000" y="1676400"/>
            <a:ext cx="7391400" cy="4114800"/>
          </a:xfrm>
        </p:spPr>
        <p:txBody>
          <a:bodyPr>
            <a:normAutofit lnSpcReduction="10000"/>
          </a:bodyPr>
          <a:lstStyle/>
          <a:p>
            <a:r>
              <a:rPr lang="en-AU" sz="2800" dirty="0" smtClean="0">
                <a:solidFill>
                  <a:schemeClr val="tx1"/>
                </a:solidFill>
              </a:rPr>
              <a:t>The CPI can be thought of as an imaginary ‘basket’ of selected goods and services bought by a typical capital city household.</a:t>
            </a:r>
          </a:p>
          <a:p>
            <a:r>
              <a:rPr lang="en-AU" sz="2800" dirty="0" smtClean="0">
                <a:solidFill>
                  <a:schemeClr val="tx1"/>
                </a:solidFill>
              </a:rPr>
              <a:t>The CPI is merely a measure of the changes in the price of this basket of goods and services. </a:t>
            </a:r>
          </a:p>
          <a:p>
            <a:r>
              <a:rPr lang="en-AU" sz="2800" dirty="0" smtClean="0">
                <a:solidFill>
                  <a:schemeClr val="tx1"/>
                </a:solidFill>
              </a:rPr>
              <a:t>The price of the CPI basket in the base (first) period is given a value of 100 and the prices of subsequent periods are compared against the base year. </a:t>
            </a:r>
          </a:p>
          <a:p>
            <a:endParaRPr lang="en-AU" sz="2800" dirty="0" smtClean="0">
              <a:solidFill>
                <a:schemeClr val="tx1"/>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ppt_w</p:attrName>
                                        </p:attrNameLst>
                                      </p:cBhvr>
                                      <p:tavLst>
                                        <p:tav tm="0">
                                          <p:val>
                                            <p:fltVal val="0"/>
                                          </p:val>
                                        </p:tav>
                                        <p:tav tm="100000">
                                          <p:val>
                                            <p:strVal val="#ppt_w"/>
                                          </p:val>
                                        </p:tav>
                                      </p:tavLst>
                                    </p:anim>
                                    <p:anim calcmode="lin" valueType="num">
                                      <p:cBhvr>
                                        <p:cTn id="8" dur="500" fill="hold"/>
                                        <p:tgtEl>
                                          <p:spTgt spid="11469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14691">
                                            <p:txEl>
                                              <p:pRg st="0" end="0"/>
                                            </p:txEl>
                                          </p:spTgt>
                                        </p:tgtEl>
                                        <p:attrNameLst>
                                          <p:attrName>style.visibility</p:attrName>
                                        </p:attrNameLst>
                                      </p:cBhvr>
                                      <p:to>
                                        <p:strVal val="visible"/>
                                      </p:to>
                                    </p:set>
                                    <p:animEffect transition="in" filter="box(out)">
                                      <p:cBhvr>
                                        <p:cTn id="12" dur="500"/>
                                        <p:tgtEl>
                                          <p:spTgt spid="114691">
                                            <p:txEl>
                                              <p:pRg st="0" end="0"/>
                                            </p:txEl>
                                          </p:spTgt>
                                        </p:tgtEl>
                                      </p:cBhvr>
                                    </p:animEffect>
                                  </p:childTnLst>
                                </p:cTn>
                              </p:par>
                            </p:childTnLst>
                          </p:cTn>
                        </p:par>
                        <p:par>
                          <p:cTn id="13" fill="hold">
                            <p:stCondLst>
                              <p:cond delay="1000"/>
                            </p:stCondLst>
                            <p:childTnLst>
                              <p:par>
                                <p:cTn id="14" presetID="4" presetClass="entr" presetSubtype="32" fill="hold" grpId="0" nodeType="afterEffect">
                                  <p:stCondLst>
                                    <p:cond delay="0"/>
                                  </p:stCondLst>
                                  <p:childTnLst>
                                    <p:set>
                                      <p:cBhvr>
                                        <p:cTn id="15" dur="1" fill="hold">
                                          <p:stCondLst>
                                            <p:cond delay="0"/>
                                          </p:stCondLst>
                                        </p:cTn>
                                        <p:tgtEl>
                                          <p:spTgt spid="114691">
                                            <p:txEl>
                                              <p:pRg st="1" end="1"/>
                                            </p:txEl>
                                          </p:spTgt>
                                        </p:tgtEl>
                                        <p:attrNameLst>
                                          <p:attrName>style.visibility</p:attrName>
                                        </p:attrNameLst>
                                      </p:cBhvr>
                                      <p:to>
                                        <p:strVal val="visible"/>
                                      </p:to>
                                    </p:set>
                                    <p:animEffect transition="in" filter="box(out)">
                                      <p:cBhvr>
                                        <p:cTn id="16" dur="500"/>
                                        <p:tgtEl>
                                          <p:spTgt spid="114691">
                                            <p:txEl>
                                              <p:pRg st="1" end="1"/>
                                            </p:txEl>
                                          </p:spTgt>
                                        </p:tgtEl>
                                      </p:cBhvr>
                                    </p:animEffect>
                                  </p:childTnLst>
                                </p:cTn>
                              </p:par>
                            </p:childTnLst>
                          </p:cTn>
                        </p:par>
                        <p:par>
                          <p:cTn id="17" fill="hold">
                            <p:stCondLst>
                              <p:cond delay="1500"/>
                            </p:stCondLst>
                            <p:childTnLst>
                              <p:par>
                                <p:cTn id="18" presetID="4" presetClass="entr" presetSubtype="32" fill="hold" grpId="0" nodeType="afterEffect">
                                  <p:stCondLst>
                                    <p:cond delay="0"/>
                                  </p:stCondLst>
                                  <p:childTnLst>
                                    <p:set>
                                      <p:cBhvr>
                                        <p:cTn id="19" dur="1" fill="hold">
                                          <p:stCondLst>
                                            <p:cond delay="0"/>
                                          </p:stCondLst>
                                        </p:cTn>
                                        <p:tgtEl>
                                          <p:spTgt spid="114691">
                                            <p:txEl>
                                              <p:pRg st="2" end="2"/>
                                            </p:txEl>
                                          </p:spTgt>
                                        </p:tgtEl>
                                        <p:attrNameLst>
                                          <p:attrName>style.visibility</p:attrName>
                                        </p:attrNameLst>
                                      </p:cBhvr>
                                      <p:to>
                                        <p:strVal val="visible"/>
                                      </p:to>
                                    </p:set>
                                    <p:animEffect transition="in" filter="box(out)">
                                      <p:cBhvr>
                                        <p:cTn id="20"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304800" y="1628775"/>
            <a:ext cx="7924800" cy="3095625"/>
          </a:xfrm>
          <a:prstGeom prst="rect">
            <a:avLst/>
          </a:prstGeom>
          <a:solidFill>
            <a:srgbClr val="CCFFFF"/>
          </a:solidFill>
          <a:ln w="9525">
            <a:solidFill>
              <a:schemeClr val="tx1"/>
            </a:solidFill>
            <a:miter lim="800000"/>
            <a:headEnd/>
            <a:tailEnd/>
          </a:ln>
          <a:effectLst/>
        </p:spPr>
        <p:txBody>
          <a:bodyPr/>
          <a:lstStyle/>
          <a:p>
            <a:pPr>
              <a:spcBef>
                <a:spcPct val="50000"/>
              </a:spcBef>
            </a:pPr>
            <a:r>
              <a:rPr lang="en-US" sz="2800" dirty="0"/>
              <a:t>Flat rate depreciation can be calculated using the rule:</a:t>
            </a:r>
          </a:p>
          <a:p>
            <a:pPr>
              <a:spcBef>
                <a:spcPct val="50000"/>
              </a:spcBef>
            </a:pPr>
            <a:endParaRPr lang="en-US" sz="2800" dirty="0"/>
          </a:p>
          <a:p>
            <a:pPr>
              <a:spcBef>
                <a:spcPct val="50000"/>
              </a:spcBef>
            </a:pPr>
            <a:endParaRPr lang="en-US" sz="2800" dirty="0"/>
          </a:p>
        </p:txBody>
      </p:sp>
      <p:graphicFrame>
        <p:nvGraphicFramePr>
          <p:cNvPr id="5" name="Object 11"/>
          <p:cNvGraphicFramePr>
            <a:graphicFrameLocks noChangeAspect="1"/>
          </p:cNvGraphicFramePr>
          <p:nvPr/>
        </p:nvGraphicFramePr>
        <p:xfrm>
          <a:off x="2876550" y="2120900"/>
          <a:ext cx="2038350" cy="1033463"/>
        </p:xfrm>
        <a:graphic>
          <a:graphicData uri="http://schemas.openxmlformats.org/presentationml/2006/ole">
            <p:oleObj spid="_x0000_s5122" name="Equation" r:id="rId3" imgW="774360" imgH="393480" progId="Equation.3">
              <p:embed/>
            </p:oleObj>
          </a:graphicData>
        </a:graphic>
      </p:graphicFrame>
      <p:sp>
        <p:nvSpPr>
          <p:cNvPr id="8" name="Text Box 18"/>
          <p:cNvSpPr txBox="1">
            <a:spLocks noChangeArrowheads="1"/>
          </p:cNvSpPr>
          <p:nvPr/>
        </p:nvSpPr>
        <p:spPr bwMode="auto">
          <a:xfrm>
            <a:off x="304800" y="381000"/>
            <a:ext cx="7467600"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flat rate depreciation?</a:t>
            </a:r>
            <a:endParaRPr lang="en-US" sz="3200" b="1" dirty="0">
              <a:solidFill>
                <a:schemeClr val="bg1"/>
              </a:solidFill>
              <a:latin typeface="Times New Roman" pitchFamily="18" charset="0"/>
            </a:endParaRPr>
          </a:p>
        </p:txBody>
      </p:sp>
      <p:pic>
        <p:nvPicPr>
          <p:cNvPr id="9" name="Picture 19" descr="bt_next">
            <a:hlinkClick r:id="" action="ppaction://hlinkshowjump?jump=nextslide"/>
          </p:cNvPr>
          <p:cNvPicPr>
            <a:picLocks noChangeAspect="1" noChangeArrowheads="1"/>
          </p:cNvPicPr>
          <p:nvPr/>
        </p:nvPicPr>
        <p:blipFill>
          <a:blip r:embed="rId4" cstate="print"/>
          <a:srcRect/>
          <a:stretch>
            <a:fillRect/>
          </a:stretch>
        </p:blipFill>
        <p:spPr bwMode="auto">
          <a:xfrm>
            <a:off x="8229600" y="6324600"/>
            <a:ext cx="649288" cy="311150"/>
          </a:xfrm>
          <a:prstGeom prst="rect">
            <a:avLst/>
          </a:prstGeom>
          <a:noFill/>
        </p:spPr>
      </p:pic>
      <p:pic>
        <p:nvPicPr>
          <p:cNvPr id="10" name="Picture 20" descr="bt_prev">
            <a:hlinkClick r:id="" action="ppaction://hlinkshowjump?jump=previousslide"/>
          </p:cNvPr>
          <p:cNvPicPr>
            <a:picLocks noChangeAspect="1" noChangeArrowheads="1"/>
          </p:cNvPicPr>
          <p:nvPr/>
        </p:nvPicPr>
        <p:blipFill>
          <a:blip r:embed="rId5"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l="2817" b="8257"/>
          <a:stretch>
            <a:fillRect/>
          </a:stretch>
        </p:blipFill>
        <p:spPr bwMode="auto">
          <a:xfrm>
            <a:off x="303212" y="1816100"/>
            <a:ext cx="5638800" cy="4267200"/>
          </a:xfrm>
          <a:prstGeom prst="rect">
            <a:avLst/>
          </a:prstGeom>
          <a:noFill/>
          <a:ln w="9525">
            <a:noFill/>
            <a:miter lim="800000"/>
            <a:headEnd/>
            <a:tailEnd/>
          </a:ln>
          <a:effectLst/>
        </p:spPr>
      </p:pic>
      <p:sp>
        <p:nvSpPr>
          <p:cNvPr id="5" name="Text Box 6"/>
          <p:cNvSpPr txBox="1">
            <a:spLocks noChangeArrowheads="1"/>
          </p:cNvSpPr>
          <p:nvPr/>
        </p:nvSpPr>
        <p:spPr bwMode="auto">
          <a:xfrm>
            <a:off x="5865812" y="1873250"/>
            <a:ext cx="3124200" cy="1685925"/>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2000"/>
              <a:t>From the graph the linear relationship between the value and the age of the item is clear.</a:t>
            </a:r>
            <a:r>
              <a:rPr lang="en-US"/>
              <a:t>  </a:t>
            </a:r>
          </a:p>
        </p:txBody>
      </p:sp>
      <p:sp>
        <p:nvSpPr>
          <p:cNvPr id="6" name="Rectangle 7"/>
          <p:cNvSpPr>
            <a:spLocks noChangeArrowheads="1"/>
          </p:cNvSpPr>
          <p:nvPr/>
        </p:nvSpPr>
        <p:spPr bwMode="auto">
          <a:xfrm>
            <a:off x="304800" y="381000"/>
            <a:ext cx="7772400" cy="1371600"/>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800" dirty="0"/>
              <a:t>The relationship between the flat rate value of the item and its age can also be shown graphically.</a:t>
            </a:r>
          </a:p>
        </p:txBody>
      </p:sp>
      <p:sp>
        <p:nvSpPr>
          <p:cNvPr id="7" name="Text Box 9"/>
          <p:cNvSpPr txBox="1">
            <a:spLocks noChangeArrowheads="1"/>
          </p:cNvSpPr>
          <p:nvPr/>
        </p:nvSpPr>
        <p:spPr bwMode="auto">
          <a:xfrm>
            <a:off x="1789112" y="2197100"/>
            <a:ext cx="1657350" cy="457200"/>
          </a:xfrm>
          <a:prstGeom prst="rect">
            <a:avLst/>
          </a:prstGeom>
          <a:noFill/>
          <a:ln w="9525">
            <a:noFill/>
            <a:miter lim="800000"/>
            <a:headEnd/>
            <a:tailEnd/>
          </a:ln>
          <a:effectLst/>
        </p:spPr>
        <p:txBody>
          <a:bodyPr>
            <a:spAutoFit/>
          </a:bodyPr>
          <a:lstStyle/>
          <a:p>
            <a:pPr>
              <a:spcBef>
                <a:spcPct val="50000"/>
              </a:spcBef>
            </a:pPr>
            <a:r>
              <a:rPr lang="en-AU"/>
              <a:t>$4500</a:t>
            </a:r>
          </a:p>
        </p:txBody>
      </p:sp>
      <p:sp>
        <p:nvSpPr>
          <p:cNvPr id="8" name="Oval 10"/>
          <p:cNvSpPr>
            <a:spLocks noChangeArrowheads="1"/>
          </p:cNvSpPr>
          <p:nvPr/>
        </p:nvSpPr>
        <p:spPr bwMode="auto">
          <a:xfrm>
            <a:off x="1389062" y="22352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9" name="Text Box 12"/>
          <p:cNvSpPr txBox="1">
            <a:spLocks noChangeArrowheads="1"/>
          </p:cNvSpPr>
          <p:nvPr/>
        </p:nvSpPr>
        <p:spPr bwMode="auto">
          <a:xfrm>
            <a:off x="2176462" y="2508250"/>
            <a:ext cx="1524000" cy="457200"/>
          </a:xfrm>
          <a:prstGeom prst="rect">
            <a:avLst/>
          </a:prstGeom>
          <a:noFill/>
          <a:ln w="9525">
            <a:noFill/>
            <a:miter lim="800000"/>
            <a:headEnd/>
            <a:tailEnd/>
          </a:ln>
          <a:effectLst/>
        </p:spPr>
        <p:txBody>
          <a:bodyPr>
            <a:spAutoFit/>
          </a:bodyPr>
          <a:lstStyle/>
          <a:p>
            <a:pPr>
              <a:spcBef>
                <a:spcPct val="50000"/>
              </a:spcBef>
            </a:pPr>
            <a:r>
              <a:rPr lang="en-AU"/>
              <a:t>$4000</a:t>
            </a:r>
          </a:p>
        </p:txBody>
      </p:sp>
      <p:sp>
        <p:nvSpPr>
          <p:cNvPr id="10" name="Oval 13"/>
          <p:cNvSpPr>
            <a:spLocks noChangeArrowheads="1"/>
          </p:cNvSpPr>
          <p:nvPr/>
        </p:nvSpPr>
        <p:spPr bwMode="auto">
          <a:xfrm>
            <a:off x="1700212" y="258445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1" name="Oval 14"/>
          <p:cNvSpPr>
            <a:spLocks noChangeArrowheads="1"/>
          </p:cNvSpPr>
          <p:nvPr/>
        </p:nvSpPr>
        <p:spPr bwMode="auto">
          <a:xfrm>
            <a:off x="2068512" y="295275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2" name="Oval 15"/>
          <p:cNvSpPr>
            <a:spLocks noChangeArrowheads="1"/>
          </p:cNvSpPr>
          <p:nvPr/>
        </p:nvSpPr>
        <p:spPr bwMode="auto">
          <a:xfrm>
            <a:off x="2436812" y="32639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3" name="Text Box 18"/>
          <p:cNvSpPr txBox="1">
            <a:spLocks noChangeArrowheads="1"/>
          </p:cNvSpPr>
          <p:nvPr/>
        </p:nvSpPr>
        <p:spPr bwMode="auto">
          <a:xfrm>
            <a:off x="2430462" y="2800350"/>
            <a:ext cx="1485900" cy="457200"/>
          </a:xfrm>
          <a:prstGeom prst="rect">
            <a:avLst/>
          </a:prstGeom>
          <a:noFill/>
          <a:ln w="9525">
            <a:noFill/>
            <a:miter lim="800000"/>
            <a:headEnd/>
            <a:tailEnd/>
          </a:ln>
          <a:effectLst/>
        </p:spPr>
        <p:txBody>
          <a:bodyPr>
            <a:spAutoFit/>
          </a:bodyPr>
          <a:lstStyle/>
          <a:p>
            <a:pPr>
              <a:spcBef>
                <a:spcPct val="50000"/>
              </a:spcBef>
            </a:pPr>
            <a:r>
              <a:rPr lang="en-AU"/>
              <a:t>$3500</a:t>
            </a:r>
          </a:p>
        </p:txBody>
      </p:sp>
      <p:sp>
        <p:nvSpPr>
          <p:cNvPr id="14" name="Text Box 19"/>
          <p:cNvSpPr txBox="1">
            <a:spLocks noChangeArrowheads="1"/>
          </p:cNvSpPr>
          <p:nvPr/>
        </p:nvSpPr>
        <p:spPr bwMode="auto">
          <a:xfrm>
            <a:off x="2779712" y="3206750"/>
            <a:ext cx="1333500" cy="457200"/>
          </a:xfrm>
          <a:prstGeom prst="rect">
            <a:avLst/>
          </a:prstGeom>
          <a:noFill/>
          <a:ln w="9525">
            <a:noFill/>
            <a:miter lim="800000"/>
            <a:headEnd/>
            <a:tailEnd/>
          </a:ln>
          <a:effectLst/>
        </p:spPr>
        <p:txBody>
          <a:bodyPr>
            <a:spAutoFit/>
          </a:bodyPr>
          <a:lstStyle/>
          <a:p>
            <a:pPr>
              <a:spcBef>
                <a:spcPct val="50000"/>
              </a:spcBef>
            </a:pPr>
            <a:r>
              <a:rPr lang="en-AU"/>
              <a:t>$3000</a:t>
            </a:r>
          </a:p>
        </p:txBody>
      </p:sp>
      <p:sp>
        <p:nvSpPr>
          <p:cNvPr id="15" name="Text Box 21"/>
          <p:cNvSpPr txBox="1">
            <a:spLocks noChangeArrowheads="1"/>
          </p:cNvSpPr>
          <p:nvPr/>
        </p:nvSpPr>
        <p:spPr bwMode="auto">
          <a:xfrm>
            <a:off x="5865812" y="3867150"/>
            <a:ext cx="3124200" cy="1381125"/>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2000"/>
              <a:t>We can also see that using this method eventually the item is worth nothing!!</a:t>
            </a:r>
            <a:r>
              <a:rPr lang="en-US"/>
              <a:t>  </a:t>
            </a:r>
          </a:p>
        </p:txBody>
      </p:sp>
      <p:sp>
        <p:nvSpPr>
          <p:cNvPr id="16" name="Oval 22"/>
          <p:cNvSpPr>
            <a:spLocks noChangeArrowheads="1"/>
          </p:cNvSpPr>
          <p:nvPr/>
        </p:nvSpPr>
        <p:spPr bwMode="auto">
          <a:xfrm>
            <a:off x="4786312" y="54991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7" name="Text Box 23"/>
          <p:cNvSpPr txBox="1">
            <a:spLocks noChangeArrowheads="1"/>
          </p:cNvSpPr>
          <p:nvPr/>
        </p:nvSpPr>
        <p:spPr bwMode="auto">
          <a:xfrm>
            <a:off x="4767262" y="5080000"/>
            <a:ext cx="1066800" cy="457200"/>
          </a:xfrm>
          <a:prstGeom prst="rect">
            <a:avLst/>
          </a:prstGeom>
          <a:noFill/>
          <a:ln w="9525">
            <a:noFill/>
            <a:miter lim="800000"/>
            <a:headEnd/>
            <a:tailEnd/>
          </a:ln>
          <a:effectLst/>
        </p:spPr>
        <p:txBody>
          <a:bodyPr>
            <a:spAutoFit/>
          </a:bodyPr>
          <a:lstStyle/>
          <a:p>
            <a:pPr>
              <a:spcBef>
                <a:spcPct val="50000"/>
              </a:spcBef>
            </a:pPr>
            <a:r>
              <a:rPr lang="en-AU"/>
              <a:t>$0</a:t>
            </a:r>
          </a:p>
        </p:txBody>
      </p:sp>
      <p:pic>
        <p:nvPicPr>
          <p:cNvPr id="18" name="Picture 26" descr="bt_next">
            <a:hlinkClick r:id="" action="ppaction://hlinkshowjump?jump=nextslide"/>
          </p:cNvPr>
          <p:cNvPicPr>
            <a:picLocks noChangeAspect="1" noChangeArrowheads="1"/>
          </p:cNvPicPr>
          <p:nvPr/>
        </p:nvPicPr>
        <p:blipFill>
          <a:blip r:embed="rId3" cstate="print"/>
          <a:srcRect/>
          <a:stretch>
            <a:fillRect/>
          </a:stretch>
        </p:blipFill>
        <p:spPr bwMode="auto">
          <a:xfrm>
            <a:off x="8153400" y="6324600"/>
            <a:ext cx="649288" cy="311150"/>
          </a:xfrm>
          <a:prstGeom prst="rect">
            <a:avLst/>
          </a:prstGeom>
          <a:noFill/>
        </p:spPr>
      </p:pic>
      <p:pic>
        <p:nvPicPr>
          <p:cNvPr id="19" name="Picture 27" descr="bt_prev">
            <a:hlinkClick r:id="" action="ppaction://hlinkshowjump?jump=previousslide"/>
          </p:cNvPr>
          <p:cNvPicPr>
            <a:picLocks noChangeAspect="1" noChangeArrowheads="1"/>
          </p:cNvPicPr>
          <p:nvPr/>
        </p:nvPicPr>
        <p:blipFill>
          <a:blip r:embed="rId4" cstate="print"/>
          <a:srcRect/>
          <a:stretch>
            <a:fillRect/>
          </a:stretch>
        </p:blipFill>
        <p:spPr bwMode="auto">
          <a:xfrm>
            <a:off x="74676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37" presetID="9"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dissolve">
                                      <p:cBhvr>
                                        <p:cTn id="56" dur="500"/>
                                        <p:tgtEl>
                                          <p:spTgt spid="1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p:bldP spid="8" grpId="0" animBg="1"/>
      <p:bldP spid="9" grpId="0"/>
      <p:bldP spid="10" grpId="0" animBg="1"/>
      <p:bldP spid="11" grpId="0" animBg="1"/>
      <p:bldP spid="12" grpId="0" animBg="1"/>
      <p:bldP spid="13" grpId="0"/>
      <p:bldP spid="14" grpId="0"/>
      <p:bldP spid="15" grpId="0" animBg="1" autoUpdateAnimBg="0"/>
      <p:bldP spid="16"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4"/>
          <p:cNvSpPr txBox="1">
            <a:spLocks noChangeArrowheads="1"/>
          </p:cNvSpPr>
          <p:nvPr/>
        </p:nvSpPr>
        <p:spPr bwMode="auto">
          <a:xfrm>
            <a:off x="228600" y="228600"/>
            <a:ext cx="7343775"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smtClean="0">
                <a:solidFill>
                  <a:schemeClr val="bg1"/>
                </a:solidFill>
              </a:rPr>
              <a:t>What </a:t>
            </a:r>
            <a:r>
              <a:rPr lang="en-US" sz="3200" b="1" dirty="0">
                <a:solidFill>
                  <a:schemeClr val="bg1"/>
                </a:solidFill>
              </a:rPr>
              <a:t>is reducing balance depreciation</a:t>
            </a:r>
            <a:r>
              <a:rPr lang="en-US" sz="3200" b="1" dirty="0" smtClean="0">
                <a:solidFill>
                  <a:schemeClr val="bg1"/>
                </a:solidFill>
              </a:rPr>
              <a:t>?</a:t>
            </a:r>
            <a:endParaRPr lang="en-US" sz="3200" b="1" dirty="0">
              <a:solidFill>
                <a:schemeClr val="bg1"/>
              </a:solidFill>
              <a:latin typeface="Times New Roman" pitchFamily="18" charset="0"/>
            </a:endParaRPr>
          </a:p>
        </p:txBody>
      </p:sp>
      <p:sp>
        <p:nvSpPr>
          <p:cNvPr id="5" name="Rectangle 35"/>
          <p:cNvSpPr>
            <a:spLocks noChangeArrowheads="1"/>
          </p:cNvSpPr>
          <p:nvPr/>
        </p:nvSpPr>
        <p:spPr bwMode="auto">
          <a:xfrm>
            <a:off x="155575" y="1600200"/>
            <a:ext cx="7769225" cy="4953000"/>
          </a:xfrm>
          <a:prstGeom prst="rect">
            <a:avLst/>
          </a:prstGeom>
          <a:solidFill>
            <a:srgbClr val="CCFFFF"/>
          </a:solidFill>
          <a:ln w="9525">
            <a:solidFill>
              <a:schemeClr val="tx1"/>
            </a:solidFill>
            <a:miter lim="800000"/>
            <a:headEnd/>
            <a:tailEnd/>
          </a:ln>
          <a:effectLst/>
        </p:spPr>
        <p:txBody>
          <a:bodyPr/>
          <a:lstStyle/>
          <a:p>
            <a:pPr marL="285750" indent="-285750">
              <a:spcBef>
                <a:spcPct val="20000"/>
              </a:spcBef>
              <a:buFontTx/>
              <a:buChar char="•"/>
            </a:pPr>
            <a:r>
              <a:rPr lang="en-US" sz="2800" b="1" dirty="0"/>
              <a:t>Reducing balance </a:t>
            </a:r>
            <a:r>
              <a:rPr lang="en-US" sz="2800" dirty="0"/>
              <a:t>depreciation is when the value of the item is reduced each by a constant percentage of its value the previous year.</a:t>
            </a:r>
          </a:p>
          <a:p>
            <a:pPr marL="285750" indent="-285750">
              <a:spcBef>
                <a:spcPct val="20000"/>
              </a:spcBef>
              <a:buFontTx/>
              <a:buChar char="•"/>
            </a:pPr>
            <a:r>
              <a:rPr lang="en-US" sz="2800" dirty="0"/>
              <a:t>It is equivalent to the concept of compound interest </a:t>
            </a:r>
            <a:r>
              <a:rPr lang="en-US" sz="2800" dirty="0" err="1"/>
              <a:t>interest</a:t>
            </a:r>
            <a:r>
              <a:rPr lang="en-US" sz="2800" dirty="0"/>
              <a:t>, except we reduce by a constant percentage each year, rather than increase.</a:t>
            </a:r>
          </a:p>
          <a:p>
            <a:pPr marL="285750" indent="-285750">
              <a:spcBef>
                <a:spcPct val="20000"/>
              </a:spcBef>
              <a:buFontTx/>
              <a:buChar char="•"/>
            </a:pPr>
            <a:r>
              <a:rPr lang="en-US" sz="2800" dirty="0"/>
              <a:t>Thus, reducing balance depreciation results in a non-linear relationship between the value of the item and its age. </a:t>
            </a:r>
          </a:p>
          <a:p>
            <a:pPr marL="285750" indent="-285750">
              <a:spcBef>
                <a:spcPct val="20000"/>
              </a:spcBef>
              <a:buFontTx/>
              <a:buChar char="•"/>
            </a:pPr>
            <a:endParaRPr lang="en-US" sz="2800" dirty="0"/>
          </a:p>
        </p:txBody>
      </p:sp>
      <p:pic>
        <p:nvPicPr>
          <p:cNvPr id="6" name="Picture 37" descr="bt_next">
            <a:hlinkClick r:id="" action="ppaction://hlinkshowjump?jump=nextslide"/>
          </p:cNvPr>
          <p:cNvPicPr>
            <a:picLocks noChangeAspect="1" noChangeArrowheads="1"/>
          </p:cNvPicPr>
          <p:nvPr/>
        </p:nvPicPr>
        <p:blipFill>
          <a:blip r:embed="rId2" cstate="print"/>
          <a:srcRect/>
          <a:stretch>
            <a:fillRect/>
          </a:stretch>
        </p:blipFill>
        <p:spPr bwMode="auto">
          <a:xfrm>
            <a:off x="8153400" y="6172200"/>
            <a:ext cx="649288" cy="311150"/>
          </a:xfrm>
          <a:prstGeom prst="rect">
            <a:avLst/>
          </a:prstGeom>
          <a:noFill/>
        </p:spPr>
      </p:pic>
      <p:pic>
        <p:nvPicPr>
          <p:cNvPr id="7" name="Picture 38" descr="bt_prev">
            <a:hlinkClick r:id="" action="ppaction://hlinkshowjump?jump=previousslide"/>
          </p:cNvPr>
          <p:cNvPicPr>
            <a:picLocks noChangeAspect="1" noChangeArrowheads="1"/>
          </p:cNvPicPr>
          <p:nvPr/>
        </p:nvPicPr>
        <p:blipFill>
          <a:blip r:embed="rId3" cstate="print"/>
          <a:srcRect/>
          <a:stretch>
            <a:fillRect/>
          </a:stretch>
        </p:blipFill>
        <p:spPr bwMode="auto">
          <a:xfrm>
            <a:off x="7467600" y="61722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512762" y="228600"/>
            <a:ext cx="7488238"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reducing balance depreciation?</a:t>
            </a:r>
            <a:endParaRPr lang="en-US" sz="3200" b="1" dirty="0">
              <a:solidFill>
                <a:schemeClr val="bg1"/>
              </a:solidFill>
              <a:latin typeface="Times New Roman" pitchFamily="18" charset="0"/>
            </a:endParaRPr>
          </a:p>
        </p:txBody>
      </p:sp>
      <p:sp>
        <p:nvSpPr>
          <p:cNvPr id="5" name="Rectangle 6"/>
          <p:cNvSpPr>
            <a:spLocks noChangeArrowheads="1"/>
          </p:cNvSpPr>
          <p:nvPr/>
        </p:nvSpPr>
        <p:spPr bwMode="auto">
          <a:xfrm>
            <a:off x="228600" y="1363662"/>
            <a:ext cx="7924800" cy="1150937"/>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400" dirty="0"/>
              <a:t>Suppose we purchase an item for $5000, and we depreciate it by 10% of the previous years value per annum.  How much is it worth after 4 years?</a:t>
            </a:r>
          </a:p>
        </p:txBody>
      </p:sp>
      <p:graphicFrame>
        <p:nvGraphicFramePr>
          <p:cNvPr id="6" name="Object 9"/>
          <p:cNvGraphicFramePr>
            <a:graphicFrameLocks noChangeAspect="1"/>
          </p:cNvGraphicFramePr>
          <p:nvPr/>
        </p:nvGraphicFramePr>
        <p:xfrm>
          <a:off x="303212" y="2444750"/>
          <a:ext cx="7620000" cy="3505200"/>
        </p:xfrm>
        <a:graphic>
          <a:graphicData uri="http://schemas.openxmlformats.org/presentationml/2006/ole">
            <p:oleObj spid="_x0000_s6146" name="Document" r:id="rId3" imgW="7902000" imgH="4114800" progId="Word.Document.8">
              <p:embed/>
            </p:oleObj>
          </a:graphicData>
        </a:graphic>
      </p:graphicFrame>
      <p:graphicFrame>
        <p:nvGraphicFramePr>
          <p:cNvPr id="7" name="Object 11"/>
          <p:cNvGraphicFramePr>
            <a:graphicFrameLocks noChangeAspect="1"/>
          </p:cNvGraphicFramePr>
          <p:nvPr/>
        </p:nvGraphicFramePr>
        <p:xfrm>
          <a:off x="4037012" y="3054350"/>
          <a:ext cx="1857375" cy="573088"/>
        </p:xfrm>
        <a:graphic>
          <a:graphicData uri="http://schemas.openxmlformats.org/presentationml/2006/ole">
            <p:oleObj spid="_x0000_s6147" name="Equation" r:id="rId4" imgW="1269720" imgH="393480" progId="Equation.3">
              <p:embed/>
            </p:oleObj>
          </a:graphicData>
        </a:graphic>
      </p:graphicFrame>
      <p:sp>
        <p:nvSpPr>
          <p:cNvPr id="8" name="Text Box 12"/>
          <p:cNvSpPr txBox="1">
            <a:spLocks noChangeArrowheads="1"/>
          </p:cNvSpPr>
          <p:nvPr/>
        </p:nvSpPr>
        <p:spPr bwMode="auto">
          <a:xfrm>
            <a:off x="6551612" y="31305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4500</a:t>
            </a:r>
            <a:endParaRPr lang="en-US"/>
          </a:p>
        </p:txBody>
      </p:sp>
      <p:graphicFrame>
        <p:nvGraphicFramePr>
          <p:cNvPr id="9" name="Object 14"/>
          <p:cNvGraphicFramePr>
            <a:graphicFrameLocks noChangeAspect="1"/>
          </p:cNvGraphicFramePr>
          <p:nvPr/>
        </p:nvGraphicFramePr>
        <p:xfrm>
          <a:off x="4037012" y="3892550"/>
          <a:ext cx="1893888" cy="573088"/>
        </p:xfrm>
        <a:graphic>
          <a:graphicData uri="http://schemas.openxmlformats.org/presentationml/2006/ole">
            <p:oleObj spid="_x0000_s6148" name="Equation" r:id="rId5" imgW="1295280" imgH="393480" progId="Equation.3">
              <p:embed/>
            </p:oleObj>
          </a:graphicData>
        </a:graphic>
      </p:graphicFrame>
      <p:sp>
        <p:nvSpPr>
          <p:cNvPr id="10" name="Text Box 17"/>
          <p:cNvSpPr txBox="1">
            <a:spLocks noChangeArrowheads="1"/>
          </p:cNvSpPr>
          <p:nvPr/>
        </p:nvSpPr>
        <p:spPr bwMode="auto">
          <a:xfrm>
            <a:off x="6551612" y="39687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4050</a:t>
            </a:r>
            <a:endParaRPr lang="en-US"/>
          </a:p>
        </p:txBody>
      </p:sp>
      <p:graphicFrame>
        <p:nvGraphicFramePr>
          <p:cNvPr id="11" name="Object 18"/>
          <p:cNvGraphicFramePr>
            <a:graphicFrameLocks noChangeAspect="1"/>
          </p:cNvGraphicFramePr>
          <p:nvPr/>
        </p:nvGraphicFramePr>
        <p:xfrm>
          <a:off x="4037012" y="4654550"/>
          <a:ext cx="1893888" cy="573088"/>
        </p:xfrm>
        <a:graphic>
          <a:graphicData uri="http://schemas.openxmlformats.org/presentationml/2006/ole">
            <p:oleObj spid="_x0000_s6149" name="Equation" r:id="rId6" imgW="1295280" imgH="393480" progId="Equation.3">
              <p:embed/>
            </p:oleObj>
          </a:graphicData>
        </a:graphic>
      </p:graphicFrame>
      <p:sp>
        <p:nvSpPr>
          <p:cNvPr id="12" name="Text Box 20"/>
          <p:cNvSpPr txBox="1">
            <a:spLocks noChangeArrowheads="1"/>
          </p:cNvSpPr>
          <p:nvPr/>
        </p:nvSpPr>
        <p:spPr bwMode="auto">
          <a:xfrm>
            <a:off x="6551612" y="4730750"/>
            <a:ext cx="10668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3645</a:t>
            </a:r>
            <a:endParaRPr lang="en-US"/>
          </a:p>
        </p:txBody>
      </p:sp>
      <p:graphicFrame>
        <p:nvGraphicFramePr>
          <p:cNvPr id="13" name="Object 22"/>
          <p:cNvGraphicFramePr>
            <a:graphicFrameLocks noChangeAspect="1"/>
          </p:cNvGraphicFramePr>
          <p:nvPr/>
        </p:nvGraphicFramePr>
        <p:xfrm>
          <a:off x="3870325" y="5416550"/>
          <a:ext cx="2227262" cy="573088"/>
        </p:xfrm>
        <a:graphic>
          <a:graphicData uri="http://schemas.openxmlformats.org/presentationml/2006/ole">
            <p:oleObj spid="_x0000_s6150" name="Equation" r:id="rId7" imgW="1523880" imgH="393480" progId="Equation.3">
              <p:embed/>
            </p:oleObj>
          </a:graphicData>
        </a:graphic>
      </p:graphicFrame>
      <p:sp>
        <p:nvSpPr>
          <p:cNvPr id="14" name="Text Box 23"/>
          <p:cNvSpPr txBox="1">
            <a:spLocks noChangeArrowheads="1"/>
          </p:cNvSpPr>
          <p:nvPr/>
        </p:nvSpPr>
        <p:spPr bwMode="auto">
          <a:xfrm>
            <a:off x="6551612" y="5492750"/>
            <a:ext cx="1371600" cy="366713"/>
          </a:xfrm>
          <a:prstGeom prst="rect">
            <a:avLst/>
          </a:prstGeom>
          <a:solidFill>
            <a:schemeClr val="bg2"/>
          </a:solidFill>
          <a:ln w="9525">
            <a:noFill/>
            <a:miter lim="800000"/>
            <a:headEnd/>
            <a:tailEnd/>
          </a:ln>
          <a:effectLst/>
        </p:spPr>
        <p:txBody>
          <a:bodyPr>
            <a:spAutoFit/>
          </a:bodyPr>
          <a:lstStyle/>
          <a:p>
            <a:pPr>
              <a:spcBef>
                <a:spcPct val="50000"/>
              </a:spcBef>
            </a:pPr>
            <a:r>
              <a:rPr lang="en-US" sz="1800"/>
              <a:t>3280.50</a:t>
            </a:r>
            <a:endParaRPr lang="en-US"/>
          </a:p>
        </p:txBody>
      </p:sp>
      <p:pic>
        <p:nvPicPr>
          <p:cNvPr id="15" name="Picture 25" descr="bt_next">
            <a:hlinkClick r:id="" action="ppaction://hlinkshowjump?jump=nextslide"/>
          </p:cNvPr>
          <p:cNvPicPr>
            <a:picLocks noChangeAspect="1" noChangeArrowheads="1"/>
          </p:cNvPicPr>
          <p:nvPr/>
        </p:nvPicPr>
        <p:blipFill>
          <a:blip r:embed="rId8" cstate="print"/>
          <a:srcRect/>
          <a:stretch>
            <a:fillRect/>
          </a:stretch>
        </p:blipFill>
        <p:spPr bwMode="auto">
          <a:xfrm>
            <a:off x="8153400" y="6248400"/>
            <a:ext cx="649288" cy="311150"/>
          </a:xfrm>
          <a:prstGeom prst="rect">
            <a:avLst/>
          </a:prstGeom>
          <a:noFill/>
        </p:spPr>
      </p:pic>
      <p:pic>
        <p:nvPicPr>
          <p:cNvPr id="16" name="Picture 26" descr="bt_prev">
            <a:hlinkClick r:id="" action="ppaction://hlinkshowjump?jump=previousslide"/>
          </p:cNvPr>
          <p:cNvPicPr>
            <a:picLocks noChangeAspect="1" noChangeArrowheads="1"/>
          </p:cNvPicPr>
          <p:nvPr/>
        </p:nvPicPr>
        <p:blipFill>
          <a:blip r:embed="rId9" cstate="print"/>
          <a:srcRect/>
          <a:stretch>
            <a:fillRect/>
          </a:stretch>
        </p:blipFill>
        <p:spPr bwMode="auto">
          <a:xfrm>
            <a:off x="7467600" y="62484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0-#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animBg="1" autoUpdateAnimBg="0"/>
      <p:bldP spid="12" grpId="0" animBg="1" autoUpdateAnimBg="0"/>
      <p:bldP spid="1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381000" y="1676400"/>
            <a:ext cx="7620000" cy="2246769"/>
          </a:xfrm>
          <a:prstGeom prst="rect">
            <a:avLst/>
          </a:prstGeom>
          <a:solidFill>
            <a:srgbClr val="CCFFFF"/>
          </a:solidFill>
          <a:ln w="9525">
            <a:solidFill>
              <a:schemeClr val="tx1"/>
            </a:solidFill>
            <a:miter lim="800000"/>
            <a:headEnd/>
            <a:tailEnd/>
          </a:ln>
          <a:effectLst/>
        </p:spPr>
        <p:txBody>
          <a:bodyPr wrap="square">
            <a:spAutoFit/>
          </a:bodyPr>
          <a:lstStyle/>
          <a:p>
            <a:pPr>
              <a:spcBef>
                <a:spcPct val="50000"/>
              </a:spcBef>
            </a:pPr>
            <a:r>
              <a:rPr lang="en-US" sz="2800" dirty="0"/>
              <a:t>Reducing balance depreciation can be calculated using the rule:</a:t>
            </a:r>
          </a:p>
          <a:p>
            <a:pPr>
              <a:spcBef>
                <a:spcPct val="50000"/>
              </a:spcBef>
            </a:pPr>
            <a:endParaRPr lang="en-US" sz="2800" dirty="0"/>
          </a:p>
          <a:p>
            <a:pPr>
              <a:spcBef>
                <a:spcPct val="50000"/>
              </a:spcBef>
            </a:pPr>
            <a:endParaRPr lang="en-US" sz="2800" dirty="0"/>
          </a:p>
        </p:txBody>
      </p:sp>
      <p:graphicFrame>
        <p:nvGraphicFramePr>
          <p:cNvPr id="5" name="Object 6"/>
          <p:cNvGraphicFramePr>
            <a:graphicFrameLocks noChangeAspect="1"/>
          </p:cNvGraphicFramePr>
          <p:nvPr/>
        </p:nvGraphicFramePr>
        <p:xfrm>
          <a:off x="2724150" y="2657475"/>
          <a:ext cx="2690813" cy="1146175"/>
        </p:xfrm>
        <a:graphic>
          <a:graphicData uri="http://schemas.openxmlformats.org/presentationml/2006/ole">
            <p:oleObj spid="_x0000_s7170" name="Equation" r:id="rId3" imgW="965160" imgH="393480" progId="Equation.3">
              <p:embed/>
            </p:oleObj>
          </a:graphicData>
        </a:graphic>
      </p:graphicFrame>
      <p:sp>
        <p:nvSpPr>
          <p:cNvPr id="8" name="Rectangle 14"/>
          <p:cNvSpPr>
            <a:spLocks noChangeArrowheads="1"/>
          </p:cNvSpPr>
          <p:nvPr/>
        </p:nvSpPr>
        <p:spPr bwMode="auto">
          <a:xfrm>
            <a:off x="1143000" y="457200"/>
            <a:ext cx="5502275" cy="457200"/>
          </a:xfrm>
          <a:prstGeom prst="rect">
            <a:avLst/>
          </a:prstGeom>
          <a:noFill/>
          <a:ln w="9525">
            <a:noFill/>
            <a:miter lim="800000"/>
            <a:headEnd/>
            <a:tailEnd/>
          </a:ln>
          <a:effectLst/>
        </p:spPr>
        <p:txBody>
          <a:bodyPr>
            <a:spAutoFit/>
          </a:bodyPr>
          <a:lstStyle/>
          <a:p>
            <a:endParaRPr lang="en-US" b="1">
              <a:solidFill>
                <a:srgbClr val="000099"/>
              </a:solidFill>
            </a:endParaRPr>
          </a:p>
        </p:txBody>
      </p:sp>
      <p:sp>
        <p:nvSpPr>
          <p:cNvPr id="9" name="Text Box 15"/>
          <p:cNvSpPr txBox="1">
            <a:spLocks noChangeArrowheads="1"/>
          </p:cNvSpPr>
          <p:nvPr/>
        </p:nvSpPr>
        <p:spPr bwMode="auto">
          <a:xfrm>
            <a:off x="381000" y="304800"/>
            <a:ext cx="7543800" cy="1077218"/>
          </a:xfrm>
          <a:prstGeom prst="rect">
            <a:avLst/>
          </a:prstGeom>
          <a:solidFill>
            <a:schemeClr val="accent1"/>
          </a:solidFill>
          <a:ln w="9525">
            <a:solidFill>
              <a:schemeClr val="tx1"/>
            </a:solidFill>
            <a:miter lim="800000"/>
            <a:headEnd/>
            <a:tailEnd/>
          </a:ln>
          <a:effectLst/>
        </p:spPr>
        <p:txBody>
          <a:bodyPr wrap="square">
            <a:spAutoFit/>
          </a:bodyPr>
          <a:lstStyle/>
          <a:p>
            <a:pPr>
              <a:spcBef>
                <a:spcPct val="50000"/>
              </a:spcBef>
            </a:pPr>
            <a:r>
              <a:rPr lang="en-US" sz="3200" b="1" dirty="0">
                <a:solidFill>
                  <a:schemeClr val="bg1"/>
                </a:solidFill>
              </a:rPr>
              <a:t>How do we calculate reducing balance depreciation?</a:t>
            </a:r>
            <a:endParaRPr lang="en-US" sz="3200" b="1" dirty="0">
              <a:solidFill>
                <a:schemeClr val="bg1"/>
              </a:solidFill>
              <a:latin typeface="Times New Roman" pitchFamily="18" charset="0"/>
            </a:endParaRPr>
          </a:p>
        </p:txBody>
      </p:sp>
      <p:pic>
        <p:nvPicPr>
          <p:cNvPr id="10" name="Picture 16" descr="bt_next">
            <a:hlinkClick r:id="" action="ppaction://hlinkshowjump?jump=nextslide"/>
          </p:cNvPr>
          <p:cNvPicPr>
            <a:picLocks noChangeAspect="1" noChangeArrowheads="1"/>
          </p:cNvPicPr>
          <p:nvPr/>
        </p:nvPicPr>
        <p:blipFill>
          <a:blip r:embed="rId4" cstate="print"/>
          <a:srcRect/>
          <a:stretch>
            <a:fillRect/>
          </a:stretch>
        </p:blipFill>
        <p:spPr bwMode="auto">
          <a:xfrm>
            <a:off x="8229600" y="6324600"/>
            <a:ext cx="649288" cy="311150"/>
          </a:xfrm>
          <a:prstGeom prst="rect">
            <a:avLst/>
          </a:prstGeom>
          <a:noFill/>
        </p:spPr>
      </p:pic>
      <p:pic>
        <p:nvPicPr>
          <p:cNvPr id="11" name="Picture 17" descr="bt_prev">
            <a:hlinkClick r:id="" action="ppaction://hlinkshowjump?jump=previousslide"/>
          </p:cNvPr>
          <p:cNvPicPr>
            <a:picLocks noChangeAspect="1" noChangeArrowheads="1"/>
          </p:cNvPicPr>
          <p:nvPr/>
        </p:nvPicPr>
        <p:blipFill>
          <a:blip r:embed="rId5" cstate="print"/>
          <a:srcRect/>
          <a:stretch>
            <a:fillRect/>
          </a:stretch>
        </p:blipFill>
        <p:spPr bwMode="auto">
          <a:xfrm>
            <a:off x="7543800" y="6324600"/>
            <a:ext cx="649288" cy="3111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304800" y="304800"/>
            <a:ext cx="7772400" cy="1314450"/>
          </a:xfrm>
          <a:prstGeom prst="rect">
            <a:avLst/>
          </a:prstGeom>
          <a:solidFill>
            <a:srgbClr val="CCFFFF"/>
          </a:solidFill>
          <a:ln w="9525">
            <a:solidFill>
              <a:schemeClr val="tx1"/>
            </a:solidFill>
            <a:miter lim="800000"/>
            <a:headEnd/>
            <a:tailEnd/>
          </a:ln>
          <a:effectLst/>
        </p:spPr>
        <p:txBody>
          <a:bodyPr/>
          <a:lstStyle/>
          <a:p>
            <a:pPr>
              <a:spcBef>
                <a:spcPct val="20000"/>
              </a:spcBef>
            </a:pPr>
            <a:r>
              <a:rPr lang="en-US" sz="2800" dirty="0"/>
              <a:t>The relationship between the reducing balance value of the item and its age can also be shown graphically.</a:t>
            </a:r>
          </a:p>
        </p:txBody>
      </p:sp>
      <p:pic>
        <p:nvPicPr>
          <p:cNvPr id="5" name="Picture 10"/>
          <p:cNvPicPr>
            <a:picLocks noChangeAspect="1" noChangeArrowheads="1"/>
          </p:cNvPicPr>
          <p:nvPr/>
        </p:nvPicPr>
        <p:blipFill>
          <a:blip r:embed="rId2" cstate="print"/>
          <a:srcRect l="4225" b="8638"/>
          <a:stretch>
            <a:fillRect/>
          </a:stretch>
        </p:blipFill>
        <p:spPr bwMode="auto">
          <a:xfrm>
            <a:off x="266700" y="1847850"/>
            <a:ext cx="5181600" cy="3962400"/>
          </a:xfrm>
          <a:prstGeom prst="rect">
            <a:avLst/>
          </a:prstGeom>
          <a:noFill/>
          <a:ln w="9525">
            <a:noFill/>
            <a:miter lim="800000"/>
            <a:headEnd/>
            <a:tailEnd/>
          </a:ln>
          <a:effectLst/>
        </p:spPr>
      </p:pic>
      <p:sp>
        <p:nvSpPr>
          <p:cNvPr id="6" name="Text Box 11"/>
          <p:cNvSpPr txBox="1">
            <a:spLocks noChangeArrowheads="1"/>
          </p:cNvSpPr>
          <p:nvPr/>
        </p:nvSpPr>
        <p:spPr bwMode="auto">
          <a:xfrm>
            <a:off x="5676900" y="2381250"/>
            <a:ext cx="3124200" cy="1625600"/>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2000"/>
              <a:t>From the graph the non-linear relationship between the value and the age of the item is clear.</a:t>
            </a:r>
          </a:p>
        </p:txBody>
      </p:sp>
      <p:sp>
        <p:nvSpPr>
          <p:cNvPr id="7" name="Oval 13"/>
          <p:cNvSpPr>
            <a:spLocks noChangeArrowheads="1"/>
          </p:cNvSpPr>
          <p:nvPr/>
        </p:nvSpPr>
        <p:spPr bwMode="auto">
          <a:xfrm>
            <a:off x="1123950" y="219075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8" name="Oval 14"/>
          <p:cNvSpPr>
            <a:spLocks noChangeArrowheads="1"/>
          </p:cNvSpPr>
          <p:nvPr/>
        </p:nvSpPr>
        <p:spPr bwMode="auto">
          <a:xfrm>
            <a:off x="1454150" y="26162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9" name="Oval 15"/>
          <p:cNvSpPr>
            <a:spLocks noChangeArrowheads="1"/>
          </p:cNvSpPr>
          <p:nvPr/>
        </p:nvSpPr>
        <p:spPr bwMode="auto">
          <a:xfrm>
            <a:off x="1784350" y="290830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0" name="Oval 16"/>
          <p:cNvSpPr>
            <a:spLocks noChangeArrowheads="1"/>
          </p:cNvSpPr>
          <p:nvPr/>
        </p:nvSpPr>
        <p:spPr bwMode="auto">
          <a:xfrm>
            <a:off x="2171700" y="3257550"/>
            <a:ext cx="438150" cy="457200"/>
          </a:xfrm>
          <a:prstGeom prst="ellipse">
            <a:avLst/>
          </a:prstGeom>
          <a:noFill/>
          <a:ln w="9525">
            <a:solidFill>
              <a:srgbClr val="FF0000"/>
            </a:solidFill>
            <a:round/>
            <a:headEnd/>
            <a:tailEnd/>
          </a:ln>
          <a:effectLst/>
        </p:spPr>
        <p:txBody>
          <a:bodyPr wrap="none" anchor="ctr"/>
          <a:lstStyle/>
          <a:p>
            <a:endParaRPr lang="en-US"/>
          </a:p>
        </p:txBody>
      </p:sp>
      <p:sp>
        <p:nvSpPr>
          <p:cNvPr id="11" name="Text Box 18"/>
          <p:cNvSpPr txBox="1">
            <a:spLocks noChangeArrowheads="1"/>
          </p:cNvSpPr>
          <p:nvPr/>
        </p:nvSpPr>
        <p:spPr bwMode="auto">
          <a:xfrm>
            <a:off x="1587500" y="2082800"/>
            <a:ext cx="1524000" cy="457200"/>
          </a:xfrm>
          <a:prstGeom prst="rect">
            <a:avLst/>
          </a:prstGeom>
          <a:noFill/>
          <a:ln w="9525">
            <a:noFill/>
            <a:miter lim="800000"/>
            <a:headEnd/>
            <a:tailEnd/>
          </a:ln>
          <a:effectLst/>
        </p:spPr>
        <p:txBody>
          <a:bodyPr>
            <a:spAutoFit/>
          </a:bodyPr>
          <a:lstStyle/>
          <a:p>
            <a:pPr>
              <a:spcBef>
                <a:spcPct val="50000"/>
              </a:spcBef>
            </a:pPr>
            <a:r>
              <a:rPr lang="en-AU"/>
              <a:t>$4500</a:t>
            </a:r>
          </a:p>
        </p:txBody>
      </p:sp>
      <p:sp>
        <p:nvSpPr>
          <p:cNvPr id="12" name="Text Box 19"/>
          <p:cNvSpPr txBox="1">
            <a:spLocks noChangeArrowheads="1"/>
          </p:cNvSpPr>
          <p:nvPr/>
        </p:nvSpPr>
        <p:spPr bwMode="auto">
          <a:xfrm>
            <a:off x="1949450" y="2482850"/>
            <a:ext cx="1524000" cy="457200"/>
          </a:xfrm>
          <a:prstGeom prst="rect">
            <a:avLst/>
          </a:prstGeom>
          <a:noFill/>
          <a:ln w="9525">
            <a:noFill/>
            <a:miter lim="800000"/>
            <a:headEnd/>
            <a:tailEnd/>
          </a:ln>
          <a:effectLst/>
        </p:spPr>
        <p:txBody>
          <a:bodyPr>
            <a:spAutoFit/>
          </a:bodyPr>
          <a:lstStyle/>
          <a:p>
            <a:pPr>
              <a:spcBef>
                <a:spcPct val="50000"/>
              </a:spcBef>
            </a:pPr>
            <a:r>
              <a:rPr lang="en-AU"/>
              <a:t>$4050</a:t>
            </a:r>
          </a:p>
        </p:txBody>
      </p:sp>
      <p:sp>
        <p:nvSpPr>
          <p:cNvPr id="13" name="Text Box 20"/>
          <p:cNvSpPr txBox="1">
            <a:spLocks noChangeArrowheads="1"/>
          </p:cNvSpPr>
          <p:nvPr/>
        </p:nvSpPr>
        <p:spPr bwMode="auto">
          <a:xfrm>
            <a:off x="2355850" y="2813050"/>
            <a:ext cx="1524000" cy="457200"/>
          </a:xfrm>
          <a:prstGeom prst="rect">
            <a:avLst/>
          </a:prstGeom>
          <a:noFill/>
          <a:ln w="9525">
            <a:noFill/>
            <a:miter lim="800000"/>
            <a:headEnd/>
            <a:tailEnd/>
          </a:ln>
          <a:effectLst/>
        </p:spPr>
        <p:txBody>
          <a:bodyPr>
            <a:spAutoFit/>
          </a:bodyPr>
          <a:lstStyle/>
          <a:p>
            <a:pPr>
              <a:spcBef>
                <a:spcPct val="50000"/>
              </a:spcBef>
            </a:pPr>
            <a:r>
              <a:rPr lang="en-AU"/>
              <a:t>$3645</a:t>
            </a:r>
          </a:p>
        </p:txBody>
      </p:sp>
      <p:sp>
        <p:nvSpPr>
          <p:cNvPr id="14" name="Text Box 21"/>
          <p:cNvSpPr txBox="1">
            <a:spLocks noChangeArrowheads="1"/>
          </p:cNvSpPr>
          <p:nvPr/>
        </p:nvSpPr>
        <p:spPr bwMode="auto">
          <a:xfrm>
            <a:off x="2628900" y="3162300"/>
            <a:ext cx="1809750" cy="457200"/>
          </a:xfrm>
          <a:prstGeom prst="rect">
            <a:avLst/>
          </a:prstGeom>
          <a:noFill/>
          <a:ln w="9525">
            <a:noFill/>
            <a:miter lim="800000"/>
            <a:headEnd/>
            <a:tailEnd/>
          </a:ln>
          <a:effectLst/>
        </p:spPr>
        <p:txBody>
          <a:bodyPr>
            <a:spAutoFit/>
          </a:bodyPr>
          <a:lstStyle/>
          <a:p>
            <a:pPr>
              <a:spcBef>
                <a:spcPct val="50000"/>
              </a:spcBef>
            </a:pPr>
            <a:r>
              <a:rPr lang="en-AU"/>
              <a:t>$3280.50</a:t>
            </a:r>
          </a:p>
        </p:txBody>
      </p:sp>
      <p:sp>
        <p:nvSpPr>
          <p:cNvPr id="15" name="Text Box 23"/>
          <p:cNvSpPr txBox="1">
            <a:spLocks noChangeArrowheads="1"/>
          </p:cNvSpPr>
          <p:nvPr/>
        </p:nvSpPr>
        <p:spPr bwMode="auto">
          <a:xfrm>
            <a:off x="5695950" y="4171950"/>
            <a:ext cx="3124200" cy="1320800"/>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AU" sz="2000"/>
              <a:t>And we see that the value will never actually reach $0 here.</a:t>
            </a:r>
          </a:p>
        </p:txBody>
      </p:sp>
      <p:pic>
        <p:nvPicPr>
          <p:cNvPr id="16" name="Picture 24" descr="bt_next">
            <a:hlinkClick r:id="" action="ppaction://hlinkshowjump?jump=nextslide"/>
          </p:cNvPr>
          <p:cNvPicPr>
            <a:picLocks noChangeAspect="1" noChangeArrowheads="1"/>
          </p:cNvPicPr>
          <p:nvPr/>
        </p:nvPicPr>
        <p:blipFill>
          <a:blip r:embed="rId3" cstate="print"/>
          <a:srcRect/>
          <a:stretch>
            <a:fillRect/>
          </a:stretch>
        </p:blipFill>
        <p:spPr bwMode="auto">
          <a:xfrm>
            <a:off x="8229600" y="6324600"/>
            <a:ext cx="649288" cy="311150"/>
          </a:xfrm>
          <a:prstGeom prst="rect">
            <a:avLst/>
          </a:prstGeom>
          <a:noFill/>
        </p:spPr>
      </p:pic>
      <p:pic>
        <p:nvPicPr>
          <p:cNvPr id="17" name="Picture 25" descr="bt_prev">
            <a:hlinkClick r:id="" action="ppaction://hlinkshowjump?jump=previousslide"/>
          </p:cNvPr>
          <p:cNvPicPr>
            <a:picLocks noChangeAspect="1" noChangeArrowheads="1"/>
          </p:cNvPicPr>
          <p:nvPr/>
        </p:nvPicPr>
        <p:blipFill>
          <a:blip r:embed="rId4" cstate="print"/>
          <a:srcRect/>
          <a:stretch>
            <a:fillRect/>
          </a:stretch>
        </p:blipFill>
        <p:spPr bwMode="auto">
          <a:xfrm>
            <a:off x="7543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21" presetID="9"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37" presetID="9"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0-#ppt_w/2"/>
                                          </p:val>
                                        </p:tav>
                                        <p:tav tm="100000">
                                          <p:val>
                                            <p:strVal val="#ppt_x"/>
                                          </p:val>
                                        </p:tav>
                                      </p:tavLst>
                                    </p:anim>
                                    <p:anim calcmode="lin" valueType="num">
                                      <p:cBhvr additive="base">
                                        <p:cTn id="51"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p:bldP spid="8" grpId="0" animBg="1"/>
      <p:bldP spid="9" grpId="0" animBg="1"/>
      <p:bldP spid="10" grpId="0" animBg="1"/>
      <p:bldP spid="11" grpId="0"/>
      <p:bldP spid="12" grpId="0"/>
      <p:bldP spid="13" grpId="0"/>
      <p:bldP spid="14"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5657850" y="539750"/>
            <a:ext cx="3467100" cy="1749425"/>
          </a:xfrm>
          <a:prstGeom prst="rect">
            <a:avLst/>
          </a:prstGeom>
          <a:solidFill>
            <a:srgbClr val="CCFFFF"/>
          </a:solidFill>
          <a:ln w="9525">
            <a:solidFill>
              <a:schemeClr val="tx1"/>
            </a:solidFill>
            <a:miter lim="800000"/>
            <a:headEnd/>
            <a:tailEnd/>
          </a:ln>
          <a:effectLst/>
        </p:spPr>
        <p:txBody>
          <a:bodyPr>
            <a:spAutoFit/>
          </a:bodyPr>
          <a:lstStyle/>
          <a:p>
            <a:pPr>
              <a:spcBef>
                <a:spcPct val="50000"/>
              </a:spcBef>
            </a:pPr>
            <a:r>
              <a:rPr lang="en-US" sz="1800"/>
              <a:t>To compare flat rate with reducing balance depreciation we can graph the value against year for both types of depreciation on the same graph.</a:t>
            </a:r>
            <a:endParaRPr lang="en-US" sz="1800">
              <a:latin typeface="Times New Roman" pitchFamily="18" charset="0"/>
            </a:endParaRPr>
          </a:p>
        </p:txBody>
      </p:sp>
      <p:pic>
        <p:nvPicPr>
          <p:cNvPr id="5" name="Picture 8"/>
          <p:cNvPicPr>
            <a:picLocks noChangeAspect="1" noChangeArrowheads="1"/>
          </p:cNvPicPr>
          <p:nvPr/>
        </p:nvPicPr>
        <p:blipFill>
          <a:blip r:embed="rId2" cstate="print"/>
          <a:srcRect l="2777" r="2777" b="9859"/>
          <a:stretch>
            <a:fillRect/>
          </a:stretch>
        </p:blipFill>
        <p:spPr bwMode="auto">
          <a:xfrm>
            <a:off x="266700" y="1416050"/>
            <a:ext cx="5334000" cy="4079875"/>
          </a:xfrm>
          <a:prstGeom prst="rect">
            <a:avLst/>
          </a:prstGeom>
          <a:noFill/>
          <a:ln w="9525">
            <a:noFill/>
            <a:miter lim="800000"/>
            <a:headEnd/>
            <a:tailEnd/>
          </a:ln>
          <a:effectLst/>
        </p:spPr>
      </p:pic>
      <p:sp>
        <p:nvSpPr>
          <p:cNvPr id="6" name="Text Box 7"/>
          <p:cNvSpPr txBox="1">
            <a:spLocks noChangeArrowheads="1"/>
          </p:cNvSpPr>
          <p:nvPr/>
        </p:nvSpPr>
        <p:spPr bwMode="auto">
          <a:xfrm>
            <a:off x="5772150" y="3924300"/>
            <a:ext cx="3352800" cy="1200150"/>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1800"/>
              <a:t>The difference between depreciated values under the different schemes increases with time.</a:t>
            </a:r>
          </a:p>
        </p:txBody>
      </p:sp>
      <p:sp>
        <p:nvSpPr>
          <p:cNvPr id="7" name="Line 9"/>
          <p:cNvSpPr>
            <a:spLocks noChangeShapeType="1"/>
          </p:cNvSpPr>
          <p:nvPr/>
        </p:nvSpPr>
        <p:spPr bwMode="auto">
          <a:xfrm>
            <a:off x="2628900" y="3321050"/>
            <a:ext cx="0" cy="457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8" name="Line 12"/>
          <p:cNvSpPr>
            <a:spLocks noChangeShapeType="1"/>
          </p:cNvSpPr>
          <p:nvPr/>
        </p:nvSpPr>
        <p:spPr bwMode="auto">
          <a:xfrm>
            <a:off x="3390900" y="3778250"/>
            <a:ext cx="0" cy="10668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9" name="Text Box 13"/>
          <p:cNvSpPr txBox="1">
            <a:spLocks noChangeArrowheads="1"/>
          </p:cNvSpPr>
          <p:nvPr/>
        </p:nvSpPr>
        <p:spPr bwMode="auto">
          <a:xfrm>
            <a:off x="419100" y="2330450"/>
            <a:ext cx="3429000" cy="835025"/>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1600"/>
              <a:t>Difference between flat rate and reducing balance after six years</a:t>
            </a:r>
            <a:endParaRPr lang="en-US"/>
          </a:p>
        </p:txBody>
      </p:sp>
      <p:sp>
        <p:nvSpPr>
          <p:cNvPr id="10" name="Text Box 14"/>
          <p:cNvSpPr txBox="1">
            <a:spLocks noChangeArrowheads="1"/>
          </p:cNvSpPr>
          <p:nvPr/>
        </p:nvSpPr>
        <p:spPr bwMode="auto">
          <a:xfrm>
            <a:off x="266700" y="5000625"/>
            <a:ext cx="3429000" cy="835025"/>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1600"/>
              <a:t>Difference between flat rate and reducing balance after nine years</a:t>
            </a:r>
            <a:endParaRPr lang="en-US"/>
          </a:p>
        </p:txBody>
      </p:sp>
      <p:sp>
        <p:nvSpPr>
          <p:cNvPr id="11" name="Text Box 16"/>
          <p:cNvSpPr txBox="1">
            <a:spLocks noChangeArrowheads="1"/>
          </p:cNvSpPr>
          <p:nvPr/>
        </p:nvSpPr>
        <p:spPr bwMode="auto">
          <a:xfrm>
            <a:off x="285750" y="533400"/>
            <a:ext cx="4248150" cy="558800"/>
          </a:xfrm>
          <a:prstGeom prst="rect">
            <a:avLst/>
          </a:prstGeom>
          <a:solidFill>
            <a:schemeClr val="accent1"/>
          </a:solidFill>
          <a:ln w="9525">
            <a:solidFill>
              <a:schemeClr val="tx1"/>
            </a:solidFill>
            <a:miter lim="800000"/>
            <a:headEnd/>
            <a:tailEnd/>
          </a:ln>
          <a:effectLst/>
        </p:spPr>
        <p:txBody>
          <a:bodyPr>
            <a:spAutoFit/>
          </a:bodyPr>
          <a:lstStyle/>
          <a:p>
            <a:pPr>
              <a:spcBef>
                <a:spcPct val="50000"/>
              </a:spcBef>
            </a:pPr>
            <a:r>
              <a:rPr lang="en-US" sz="3000" b="1" dirty="0">
                <a:solidFill>
                  <a:schemeClr val="bg1"/>
                </a:solidFill>
              </a:rPr>
              <a:t>Comparison</a:t>
            </a:r>
            <a:endParaRPr lang="en-US" sz="3000" b="1" dirty="0">
              <a:solidFill>
                <a:schemeClr val="bg1"/>
              </a:solidFill>
              <a:latin typeface="Times New Roman" pitchFamily="18" charset="0"/>
            </a:endParaRPr>
          </a:p>
        </p:txBody>
      </p:sp>
      <p:sp>
        <p:nvSpPr>
          <p:cNvPr id="12" name="Text Box 17"/>
          <p:cNvSpPr txBox="1">
            <a:spLocks noChangeArrowheads="1"/>
          </p:cNvSpPr>
          <p:nvPr/>
        </p:nvSpPr>
        <p:spPr bwMode="auto">
          <a:xfrm>
            <a:off x="5791200" y="2584450"/>
            <a:ext cx="3352800" cy="1200150"/>
          </a:xfrm>
          <a:prstGeom prst="rect">
            <a:avLst/>
          </a:prstGeom>
          <a:solidFill>
            <a:srgbClr val="FF0000"/>
          </a:solidFill>
          <a:ln w="9525">
            <a:solidFill>
              <a:schemeClr val="tx1"/>
            </a:solidFill>
            <a:miter lim="800000"/>
            <a:headEnd/>
            <a:tailEnd/>
          </a:ln>
          <a:effectLst/>
        </p:spPr>
        <p:txBody>
          <a:bodyPr>
            <a:spAutoFit/>
          </a:bodyPr>
          <a:lstStyle/>
          <a:p>
            <a:pPr>
              <a:spcBef>
                <a:spcPct val="50000"/>
              </a:spcBef>
            </a:pPr>
            <a:r>
              <a:rPr lang="en-US" sz="1800"/>
              <a:t>After the first year, reducing balance depreciation is less than the flat rate depreciation.</a:t>
            </a:r>
          </a:p>
        </p:txBody>
      </p:sp>
      <p:pic>
        <p:nvPicPr>
          <p:cNvPr id="13" name="Picture 20" descr="bt_prev">
            <a:hlinkClick r:id="" action="ppaction://hlinkshowjump?jump=previousslide"/>
          </p:cNvPr>
          <p:cNvPicPr>
            <a:picLocks noChangeAspect="1" noChangeArrowheads="1"/>
          </p:cNvPicPr>
          <p:nvPr/>
        </p:nvPicPr>
        <p:blipFill>
          <a:blip r:embed="rId3" cstate="print"/>
          <a:srcRect/>
          <a:stretch>
            <a:fillRect/>
          </a:stretch>
        </p:blipFill>
        <p:spPr bwMode="auto">
          <a:xfrm>
            <a:off x="7620000" y="6324600"/>
            <a:ext cx="649288" cy="311150"/>
          </a:xfrm>
          <a:prstGeom prst="rect">
            <a:avLst/>
          </a:prstGeom>
          <a:noFill/>
        </p:spPr>
      </p:pic>
      <p:pic>
        <p:nvPicPr>
          <p:cNvPr id="14" name="Picture 21" descr="bt_exit">
            <a:hlinkClick r:id="" action="ppaction://hlinkshowjump?jump=endshow"/>
          </p:cNvPr>
          <p:cNvPicPr>
            <a:picLocks noChangeAspect="1" noChangeArrowheads="1"/>
          </p:cNvPicPr>
          <p:nvPr/>
        </p:nvPicPr>
        <p:blipFill>
          <a:blip r:embed="rId4" cstate="print"/>
          <a:srcRect/>
          <a:stretch>
            <a:fillRect/>
          </a:stretch>
        </p:blipFill>
        <p:spPr bwMode="auto">
          <a:xfrm>
            <a:off x="8305800" y="6324600"/>
            <a:ext cx="649288" cy="311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0-#ppt_w/2"/>
                                          </p:val>
                                        </p:tav>
                                        <p:tav tm="100000">
                                          <p:val>
                                            <p:strVal val="#ppt_x"/>
                                          </p:val>
                                        </p:tav>
                                      </p:tavLst>
                                    </p:anim>
                                    <p:anim calcmode="lin" valueType="num">
                                      <p:cBhvr additive="base">
                                        <p:cTn id="4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p:bldP spid="8" grpId="0" animBg="1"/>
      <p:bldP spid="9" grpId="0" animBg="1" autoUpdateAnimBg="0"/>
      <p:bldP spid="10" grpId="0" animBg="1" autoUpdateAnimBg="0"/>
      <p:bldP spid="12"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357D07A9-7505-4731-AAAA-662FF967B180}" type="slidenum">
              <a:rPr lang="en-US">
                <a:solidFill>
                  <a:schemeClr val="bg1">
                    <a:lumMod val="65000"/>
                  </a:schemeClr>
                </a:solidFill>
                <a:latin typeface="Tahoma" charset="0"/>
                <a:ea typeface="ＭＳ Ｐゴシック" charset="0"/>
                <a:cs typeface="Times New Roman" charset="0"/>
              </a:rPr>
              <a:pPr algn="l">
                <a:defRPr/>
              </a:pPr>
              <a:t>3</a:t>
            </a:fld>
            <a:endParaRPr lang="en-US">
              <a:solidFill>
                <a:schemeClr val="bg1">
                  <a:lumMod val="65000"/>
                </a:schemeClr>
              </a:solidFill>
              <a:latin typeface="Tahoma" charset="0"/>
              <a:ea typeface="ＭＳ Ｐゴシック" charset="0"/>
              <a:cs typeface="Times New Roman" charset="0"/>
            </a:endParaRPr>
          </a:p>
        </p:txBody>
      </p:sp>
      <p:sp>
        <p:nvSpPr>
          <p:cNvPr id="102402" name="Rectangle 2"/>
          <p:cNvSpPr>
            <a:spLocks noGrp="1" noChangeArrowheads="1"/>
          </p:cNvSpPr>
          <p:nvPr>
            <p:ph type="title"/>
          </p:nvPr>
        </p:nvSpPr>
        <p:spPr/>
        <p:txBody>
          <a:bodyPr/>
          <a:lstStyle/>
          <a:p>
            <a:r>
              <a:rPr lang="en-AU" smtClean="0">
                <a:solidFill>
                  <a:schemeClr val="tx1"/>
                </a:solidFill>
              </a:rPr>
              <a:t>Measuring Inflation</a:t>
            </a:r>
          </a:p>
        </p:txBody>
      </p:sp>
      <p:sp>
        <p:nvSpPr>
          <p:cNvPr id="102403" name="Rectangle 3"/>
          <p:cNvSpPr>
            <a:spLocks noGrp="1" noChangeArrowheads="1"/>
          </p:cNvSpPr>
          <p:nvPr>
            <p:ph type="body" idx="1"/>
          </p:nvPr>
        </p:nvSpPr>
        <p:spPr>
          <a:xfrm>
            <a:off x="228600" y="1752600"/>
            <a:ext cx="7696200" cy="4114800"/>
          </a:xfrm>
        </p:spPr>
        <p:txBody>
          <a:bodyPr/>
          <a:lstStyle/>
          <a:p>
            <a:r>
              <a:rPr lang="en-AU" sz="3600" smtClean="0">
                <a:solidFill>
                  <a:schemeClr val="tx1"/>
                </a:solidFill>
              </a:rPr>
              <a:t>The basket of goods and services upon which the CPI is based is divided into 8 groups.  Which are further divided into a number of sub-groups and then into specific expenditure classes.</a:t>
            </a: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p:cTn id="7" dur="500" fill="hold"/>
                                        <p:tgtEl>
                                          <p:spTgt spid="102402"/>
                                        </p:tgtEl>
                                        <p:attrNameLst>
                                          <p:attrName>ppt_w</p:attrName>
                                        </p:attrNameLst>
                                      </p:cBhvr>
                                      <p:tavLst>
                                        <p:tav tm="0">
                                          <p:val>
                                            <p:fltVal val="0"/>
                                          </p:val>
                                        </p:tav>
                                        <p:tav tm="100000">
                                          <p:val>
                                            <p:strVal val="#ppt_w"/>
                                          </p:val>
                                        </p:tav>
                                      </p:tavLst>
                                    </p:anim>
                                    <p:anim calcmode="lin" valueType="num">
                                      <p:cBhvr>
                                        <p:cTn id="8" dur="500" fill="hold"/>
                                        <p:tgtEl>
                                          <p:spTgt spid="10240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2403">
                                            <p:txEl>
                                              <p:pRg st="0" end="0"/>
                                            </p:txEl>
                                          </p:spTgt>
                                        </p:tgtEl>
                                        <p:attrNameLst>
                                          <p:attrName>style.visibility</p:attrName>
                                        </p:attrNameLst>
                                      </p:cBhvr>
                                      <p:to>
                                        <p:strVal val="visible"/>
                                      </p:to>
                                    </p:set>
                                    <p:animEffect transition="in" filter="box(out)">
                                      <p:cBhvr>
                                        <p:cTn id="12" dur="500"/>
                                        <p:tgtEl>
                                          <p:spTgt spid="102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3"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9566490F-DCD2-4DD3-8DBF-F8F59840F4A6}" type="slidenum">
              <a:rPr lang="en-US">
                <a:solidFill>
                  <a:schemeClr val="bg1">
                    <a:lumMod val="65000"/>
                  </a:schemeClr>
                </a:solidFill>
                <a:latin typeface="Tahoma" charset="0"/>
                <a:ea typeface="ＭＳ Ｐゴシック" charset="0"/>
                <a:cs typeface="Times New Roman" charset="0"/>
              </a:rPr>
              <a:pPr algn="l">
                <a:defRPr/>
              </a:pPr>
              <a:t>4</a:t>
            </a:fld>
            <a:endParaRPr lang="en-US">
              <a:solidFill>
                <a:schemeClr val="bg1">
                  <a:lumMod val="65000"/>
                </a:schemeClr>
              </a:solidFill>
              <a:latin typeface="Tahoma" charset="0"/>
              <a:ea typeface="ＭＳ Ｐゴシック" charset="0"/>
              <a:cs typeface="Times New Roman" charset="0"/>
            </a:endParaRPr>
          </a:p>
        </p:txBody>
      </p:sp>
      <p:sp>
        <p:nvSpPr>
          <p:cNvPr id="103426" name="Rectangle 2"/>
          <p:cNvSpPr>
            <a:spLocks noGrp="1" noChangeArrowheads="1"/>
          </p:cNvSpPr>
          <p:nvPr>
            <p:ph type="title"/>
          </p:nvPr>
        </p:nvSpPr>
        <p:spPr/>
        <p:txBody>
          <a:bodyPr/>
          <a:lstStyle/>
          <a:p>
            <a:r>
              <a:rPr lang="en-AU" smtClean="0">
                <a:solidFill>
                  <a:schemeClr val="tx1"/>
                </a:solidFill>
              </a:rPr>
              <a:t>Measuring Inflation</a:t>
            </a:r>
          </a:p>
        </p:txBody>
      </p:sp>
      <p:sp>
        <p:nvSpPr>
          <p:cNvPr id="103427" name="Rectangle 3"/>
          <p:cNvSpPr>
            <a:spLocks noGrp="1" noChangeArrowheads="1"/>
          </p:cNvSpPr>
          <p:nvPr>
            <p:ph type="body" idx="1"/>
          </p:nvPr>
        </p:nvSpPr>
        <p:spPr>
          <a:xfrm>
            <a:off x="685800" y="1676400"/>
            <a:ext cx="7772400" cy="4419600"/>
          </a:xfrm>
        </p:spPr>
        <p:txBody>
          <a:bodyPr>
            <a:normAutofit fontScale="92500" lnSpcReduction="10000"/>
          </a:bodyPr>
          <a:lstStyle/>
          <a:p>
            <a:pPr>
              <a:lnSpc>
                <a:spcPct val="90000"/>
              </a:lnSpc>
            </a:pPr>
            <a:r>
              <a:rPr lang="en-AU" sz="3200" smtClean="0">
                <a:solidFill>
                  <a:schemeClr val="tx1"/>
                </a:solidFill>
              </a:rPr>
              <a:t>The eight groups of the CPI are as follows	</a:t>
            </a:r>
          </a:p>
          <a:p>
            <a:pPr lvl="1">
              <a:lnSpc>
                <a:spcPct val="90000"/>
              </a:lnSpc>
            </a:pPr>
            <a:r>
              <a:rPr lang="en-AU" sz="3200" smtClean="0">
                <a:solidFill>
                  <a:schemeClr val="tx1"/>
                </a:solidFill>
              </a:rPr>
              <a:t>Food</a:t>
            </a:r>
          </a:p>
          <a:p>
            <a:pPr lvl="1">
              <a:lnSpc>
                <a:spcPct val="90000"/>
              </a:lnSpc>
            </a:pPr>
            <a:r>
              <a:rPr lang="en-AU" sz="3200" smtClean="0">
                <a:solidFill>
                  <a:schemeClr val="tx1"/>
                </a:solidFill>
              </a:rPr>
              <a:t>Clothing</a:t>
            </a:r>
          </a:p>
          <a:p>
            <a:pPr lvl="1">
              <a:lnSpc>
                <a:spcPct val="90000"/>
              </a:lnSpc>
            </a:pPr>
            <a:r>
              <a:rPr lang="en-AU" sz="3200" smtClean="0">
                <a:solidFill>
                  <a:schemeClr val="tx1"/>
                </a:solidFill>
              </a:rPr>
              <a:t>Housing</a:t>
            </a:r>
          </a:p>
          <a:p>
            <a:pPr lvl="1">
              <a:lnSpc>
                <a:spcPct val="90000"/>
              </a:lnSpc>
            </a:pPr>
            <a:r>
              <a:rPr lang="en-AU" sz="3200" smtClean="0">
                <a:solidFill>
                  <a:schemeClr val="tx1"/>
                </a:solidFill>
              </a:rPr>
              <a:t>Education and Recreation</a:t>
            </a:r>
          </a:p>
          <a:p>
            <a:pPr lvl="1">
              <a:lnSpc>
                <a:spcPct val="90000"/>
              </a:lnSpc>
            </a:pPr>
            <a:r>
              <a:rPr lang="en-AU" sz="3200" smtClean="0">
                <a:solidFill>
                  <a:schemeClr val="tx1"/>
                </a:solidFill>
              </a:rPr>
              <a:t>Transportation</a:t>
            </a:r>
          </a:p>
          <a:p>
            <a:pPr lvl="1">
              <a:lnSpc>
                <a:spcPct val="90000"/>
              </a:lnSpc>
            </a:pPr>
            <a:r>
              <a:rPr lang="en-AU" sz="3200" smtClean="0">
                <a:solidFill>
                  <a:schemeClr val="tx1"/>
                </a:solidFill>
              </a:rPr>
              <a:t>Tobacco and drinks</a:t>
            </a:r>
          </a:p>
          <a:p>
            <a:pPr lvl="1">
              <a:lnSpc>
                <a:spcPct val="90000"/>
              </a:lnSpc>
            </a:pPr>
            <a:r>
              <a:rPr lang="en-AU" sz="3200" smtClean="0">
                <a:solidFill>
                  <a:schemeClr val="tx1"/>
                </a:solidFill>
              </a:rPr>
              <a:t>Health and Personal Care</a:t>
            </a:r>
          </a:p>
          <a:p>
            <a:pPr lvl="1">
              <a:lnSpc>
                <a:spcPct val="90000"/>
              </a:lnSpc>
            </a:pPr>
            <a:r>
              <a:rPr lang="en-AU" sz="3200" smtClean="0">
                <a:solidFill>
                  <a:schemeClr val="tx1"/>
                </a:solidFill>
              </a:rPr>
              <a:t>Household Equipment and Operation</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p:cTn id="7" dur="500" fill="hold"/>
                                        <p:tgtEl>
                                          <p:spTgt spid="103426"/>
                                        </p:tgtEl>
                                        <p:attrNameLst>
                                          <p:attrName>ppt_w</p:attrName>
                                        </p:attrNameLst>
                                      </p:cBhvr>
                                      <p:tavLst>
                                        <p:tav tm="0">
                                          <p:val>
                                            <p:fltVal val="0"/>
                                          </p:val>
                                        </p:tav>
                                        <p:tav tm="100000">
                                          <p:val>
                                            <p:strVal val="#ppt_w"/>
                                          </p:val>
                                        </p:tav>
                                      </p:tavLst>
                                    </p:anim>
                                    <p:anim calcmode="lin" valueType="num">
                                      <p:cBhvr>
                                        <p:cTn id="8" dur="500" fill="hold"/>
                                        <p:tgtEl>
                                          <p:spTgt spid="10342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3427">
                                            <p:txEl>
                                              <p:pRg st="0" end="0"/>
                                            </p:txEl>
                                          </p:spTgt>
                                        </p:tgtEl>
                                        <p:attrNameLst>
                                          <p:attrName>style.visibility</p:attrName>
                                        </p:attrNameLst>
                                      </p:cBhvr>
                                      <p:to>
                                        <p:strVal val="visible"/>
                                      </p:to>
                                    </p:set>
                                    <p:animEffect transition="in" filter="box(out)">
                                      <p:cBhvr>
                                        <p:cTn id="12" dur="500"/>
                                        <p:tgtEl>
                                          <p:spTgt spid="103427">
                                            <p:txEl>
                                              <p:pRg st="0" end="0"/>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103427">
                                            <p:txEl>
                                              <p:pRg st="1" end="1"/>
                                            </p:txEl>
                                          </p:spTgt>
                                        </p:tgtEl>
                                        <p:attrNameLst>
                                          <p:attrName>style.visibility</p:attrName>
                                        </p:attrNameLst>
                                      </p:cBhvr>
                                      <p:to>
                                        <p:strVal val="visible"/>
                                      </p:to>
                                    </p:set>
                                    <p:animEffect transition="in" filter="box(out)">
                                      <p:cBhvr>
                                        <p:cTn id="15" dur="500"/>
                                        <p:tgtEl>
                                          <p:spTgt spid="103427">
                                            <p:txEl>
                                              <p:pRg st="1" end="1"/>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103427">
                                            <p:txEl>
                                              <p:pRg st="2" end="2"/>
                                            </p:txEl>
                                          </p:spTgt>
                                        </p:tgtEl>
                                        <p:attrNameLst>
                                          <p:attrName>style.visibility</p:attrName>
                                        </p:attrNameLst>
                                      </p:cBhvr>
                                      <p:to>
                                        <p:strVal val="visible"/>
                                      </p:to>
                                    </p:set>
                                    <p:animEffect transition="in" filter="box(out)">
                                      <p:cBhvr>
                                        <p:cTn id="18" dur="500"/>
                                        <p:tgtEl>
                                          <p:spTgt spid="103427">
                                            <p:txEl>
                                              <p:pRg st="2" end="2"/>
                                            </p:txEl>
                                          </p:spTgt>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103427">
                                            <p:txEl>
                                              <p:pRg st="3" end="3"/>
                                            </p:txEl>
                                          </p:spTgt>
                                        </p:tgtEl>
                                        <p:attrNameLst>
                                          <p:attrName>style.visibility</p:attrName>
                                        </p:attrNameLst>
                                      </p:cBhvr>
                                      <p:to>
                                        <p:strVal val="visible"/>
                                      </p:to>
                                    </p:set>
                                    <p:animEffect transition="in" filter="box(out)">
                                      <p:cBhvr>
                                        <p:cTn id="21" dur="500"/>
                                        <p:tgtEl>
                                          <p:spTgt spid="103427">
                                            <p:txEl>
                                              <p:pRg st="3" end="3"/>
                                            </p:txEl>
                                          </p:spTgt>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103427">
                                            <p:txEl>
                                              <p:pRg st="4" end="4"/>
                                            </p:txEl>
                                          </p:spTgt>
                                        </p:tgtEl>
                                        <p:attrNameLst>
                                          <p:attrName>style.visibility</p:attrName>
                                        </p:attrNameLst>
                                      </p:cBhvr>
                                      <p:to>
                                        <p:strVal val="visible"/>
                                      </p:to>
                                    </p:set>
                                    <p:animEffect transition="in" filter="box(out)">
                                      <p:cBhvr>
                                        <p:cTn id="24" dur="500"/>
                                        <p:tgtEl>
                                          <p:spTgt spid="103427">
                                            <p:txEl>
                                              <p:pRg st="4" end="4"/>
                                            </p:txEl>
                                          </p:spTgt>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103427">
                                            <p:txEl>
                                              <p:pRg st="5" end="5"/>
                                            </p:txEl>
                                          </p:spTgt>
                                        </p:tgtEl>
                                        <p:attrNameLst>
                                          <p:attrName>style.visibility</p:attrName>
                                        </p:attrNameLst>
                                      </p:cBhvr>
                                      <p:to>
                                        <p:strVal val="visible"/>
                                      </p:to>
                                    </p:set>
                                    <p:animEffect transition="in" filter="box(out)">
                                      <p:cBhvr>
                                        <p:cTn id="27" dur="500"/>
                                        <p:tgtEl>
                                          <p:spTgt spid="103427">
                                            <p:txEl>
                                              <p:pRg st="5" end="5"/>
                                            </p:txEl>
                                          </p:spTgt>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103427">
                                            <p:txEl>
                                              <p:pRg st="6" end="6"/>
                                            </p:txEl>
                                          </p:spTgt>
                                        </p:tgtEl>
                                        <p:attrNameLst>
                                          <p:attrName>style.visibility</p:attrName>
                                        </p:attrNameLst>
                                      </p:cBhvr>
                                      <p:to>
                                        <p:strVal val="visible"/>
                                      </p:to>
                                    </p:set>
                                    <p:animEffect transition="in" filter="box(out)">
                                      <p:cBhvr>
                                        <p:cTn id="30" dur="500"/>
                                        <p:tgtEl>
                                          <p:spTgt spid="103427">
                                            <p:txEl>
                                              <p:pRg st="6" end="6"/>
                                            </p:txEl>
                                          </p:spTgt>
                                        </p:tgtEl>
                                      </p:cBhvr>
                                    </p:animEffect>
                                  </p:childTnLst>
                                </p:cTn>
                              </p:par>
                              <p:par>
                                <p:cTn id="31" presetID="4" presetClass="entr" presetSubtype="32" fill="hold" grpId="0" nodeType="withEffect">
                                  <p:stCondLst>
                                    <p:cond delay="0"/>
                                  </p:stCondLst>
                                  <p:childTnLst>
                                    <p:set>
                                      <p:cBhvr>
                                        <p:cTn id="32" dur="1" fill="hold">
                                          <p:stCondLst>
                                            <p:cond delay="0"/>
                                          </p:stCondLst>
                                        </p:cTn>
                                        <p:tgtEl>
                                          <p:spTgt spid="103427">
                                            <p:txEl>
                                              <p:pRg st="7" end="7"/>
                                            </p:txEl>
                                          </p:spTgt>
                                        </p:tgtEl>
                                        <p:attrNameLst>
                                          <p:attrName>style.visibility</p:attrName>
                                        </p:attrNameLst>
                                      </p:cBhvr>
                                      <p:to>
                                        <p:strVal val="visible"/>
                                      </p:to>
                                    </p:set>
                                    <p:animEffect transition="in" filter="box(out)">
                                      <p:cBhvr>
                                        <p:cTn id="33" dur="500"/>
                                        <p:tgtEl>
                                          <p:spTgt spid="103427">
                                            <p:txEl>
                                              <p:pRg st="7" end="7"/>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3427">
                                            <p:txEl>
                                              <p:pRg st="8" end="8"/>
                                            </p:txEl>
                                          </p:spTgt>
                                        </p:tgtEl>
                                        <p:attrNameLst>
                                          <p:attrName>style.visibility</p:attrName>
                                        </p:attrNameLst>
                                      </p:cBhvr>
                                      <p:to>
                                        <p:strVal val="visible"/>
                                      </p:to>
                                    </p:set>
                                    <p:animEffect transition="in" filter="box(out)">
                                      <p:cBhvr>
                                        <p:cTn id="36" dur="500"/>
                                        <p:tgtEl>
                                          <p:spTgt spid="103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7"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D0F2599F-46AD-4177-B4B8-80E527BB5758}" type="slidenum">
              <a:rPr lang="en-US">
                <a:solidFill>
                  <a:schemeClr val="bg1">
                    <a:lumMod val="65000"/>
                  </a:schemeClr>
                </a:solidFill>
                <a:latin typeface="Tahoma" charset="0"/>
                <a:ea typeface="ＭＳ Ｐゴシック" charset="0"/>
                <a:cs typeface="Times New Roman" charset="0"/>
              </a:rPr>
              <a:pPr algn="l">
                <a:defRPr/>
              </a:pPr>
              <a:t>5</a:t>
            </a:fld>
            <a:endParaRPr lang="en-US">
              <a:solidFill>
                <a:schemeClr val="bg1">
                  <a:lumMod val="65000"/>
                </a:schemeClr>
              </a:solidFill>
              <a:latin typeface="Tahoma" charset="0"/>
              <a:ea typeface="ＭＳ Ｐゴシック" charset="0"/>
              <a:cs typeface="Times New Roman" charset="0"/>
            </a:endParaRPr>
          </a:p>
        </p:txBody>
      </p:sp>
      <p:sp>
        <p:nvSpPr>
          <p:cNvPr id="104450" name="Rectangle 2"/>
          <p:cNvSpPr>
            <a:spLocks noGrp="1" noChangeArrowheads="1"/>
          </p:cNvSpPr>
          <p:nvPr>
            <p:ph type="title"/>
          </p:nvPr>
        </p:nvSpPr>
        <p:spPr/>
        <p:txBody>
          <a:bodyPr/>
          <a:lstStyle/>
          <a:p>
            <a:r>
              <a:rPr lang="en-AU" smtClean="0">
                <a:solidFill>
                  <a:schemeClr val="tx1"/>
                </a:solidFill>
              </a:rPr>
              <a:t>Measuring Inflation</a:t>
            </a:r>
          </a:p>
        </p:txBody>
      </p:sp>
      <p:sp>
        <p:nvSpPr>
          <p:cNvPr id="104451" name="Rectangle 3"/>
          <p:cNvSpPr>
            <a:spLocks noGrp="1" noChangeArrowheads="1"/>
          </p:cNvSpPr>
          <p:nvPr>
            <p:ph type="body" idx="1"/>
          </p:nvPr>
        </p:nvSpPr>
        <p:spPr>
          <a:xfrm>
            <a:off x="228600" y="1752600"/>
            <a:ext cx="8229600" cy="4114800"/>
          </a:xfrm>
        </p:spPr>
        <p:txBody>
          <a:bodyPr/>
          <a:lstStyle/>
          <a:p>
            <a:r>
              <a:rPr lang="en-AU" sz="3200" smtClean="0">
                <a:solidFill>
                  <a:schemeClr val="tx1"/>
                </a:solidFill>
              </a:rPr>
              <a:t>To reflect the importance of each expenditure class in relation to total household expenditure, weight or measure of relative importance to each expenditure class in the CPI, are attached to each item in the index.</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p:cTn id="7" dur="500" fill="hold"/>
                                        <p:tgtEl>
                                          <p:spTgt spid="104450"/>
                                        </p:tgtEl>
                                        <p:attrNameLst>
                                          <p:attrName>ppt_w</p:attrName>
                                        </p:attrNameLst>
                                      </p:cBhvr>
                                      <p:tavLst>
                                        <p:tav tm="0">
                                          <p:val>
                                            <p:fltVal val="0"/>
                                          </p:val>
                                        </p:tav>
                                        <p:tav tm="100000">
                                          <p:val>
                                            <p:strVal val="#ppt_w"/>
                                          </p:val>
                                        </p:tav>
                                      </p:tavLst>
                                    </p:anim>
                                    <p:anim calcmode="lin" valueType="num">
                                      <p:cBhvr>
                                        <p:cTn id="8" dur="500" fill="hold"/>
                                        <p:tgtEl>
                                          <p:spTgt spid="10445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4451">
                                            <p:txEl>
                                              <p:pRg st="0" end="0"/>
                                            </p:txEl>
                                          </p:spTgt>
                                        </p:tgtEl>
                                        <p:attrNameLst>
                                          <p:attrName>style.visibility</p:attrName>
                                        </p:attrNameLst>
                                      </p:cBhvr>
                                      <p:to>
                                        <p:strVal val="visible"/>
                                      </p:to>
                                    </p:set>
                                    <p:animEffect transition="in" filter="box(out)">
                                      <p:cBhvr>
                                        <p:cTn id="12" dur="500"/>
                                        <p:tgtEl>
                                          <p:spTgt spid="1044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1"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A108F908-35E6-4BC7-9EF4-47497375DED3}" type="slidenum">
              <a:rPr lang="en-US">
                <a:solidFill>
                  <a:schemeClr val="bg1">
                    <a:lumMod val="65000"/>
                  </a:schemeClr>
                </a:solidFill>
                <a:latin typeface="Tahoma" charset="0"/>
                <a:ea typeface="ＭＳ Ｐゴシック" charset="0"/>
                <a:cs typeface="Times New Roman" charset="0"/>
              </a:rPr>
              <a:pPr algn="l">
                <a:defRPr/>
              </a:pPr>
              <a:t>6</a:t>
            </a:fld>
            <a:endParaRPr lang="en-US">
              <a:solidFill>
                <a:schemeClr val="bg1">
                  <a:lumMod val="65000"/>
                </a:schemeClr>
              </a:solidFill>
              <a:latin typeface="Tahoma" charset="0"/>
              <a:ea typeface="ＭＳ Ｐゴシック" charset="0"/>
              <a:cs typeface="Times New Roman" charset="0"/>
            </a:endParaRPr>
          </a:p>
        </p:txBody>
      </p:sp>
      <p:sp>
        <p:nvSpPr>
          <p:cNvPr id="107522" name="Rectangle 2"/>
          <p:cNvSpPr>
            <a:spLocks noGrp="1" noChangeArrowheads="1"/>
          </p:cNvSpPr>
          <p:nvPr>
            <p:ph type="title"/>
          </p:nvPr>
        </p:nvSpPr>
        <p:spPr/>
        <p:txBody>
          <a:bodyPr/>
          <a:lstStyle/>
          <a:p>
            <a:r>
              <a:rPr lang="en-AU" smtClean="0">
                <a:solidFill>
                  <a:schemeClr val="tx1"/>
                </a:solidFill>
              </a:rPr>
              <a:t>Measuring Inflation</a:t>
            </a:r>
          </a:p>
        </p:txBody>
      </p:sp>
      <p:sp>
        <p:nvSpPr>
          <p:cNvPr id="107523" name="Rectangle 3"/>
          <p:cNvSpPr>
            <a:spLocks noGrp="1" noChangeArrowheads="1"/>
          </p:cNvSpPr>
          <p:nvPr>
            <p:ph type="body" idx="1"/>
          </p:nvPr>
        </p:nvSpPr>
        <p:spPr>
          <a:xfrm>
            <a:off x="685800" y="1676400"/>
            <a:ext cx="7772400" cy="4114800"/>
          </a:xfrm>
        </p:spPr>
        <p:txBody>
          <a:bodyPr/>
          <a:lstStyle/>
          <a:p>
            <a:r>
              <a:rPr lang="en-AU" sz="3200" smtClean="0">
                <a:solidFill>
                  <a:schemeClr val="tx1"/>
                </a:solidFill>
              </a:rPr>
              <a:t>The usefulness of an index number in statistics is to allow comparisons of data between one period and another, using a common unit of measurement.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 calcmode="lin" valueType="num">
                                      <p:cBhvr>
                                        <p:cTn id="7" dur="500" fill="hold"/>
                                        <p:tgtEl>
                                          <p:spTgt spid="107522"/>
                                        </p:tgtEl>
                                        <p:attrNameLst>
                                          <p:attrName>ppt_w</p:attrName>
                                        </p:attrNameLst>
                                      </p:cBhvr>
                                      <p:tavLst>
                                        <p:tav tm="0">
                                          <p:val>
                                            <p:fltVal val="0"/>
                                          </p:val>
                                        </p:tav>
                                        <p:tav tm="100000">
                                          <p:val>
                                            <p:strVal val="#ppt_w"/>
                                          </p:val>
                                        </p:tav>
                                      </p:tavLst>
                                    </p:anim>
                                    <p:anim calcmode="lin" valueType="num">
                                      <p:cBhvr>
                                        <p:cTn id="8" dur="500" fill="hold"/>
                                        <p:tgtEl>
                                          <p:spTgt spid="10752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7523">
                                            <p:txEl>
                                              <p:pRg st="0" end="0"/>
                                            </p:txEl>
                                          </p:spTgt>
                                        </p:tgtEl>
                                        <p:attrNameLst>
                                          <p:attrName>style.visibility</p:attrName>
                                        </p:attrNameLst>
                                      </p:cBhvr>
                                      <p:to>
                                        <p:strVal val="visible"/>
                                      </p:to>
                                    </p:set>
                                    <p:animEffect transition="in" filter="box(out)">
                                      <p:cBhvr>
                                        <p:cTn id="12" dur="500"/>
                                        <p:tgtEl>
                                          <p:spTgt spid="1075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bwMode="auto">
          <a:noFill/>
          <a:ln>
            <a:miter lim="800000"/>
            <a:headEnd/>
            <a:tailEnd/>
          </a:ln>
        </p:spPr>
        <p:txBody>
          <a:bodyPr/>
          <a:lstStyle/>
          <a:p>
            <a:fld id="{23D611F3-8D57-45BB-B5B3-3B76A45B886F}" type="slidenum">
              <a:rPr lang="en-US" smtClean="0">
                <a:cs typeface="Times New Roman" charset="0"/>
              </a:rPr>
              <a:pPr/>
              <a:t>7</a:t>
            </a:fld>
            <a:endParaRPr lang="en-US" smtClean="0">
              <a:cs typeface="Times New Roman" charset="0"/>
            </a:endParaRPr>
          </a:p>
        </p:txBody>
      </p:sp>
      <p:sp>
        <p:nvSpPr>
          <p:cNvPr id="108546" name="Rectangle 1026"/>
          <p:cNvSpPr>
            <a:spLocks noGrp="1" noChangeArrowheads="1"/>
          </p:cNvSpPr>
          <p:nvPr>
            <p:ph type="title"/>
          </p:nvPr>
        </p:nvSpPr>
        <p:spPr/>
        <p:txBody>
          <a:bodyPr/>
          <a:lstStyle/>
          <a:p>
            <a:r>
              <a:rPr lang="en-AU" dirty="0" smtClean="0">
                <a:solidFill>
                  <a:srgbClr val="FFFF00"/>
                </a:solidFill>
              </a:rPr>
              <a:t>Constructing the CPI Index</a:t>
            </a:r>
          </a:p>
        </p:txBody>
      </p:sp>
      <p:graphicFrame>
        <p:nvGraphicFramePr>
          <p:cNvPr id="108681" name="Group 1161"/>
          <p:cNvGraphicFramePr>
            <a:graphicFrameLocks noGrp="1"/>
          </p:cNvGraphicFramePr>
          <p:nvPr>
            <p:ph type="tbl" idx="1"/>
          </p:nvPr>
        </p:nvGraphicFramePr>
        <p:xfrm>
          <a:off x="228600" y="1773238"/>
          <a:ext cx="8763000" cy="4145280"/>
        </p:xfrm>
        <a:graphic>
          <a:graphicData uri="http://schemas.openxmlformats.org/drawingml/2006/table">
            <a:tbl>
              <a:tblPr/>
              <a:tblGrid>
                <a:gridCol w="2293241"/>
                <a:gridCol w="1391639"/>
                <a:gridCol w="1311567"/>
                <a:gridCol w="1146621"/>
                <a:gridCol w="1313169"/>
                <a:gridCol w="1306763"/>
              </a:tblGrid>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33CC33"/>
                          </a:solidFill>
                          <a:effectLst/>
                          <a:latin typeface="Arial" charset="0"/>
                        </a:rPr>
                        <a:t>Period</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33CC33"/>
                          </a:solidFill>
                          <a:effectLst/>
                          <a:latin typeface="Arial"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33CC33"/>
                          </a:solidFill>
                          <a:effectLst/>
                          <a:latin typeface="Arial" charset="0"/>
                        </a:rPr>
                        <a:t>Period</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33CC33"/>
                          </a:solidFill>
                          <a:effectLst/>
                          <a:latin typeface="Arial" charset="0"/>
                        </a:rPr>
                        <a:t>2</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dirty="0" smtClean="0">
                          <a:ln>
                            <a:noFill/>
                          </a:ln>
                          <a:solidFill>
                            <a:schemeClr val="tx1"/>
                          </a:solidFill>
                          <a:effectLst/>
                          <a:latin typeface="Arial" charset="0"/>
                        </a:rPr>
                        <a:t>Commodity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Weight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WXP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chemeClr val="tx1"/>
                          </a:solidFill>
                          <a:effectLst/>
                          <a:latin typeface="Arial" charset="0"/>
                        </a:rPr>
                        <a:t>WXP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Food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0.65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Clothing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0.70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Housing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Recreation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Price 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endParaRPr kumimoji="0" lang="en-AU" sz="28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Monotype Sorts" pitchFamily="2" charset="2"/>
                        <a:buNone/>
                        <a:tabLst/>
                      </a:pPr>
                      <a:r>
                        <a:rPr kumimoji="0" lang="en-AU" sz="2800" b="0" i="0" u="none" strike="noStrike" cap="none" normalizeH="0" baseline="0" dirty="0" smtClean="0">
                          <a:ln>
                            <a:noFill/>
                          </a:ln>
                          <a:solidFill>
                            <a:srgbClr val="FF0000"/>
                          </a:solidFill>
                          <a:effectLst/>
                          <a:latin typeface="Arial" charset="0"/>
                        </a:rPr>
                        <a:t>112.50</a:t>
                      </a:r>
                      <a:endParaRPr kumimoji="0" lang="en-AU" sz="2800" b="0" i="0" u="none" strike="noStrike" cap="none" normalizeH="0" baseline="0" dirty="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p:cTn id="7" dur="500" fill="hold"/>
                                        <p:tgtEl>
                                          <p:spTgt spid="108546"/>
                                        </p:tgtEl>
                                        <p:attrNameLst>
                                          <p:attrName>ppt_w</p:attrName>
                                        </p:attrNameLst>
                                      </p:cBhvr>
                                      <p:tavLst>
                                        <p:tav tm="0">
                                          <p:val>
                                            <p:fltVal val="0"/>
                                          </p:val>
                                        </p:tav>
                                        <p:tav tm="100000">
                                          <p:val>
                                            <p:strVal val="#ppt_w"/>
                                          </p:val>
                                        </p:tav>
                                      </p:tavLst>
                                    </p:anim>
                                    <p:anim calcmode="lin" valueType="num">
                                      <p:cBhvr>
                                        <p:cTn id="8" dur="500" fill="hold"/>
                                        <p:tgtEl>
                                          <p:spTgt spid="10854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8681"/>
                                        </p:tgtEl>
                                        <p:attrNameLst>
                                          <p:attrName>style.visibility</p:attrName>
                                        </p:attrNameLst>
                                      </p:cBhvr>
                                      <p:to>
                                        <p:strVal val="visible"/>
                                      </p:to>
                                    </p:set>
                                    <p:anim calcmode="lin" valueType="num">
                                      <p:cBhvr additive="base">
                                        <p:cTn id="13" dur="500" fill="hold"/>
                                        <p:tgtEl>
                                          <p:spTgt spid="108681"/>
                                        </p:tgtEl>
                                        <p:attrNameLst>
                                          <p:attrName>ppt_x</p:attrName>
                                        </p:attrNameLst>
                                      </p:cBhvr>
                                      <p:tavLst>
                                        <p:tav tm="0">
                                          <p:val>
                                            <p:strVal val="1+#ppt_w/2"/>
                                          </p:val>
                                        </p:tav>
                                        <p:tav tm="100000">
                                          <p:val>
                                            <p:strVal val="#ppt_x"/>
                                          </p:val>
                                        </p:tav>
                                      </p:tavLst>
                                    </p:anim>
                                    <p:anim calcmode="lin" valueType="num">
                                      <p:cBhvr additive="base">
                                        <p:cTn id="14" dur="500" fill="hold"/>
                                        <p:tgtEl>
                                          <p:spTgt spid="1086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2"/>
          </p:nvPr>
        </p:nvSpPr>
        <p:spPr>
          <a:xfrm>
            <a:off x="228600" y="6243638"/>
            <a:ext cx="2133600" cy="365125"/>
          </a:xfrm>
        </p:spPr>
        <p:txBody>
          <a:bodyPr rtlCol="0"/>
          <a:lstStyle/>
          <a:p>
            <a:pPr algn="l">
              <a:defRPr/>
            </a:pPr>
            <a:fld id="{0C6BA7D0-B83F-4528-8893-E76DF56FD87B}" type="slidenum">
              <a:rPr lang="en-US">
                <a:solidFill>
                  <a:schemeClr val="bg1">
                    <a:lumMod val="65000"/>
                  </a:schemeClr>
                </a:solidFill>
                <a:latin typeface="Tahoma" charset="0"/>
                <a:ea typeface="ＭＳ Ｐゴシック" charset="0"/>
                <a:cs typeface="Times New Roman" charset="0"/>
              </a:rPr>
              <a:pPr algn="l">
                <a:defRPr/>
              </a:pPr>
              <a:t>8</a:t>
            </a:fld>
            <a:endParaRPr lang="en-US">
              <a:solidFill>
                <a:schemeClr val="bg1">
                  <a:lumMod val="65000"/>
                </a:schemeClr>
              </a:solidFill>
              <a:latin typeface="Tahoma" charset="0"/>
              <a:ea typeface="ＭＳ Ｐゴシック" charset="0"/>
              <a:cs typeface="Times New Roman" charset="0"/>
            </a:endParaRPr>
          </a:p>
        </p:txBody>
      </p:sp>
      <p:sp>
        <p:nvSpPr>
          <p:cNvPr id="51203" name="Rectangle 2"/>
          <p:cNvSpPr>
            <a:spLocks noGrp="1" noChangeArrowheads="1"/>
          </p:cNvSpPr>
          <p:nvPr>
            <p:ph type="title"/>
          </p:nvPr>
        </p:nvSpPr>
        <p:spPr/>
        <p:txBody>
          <a:bodyPr/>
          <a:lstStyle/>
          <a:p>
            <a:r>
              <a:rPr lang="en-AU" smtClean="0">
                <a:solidFill>
                  <a:schemeClr val="tx1"/>
                </a:solidFill>
              </a:rPr>
              <a:t>Calculating Inflation</a:t>
            </a:r>
          </a:p>
        </p:txBody>
      </p:sp>
      <p:sp>
        <p:nvSpPr>
          <p:cNvPr id="110595" name="Text Box 3"/>
          <p:cNvSpPr txBox="1">
            <a:spLocks noChangeArrowheads="1"/>
          </p:cNvSpPr>
          <p:nvPr/>
        </p:nvSpPr>
        <p:spPr bwMode="auto">
          <a:xfrm>
            <a:off x="1295400" y="1947863"/>
            <a:ext cx="7467600" cy="4486275"/>
          </a:xfrm>
          <a:prstGeom prst="rect">
            <a:avLst/>
          </a:prstGeom>
          <a:noFill/>
          <a:ln w="12700">
            <a:noFill/>
            <a:miter lim="800000"/>
            <a:headEnd/>
            <a:tailEnd/>
          </a:ln>
        </p:spPr>
        <p:txBody>
          <a:bodyPr>
            <a:spAutoFit/>
          </a:bodyPr>
          <a:lstStyle/>
          <a:p>
            <a:pPr marL="457200" indent="-457200"/>
            <a:r>
              <a:rPr lang="en-AU" sz="3600" b="1">
                <a:latin typeface="Arial" charset="0"/>
              </a:rPr>
              <a:t> </a:t>
            </a:r>
            <a:r>
              <a:rPr lang="en-AU" sz="3600" b="1">
                <a:solidFill>
                  <a:srgbClr val="FF0000"/>
                </a:solidFill>
                <a:latin typeface="Arial" charset="0"/>
              </a:rPr>
              <a:t>Year 2 cost    x   100</a:t>
            </a:r>
          </a:p>
          <a:p>
            <a:pPr marL="457200" indent="-457200"/>
            <a:r>
              <a:rPr lang="en-AU" sz="3600" b="1">
                <a:solidFill>
                  <a:srgbClr val="FF0000"/>
                </a:solidFill>
                <a:latin typeface="Arial" charset="0"/>
              </a:rPr>
              <a:t>                                    = Therefore</a:t>
            </a:r>
          </a:p>
          <a:p>
            <a:pPr marL="457200" indent="-457200"/>
            <a:r>
              <a:rPr lang="en-AU" sz="3600" b="1">
                <a:solidFill>
                  <a:srgbClr val="FF0000"/>
                </a:solidFill>
                <a:latin typeface="Arial" charset="0"/>
              </a:rPr>
              <a:t> Year 1 cost           1</a:t>
            </a:r>
          </a:p>
          <a:p>
            <a:pPr marL="457200" indent="-457200"/>
            <a:endParaRPr lang="en-AU" sz="3600" b="1">
              <a:solidFill>
                <a:srgbClr val="FF0000"/>
              </a:solidFill>
              <a:latin typeface="Arial" charset="0"/>
            </a:endParaRPr>
          </a:p>
          <a:p>
            <a:pPr marL="457200" indent="-457200"/>
            <a:endParaRPr lang="en-AU" sz="3600" b="1">
              <a:latin typeface="Arial" charset="0"/>
            </a:endParaRPr>
          </a:p>
          <a:p>
            <a:pPr marL="457200" indent="-457200"/>
            <a:r>
              <a:rPr lang="en-AU" sz="3600" b="1">
                <a:solidFill>
                  <a:srgbClr val="33CC33"/>
                </a:solidFill>
                <a:latin typeface="Arial" charset="0"/>
              </a:rPr>
              <a:t>90 </a:t>
            </a:r>
            <a:r>
              <a:rPr lang="en-AU" sz="3600" b="1">
                <a:latin typeface="Arial" charset="0"/>
              </a:rPr>
              <a:t>            </a:t>
            </a:r>
            <a:r>
              <a:rPr lang="en-AU" sz="3600" b="1">
                <a:solidFill>
                  <a:srgbClr val="33CC33"/>
                </a:solidFill>
                <a:latin typeface="Arial" charset="0"/>
              </a:rPr>
              <a:t>x    100</a:t>
            </a:r>
          </a:p>
          <a:p>
            <a:pPr marL="457200" indent="-457200"/>
            <a:r>
              <a:rPr lang="en-AU" sz="3600" b="1">
                <a:solidFill>
                  <a:srgbClr val="33CC33"/>
                </a:solidFill>
                <a:latin typeface="Arial" charset="0"/>
              </a:rPr>
              <a:t>                                     = 112.5  </a:t>
            </a:r>
          </a:p>
          <a:p>
            <a:pPr marL="457200" indent="-457200"/>
            <a:r>
              <a:rPr lang="en-AU" sz="3600" b="1">
                <a:solidFill>
                  <a:srgbClr val="33CC33"/>
                </a:solidFill>
                <a:latin typeface="Arial" charset="0"/>
              </a:rPr>
              <a:t>80                     1</a:t>
            </a:r>
          </a:p>
        </p:txBody>
      </p:sp>
      <p:sp>
        <p:nvSpPr>
          <p:cNvPr id="110596" name="Line 4"/>
          <p:cNvSpPr>
            <a:spLocks noChangeShapeType="1"/>
          </p:cNvSpPr>
          <p:nvPr/>
        </p:nvSpPr>
        <p:spPr bwMode="auto">
          <a:xfrm>
            <a:off x="1371600" y="2743200"/>
            <a:ext cx="2514600" cy="0"/>
          </a:xfrm>
          <a:prstGeom prst="line">
            <a:avLst/>
          </a:prstGeom>
          <a:noFill/>
          <a:ln w="38100">
            <a:solidFill>
              <a:schemeClr val="tx1"/>
            </a:solidFill>
            <a:round/>
            <a:headEnd/>
            <a:tailEnd/>
          </a:ln>
        </p:spPr>
        <p:txBody>
          <a:bodyPr/>
          <a:lstStyle/>
          <a:p>
            <a:endParaRPr lang="en-US"/>
          </a:p>
        </p:txBody>
      </p:sp>
      <p:sp>
        <p:nvSpPr>
          <p:cNvPr id="110597" name="Line 5"/>
          <p:cNvSpPr>
            <a:spLocks noChangeShapeType="1"/>
          </p:cNvSpPr>
          <p:nvPr/>
        </p:nvSpPr>
        <p:spPr bwMode="auto">
          <a:xfrm>
            <a:off x="4876800" y="2743200"/>
            <a:ext cx="914400" cy="0"/>
          </a:xfrm>
          <a:prstGeom prst="line">
            <a:avLst/>
          </a:prstGeom>
          <a:noFill/>
          <a:ln w="38100">
            <a:solidFill>
              <a:schemeClr val="tx1"/>
            </a:solidFill>
            <a:round/>
            <a:headEnd/>
            <a:tailEnd/>
          </a:ln>
        </p:spPr>
        <p:txBody>
          <a:bodyPr/>
          <a:lstStyle/>
          <a:p>
            <a:endParaRPr lang="en-US"/>
          </a:p>
        </p:txBody>
      </p:sp>
      <p:sp>
        <p:nvSpPr>
          <p:cNvPr id="110599" name="Line 7"/>
          <p:cNvSpPr>
            <a:spLocks noChangeShapeType="1"/>
          </p:cNvSpPr>
          <p:nvPr/>
        </p:nvSpPr>
        <p:spPr bwMode="auto">
          <a:xfrm>
            <a:off x="4343400" y="5486400"/>
            <a:ext cx="838200" cy="0"/>
          </a:xfrm>
          <a:prstGeom prst="line">
            <a:avLst/>
          </a:prstGeom>
          <a:noFill/>
          <a:ln w="38100">
            <a:solidFill>
              <a:schemeClr val="tx1"/>
            </a:solidFill>
            <a:round/>
            <a:headEnd/>
            <a:tailEnd/>
          </a:ln>
        </p:spPr>
        <p:txBody>
          <a:bodyPr/>
          <a:lstStyle/>
          <a:p>
            <a:endParaRPr lang="en-US"/>
          </a:p>
        </p:txBody>
      </p:sp>
      <p:sp>
        <p:nvSpPr>
          <p:cNvPr id="110600" name="Line 8"/>
          <p:cNvSpPr>
            <a:spLocks noChangeShapeType="1"/>
          </p:cNvSpPr>
          <p:nvPr/>
        </p:nvSpPr>
        <p:spPr bwMode="auto">
          <a:xfrm>
            <a:off x="1295400" y="5486400"/>
            <a:ext cx="609600" cy="0"/>
          </a:xfrm>
          <a:prstGeom prst="line">
            <a:avLst/>
          </a:prstGeom>
          <a:noFill/>
          <a:ln w="38100">
            <a:solidFill>
              <a:schemeClr val="tx1"/>
            </a:solidFill>
            <a:round/>
            <a:headEnd/>
            <a:tailEnd/>
          </a:ln>
        </p:spPr>
        <p:txBody>
          <a:bodyPr/>
          <a:lstStyle/>
          <a:p>
            <a:endParaRPr 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anim calcmode="lin" valueType="num">
                                      <p:cBhvr additive="base">
                                        <p:cTn id="7" dur="500" fill="hold"/>
                                        <p:tgtEl>
                                          <p:spTgt spid="110595"/>
                                        </p:tgtEl>
                                        <p:attrNameLst>
                                          <p:attrName>ppt_x</p:attrName>
                                        </p:attrNameLst>
                                      </p:cBhvr>
                                      <p:tavLst>
                                        <p:tav tm="0">
                                          <p:val>
                                            <p:strVal val="0-#ppt_w/2"/>
                                          </p:val>
                                        </p:tav>
                                        <p:tav tm="100000">
                                          <p:val>
                                            <p:strVal val="#ppt_x"/>
                                          </p:val>
                                        </p:tav>
                                      </p:tavLst>
                                    </p:anim>
                                    <p:anim calcmode="lin" valueType="num">
                                      <p:cBhvr additive="base">
                                        <p:cTn id="8" dur="500" fill="hold"/>
                                        <p:tgtEl>
                                          <p:spTgt spid="11059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0596"/>
                                        </p:tgtEl>
                                        <p:attrNameLst>
                                          <p:attrName>style.visibility</p:attrName>
                                        </p:attrNameLst>
                                      </p:cBhvr>
                                      <p:to>
                                        <p:strVal val="visible"/>
                                      </p:to>
                                    </p:set>
                                    <p:anim calcmode="lin" valueType="num">
                                      <p:cBhvr additive="base">
                                        <p:cTn id="12" dur="500" fill="hold"/>
                                        <p:tgtEl>
                                          <p:spTgt spid="110596"/>
                                        </p:tgtEl>
                                        <p:attrNameLst>
                                          <p:attrName>ppt_x</p:attrName>
                                        </p:attrNameLst>
                                      </p:cBhvr>
                                      <p:tavLst>
                                        <p:tav tm="0">
                                          <p:val>
                                            <p:strVal val="0-#ppt_w/2"/>
                                          </p:val>
                                        </p:tav>
                                        <p:tav tm="100000">
                                          <p:val>
                                            <p:strVal val="#ppt_x"/>
                                          </p:val>
                                        </p:tav>
                                      </p:tavLst>
                                    </p:anim>
                                    <p:anim calcmode="lin" valueType="num">
                                      <p:cBhvr additive="base">
                                        <p:cTn id="13" dur="500" fill="hold"/>
                                        <p:tgtEl>
                                          <p:spTgt spid="11059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0597"/>
                                        </p:tgtEl>
                                        <p:attrNameLst>
                                          <p:attrName>style.visibility</p:attrName>
                                        </p:attrNameLst>
                                      </p:cBhvr>
                                      <p:to>
                                        <p:strVal val="visible"/>
                                      </p:to>
                                    </p:set>
                                    <p:anim calcmode="lin" valueType="num">
                                      <p:cBhvr additive="base">
                                        <p:cTn id="17" dur="500" fill="hold"/>
                                        <p:tgtEl>
                                          <p:spTgt spid="110597"/>
                                        </p:tgtEl>
                                        <p:attrNameLst>
                                          <p:attrName>ppt_x</p:attrName>
                                        </p:attrNameLst>
                                      </p:cBhvr>
                                      <p:tavLst>
                                        <p:tav tm="0">
                                          <p:val>
                                            <p:strVal val="0-#ppt_w/2"/>
                                          </p:val>
                                        </p:tav>
                                        <p:tav tm="100000">
                                          <p:val>
                                            <p:strVal val="#ppt_x"/>
                                          </p:val>
                                        </p:tav>
                                      </p:tavLst>
                                    </p:anim>
                                    <p:anim calcmode="lin" valueType="num">
                                      <p:cBhvr additive="base">
                                        <p:cTn id="18" dur="500" fill="hold"/>
                                        <p:tgtEl>
                                          <p:spTgt spid="11059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10599"/>
                                        </p:tgtEl>
                                        <p:attrNameLst>
                                          <p:attrName>style.visibility</p:attrName>
                                        </p:attrNameLst>
                                      </p:cBhvr>
                                      <p:to>
                                        <p:strVal val="visible"/>
                                      </p:to>
                                    </p:set>
                                    <p:anim calcmode="lin" valueType="num">
                                      <p:cBhvr additive="base">
                                        <p:cTn id="22" dur="500" fill="hold"/>
                                        <p:tgtEl>
                                          <p:spTgt spid="110599"/>
                                        </p:tgtEl>
                                        <p:attrNameLst>
                                          <p:attrName>ppt_x</p:attrName>
                                        </p:attrNameLst>
                                      </p:cBhvr>
                                      <p:tavLst>
                                        <p:tav tm="0">
                                          <p:val>
                                            <p:strVal val="0-#ppt_w/2"/>
                                          </p:val>
                                        </p:tav>
                                        <p:tav tm="100000">
                                          <p:val>
                                            <p:strVal val="#ppt_x"/>
                                          </p:val>
                                        </p:tav>
                                      </p:tavLst>
                                    </p:anim>
                                    <p:anim calcmode="lin" valueType="num">
                                      <p:cBhvr additive="base">
                                        <p:cTn id="23" dur="500" fill="hold"/>
                                        <p:tgtEl>
                                          <p:spTgt spid="11059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0600"/>
                                        </p:tgtEl>
                                        <p:attrNameLst>
                                          <p:attrName>style.visibility</p:attrName>
                                        </p:attrNameLst>
                                      </p:cBhvr>
                                      <p:to>
                                        <p:strVal val="visible"/>
                                      </p:to>
                                    </p:set>
                                    <p:anim calcmode="lin" valueType="num">
                                      <p:cBhvr additive="base">
                                        <p:cTn id="27" dur="500" fill="hold"/>
                                        <p:tgtEl>
                                          <p:spTgt spid="110600"/>
                                        </p:tgtEl>
                                        <p:attrNameLst>
                                          <p:attrName>ppt_x</p:attrName>
                                        </p:attrNameLst>
                                      </p:cBhvr>
                                      <p:tavLst>
                                        <p:tav tm="0">
                                          <p:val>
                                            <p:strVal val="0-#ppt_w/2"/>
                                          </p:val>
                                        </p:tav>
                                        <p:tav tm="100000">
                                          <p:val>
                                            <p:strVal val="#ppt_x"/>
                                          </p:val>
                                        </p:tav>
                                      </p:tavLst>
                                    </p:anim>
                                    <p:anim calcmode="lin" valueType="num">
                                      <p:cBhvr additive="base">
                                        <p:cTn id="28" dur="500" fill="hold"/>
                                        <p:tgtEl>
                                          <p:spTgt spid="1106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6" grpId="0" animBg="1"/>
      <p:bldP spid="110597" grpId="0" animBg="1"/>
      <p:bldP spid="110599" grpId="0" animBg="1"/>
      <p:bldP spid="11060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228600" y="6243638"/>
            <a:ext cx="2133600" cy="365125"/>
          </a:xfrm>
        </p:spPr>
        <p:txBody>
          <a:bodyPr rtlCol="0"/>
          <a:lstStyle/>
          <a:p>
            <a:pPr algn="l">
              <a:defRPr/>
            </a:pPr>
            <a:fld id="{4B2320A5-8432-43D8-AE17-5FA39424B0CA}" type="slidenum">
              <a:rPr lang="en-US">
                <a:solidFill>
                  <a:schemeClr val="bg1">
                    <a:lumMod val="65000"/>
                  </a:schemeClr>
                </a:solidFill>
                <a:latin typeface="Tahoma" charset="0"/>
                <a:ea typeface="ＭＳ Ｐゴシック" charset="0"/>
                <a:cs typeface="Times New Roman" charset="0"/>
              </a:rPr>
              <a:pPr algn="l">
                <a:defRPr/>
              </a:pPr>
              <a:t>9</a:t>
            </a:fld>
            <a:endParaRPr lang="en-US">
              <a:solidFill>
                <a:schemeClr val="bg1">
                  <a:lumMod val="65000"/>
                </a:schemeClr>
              </a:solidFill>
              <a:latin typeface="Tahoma" charset="0"/>
              <a:ea typeface="ＭＳ Ｐゴシック" charset="0"/>
              <a:cs typeface="Times New Roman" charset="0"/>
            </a:endParaRPr>
          </a:p>
        </p:txBody>
      </p:sp>
      <p:sp>
        <p:nvSpPr>
          <p:cNvPr id="111618" name="Rectangle 1026"/>
          <p:cNvSpPr>
            <a:spLocks noGrp="1" noChangeArrowheads="1"/>
          </p:cNvSpPr>
          <p:nvPr>
            <p:ph type="title"/>
          </p:nvPr>
        </p:nvSpPr>
        <p:spPr/>
        <p:txBody>
          <a:bodyPr/>
          <a:lstStyle/>
          <a:p>
            <a:r>
              <a:rPr lang="en-AU" smtClean="0">
                <a:solidFill>
                  <a:schemeClr val="tx1"/>
                </a:solidFill>
              </a:rPr>
              <a:t>Calculating Inflation</a:t>
            </a:r>
          </a:p>
        </p:txBody>
      </p:sp>
      <p:sp>
        <p:nvSpPr>
          <p:cNvPr id="111619" name="Rectangle 1027"/>
          <p:cNvSpPr>
            <a:spLocks noGrp="1" noChangeArrowheads="1"/>
          </p:cNvSpPr>
          <p:nvPr>
            <p:ph type="body" idx="1"/>
          </p:nvPr>
        </p:nvSpPr>
        <p:spPr/>
        <p:txBody>
          <a:bodyPr/>
          <a:lstStyle/>
          <a:p>
            <a:r>
              <a:rPr lang="en-AU" sz="3600" smtClean="0">
                <a:solidFill>
                  <a:schemeClr val="tx1"/>
                </a:solidFill>
              </a:rPr>
              <a:t>112.5 – 100 (Base Year) = 12.5 %</a:t>
            </a:r>
          </a:p>
          <a:p>
            <a:pPr>
              <a:buFont typeface="Monotype Sorts" pitchFamily="2" charset="2"/>
              <a:buNone/>
            </a:pPr>
            <a:endParaRPr lang="en-AU" sz="3600" smtClean="0">
              <a:solidFill>
                <a:schemeClr val="tx1"/>
              </a:solidFill>
            </a:endParaRPr>
          </a:p>
          <a:p>
            <a:r>
              <a:rPr lang="en-AU" sz="3600" smtClean="0">
                <a:solidFill>
                  <a:schemeClr val="tx1"/>
                </a:solidFill>
              </a:rPr>
              <a:t>From this we can say over the year, average prices increased by 12.5 %.</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500" fill="hold"/>
                                        <p:tgtEl>
                                          <p:spTgt spid="111618"/>
                                        </p:tgtEl>
                                        <p:attrNameLst>
                                          <p:attrName>ppt_w</p:attrName>
                                        </p:attrNameLst>
                                      </p:cBhvr>
                                      <p:tavLst>
                                        <p:tav tm="0">
                                          <p:val>
                                            <p:fltVal val="0"/>
                                          </p:val>
                                        </p:tav>
                                        <p:tav tm="100000">
                                          <p:val>
                                            <p:strVal val="#ppt_w"/>
                                          </p:val>
                                        </p:tav>
                                      </p:tavLst>
                                    </p:anim>
                                    <p:anim calcmode="lin" valueType="num">
                                      <p:cBhvr>
                                        <p:cTn id="8" dur="500" fill="hold"/>
                                        <p:tgtEl>
                                          <p:spTgt spid="11161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box(out)">
                                      <p:cBhvr>
                                        <p:cTn id="12" dur="500"/>
                                        <p:tgtEl>
                                          <p:spTgt spid="111619">
                                            <p:txEl>
                                              <p:pRg st="0" end="0"/>
                                            </p:txEl>
                                          </p:spTgt>
                                        </p:tgtEl>
                                      </p:cBhvr>
                                    </p:animEffect>
                                  </p:childTnLst>
                                </p:cTn>
                              </p:par>
                            </p:childTnLst>
                          </p:cTn>
                        </p:par>
                        <p:par>
                          <p:cTn id="13" fill="hold">
                            <p:stCondLst>
                              <p:cond delay="1000"/>
                            </p:stCondLst>
                            <p:childTnLst>
                              <p:par>
                                <p:cTn id="14" presetID="4" presetClass="entr" presetSubtype="32" fill="hold" grpId="0" nodeType="afterEffect">
                                  <p:stCondLst>
                                    <p:cond delay="0"/>
                                  </p:stCondLst>
                                  <p:childTnLst>
                                    <p:set>
                                      <p:cBhvr>
                                        <p:cTn id="15" dur="1" fill="hold">
                                          <p:stCondLst>
                                            <p:cond delay="0"/>
                                          </p:stCondLst>
                                        </p:cTn>
                                        <p:tgtEl>
                                          <p:spTgt spid="111619">
                                            <p:txEl>
                                              <p:pRg st="2" end="2"/>
                                            </p:txEl>
                                          </p:spTgt>
                                        </p:tgtEl>
                                        <p:attrNameLst>
                                          <p:attrName>style.visibility</p:attrName>
                                        </p:attrNameLst>
                                      </p:cBhvr>
                                      <p:to>
                                        <p:strVal val="visible"/>
                                      </p:to>
                                    </p:set>
                                    <p:animEffect transition="in" filter="box(out)">
                                      <p:cBhvr>
                                        <p:cTn id="16" dur="500"/>
                                        <p:tgtEl>
                                          <p:spTgt spid="111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build="p" autoUpdateAnimBg="0" advAuto="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1253</Words>
  <Application>Microsoft Office PowerPoint</Application>
  <PresentationFormat>On-screen Show (4:3)</PresentationFormat>
  <Paragraphs>180</Paragraphs>
  <Slides>26</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29" baseType="lpstr">
      <vt:lpstr>Opulent</vt:lpstr>
      <vt:lpstr>Equation</vt:lpstr>
      <vt:lpstr>Document</vt:lpstr>
      <vt:lpstr>Inflation</vt:lpstr>
      <vt:lpstr>Measuring Inflation</vt:lpstr>
      <vt:lpstr>Measuring Inflation</vt:lpstr>
      <vt:lpstr>Measuring Inflation</vt:lpstr>
      <vt:lpstr>Measuring Inflation</vt:lpstr>
      <vt:lpstr>Measuring Inflation</vt:lpstr>
      <vt:lpstr>Constructing the CPI Index</vt:lpstr>
      <vt:lpstr>Calculating Inflation</vt:lpstr>
      <vt:lpstr>Calculating Inflation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Col Hamid</dc:creator>
  <cp:lastModifiedBy>Col Hamid</cp:lastModifiedBy>
  <cp:revision>16</cp:revision>
  <dcterms:created xsi:type="dcterms:W3CDTF">2012-11-07T15:10:39Z</dcterms:created>
  <dcterms:modified xsi:type="dcterms:W3CDTF">2012-11-08T03:35:12Z</dcterms:modified>
</cp:coreProperties>
</file>