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9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5" r:id="rId12"/>
    <p:sldId id="263" r:id="rId13"/>
    <p:sldId id="267" r:id="rId14"/>
    <p:sldId id="270" r:id="rId15"/>
    <p:sldId id="269" r:id="rId16"/>
    <p:sldId id="268" r:id="rId17"/>
    <p:sldId id="271" r:id="rId18"/>
    <p:sldId id="299" r:id="rId19"/>
    <p:sldId id="304" r:id="rId20"/>
    <p:sldId id="274" r:id="rId21"/>
    <p:sldId id="301" r:id="rId22"/>
    <p:sldId id="277" r:id="rId23"/>
    <p:sldId id="303" r:id="rId24"/>
    <p:sldId id="302" r:id="rId25"/>
    <p:sldId id="278" r:id="rId26"/>
    <p:sldId id="279" r:id="rId27"/>
    <p:sldId id="280" r:id="rId28"/>
    <p:sldId id="282" r:id="rId29"/>
    <p:sldId id="283" r:id="rId30"/>
    <p:sldId id="28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63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7.wmf"/><Relationship Id="rId1" Type="http://schemas.openxmlformats.org/officeDocument/2006/relationships/image" Target="../media/image13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563E4-631F-4916-A61B-FD47EF0BC26E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83733-B50F-4C9B-A5DE-019BB3F60D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00E515-90D3-4743-B238-FF3336F3C880}" type="slidenum">
              <a:rPr lang="en-US" smtClean="0">
                <a:latin typeface="Times New Roman" charset="0"/>
              </a:rPr>
              <a:pPr/>
              <a:t>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9AC46-5721-40F7-B71E-C68BE0D28490}" type="slidenum">
              <a:rPr lang="en-US" smtClean="0">
                <a:latin typeface="Times New Roman" charset="0"/>
              </a:rPr>
              <a:pPr/>
              <a:t>21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A15ACC-B790-435B-B699-665A22DFB24C}" type="slidenum">
              <a:rPr lang="en-US" smtClean="0">
                <a:latin typeface="Times New Roman" charset="0"/>
              </a:rPr>
              <a:pPr/>
              <a:t>23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5C464C8-0E13-43AD-B0C9-173EA61887A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EA0CB6B-4BC0-42D6-B0BB-13DF575BF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C464C8-0E13-43AD-B0C9-173EA61887A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A0CB6B-4BC0-42D6-B0BB-13DF575BF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75C464C8-0E13-43AD-B0C9-173EA61887A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EA0CB6B-4BC0-42D6-B0BB-13DF575BF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C464C8-0E13-43AD-B0C9-173EA61887A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A0CB6B-4BC0-42D6-B0BB-13DF575BF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5C464C8-0E13-43AD-B0C9-173EA61887A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EA0CB6B-4BC0-42D6-B0BB-13DF575BF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C464C8-0E13-43AD-B0C9-173EA61887A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A0CB6B-4BC0-42D6-B0BB-13DF575BF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C464C8-0E13-43AD-B0C9-173EA61887A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A0CB6B-4BC0-42D6-B0BB-13DF575BF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C464C8-0E13-43AD-B0C9-173EA61887A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A0CB6B-4BC0-42D6-B0BB-13DF575BF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5C464C8-0E13-43AD-B0C9-173EA61887A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A0CB6B-4BC0-42D6-B0BB-13DF575BF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C464C8-0E13-43AD-B0C9-173EA61887A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A0CB6B-4BC0-42D6-B0BB-13DF575BF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C464C8-0E13-43AD-B0C9-173EA61887A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A0CB6B-4BC0-42D6-B0BB-13DF575BFA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5C464C8-0E13-43AD-B0C9-173EA61887A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EA0CB6B-4BC0-42D6-B0BB-13DF575BF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oleObject" Target="../embeddings/Microsoft_Office_Word_97_-_2003_Document2.doc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oleObject" Target="../embeddings/Microsoft_Office_Word_97_-_2003_Document1.doc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533400"/>
            <a:ext cx="5652868" cy="2868168"/>
          </a:xfrm>
        </p:spPr>
        <p:txBody>
          <a:bodyPr/>
          <a:lstStyle/>
          <a:p>
            <a:pPr eaLnBrk="1" hangingPunct="1"/>
            <a:r>
              <a:rPr lang="en-US" sz="6000" dirty="0" smtClean="0">
                <a:solidFill>
                  <a:schemeClr val="bg1"/>
                </a:solidFill>
              </a:rPr>
              <a:t>Replacement Analysis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3850" y="304800"/>
            <a:ext cx="7600950" cy="10772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chemeClr val="bg1"/>
                </a:solidFill>
              </a:rPr>
              <a:t>How do we calculate flat rate depreciation?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5750" y="1492250"/>
            <a:ext cx="7791450" cy="838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 dirty="0"/>
              <a:t>We can use these calculations to find a formula for flat rate depreciation</a:t>
            </a:r>
            <a:r>
              <a:rPr lang="en-US" dirty="0"/>
              <a:t>:</a:t>
            </a:r>
          </a:p>
        </p:txBody>
      </p:sp>
      <p:graphicFrame>
        <p:nvGraphicFramePr>
          <p:cNvPr id="6" name="Object 14"/>
          <p:cNvGraphicFramePr>
            <a:graphicFrameLocks noChangeAspect="1"/>
          </p:cNvGraphicFramePr>
          <p:nvPr/>
        </p:nvGraphicFramePr>
        <p:xfrm>
          <a:off x="819150" y="2692400"/>
          <a:ext cx="6781800" cy="1484313"/>
        </p:xfrm>
        <a:graphic>
          <a:graphicData uri="http://schemas.openxmlformats.org/presentationml/2006/ole">
            <p:oleObj spid="_x0000_s4098" name="Equation" r:id="rId3" imgW="1790640" imgH="393480" progId="Equation.3">
              <p:embed/>
            </p:oleObj>
          </a:graphicData>
        </a:graphic>
      </p:graphicFrame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4629150" y="4216400"/>
            <a:ext cx="1905000" cy="15589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This is the amount of time the item has been in use.  We will give it the symbol </a:t>
            </a:r>
            <a:r>
              <a:rPr lang="en-US" sz="1600" i="1"/>
              <a:t>t.</a:t>
            </a:r>
            <a:endParaRPr lang="en-US" sz="1600"/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6610350" y="4140200"/>
            <a:ext cx="2533650" cy="1192213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This is the depreciated value of the item.  </a:t>
            </a:r>
          </a:p>
          <a:p>
            <a:pPr>
              <a:spcBef>
                <a:spcPct val="50000"/>
              </a:spcBef>
            </a:pPr>
            <a:r>
              <a:rPr lang="en-US" sz="1600"/>
              <a:t>We will give it the symbol </a:t>
            </a:r>
            <a:r>
              <a:rPr lang="en-US" sz="1600" i="1"/>
              <a:t>V.</a:t>
            </a:r>
            <a:endParaRPr lang="en-US" sz="1600"/>
          </a:p>
        </p:txBody>
      </p:sp>
      <p:sp>
        <p:nvSpPr>
          <p:cNvPr id="9" name="Text Box 28"/>
          <p:cNvSpPr txBox="1">
            <a:spLocks noChangeArrowheads="1"/>
          </p:cNvSpPr>
          <p:nvPr/>
        </p:nvSpPr>
        <p:spPr bwMode="auto">
          <a:xfrm>
            <a:off x="2266950" y="4292600"/>
            <a:ext cx="1600200" cy="15589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This is the purchase price of the item.  We will give it the symbol </a:t>
            </a:r>
            <a:r>
              <a:rPr lang="en-US" sz="1600" i="1"/>
              <a:t>P.</a:t>
            </a:r>
            <a:endParaRPr lang="en-US" sz="1600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209550" y="4064000"/>
            <a:ext cx="1600200" cy="1803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This is the rate of depreciation per annum, we will give it the symbol </a:t>
            </a:r>
            <a:r>
              <a:rPr lang="en-US" sz="1600" i="1"/>
              <a:t>r </a:t>
            </a:r>
            <a:r>
              <a:rPr lang="en-US" sz="1600"/>
              <a:t>(rate)</a:t>
            </a:r>
          </a:p>
        </p:txBody>
      </p:sp>
      <p:sp>
        <p:nvSpPr>
          <p:cNvPr id="11" name="Oval 53"/>
          <p:cNvSpPr>
            <a:spLocks noChangeArrowheads="1"/>
          </p:cNvSpPr>
          <p:nvPr/>
        </p:nvSpPr>
        <p:spPr bwMode="auto">
          <a:xfrm>
            <a:off x="666750" y="3092450"/>
            <a:ext cx="1619250" cy="7048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54"/>
          <p:cNvSpPr>
            <a:spLocks noChangeArrowheads="1"/>
          </p:cNvSpPr>
          <p:nvPr/>
        </p:nvSpPr>
        <p:spPr bwMode="auto">
          <a:xfrm>
            <a:off x="3663950" y="3117850"/>
            <a:ext cx="1619250" cy="7048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58"/>
          <p:cNvGrpSpPr>
            <a:grpSpLocks/>
          </p:cNvGrpSpPr>
          <p:nvPr/>
        </p:nvGrpSpPr>
        <p:grpSpPr bwMode="auto">
          <a:xfrm>
            <a:off x="838200" y="2711450"/>
            <a:ext cx="1200150" cy="1028700"/>
            <a:chOff x="960" y="2076"/>
            <a:chExt cx="756" cy="648"/>
          </a:xfrm>
        </p:grpSpPr>
        <p:sp>
          <p:nvSpPr>
            <p:cNvPr id="14" name="Rectangle 56"/>
            <p:cNvSpPr>
              <a:spLocks noChangeArrowheads="1"/>
            </p:cNvSpPr>
            <p:nvPr/>
          </p:nvSpPr>
          <p:spPr bwMode="auto">
            <a:xfrm>
              <a:off x="960" y="2076"/>
              <a:ext cx="756" cy="64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57"/>
            <p:cNvSpPr txBox="1">
              <a:spLocks noChangeArrowheads="1"/>
            </p:cNvSpPr>
            <p:nvPr/>
          </p:nvSpPr>
          <p:spPr bwMode="auto">
            <a:xfrm>
              <a:off x="1164" y="2256"/>
              <a:ext cx="46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AU" sz="4000"/>
                <a:t>P</a:t>
              </a:r>
            </a:p>
          </p:txBody>
        </p:sp>
      </p:grpSp>
      <p:grpSp>
        <p:nvGrpSpPr>
          <p:cNvPr id="16" name="Group 59"/>
          <p:cNvGrpSpPr>
            <a:grpSpLocks/>
          </p:cNvGrpSpPr>
          <p:nvPr/>
        </p:nvGrpSpPr>
        <p:grpSpPr bwMode="auto">
          <a:xfrm>
            <a:off x="3873500" y="2755900"/>
            <a:ext cx="1200150" cy="1028700"/>
            <a:chOff x="960" y="2076"/>
            <a:chExt cx="756" cy="648"/>
          </a:xfrm>
        </p:grpSpPr>
        <p:sp>
          <p:nvSpPr>
            <p:cNvPr id="17" name="Rectangle 60"/>
            <p:cNvSpPr>
              <a:spLocks noChangeArrowheads="1"/>
            </p:cNvSpPr>
            <p:nvPr/>
          </p:nvSpPr>
          <p:spPr bwMode="auto">
            <a:xfrm>
              <a:off x="960" y="2076"/>
              <a:ext cx="756" cy="64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61"/>
            <p:cNvSpPr txBox="1">
              <a:spLocks noChangeArrowheads="1"/>
            </p:cNvSpPr>
            <p:nvPr/>
          </p:nvSpPr>
          <p:spPr bwMode="auto">
            <a:xfrm>
              <a:off x="1164" y="2256"/>
              <a:ext cx="46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AU" sz="4000"/>
                <a:t>P</a:t>
              </a:r>
            </a:p>
          </p:txBody>
        </p:sp>
      </p:grpSp>
      <p:sp>
        <p:nvSpPr>
          <p:cNvPr id="19" name="Oval 62"/>
          <p:cNvSpPr>
            <a:spLocks noChangeArrowheads="1"/>
          </p:cNvSpPr>
          <p:nvPr/>
        </p:nvSpPr>
        <p:spPr bwMode="auto">
          <a:xfrm>
            <a:off x="2590800" y="2692400"/>
            <a:ext cx="876300" cy="7048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" name="Group 65"/>
          <p:cNvGrpSpPr>
            <a:grpSpLocks/>
          </p:cNvGrpSpPr>
          <p:nvPr/>
        </p:nvGrpSpPr>
        <p:grpSpPr bwMode="auto">
          <a:xfrm>
            <a:off x="2571750" y="2730500"/>
            <a:ext cx="819150" cy="647700"/>
            <a:chOff x="4740" y="4740"/>
            <a:chExt cx="516" cy="408"/>
          </a:xfrm>
        </p:grpSpPr>
        <p:sp>
          <p:nvSpPr>
            <p:cNvPr id="21" name="Rectangle 63"/>
            <p:cNvSpPr>
              <a:spLocks noChangeArrowheads="1"/>
            </p:cNvSpPr>
            <p:nvPr/>
          </p:nvSpPr>
          <p:spPr bwMode="auto">
            <a:xfrm>
              <a:off x="4740" y="4752"/>
              <a:ext cx="516" cy="396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64"/>
            <p:cNvSpPr txBox="1">
              <a:spLocks noChangeArrowheads="1"/>
            </p:cNvSpPr>
            <p:nvPr/>
          </p:nvSpPr>
          <p:spPr bwMode="auto">
            <a:xfrm>
              <a:off x="4860" y="4740"/>
              <a:ext cx="36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AU" sz="3600"/>
                <a:t>r</a:t>
              </a:r>
            </a:p>
          </p:txBody>
        </p:sp>
      </p:grpSp>
      <p:sp>
        <p:nvSpPr>
          <p:cNvPr id="23" name="Oval 66"/>
          <p:cNvSpPr>
            <a:spLocks noChangeArrowheads="1"/>
          </p:cNvSpPr>
          <p:nvPr/>
        </p:nvSpPr>
        <p:spPr bwMode="auto">
          <a:xfrm>
            <a:off x="6210300" y="2997200"/>
            <a:ext cx="14859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67"/>
          <p:cNvSpPr>
            <a:spLocks noChangeArrowheads="1"/>
          </p:cNvSpPr>
          <p:nvPr/>
        </p:nvSpPr>
        <p:spPr bwMode="auto">
          <a:xfrm>
            <a:off x="5276850" y="3168650"/>
            <a:ext cx="800100" cy="6477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" name="Group 70"/>
          <p:cNvGrpSpPr>
            <a:grpSpLocks/>
          </p:cNvGrpSpPr>
          <p:nvPr/>
        </p:nvGrpSpPr>
        <p:grpSpPr bwMode="auto">
          <a:xfrm>
            <a:off x="5372100" y="3092450"/>
            <a:ext cx="495300" cy="723900"/>
            <a:chOff x="3276" y="4620"/>
            <a:chExt cx="492" cy="456"/>
          </a:xfrm>
        </p:grpSpPr>
        <p:sp>
          <p:nvSpPr>
            <p:cNvPr id="26" name="Rectangle 68"/>
            <p:cNvSpPr>
              <a:spLocks noChangeArrowheads="1"/>
            </p:cNvSpPr>
            <p:nvPr/>
          </p:nvSpPr>
          <p:spPr bwMode="auto">
            <a:xfrm>
              <a:off x="3276" y="4620"/>
              <a:ext cx="492" cy="456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69"/>
            <p:cNvSpPr txBox="1">
              <a:spLocks noChangeArrowheads="1"/>
            </p:cNvSpPr>
            <p:nvPr/>
          </p:nvSpPr>
          <p:spPr bwMode="auto">
            <a:xfrm>
              <a:off x="3396" y="4644"/>
              <a:ext cx="360" cy="404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AU" sz="3600"/>
                <a:t>t</a:t>
              </a:r>
            </a:p>
          </p:txBody>
        </p:sp>
      </p:grpSp>
      <p:sp>
        <p:nvSpPr>
          <p:cNvPr id="28" name="Rectangle 71"/>
          <p:cNvSpPr>
            <a:spLocks noChangeArrowheads="1"/>
          </p:cNvSpPr>
          <p:nvPr/>
        </p:nvSpPr>
        <p:spPr bwMode="auto">
          <a:xfrm>
            <a:off x="6324600" y="2901950"/>
            <a:ext cx="1181100" cy="104775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AU" sz="3600"/>
              <a:t>V</a:t>
            </a:r>
          </a:p>
        </p:txBody>
      </p:sp>
      <p:pic>
        <p:nvPicPr>
          <p:cNvPr id="29" name="Picture 73" descr="bt_next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05800" y="6324600"/>
            <a:ext cx="649288" cy="311150"/>
          </a:xfrm>
          <a:prstGeom prst="rect">
            <a:avLst/>
          </a:prstGeom>
          <a:noFill/>
        </p:spPr>
      </p:pic>
      <p:pic>
        <p:nvPicPr>
          <p:cNvPr id="30" name="Picture 74" descr="bt_prev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0" y="6324600"/>
            <a:ext cx="649288" cy="311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9" grpId="0" animBg="1"/>
      <p:bldP spid="23" grpId="0" animBg="1"/>
      <p:bldP spid="24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04800" y="1628775"/>
            <a:ext cx="7924800" cy="30956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800" dirty="0"/>
              <a:t>Flat rate depreciation can be calculated using the rule:</a:t>
            </a:r>
          </a:p>
          <a:p>
            <a:pPr>
              <a:spcBef>
                <a:spcPct val="50000"/>
              </a:spcBef>
            </a:pPr>
            <a:endParaRPr lang="en-US" sz="2800" dirty="0"/>
          </a:p>
          <a:p>
            <a:pPr>
              <a:spcBef>
                <a:spcPct val="50000"/>
              </a:spcBef>
            </a:pPr>
            <a:endParaRPr lang="en-US" sz="2800" dirty="0"/>
          </a:p>
        </p:txBody>
      </p:sp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2876550" y="2120900"/>
          <a:ext cx="2038350" cy="1033463"/>
        </p:xfrm>
        <a:graphic>
          <a:graphicData uri="http://schemas.openxmlformats.org/presentationml/2006/ole">
            <p:oleObj spid="_x0000_s5122" name="Equation" r:id="rId3" imgW="774360" imgH="393480" progId="Equation.3">
              <p:embed/>
            </p:oleObj>
          </a:graphicData>
        </a:graphic>
      </p:graphicFrame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304800" y="381000"/>
            <a:ext cx="7467600" cy="10772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chemeClr val="bg1"/>
                </a:solidFill>
              </a:rPr>
              <a:t>How do we calculate flat rate depreciation?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9" name="Picture 19" descr="bt_next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29600" y="6324600"/>
            <a:ext cx="649288" cy="311150"/>
          </a:xfrm>
          <a:prstGeom prst="rect">
            <a:avLst/>
          </a:prstGeom>
          <a:noFill/>
        </p:spPr>
      </p:pic>
      <p:pic>
        <p:nvPicPr>
          <p:cNvPr id="10" name="Picture 20" descr="bt_prev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6324600"/>
            <a:ext cx="649288" cy="311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2817" b="8257"/>
          <a:stretch>
            <a:fillRect/>
          </a:stretch>
        </p:blipFill>
        <p:spPr bwMode="auto">
          <a:xfrm>
            <a:off x="303212" y="1816100"/>
            <a:ext cx="5638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865812" y="1873250"/>
            <a:ext cx="3124200" cy="16859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From the graph the linear relationship between the value and the age of the item is clear.</a:t>
            </a:r>
            <a:r>
              <a:rPr lang="en-US"/>
              <a:t>  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04800" y="381000"/>
            <a:ext cx="7772400" cy="1371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 dirty="0"/>
              <a:t>The relationship between the flat rate value of the item and its age can also be shown graphically.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789112" y="2197100"/>
            <a:ext cx="165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/>
              <a:t>$4500</a:t>
            </a: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1389062" y="2235200"/>
            <a:ext cx="438150" cy="45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2176462" y="250825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/>
              <a:t>$4000</a:t>
            </a: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1700212" y="2584450"/>
            <a:ext cx="438150" cy="45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2068512" y="2952750"/>
            <a:ext cx="438150" cy="45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2436812" y="3263900"/>
            <a:ext cx="438150" cy="45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430462" y="280035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/>
              <a:t>$3500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779712" y="3206750"/>
            <a:ext cx="1333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/>
              <a:t>$3000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5865812" y="3867150"/>
            <a:ext cx="3124200" cy="13811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We can also see that using this method eventually the item is worth nothing!!</a:t>
            </a:r>
            <a:r>
              <a:rPr lang="en-US"/>
              <a:t>  </a:t>
            </a:r>
          </a:p>
        </p:txBody>
      </p:sp>
      <p:sp>
        <p:nvSpPr>
          <p:cNvPr id="16" name="Oval 22"/>
          <p:cNvSpPr>
            <a:spLocks noChangeArrowheads="1"/>
          </p:cNvSpPr>
          <p:nvPr/>
        </p:nvSpPr>
        <p:spPr bwMode="auto">
          <a:xfrm>
            <a:off x="4786312" y="5499100"/>
            <a:ext cx="438150" cy="45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4767262" y="50800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/>
              <a:t>$0</a:t>
            </a:r>
          </a:p>
        </p:txBody>
      </p:sp>
      <p:pic>
        <p:nvPicPr>
          <p:cNvPr id="18" name="Picture 26" descr="bt_next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3400" y="6324600"/>
            <a:ext cx="649288" cy="311150"/>
          </a:xfrm>
          <a:prstGeom prst="rect">
            <a:avLst/>
          </a:prstGeom>
          <a:noFill/>
        </p:spPr>
      </p:pic>
      <p:pic>
        <p:nvPicPr>
          <p:cNvPr id="19" name="Picture 27" descr="bt_prev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6324600"/>
            <a:ext cx="649288" cy="311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7" grpId="0"/>
      <p:bldP spid="8" grpId="0" animBg="1"/>
      <p:bldP spid="9" grpId="0"/>
      <p:bldP spid="10" grpId="0" animBg="1"/>
      <p:bldP spid="11" grpId="0" animBg="1"/>
      <p:bldP spid="12" grpId="0" animBg="1"/>
      <p:bldP spid="13" grpId="0"/>
      <p:bldP spid="14" grpId="0"/>
      <p:bldP spid="15" grpId="0" animBg="1" autoUpdateAnimBg="0"/>
      <p:bldP spid="16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4"/>
          <p:cNvSpPr txBox="1">
            <a:spLocks noChangeArrowheads="1"/>
          </p:cNvSpPr>
          <p:nvPr/>
        </p:nvSpPr>
        <p:spPr bwMode="auto">
          <a:xfrm>
            <a:off x="228600" y="228600"/>
            <a:ext cx="7343775" cy="10772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>
                <a:solidFill>
                  <a:schemeClr val="bg1"/>
                </a:solidFill>
              </a:rPr>
              <a:t>What </a:t>
            </a:r>
            <a:r>
              <a:rPr lang="en-US" sz="3200" b="1" dirty="0">
                <a:solidFill>
                  <a:schemeClr val="bg1"/>
                </a:solidFill>
              </a:rPr>
              <a:t>is reducing balance depreciation</a:t>
            </a:r>
            <a:r>
              <a:rPr lang="en-US" sz="3200" b="1" dirty="0" smtClean="0">
                <a:solidFill>
                  <a:schemeClr val="bg1"/>
                </a:solidFill>
              </a:rPr>
              <a:t>?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55575" y="1600200"/>
            <a:ext cx="7769225" cy="4953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285750" indent="-285750">
              <a:spcBef>
                <a:spcPct val="20000"/>
              </a:spcBef>
              <a:buFontTx/>
              <a:buChar char="•"/>
            </a:pPr>
            <a:r>
              <a:rPr lang="en-US" sz="2800" b="1" dirty="0"/>
              <a:t>Reducing balance </a:t>
            </a:r>
            <a:r>
              <a:rPr lang="en-US" sz="2800" dirty="0"/>
              <a:t>depreciation is when the value of the item is reduced each by a constant percentage of its value the previous year.</a:t>
            </a:r>
          </a:p>
          <a:p>
            <a:pPr marL="285750" indent="-285750">
              <a:spcBef>
                <a:spcPct val="20000"/>
              </a:spcBef>
              <a:buFontTx/>
              <a:buChar char="•"/>
            </a:pPr>
            <a:r>
              <a:rPr lang="en-US" sz="2800" dirty="0"/>
              <a:t>It is equivalent to the concept of compound interest </a:t>
            </a:r>
            <a:r>
              <a:rPr lang="en-US" sz="2800" dirty="0" err="1"/>
              <a:t>interest</a:t>
            </a:r>
            <a:r>
              <a:rPr lang="en-US" sz="2800" dirty="0"/>
              <a:t>, except we reduce by a constant percentage each year, rather than increase.</a:t>
            </a:r>
          </a:p>
          <a:p>
            <a:pPr marL="285750" indent="-285750">
              <a:spcBef>
                <a:spcPct val="20000"/>
              </a:spcBef>
              <a:buFontTx/>
              <a:buChar char="•"/>
            </a:pPr>
            <a:r>
              <a:rPr lang="en-US" sz="2800" dirty="0"/>
              <a:t>Thus, reducing balance depreciation results in a non-linear relationship between the value of the item and its age. </a:t>
            </a:r>
          </a:p>
          <a:p>
            <a:pPr marL="285750" indent="-285750">
              <a:spcBef>
                <a:spcPct val="20000"/>
              </a:spcBef>
              <a:buFontTx/>
              <a:buChar char="•"/>
            </a:pPr>
            <a:endParaRPr lang="en-US" sz="2800" dirty="0"/>
          </a:p>
        </p:txBody>
      </p:sp>
      <p:pic>
        <p:nvPicPr>
          <p:cNvPr id="6" name="Picture 37" descr="bt_next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0" y="6172200"/>
            <a:ext cx="649288" cy="311150"/>
          </a:xfrm>
          <a:prstGeom prst="rect">
            <a:avLst/>
          </a:prstGeom>
          <a:noFill/>
        </p:spPr>
      </p:pic>
      <p:pic>
        <p:nvPicPr>
          <p:cNvPr id="7" name="Picture 38" descr="bt_prev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6172200"/>
            <a:ext cx="649288" cy="311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12762" y="228600"/>
            <a:ext cx="7488238" cy="10772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chemeClr val="bg1"/>
                </a:solidFill>
              </a:rPr>
              <a:t>How do we calculate reducing balance depreciation?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28600" y="1363662"/>
            <a:ext cx="7924800" cy="11509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/>
              <a:t>Suppose we purchase an item for $5000, and we depreciate it by 10% of the previous years value per annum.  How much is it worth after 4 years?</a:t>
            </a: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303212" y="2444750"/>
          <a:ext cx="7620000" cy="3505200"/>
        </p:xfrm>
        <a:graphic>
          <a:graphicData uri="http://schemas.openxmlformats.org/presentationml/2006/ole">
            <p:oleObj spid="_x0000_s6146" name="Document" r:id="rId3" imgW="7902000" imgH="4114800" progId="Word.Document.8">
              <p:embed/>
            </p:oleObj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4037012" y="3054350"/>
          <a:ext cx="1857375" cy="573088"/>
        </p:xfrm>
        <a:graphic>
          <a:graphicData uri="http://schemas.openxmlformats.org/presentationml/2006/ole">
            <p:oleObj spid="_x0000_s6147" name="Equation" r:id="rId4" imgW="1269720" imgH="393480" progId="Equation.3">
              <p:embed/>
            </p:oleObj>
          </a:graphicData>
        </a:graphic>
      </p:graphicFrame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6551612" y="3130550"/>
            <a:ext cx="1066800" cy="3667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4500</a:t>
            </a:r>
            <a:endParaRPr lang="en-US"/>
          </a:p>
        </p:txBody>
      </p:sp>
      <p:graphicFrame>
        <p:nvGraphicFramePr>
          <p:cNvPr id="9" name="Object 14"/>
          <p:cNvGraphicFramePr>
            <a:graphicFrameLocks noChangeAspect="1"/>
          </p:cNvGraphicFramePr>
          <p:nvPr/>
        </p:nvGraphicFramePr>
        <p:xfrm>
          <a:off x="4037012" y="3892550"/>
          <a:ext cx="1893888" cy="573088"/>
        </p:xfrm>
        <a:graphic>
          <a:graphicData uri="http://schemas.openxmlformats.org/presentationml/2006/ole">
            <p:oleObj spid="_x0000_s6148" name="Equation" r:id="rId5" imgW="1295280" imgH="393480" progId="Equation.3">
              <p:embed/>
            </p:oleObj>
          </a:graphicData>
        </a:graphic>
      </p:graphicFrame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6551612" y="3968750"/>
            <a:ext cx="1066800" cy="3667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4050</a:t>
            </a:r>
            <a:endParaRPr lang="en-US"/>
          </a:p>
        </p:txBody>
      </p:sp>
      <p:graphicFrame>
        <p:nvGraphicFramePr>
          <p:cNvPr id="11" name="Object 18"/>
          <p:cNvGraphicFramePr>
            <a:graphicFrameLocks noChangeAspect="1"/>
          </p:cNvGraphicFramePr>
          <p:nvPr/>
        </p:nvGraphicFramePr>
        <p:xfrm>
          <a:off x="4037012" y="4654550"/>
          <a:ext cx="1893888" cy="573088"/>
        </p:xfrm>
        <a:graphic>
          <a:graphicData uri="http://schemas.openxmlformats.org/presentationml/2006/ole">
            <p:oleObj spid="_x0000_s6149" name="Equation" r:id="rId6" imgW="1295280" imgH="393480" progId="Equation.3">
              <p:embed/>
            </p:oleObj>
          </a:graphicData>
        </a:graphic>
      </p:graphicFrame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6551612" y="4730750"/>
            <a:ext cx="1066800" cy="3667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3645</a:t>
            </a:r>
            <a:endParaRPr lang="en-US"/>
          </a:p>
        </p:txBody>
      </p:sp>
      <p:graphicFrame>
        <p:nvGraphicFramePr>
          <p:cNvPr id="13" name="Object 22"/>
          <p:cNvGraphicFramePr>
            <a:graphicFrameLocks noChangeAspect="1"/>
          </p:cNvGraphicFramePr>
          <p:nvPr/>
        </p:nvGraphicFramePr>
        <p:xfrm>
          <a:off x="3870325" y="5416550"/>
          <a:ext cx="2227262" cy="573088"/>
        </p:xfrm>
        <a:graphic>
          <a:graphicData uri="http://schemas.openxmlformats.org/presentationml/2006/ole">
            <p:oleObj spid="_x0000_s6150" name="Equation" r:id="rId7" imgW="1523880" imgH="393480" progId="Equation.3">
              <p:embed/>
            </p:oleObj>
          </a:graphicData>
        </a:graphic>
      </p:graphicFrame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6551612" y="5492750"/>
            <a:ext cx="1371600" cy="3667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3280.50</a:t>
            </a:r>
            <a:endParaRPr lang="en-US"/>
          </a:p>
        </p:txBody>
      </p:sp>
      <p:pic>
        <p:nvPicPr>
          <p:cNvPr id="15" name="Picture 25" descr="bt_next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53400" y="6248400"/>
            <a:ext cx="649288" cy="311150"/>
          </a:xfrm>
          <a:prstGeom prst="rect">
            <a:avLst/>
          </a:prstGeom>
          <a:noFill/>
        </p:spPr>
      </p:pic>
      <p:pic>
        <p:nvPicPr>
          <p:cNvPr id="16" name="Picture 26" descr="bt_prev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67600" y="6248400"/>
            <a:ext cx="649288" cy="311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10" grpId="0" animBg="1" autoUpdateAnimBg="0"/>
      <p:bldP spid="12" grpId="0" animBg="1" autoUpdateAnimBg="0"/>
      <p:bldP spid="14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81000" y="1676400"/>
            <a:ext cx="7620000" cy="224676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Reducing balance depreciation can be calculated using the rule:</a:t>
            </a:r>
          </a:p>
          <a:p>
            <a:pPr>
              <a:spcBef>
                <a:spcPct val="50000"/>
              </a:spcBef>
            </a:pPr>
            <a:endParaRPr lang="en-US" sz="2800" dirty="0"/>
          </a:p>
          <a:p>
            <a:pPr>
              <a:spcBef>
                <a:spcPct val="50000"/>
              </a:spcBef>
            </a:pPr>
            <a:endParaRPr lang="en-US" sz="2800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2724150" y="2657475"/>
          <a:ext cx="2690813" cy="1146175"/>
        </p:xfrm>
        <a:graphic>
          <a:graphicData uri="http://schemas.openxmlformats.org/presentationml/2006/ole">
            <p:oleObj spid="_x0000_s7170" name="Equation" r:id="rId3" imgW="965160" imgH="393480" progId="Equation.3">
              <p:embed/>
            </p:oleObj>
          </a:graphicData>
        </a:graphic>
      </p:graphicFrame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143000" y="457200"/>
            <a:ext cx="550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b="1">
              <a:solidFill>
                <a:srgbClr val="000099"/>
              </a:solidFill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381000" y="304800"/>
            <a:ext cx="7543800" cy="10772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chemeClr val="bg1"/>
                </a:solidFill>
              </a:rPr>
              <a:t>How do we calculate reducing balance depreciation?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10" name="Picture 16" descr="bt_next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29600" y="6324600"/>
            <a:ext cx="649288" cy="311150"/>
          </a:xfrm>
          <a:prstGeom prst="rect">
            <a:avLst/>
          </a:prstGeom>
          <a:noFill/>
        </p:spPr>
      </p:pic>
      <p:pic>
        <p:nvPicPr>
          <p:cNvPr id="11" name="Picture 17" descr="bt_prev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6324600"/>
            <a:ext cx="649288" cy="311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04800" y="304800"/>
            <a:ext cx="7772400" cy="13144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 dirty="0"/>
              <a:t>The relationship between the reducing balance value of the item and its age can also be shown graphically.</a:t>
            </a: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print"/>
          <a:srcRect l="4225" b="8638"/>
          <a:stretch>
            <a:fillRect/>
          </a:stretch>
        </p:blipFill>
        <p:spPr bwMode="auto">
          <a:xfrm>
            <a:off x="266700" y="1847850"/>
            <a:ext cx="5181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5676900" y="2381250"/>
            <a:ext cx="3124200" cy="1625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From the graph the non-linear relationship between the value and the age of the item is clear.</a:t>
            </a:r>
          </a:p>
        </p:txBody>
      </p:sp>
      <p:sp>
        <p:nvSpPr>
          <p:cNvPr id="7" name="Oval 13"/>
          <p:cNvSpPr>
            <a:spLocks noChangeArrowheads="1"/>
          </p:cNvSpPr>
          <p:nvPr/>
        </p:nvSpPr>
        <p:spPr bwMode="auto">
          <a:xfrm>
            <a:off x="1123950" y="2190750"/>
            <a:ext cx="438150" cy="45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14"/>
          <p:cNvSpPr>
            <a:spLocks noChangeArrowheads="1"/>
          </p:cNvSpPr>
          <p:nvPr/>
        </p:nvSpPr>
        <p:spPr bwMode="auto">
          <a:xfrm>
            <a:off x="1454150" y="2616200"/>
            <a:ext cx="438150" cy="45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1784350" y="2908300"/>
            <a:ext cx="438150" cy="45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16"/>
          <p:cNvSpPr>
            <a:spLocks noChangeArrowheads="1"/>
          </p:cNvSpPr>
          <p:nvPr/>
        </p:nvSpPr>
        <p:spPr bwMode="auto">
          <a:xfrm>
            <a:off x="2171700" y="3257550"/>
            <a:ext cx="438150" cy="45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1587500" y="2082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/>
              <a:t>$4500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1949450" y="248285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/>
              <a:t>$4050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2355850" y="281305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/>
              <a:t>$3645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628900" y="3162300"/>
            <a:ext cx="180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/>
              <a:t>$3280.50</a:t>
            </a:r>
          </a:p>
        </p:txBody>
      </p: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5695950" y="4171950"/>
            <a:ext cx="3124200" cy="1320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2000"/>
              <a:t>And we see that the value will never actually reach $0 here.</a:t>
            </a:r>
          </a:p>
        </p:txBody>
      </p:sp>
      <p:pic>
        <p:nvPicPr>
          <p:cNvPr id="16" name="Picture 24" descr="bt_next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6324600"/>
            <a:ext cx="649288" cy="311150"/>
          </a:xfrm>
          <a:prstGeom prst="rect">
            <a:avLst/>
          </a:prstGeom>
          <a:noFill/>
        </p:spPr>
      </p:pic>
      <p:pic>
        <p:nvPicPr>
          <p:cNvPr id="17" name="Picture 25" descr="bt_prev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6324600"/>
            <a:ext cx="649288" cy="311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657850" y="539750"/>
            <a:ext cx="3467100" cy="17494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To compare flat rate with reducing balance depreciation we can graph the value against year for both types of depreciation on the same graph.</a:t>
            </a:r>
            <a:endParaRPr lang="en-US" sz="1800">
              <a:latin typeface="Times New Roman" pitchFamily="18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 l="2777" r="2777" b="9859"/>
          <a:stretch>
            <a:fillRect/>
          </a:stretch>
        </p:blipFill>
        <p:spPr bwMode="auto">
          <a:xfrm>
            <a:off x="266700" y="1416050"/>
            <a:ext cx="5334000" cy="407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772150" y="3924300"/>
            <a:ext cx="3352800" cy="12001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The difference between depreciated values under the different schemes increases with time.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628900" y="33210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3390900" y="377825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19100" y="2330450"/>
            <a:ext cx="3429000" cy="8350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Difference between flat rate and reducing balance after six years</a:t>
            </a:r>
            <a:endParaRPr lang="en-US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266700" y="5000625"/>
            <a:ext cx="3429000" cy="8350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Difference between flat rate and reducing balance after nine years</a:t>
            </a:r>
            <a:endParaRPr lang="en-US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285750" y="533400"/>
            <a:ext cx="4248150" cy="55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b="1" dirty="0">
                <a:solidFill>
                  <a:schemeClr val="bg1"/>
                </a:solidFill>
              </a:rPr>
              <a:t>Comparison</a:t>
            </a:r>
            <a:endParaRPr lang="en-US" sz="30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5791200" y="2584450"/>
            <a:ext cx="3352800" cy="12001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After the first year, reducing balance depreciation is less than the flat rate depreciation.</a:t>
            </a:r>
          </a:p>
        </p:txBody>
      </p:sp>
      <p:pic>
        <p:nvPicPr>
          <p:cNvPr id="13" name="Picture 20" descr="bt_prev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649288" cy="311150"/>
          </a:xfrm>
          <a:prstGeom prst="rect">
            <a:avLst/>
          </a:prstGeom>
          <a:noFill/>
        </p:spPr>
      </p:pic>
      <p:pic>
        <p:nvPicPr>
          <p:cNvPr id="14" name="Picture 21" descr="bt_exit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05800" y="6324600"/>
            <a:ext cx="649288" cy="311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/>
      <p:bldP spid="8" grpId="0" animBg="1"/>
      <p:bldP spid="9" grpId="0" animBg="1" autoUpdateAnimBg="0"/>
      <p:bldP spid="10" grpId="0" animBg="1" autoUpdateAnimBg="0"/>
      <p:bldP spid="12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 smtClean="0">
                <a:solidFill>
                  <a:schemeClr val="accent1"/>
                </a:solidFill>
              </a:rPr>
              <a:t>Replacement Analysis</a:t>
            </a:r>
            <a:endParaRPr lang="en-US" b="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7848600" cy="3505200"/>
          </a:xfrm>
          <a:solidFill>
            <a:srgbClr val="DDDDDD"/>
          </a:solidFill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z="2800" b="1" dirty="0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Make investments that are economically justified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800" b="1" i="1" dirty="0" smtClean="0">
                <a:solidFill>
                  <a:srgbClr val="FF0000"/>
                </a:solidFill>
                <a:latin typeface="Palatino Linotype" pitchFamily="18" charset="0"/>
              </a:rPr>
              <a:t>“If you need a new machine and don’t buy it, you pay for it without ever getting it.”</a:t>
            </a:r>
          </a:p>
          <a:p>
            <a:pPr algn="r"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Henry Ford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42900" y="2286000"/>
            <a:ext cx="8458200" cy="342900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81000" marR="0" lvl="0" indent="-3810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Depreciation is concerned with the value of an item of equipment after it has been in use for some time.</a:t>
            </a:r>
          </a:p>
          <a:p>
            <a:pPr marL="381000" marR="0" lvl="0" indent="-3810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People in business need to calculate these values for taxation and replacement purposes.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42900" y="762000"/>
            <a:ext cx="6553200" cy="70788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>
                <a:solidFill>
                  <a:schemeClr val="bg1"/>
                </a:solidFill>
              </a:rPr>
              <a:t>What is depreciation?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6" name="Picture 7" descr="bt_next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6324600"/>
            <a:ext cx="649288" cy="311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2BC492-3A66-4DC7-83F0-2A52F468F61E}" type="slidenum">
              <a:rPr lang="en-US" smtClean="0">
                <a:latin typeface="Times New Roman" charset="0"/>
              </a:rPr>
              <a:pPr/>
              <a:t>20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Vital decision</a:t>
            </a:r>
            <a:endParaRPr lang="en-US" sz="4000" u="sng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286000"/>
          </a:xfrm>
        </p:spPr>
        <p:txBody>
          <a:bodyPr/>
          <a:lstStyle/>
          <a:p>
            <a:pPr eaLnBrk="1" hangingPunct="1"/>
            <a:r>
              <a:rPr lang="en-US" dirty="0" smtClean="0"/>
              <a:t>When should a new dumper truck replace the existing truck?</a:t>
            </a:r>
          </a:p>
          <a:p>
            <a:pPr eaLnBrk="1" hangingPunct="1"/>
            <a:r>
              <a:rPr lang="en-US" dirty="0" smtClean="0"/>
              <a:t>When should a process be redesigned?</a:t>
            </a:r>
          </a:p>
          <a:p>
            <a:pPr eaLnBrk="1" hangingPunct="1"/>
            <a:r>
              <a:rPr lang="en-US" dirty="0" smtClean="0"/>
              <a:t>When should a product be redesigned?</a:t>
            </a:r>
          </a:p>
          <a:p>
            <a:pPr eaLnBrk="1" hangingPunct="1"/>
            <a:endParaRPr lang="en-US" dirty="0" smtClean="0"/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04800" y="4191000"/>
            <a:ext cx="7848600" cy="193899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i="1" dirty="0">
                <a:solidFill>
                  <a:srgbClr val="FF0000"/>
                </a:solidFill>
              </a:rPr>
              <a:t>The most common question asked in industry is when should the existing be replaced?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953000"/>
          </a:xfrm>
        </p:spPr>
        <p:txBody>
          <a:bodyPr>
            <a:normAutofit lnSpcReduction="10000"/>
          </a:bodyPr>
          <a:lstStyle/>
          <a:p>
            <a:pPr eaLnBrk="1" hangingPunct="1">
              <a:buClr>
                <a:schemeClr val="accent2"/>
              </a:buClr>
            </a:pPr>
            <a:r>
              <a:rPr lang="en-US" sz="2800" smtClean="0"/>
              <a:t>Should the existing equipment be retained or replaced?</a:t>
            </a:r>
          </a:p>
          <a:p>
            <a:pPr eaLnBrk="1" hangingPunct="1">
              <a:buClr>
                <a:schemeClr val="accent2"/>
              </a:buClr>
            </a:pPr>
            <a:endParaRPr lang="en-US" sz="2800" smtClean="0"/>
          </a:p>
          <a:p>
            <a:pPr eaLnBrk="1" hangingPunct="1">
              <a:buClr>
                <a:schemeClr val="accent2"/>
              </a:buClr>
            </a:pPr>
            <a:r>
              <a:rPr lang="en-US" sz="2800" smtClean="0"/>
              <a:t>The “Defender” is the existing equipment.</a:t>
            </a:r>
          </a:p>
          <a:p>
            <a:pPr eaLnBrk="1" hangingPunct="1">
              <a:buClr>
                <a:schemeClr val="accent2"/>
              </a:buClr>
            </a:pPr>
            <a:endParaRPr lang="en-US" sz="2800" smtClean="0"/>
          </a:p>
          <a:p>
            <a:pPr eaLnBrk="1" hangingPunct="1">
              <a:buClr>
                <a:schemeClr val="accent2"/>
              </a:buClr>
            </a:pPr>
            <a:r>
              <a:rPr lang="en-US" sz="2800" smtClean="0"/>
              <a:t>The “Challenger” is the best available replacement equipment.</a:t>
            </a:r>
          </a:p>
          <a:p>
            <a:pPr eaLnBrk="1" hangingPunct="1">
              <a:buClr>
                <a:schemeClr val="accent2"/>
              </a:buClr>
            </a:pPr>
            <a:endParaRPr lang="en-US" sz="2800" smtClean="0"/>
          </a:p>
          <a:p>
            <a:pPr eaLnBrk="1" hangingPunct="1">
              <a:buClr>
                <a:schemeClr val="accent2"/>
              </a:buClr>
            </a:pPr>
            <a:r>
              <a:rPr lang="en-US" sz="2800" smtClean="0"/>
              <a:t>If the defender proves more economical, it will be retained.  If the challenger proves more economical, it will be installed.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919163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tx1"/>
                </a:solidFill>
              </a:rPr>
              <a:t>Replacement Analysis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F4789A-871D-4273-8598-67CBF6AA7E46}" type="slidenum">
              <a:rPr lang="en-US" smtClean="0">
                <a:latin typeface="Times New Roman" charset="0"/>
              </a:rPr>
              <a:pPr/>
              <a:t>22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/>
          <a:lstStyle/>
          <a:p>
            <a:pPr eaLnBrk="1" hangingPunct="1"/>
            <a:r>
              <a:rPr lang="en-US" sz="4000" smtClean="0"/>
              <a:t>The Replacement Problem</a:t>
            </a:r>
            <a:endParaRPr lang="en-US" sz="4000" u="sng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2667000"/>
          </a:xfrm>
        </p:spPr>
        <p:txBody>
          <a:bodyPr/>
          <a:lstStyle/>
          <a:p>
            <a:pPr eaLnBrk="1" hangingPunct="1"/>
            <a:r>
              <a:rPr lang="en-US" dirty="0" smtClean="0"/>
              <a:t>Engineers replace the existing due to:</a:t>
            </a:r>
          </a:p>
          <a:p>
            <a:pPr lvl="1" eaLnBrk="1" hangingPunct="1"/>
            <a:r>
              <a:rPr lang="en-US" sz="3200" dirty="0" smtClean="0">
                <a:solidFill>
                  <a:schemeClr val="tx1"/>
                </a:solidFill>
              </a:rPr>
              <a:t>Obsolescence - technological change.</a:t>
            </a:r>
          </a:p>
          <a:p>
            <a:pPr lvl="1" eaLnBrk="1" hangingPunct="1"/>
            <a:r>
              <a:rPr lang="en-US" sz="3200" dirty="0" smtClean="0">
                <a:solidFill>
                  <a:schemeClr val="tx1"/>
                </a:solidFill>
              </a:rPr>
              <a:t>Depletion - loss of market value.</a:t>
            </a:r>
          </a:p>
          <a:p>
            <a:pPr lvl="1" eaLnBrk="1" hangingPunct="1"/>
            <a:r>
              <a:rPr lang="en-US" sz="3200" dirty="0" smtClean="0">
                <a:solidFill>
                  <a:schemeClr val="tx1"/>
                </a:solidFill>
              </a:rPr>
              <a:t>Deterioration - wear that is overly expensive to repair.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685800" y="4841875"/>
            <a:ext cx="7467600" cy="1754326"/>
          </a:xfrm>
          <a:prstGeom prst="rect">
            <a:avLst/>
          </a:prstGeom>
          <a:solidFill>
            <a:srgbClr val="00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b="1" i="1" dirty="0">
                <a:solidFill>
                  <a:srgbClr val="FF0000"/>
                </a:solidFill>
              </a:rPr>
              <a:t>Shall the defender be replaced now or be maintained for one or more periods.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7500" y="1219200"/>
            <a:ext cx="7835900" cy="4800600"/>
          </a:xfrm>
        </p:spPr>
        <p:txBody>
          <a:bodyPr>
            <a:normAutofit lnSpcReduction="10000"/>
          </a:bodyPr>
          <a:lstStyle/>
          <a:p>
            <a:pPr eaLnBrk="1" hangingPunct="1">
              <a:buClr>
                <a:schemeClr val="accent2"/>
              </a:buClr>
            </a:pPr>
            <a:r>
              <a:rPr lang="en-US" sz="2800" b="1" dirty="0" smtClean="0"/>
              <a:t>Obsolescence</a:t>
            </a:r>
            <a:r>
              <a:rPr lang="en-US" sz="2800" dirty="0" smtClean="0"/>
              <a:t> occurs when an asset’s technology is surpassed by newer and/or different technologies (PC)</a:t>
            </a:r>
          </a:p>
          <a:p>
            <a:pPr eaLnBrk="1" hangingPunct="1">
              <a:buClr>
                <a:schemeClr val="accent2"/>
              </a:buClr>
            </a:pPr>
            <a:endParaRPr lang="en-US" sz="2800" dirty="0" smtClean="0"/>
          </a:p>
          <a:p>
            <a:pPr eaLnBrk="1" hangingPunct="1">
              <a:buClr>
                <a:schemeClr val="accent2"/>
              </a:buClr>
            </a:pPr>
            <a:r>
              <a:rPr lang="en-US" sz="2800" b="1" dirty="0" smtClean="0"/>
              <a:t>Depletion</a:t>
            </a:r>
            <a:r>
              <a:rPr lang="en-US" sz="2800" dirty="0" smtClean="0"/>
              <a:t> is the gradual loss of market value of an asset as it is being consumed or exhausted (Oil well, Timber)</a:t>
            </a:r>
          </a:p>
          <a:p>
            <a:pPr eaLnBrk="1" hangingPunct="1">
              <a:buClr>
                <a:schemeClr val="accent2"/>
              </a:buClr>
            </a:pPr>
            <a:endParaRPr lang="en-US" sz="2800" dirty="0" smtClean="0"/>
          </a:p>
          <a:p>
            <a:pPr eaLnBrk="1" hangingPunct="1">
              <a:buClr>
                <a:schemeClr val="accent2"/>
              </a:buClr>
            </a:pPr>
            <a:r>
              <a:rPr lang="en-US" sz="2800" b="1" dirty="0" smtClean="0"/>
              <a:t>Deterioration</a:t>
            </a:r>
            <a:r>
              <a:rPr lang="en-US" sz="2800" dirty="0" smtClean="0"/>
              <a:t> is the general loss in value of an asset due to aging process (Production machinery)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919163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tx1"/>
                </a:solidFill>
              </a:rPr>
              <a:t>The Replacement Problem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B70694-5ED7-4939-B259-388EFF187D0A}" type="slidenum">
              <a:rPr lang="en-US" smtClean="0">
                <a:latin typeface="Times New Roman" charset="0"/>
              </a:rPr>
              <a:pPr/>
              <a:t>24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z="3600" smtClean="0"/>
              <a:t>Various cases of replacement </a:t>
            </a:r>
            <a:endParaRPr lang="en-GB" sz="3600" i="1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315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No Replacement of an existing asset (getting rid of it)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Replacement of an asset with another identical asset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Replacement of an asset with another not identical asset  </a:t>
            </a:r>
            <a:endParaRPr lang="en-GB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4E5AC8-6A43-4882-A135-D6F397C27982}" type="slidenum">
              <a:rPr lang="en-US" smtClean="0">
                <a:latin typeface="Times New Roman" charset="0"/>
              </a:rPr>
              <a:pPr/>
              <a:t>25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Issues </a:t>
            </a:r>
            <a:r>
              <a:rPr lang="en-US" sz="3600" smtClean="0"/>
              <a:t>(Consider Before Starting)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Is it morally or ethically right to do this project?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If a unit fails, must it be removed permanently from service? Or repaired? Are standby units available if the system should fail?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Do components or units fail independently of the failure of other components?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Is there a budget constraint?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 the event that the unit can be repaired after failure is their a  constraint on the capacity of the repair facility?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E477B7-507B-4940-81DA-CE3A08691787}" type="slidenum">
              <a:rPr lang="en-US" smtClean="0">
                <a:latin typeface="Times New Roman" charset="0"/>
              </a:rPr>
              <a:pPr/>
              <a:t>26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Issues</a:t>
            </a:r>
            <a:r>
              <a:rPr lang="en-US" smtClean="0"/>
              <a:t> </a:t>
            </a:r>
            <a:r>
              <a:rPr lang="en-US" sz="3600" smtClean="0"/>
              <a:t>(Continued)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543800" cy="4419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Is there only one replacement allowed over the planning horizon? Are subsequent replacements allowed at any time during the study period?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 Is their more than one replacement unit (price and quality combination) available at a given point in time?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Do future replacement units differ over time? Are technological improvements considered?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Is preventative maintenance included in the model?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E34537-32E1-4331-BD14-E244A9A9CE3A}" type="slidenum">
              <a:rPr lang="en-US" smtClean="0">
                <a:latin typeface="Times New Roman" charset="0"/>
              </a:rPr>
              <a:pPr/>
              <a:t>27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/>
              <a:t>Issues </a:t>
            </a:r>
            <a:r>
              <a:rPr lang="en-US" sz="3200" smtClean="0"/>
              <a:t>(Continued)</a:t>
            </a:r>
            <a:endParaRPr lang="en-US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Are periodic operating and maintenance costs constant or variable over time?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Are consequences other than economic impacts, i.e., </a:t>
            </a:r>
            <a:r>
              <a:rPr lang="en-US" sz="2800" dirty="0" err="1" smtClean="0"/>
              <a:t>sociotechnical</a:t>
            </a:r>
            <a:r>
              <a:rPr lang="en-US" sz="2800" dirty="0" smtClean="0"/>
              <a:t> issues considered?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Is “inflation” considered?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A8DE19-C525-4834-96D7-5B781CAB90F3}" type="slidenum">
              <a:rPr lang="en-US" smtClean="0">
                <a:latin typeface="Times New Roman" charset="0"/>
              </a:rPr>
              <a:pPr/>
              <a:t>28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What Is the Basic Comparison?</a:t>
            </a:r>
            <a:endParaRPr lang="en-US" sz="4000" u="sng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229600" cy="2819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Identify the defender and the </a:t>
            </a:r>
            <a:r>
              <a:rPr lang="en-US" u="sng" dirty="0" smtClean="0"/>
              <a:t>best</a:t>
            </a:r>
            <a:r>
              <a:rPr lang="en-US" dirty="0" smtClean="0"/>
              <a:t> challenger.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>
                <a:solidFill>
                  <a:schemeClr val="tx1"/>
                </a:solidFill>
              </a:rPr>
              <a:t>Product.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>
                <a:solidFill>
                  <a:schemeClr val="tx1"/>
                </a:solidFill>
              </a:rPr>
              <a:t>Machine.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>
                <a:solidFill>
                  <a:schemeClr val="tx1"/>
                </a:solidFill>
              </a:rPr>
              <a:t>Process.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>
                <a:solidFill>
                  <a:schemeClr val="tx1"/>
                </a:solidFill>
              </a:rPr>
              <a:t>Personnel.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>
                <a:solidFill>
                  <a:schemeClr val="tx1"/>
                </a:solidFill>
              </a:rPr>
              <a:t>Mix.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0" y="3962400"/>
            <a:ext cx="8229600" cy="2246769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i="1" dirty="0"/>
              <a:t>Decision Criteria leads to one of the following:</a:t>
            </a:r>
          </a:p>
          <a:p>
            <a:pPr algn="ctr"/>
            <a:r>
              <a:rPr lang="en-US" sz="2800" i="1" dirty="0">
                <a:solidFill>
                  <a:srgbClr val="FF0000"/>
                </a:solidFill>
              </a:rPr>
              <a:t>If the defender is  more economical, it should be retained.</a:t>
            </a:r>
          </a:p>
          <a:p>
            <a:pPr algn="ctr"/>
            <a:r>
              <a:rPr lang="en-US" sz="2800" i="1" dirty="0">
                <a:solidFill>
                  <a:srgbClr val="FF0000"/>
                </a:solidFill>
              </a:rPr>
              <a:t>If the challenger is more economical, it should be installed</a:t>
            </a:r>
            <a:r>
              <a:rPr lang="en-US" sz="2800" i="1" dirty="0"/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8E2BFD-147D-47C4-8181-57CEFEF9FA2F}" type="slidenum">
              <a:rPr lang="en-US" smtClean="0">
                <a:latin typeface="Times New Roman" charset="0"/>
              </a:rPr>
              <a:pPr/>
              <a:t>29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Minimum Cost Life of the Challenger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7924800" cy="4724400"/>
          </a:xfrm>
        </p:spPr>
        <p:txBody>
          <a:bodyPr/>
          <a:lstStyle/>
          <a:p>
            <a:pPr eaLnBrk="1" hangingPunct="1"/>
            <a:r>
              <a:rPr lang="en-US" dirty="0" smtClean="0"/>
              <a:t> Calculate the costs for each value of the useful life (e.g., n = 1, n = 2, n = 3, etc.)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 The number of years at which the cost is minimized is the economic useful life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 Costs to be considered: 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 initial cost 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 maintenance cost 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 operating cost </a:t>
            </a:r>
          </a:p>
          <a:p>
            <a:pPr lvl="1" eaLnBrk="1" hangingPunct="1"/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1371600"/>
            <a:ext cx="7772400" cy="472440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81000" marR="0" lvl="0" indent="-381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Book value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the value of an item to a company.</a:t>
            </a:r>
          </a:p>
          <a:p>
            <a:pPr marL="381000" marR="0" lvl="0" indent="-381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is not the purchase price, or the replacement price, but what the item is currently worth.</a:t>
            </a:r>
          </a:p>
          <a:p>
            <a:pPr marL="381000" marR="0" lvl="0" indent="-381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Once the item has reached the stage where it can no longer be used profitably by the company then it is sold off.</a:t>
            </a:r>
          </a:p>
          <a:p>
            <a:pPr marL="381000" marR="0" lvl="0" indent="-381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price that the item is expected to fetch is called the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scrap value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the item.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23850" y="304800"/>
            <a:ext cx="7600950" cy="64633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>
                <a:solidFill>
                  <a:schemeClr val="bg1"/>
                </a:solidFill>
              </a:rPr>
              <a:t>Vocabulary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6" name="Picture 4" descr="bt_next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6324600"/>
            <a:ext cx="649288" cy="311150"/>
          </a:xfrm>
          <a:prstGeom prst="rect">
            <a:avLst/>
          </a:prstGeom>
          <a:noFill/>
        </p:spPr>
      </p:pic>
      <p:pic>
        <p:nvPicPr>
          <p:cNvPr id="7" name="Picture 5" descr="bt_prev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6324600"/>
            <a:ext cx="649288" cy="311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B94EFC-30E0-430C-AE94-6A841768F982}" type="slidenum">
              <a:rPr lang="en-US" smtClean="0">
                <a:latin typeface="Times New Roman" charset="0"/>
              </a:rPr>
              <a:pPr/>
              <a:t>30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3200400"/>
            <a:ext cx="7772400" cy="11430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2800" dirty="0" smtClean="0"/>
              <a:t>Replace when the marginal cost of ownership of the defender is more than that of the challenger.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0" y="1600200"/>
            <a:ext cx="8153400" cy="1200329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i="1">
                <a:solidFill>
                  <a:schemeClr val="bg2"/>
                </a:solidFill>
              </a:rPr>
              <a:t>Defender Marginal costs are increasing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7772400" cy="388620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are three methods of determining the depreciated or book value:</a:t>
            </a:r>
          </a:p>
          <a:p>
            <a:pPr marL="13716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 cost </a:t>
            </a:r>
          </a:p>
          <a:p>
            <a:pPr marL="13716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flat rate</a:t>
            </a:r>
          </a:p>
          <a:p>
            <a:pPr marL="13716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reducing balance</a:t>
            </a:r>
          </a:p>
          <a:p>
            <a:pPr marL="13716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30200" y="533400"/>
            <a:ext cx="7747000" cy="584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chemeClr val="bg1"/>
                </a:solidFill>
              </a:rPr>
              <a:t>How do we calculate depreciation?</a:t>
            </a:r>
            <a:endParaRPr lang="en-US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7" name="Picture 24" descr="bt_next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6324600"/>
            <a:ext cx="649288" cy="311150"/>
          </a:xfrm>
          <a:prstGeom prst="rect">
            <a:avLst/>
          </a:prstGeom>
          <a:noFill/>
        </p:spPr>
      </p:pic>
      <p:pic>
        <p:nvPicPr>
          <p:cNvPr id="8" name="Picture 25" descr="bt_prev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6324600"/>
            <a:ext cx="649288" cy="311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1295400"/>
            <a:ext cx="7620000" cy="495300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/>
          <a:p>
            <a:pPr marL="381000" marR="0" lvl="0" indent="-381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 cost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depreciation means that depreciation is calculated on the basis of the amount an item has been used.</a:t>
            </a:r>
          </a:p>
          <a:p>
            <a:pPr marL="381000" marR="0" lvl="0" indent="-381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example, the value of a car can be determined by the number of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kilometres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it has traveled.</a:t>
            </a:r>
          </a:p>
          <a:p>
            <a:pPr marL="381000" marR="0" lvl="0" indent="-381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differs from both flat rate and reducing balance depreciation, which are based on the age of the item.-*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3850" y="457200"/>
            <a:ext cx="7600950" cy="584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chemeClr val="bg1"/>
                </a:solidFill>
              </a:rPr>
              <a:t>What is unit cost depreciation?</a:t>
            </a:r>
            <a:endParaRPr lang="en-US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6" name="Picture 6" descr="bt_next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6324600"/>
            <a:ext cx="649288" cy="311150"/>
          </a:xfrm>
          <a:prstGeom prst="rect">
            <a:avLst/>
          </a:prstGeom>
          <a:noFill/>
        </p:spPr>
      </p:pic>
      <p:pic>
        <p:nvPicPr>
          <p:cNvPr id="7" name="Picture 7" descr="bt_prev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6324600"/>
            <a:ext cx="649288" cy="311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85750" y="3867150"/>
            <a:ext cx="7715250" cy="257175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/>
          <a:p>
            <a:pPr marL="381000" marR="0" lvl="0" indent="-381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After 3 years the taxi will have traveled 450000 km</a:t>
            </a:r>
          </a:p>
          <a:p>
            <a:pPr marL="381000" marR="0" lvl="0" indent="-381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depreciation incurred is:</a:t>
            </a:r>
          </a:p>
          <a:p>
            <a:pPr marL="381000" marR="0" lvl="0" indent="-381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1000" marR="0" lvl="0" indent="-381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book value of the taxi is thus: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23850" y="381000"/>
            <a:ext cx="7600950" cy="5232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chemeClr val="bg1"/>
                </a:solidFill>
              </a:rPr>
              <a:t>How do we calculate unit cost depreciation?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4800" y="1371600"/>
            <a:ext cx="7696200" cy="22907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 dirty="0"/>
              <a:t>A company purchases a taxi for $60000.  It depreciates at a rate of 5 cents per km.  How much is it worth after 3 years, if the taxi travels on average 150000km per year?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1905000" y="4800600"/>
          <a:ext cx="3432175" cy="417512"/>
        </p:xfrm>
        <a:graphic>
          <a:graphicData uri="http://schemas.openxmlformats.org/presentationml/2006/ole">
            <p:oleObj spid="_x0000_s1026" name="Equation" r:id="rId3" imgW="1333500" imgH="165100" progId="Equation.3">
              <p:embed/>
            </p:oleObj>
          </a:graphicData>
        </a:graphic>
      </p:graphicFrame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1676400" y="5943600"/>
          <a:ext cx="3702050" cy="417513"/>
        </p:xfrm>
        <a:graphic>
          <a:graphicData uri="http://schemas.openxmlformats.org/presentationml/2006/ole">
            <p:oleObj spid="_x0000_s1027" name="Equation" r:id="rId4" imgW="1434477" imgH="165028" progId="Equation.3">
              <p:embed/>
            </p:oleObj>
          </a:graphicData>
        </a:graphic>
      </p:graphicFrame>
      <p:pic>
        <p:nvPicPr>
          <p:cNvPr id="11" name="Picture 13" descr="bt_next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29600" y="6324600"/>
            <a:ext cx="649288" cy="311150"/>
          </a:xfrm>
          <a:prstGeom prst="rect">
            <a:avLst/>
          </a:prstGeom>
          <a:noFill/>
        </p:spPr>
      </p:pic>
      <p:pic>
        <p:nvPicPr>
          <p:cNvPr id="12" name="Picture 14" descr="bt_prev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43800" y="6324600"/>
            <a:ext cx="649288" cy="311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7025" y="381000"/>
            <a:ext cx="7597775" cy="584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chemeClr val="bg1"/>
                </a:solidFill>
              </a:rPr>
              <a:t>What is flat rate depreciation?</a:t>
            </a:r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304800" y="1219200"/>
            <a:ext cx="7620000" cy="48577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285750" indent="-285750">
              <a:spcBef>
                <a:spcPct val="20000"/>
              </a:spcBef>
              <a:buFontTx/>
              <a:buChar char="•"/>
            </a:pPr>
            <a:r>
              <a:rPr lang="en-US" sz="2800" b="1" dirty="0"/>
              <a:t>Flat rate</a:t>
            </a:r>
            <a:r>
              <a:rPr lang="en-US" sz="2800" dirty="0"/>
              <a:t> depreciation is when the value of the item is reduced by a constant percentage of its original value each year.</a:t>
            </a:r>
          </a:p>
          <a:p>
            <a:pPr marL="285750" indent="-285750">
              <a:spcBef>
                <a:spcPct val="20000"/>
              </a:spcBef>
              <a:buFontTx/>
              <a:buChar char="•"/>
            </a:pPr>
            <a:r>
              <a:rPr lang="en-US" sz="2800" dirty="0"/>
              <a:t>It is quite equivalent to the concept of simple interest, except we reduce by a constant amount each year, rather than increase.</a:t>
            </a:r>
          </a:p>
          <a:p>
            <a:pPr marL="285750" indent="-285750">
              <a:spcBef>
                <a:spcPct val="20000"/>
              </a:spcBef>
              <a:buFontTx/>
              <a:buChar char="•"/>
            </a:pPr>
            <a:r>
              <a:rPr lang="en-US" sz="2800" dirty="0"/>
              <a:t>Thus, flat rate depreciation results in a linear relationship between the value of the item and its age. </a:t>
            </a:r>
          </a:p>
        </p:txBody>
      </p:sp>
      <p:pic>
        <p:nvPicPr>
          <p:cNvPr id="6" name="Picture 36" descr="bt_next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6324600"/>
            <a:ext cx="649288" cy="311150"/>
          </a:xfrm>
          <a:prstGeom prst="rect">
            <a:avLst/>
          </a:prstGeom>
          <a:noFill/>
        </p:spPr>
      </p:pic>
      <p:pic>
        <p:nvPicPr>
          <p:cNvPr id="7" name="Picture 37" descr="bt_prev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6324600"/>
            <a:ext cx="649288" cy="311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88962" y="228600"/>
            <a:ext cx="7412038" cy="95410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chemeClr val="bg1"/>
                </a:solidFill>
              </a:rPr>
              <a:t>How do we calculate flat balance depreciation?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1125538"/>
            <a:ext cx="7772400" cy="9572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dirty="0"/>
              <a:t>Suppose we purchase an item for $5000, and we depreciate it by 10% of the purchase price per annum.  How much is it worth after 4 years?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93662" y="2216150"/>
          <a:ext cx="7620000" cy="3505200"/>
        </p:xfrm>
        <a:graphic>
          <a:graphicData uri="http://schemas.openxmlformats.org/presentationml/2006/ole">
            <p:oleObj spid="_x0000_s2050" name="Document" r:id="rId3" imgW="7909425" imgH="4128099" progId="Word.Document.8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3768725" y="2820988"/>
          <a:ext cx="1952625" cy="603250"/>
        </p:xfrm>
        <a:graphic>
          <a:graphicData uri="http://schemas.openxmlformats.org/presentationml/2006/ole">
            <p:oleObj spid="_x0000_s2051" name="Equation" r:id="rId4" imgW="1269720" imgH="393480" progId="Equation.3">
              <p:embed/>
            </p:oleObj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342062" y="2901950"/>
            <a:ext cx="1066800" cy="3667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4500</a:t>
            </a:r>
            <a:endParaRPr lang="en-US" dirty="0"/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3768725" y="3541713"/>
          <a:ext cx="2001837" cy="657225"/>
        </p:xfrm>
        <a:graphic>
          <a:graphicData uri="http://schemas.openxmlformats.org/presentationml/2006/ole">
            <p:oleObj spid="_x0000_s2052" name="Equation" r:id="rId5" imgW="1079280" imgH="355320" progId="Equation.3">
              <p:embed/>
            </p:oleObj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342062" y="3740150"/>
            <a:ext cx="1066800" cy="3667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4000</a:t>
            </a:r>
            <a:endParaRPr lang="en-US" dirty="0"/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3749675" y="4333875"/>
          <a:ext cx="2159000" cy="708025"/>
        </p:xfrm>
        <a:graphic>
          <a:graphicData uri="http://schemas.openxmlformats.org/presentationml/2006/ole">
            <p:oleObj spid="_x0000_s2053" name="Equation" r:id="rId6" imgW="1079280" imgH="355320" progId="Equation.3">
              <p:embed/>
            </p:oleObj>
          </a:graphicData>
        </a:graphic>
      </p:graphicFrame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342062" y="4502150"/>
            <a:ext cx="1066800" cy="3667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3500</a:t>
            </a:r>
            <a:endParaRPr lang="en-US"/>
          </a:p>
        </p:txBody>
      </p:sp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3768725" y="5054600"/>
          <a:ext cx="2157412" cy="708025"/>
        </p:xfrm>
        <a:graphic>
          <a:graphicData uri="http://schemas.openxmlformats.org/presentationml/2006/ole">
            <p:oleObj spid="_x0000_s2054" name="Equation" r:id="rId7" imgW="1079280" imgH="355320" progId="Equation.3">
              <p:embed/>
            </p:oleObj>
          </a:graphicData>
        </a:graphic>
      </p:graphicFrame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342062" y="5264150"/>
            <a:ext cx="1371600" cy="3667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3000</a:t>
            </a:r>
            <a:endParaRPr lang="en-US"/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2551112" y="3016250"/>
            <a:ext cx="3790950" cy="252888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3200" dirty="0"/>
              <a:t>We can see that the value is reducing by a steady $500 per year</a:t>
            </a:r>
          </a:p>
        </p:txBody>
      </p:sp>
      <p:pic>
        <p:nvPicPr>
          <p:cNvPr id="16" name="Picture 21" descr="bt_next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229600" y="6172200"/>
            <a:ext cx="649288" cy="311150"/>
          </a:xfrm>
          <a:prstGeom prst="rect">
            <a:avLst/>
          </a:prstGeom>
          <a:noFill/>
        </p:spPr>
      </p:pic>
      <p:pic>
        <p:nvPicPr>
          <p:cNvPr id="17" name="Picture 22" descr="bt_prev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43800" y="6172200"/>
            <a:ext cx="649288" cy="311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10" grpId="0" animBg="1" autoUpdateAnimBg="0"/>
      <p:bldP spid="12" grpId="0" animBg="1" autoUpdateAnimBg="0"/>
      <p:bldP spid="14" grpId="0" animBg="1" autoUpdateAnimBg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381000"/>
            <a:ext cx="7391400" cy="10772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chemeClr val="bg1"/>
                </a:solidFill>
              </a:rPr>
              <a:t>How do we calculate flat rate depreciation?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228600" y="1981200"/>
            <a:ext cx="7696200" cy="387798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1000" indent="-381000">
              <a:spcBef>
                <a:spcPct val="50000"/>
              </a:spcBef>
              <a:buFontTx/>
              <a:buChar char="•"/>
            </a:pPr>
            <a:r>
              <a:rPr lang="en-US" sz="2400" dirty="0"/>
              <a:t>Thus, depreciation of 10% per annum means an annual depreciation of $500 each year:</a:t>
            </a:r>
          </a:p>
          <a:p>
            <a:pPr marL="381000" indent="-381000">
              <a:spcBef>
                <a:spcPct val="50000"/>
              </a:spcBef>
              <a:buFontTx/>
              <a:buChar char="•"/>
            </a:pPr>
            <a:endParaRPr lang="en-US" dirty="0"/>
          </a:p>
          <a:p>
            <a:pPr marL="381000" indent="-381000">
              <a:spcBef>
                <a:spcPct val="50000"/>
              </a:spcBef>
              <a:buFontTx/>
              <a:buChar char="•"/>
            </a:pPr>
            <a:endParaRPr lang="en-US" dirty="0"/>
          </a:p>
          <a:p>
            <a:pPr marL="381000" indent="-381000">
              <a:spcBef>
                <a:spcPct val="50000"/>
              </a:spcBef>
              <a:buFontTx/>
              <a:buChar char="•"/>
            </a:pPr>
            <a:r>
              <a:rPr lang="en-US" sz="2400" dirty="0"/>
              <a:t>Thus after four years the value of the item is:</a:t>
            </a:r>
          </a:p>
          <a:p>
            <a:pPr marL="381000" indent="-381000">
              <a:spcBef>
                <a:spcPct val="50000"/>
              </a:spcBef>
              <a:buFontTx/>
              <a:buChar char="•"/>
            </a:pPr>
            <a:endParaRPr lang="en-US" dirty="0" smtClean="0"/>
          </a:p>
          <a:p>
            <a:pPr marL="381000" indent="-381000">
              <a:spcBef>
                <a:spcPct val="50000"/>
              </a:spcBef>
              <a:buFontTx/>
              <a:buChar char="•"/>
            </a:pPr>
            <a:endParaRPr lang="en-US" dirty="0" smtClean="0"/>
          </a:p>
          <a:p>
            <a:pPr marL="381000" indent="-381000">
              <a:spcBef>
                <a:spcPct val="50000"/>
              </a:spcBef>
              <a:buFontTx/>
              <a:buChar char="•"/>
            </a:pPr>
            <a:endParaRPr lang="en-US" dirty="0"/>
          </a:p>
          <a:p>
            <a:pPr marL="381000" indent="-381000">
              <a:spcBef>
                <a:spcPct val="50000"/>
              </a:spcBef>
            </a:pPr>
            <a:endParaRPr lang="en-US" dirty="0"/>
          </a:p>
        </p:txBody>
      </p:sp>
      <p:graphicFrame>
        <p:nvGraphicFramePr>
          <p:cNvPr id="6" name="Object 16"/>
          <p:cNvGraphicFramePr>
            <a:graphicFrameLocks noChangeAspect="1"/>
          </p:cNvGraphicFramePr>
          <p:nvPr/>
        </p:nvGraphicFramePr>
        <p:xfrm>
          <a:off x="3048000" y="2743200"/>
          <a:ext cx="2667000" cy="969963"/>
        </p:xfrm>
        <a:graphic>
          <a:graphicData uri="http://schemas.openxmlformats.org/presentationml/2006/ole">
            <p:oleObj spid="_x0000_s3074" name="Equation" r:id="rId3" imgW="1079280" imgH="393480" progId="Equation.3">
              <p:embed/>
            </p:oleObj>
          </a:graphicData>
        </a:graphic>
      </p:graphicFrame>
      <p:graphicFrame>
        <p:nvGraphicFramePr>
          <p:cNvPr id="7" name="Object 17"/>
          <p:cNvGraphicFramePr>
            <a:graphicFrameLocks noChangeAspect="1"/>
          </p:cNvGraphicFramePr>
          <p:nvPr/>
        </p:nvGraphicFramePr>
        <p:xfrm>
          <a:off x="2362200" y="4495800"/>
          <a:ext cx="4400550" cy="963613"/>
        </p:xfrm>
        <a:graphic>
          <a:graphicData uri="http://schemas.openxmlformats.org/presentationml/2006/ole">
            <p:oleObj spid="_x0000_s3075" name="Equation" r:id="rId4" imgW="1790640" imgH="393480" progId="Equation.3">
              <p:embed/>
            </p:oleObj>
          </a:graphicData>
        </a:graphic>
      </p:graphicFrame>
      <p:pic>
        <p:nvPicPr>
          <p:cNvPr id="8" name="Picture 19" descr="bt_next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05800" y="6248400"/>
            <a:ext cx="649288" cy="311150"/>
          </a:xfrm>
          <a:prstGeom prst="rect">
            <a:avLst/>
          </a:prstGeom>
          <a:noFill/>
        </p:spPr>
      </p:pic>
      <p:pic>
        <p:nvPicPr>
          <p:cNvPr id="9" name="Picture 20" descr="bt_prev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0" y="6248400"/>
            <a:ext cx="649288" cy="311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9.3|5.4|2.5|4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9.3|5.4|2.5|4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1518</Words>
  <Application>Microsoft Office PowerPoint</Application>
  <PresentationFormat>On-screen Show (4:3)</PresentationFormat>
  <Paragraphs>176</Paragraphs>
  <Slides>30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Opulent</vt:lpstr>
      <vt:lpstr>Equation</vt:lpstr>
      <vt:lpstr>Document</vt:lpstr>
      <vt:lpstr>Replacement Analysis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Replacement Analysis</vt:lpstr>
      <vt:lpstr>Slide 19</vt:lpstr>
      <vt:lpstr>Vital decision</vt:lpstr>
      <vt:lpstr>Replacement Analysis</vt:lpstr>
      <vt:lpstr>The Replacement Problem</vt:lpstr>
      <vt:lpstr>The Replacement Problem</vt:lpstr>
      <vt:lpstr>Various cases of replacement </vt:lpstr>
      <vt:lpstr>Issues (Consider Before Starting)</vt:lpstr>
      <vt:lpstr>Issues (Continued)</vt:lpstr>
      <vt:lpstr>Issues (Continued)</vt:lpstr>
      <vt:lpstr>What Is the Basic Comparison?</vt:lpstr>
      <vt:lpstr>Minimum Cost Life of the Challenger</vt:lpstr>
      <vt:lpstr>Slide 30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Col Hamid</dc:creator>
  <cp:lastModifiedBy>Col Hamid</cp:lastModifiedBy>
  <cp:revision>37</cp:revision>
  <dcterms:created xsi:type="dcterms:W3CDTF">2012-11-07T15:10:39Z</dcterms:created>
  <dcterms:modified xsi:type="dcterms:W3CDTF">2012-11-20T05:27:01Z</dcterms:modified>
</cp:coreProperties>
</file>