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85" r:id="rId4"/>
    <p:sldId id="277" r:id="rId5"/>
    <p:sldId id="282" r:id="rId6"/>
    <p:sldId id="286" r:id="rId7"/>
    <p:sldId id="287" r:id="rId8"/>
    <p:sldId id="288" r:id="rId9"/>
    <p:sldId id="290" r:id="rId10"/>
    <p:sldId id="291" r:id="rId11"/>
    <p:sldId id="309" r:id="rId12"/>
    <p:sldId id="292" r:id="rId13"/>
    <p:sldId id="293" r:id="rId14"/>
    <p:sldId id="294" r:id="rId15"/>
    <p:sldId id="295" r:id="rId16"/>
    <p:sldId id="296" r:id="rId17"/>
    <p:sldId id="283" r:id="rId18"/>
    <p:sldId id="305" r:id="rId19"/>
    <p:sldId id="284" r:id="rId20"/>
    <p:sldId id="307" r:id="rId21"/>
    <p:sldId id="30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36.wmf"/><Relationship Id="rId7" Type="http://schemas.openxmlformats.org/officeDocument/2006/relationships/image" Target="../media/image46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9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9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8.wmf"/><Relationship Id="rId7" Type="http://schemas.openxmlformats.org/officeDocument/2006/relationships/image" Target="../media/image29.wmf"/><Relationship Id="rId2" Type="http://schemas.openxmlformats.org/officeDocument/2006/relationships/image" Target="../media/image25.wmf"/><Relationship Id="rId1" Type="http://schemas.openxmlformats.org/officeDocument/2006/relationships/image" Target="../media/image17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15.wmf"/><Relationship Id="rId7" Type="http://schemas.openxmlformats.org/officeDocument/2006/relationships/image" Target="../media/image40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37.wmf"/><Relationship Id="rId5" Type="http://schemas.openxmlformats.org/officeDocument/2006/relationships/image" Target="../media/image39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AD44-4530-45BE-9DD3-A1C0D7D37199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053E4-DB53-4A17-9D35-7E99E9CB2E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1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BD3A01-7378-4152-813C-5E02EC991CEC}" type="slidenum">
              <a:rPr lang="ar-SA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D524-56F8-48CD-864F-8F942DF3AD60}" type="datetime1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    http://numericalmethods.eng.usf.edu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6B30-02DF-452D-A817-5AAB2123B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2A08-1533-40D0-A3F2-08DDC1A772D1}" type="datetime1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    http://numericalmethods.eng.usf.edu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6B30-02DF-452D-A817-5AAB2123B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9808-DAD0-4715-9D24-9CDE3FCB934F}" type="datetime1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    http://numericalmethods.eng.usf.edu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6B30-02DF-452D-A817-5AAB2123B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25A5E-4984-485C-ADEE-1F6DAC3FF6F3}" type="datetime1">
              <a:rPr lang="en-US" smtClean="0"/>
              <a:pPr>
                <a:defRPr/>
              </a:pPr>
              <a:t>3/29/2012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                                          http://numericalmethods.eng.usf.edu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16BEA-8D6E-40E2-8D46-90F9F00069E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564D-F123-4F5B-B866-FDD2F24D0E9E}" type="datetime1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    http://numericalmethods.eng.usf.edu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6B30-02DF-452D-A817-5AAB2123B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7F97-E1B3-40BE-8D4D-C08B1EADAA7E}" type="datetime1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    http://numericalmethods.eng.usf.edu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6B30-02DF-452D-A817-5AAB2123B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E8A1-6F64-4A6B-B4EB-64B180ED03BC}" type="datetime1">
              <a:rPr lang="en-US" smtClean="0"/>
              <a:pPr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    http://numericalmethods.eng.usf.edu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6B30-02DF-452D-A817-5AAB2123B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C712-5FEB-4B86-B453-98DAB60D5FF4}" type="datetime1">
              <a:rPr lang="en-US" smtClean="0"/>
              <a:pPr/>
              <a:t>3/29/2012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    http://numericalmethods.eng.usf.edu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6B30-02DF-452D-A817-5AAB2123B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926D-7EE0-4011-8C49-D072B04594D6}" type="datetime1">
              <a:rPr lang="en-US" smtClean="0"/>
              <a:pPr/>
              <a:t>3/29/2012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    http://numericalmethods.eng.usf.edu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6B30-02DF-452D-A817-5AAB2123B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11C0-CE6E-4FD9-8968-3A605AC5AC72}" type="datetime1">
              <a:rPr lang="en-US" smtClean="0"/>
              <a:pPr/>
              <a:t>3/29/2012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    http://numericalmethods.eng.usf.edu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6B30-02DF-452D-A817-5AAB2123B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DA7D-25D9-47DA-9E8D-8012B58C2652}" type="datetime1">
              <a:rPr lang="en-US" smtClean="0"/>
              <a:pPr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    http://numericalmethods.eng.usf.edu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6B30-02DF-452D-A817-5AAB2123B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1F64-8EDA-4272-94A0-809591E64742}" type="datetime1">
              <a:rPr lang="en-US" smtClean="0"/>
              <a:pPr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           http://numericalmethods.eng.usf.edu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6B30-02DF-452D-A817-5AAB2123B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6EBFD-AD29-49FB-B109-613A906AD663}" type="datetime1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                                          http://numericalmethods.eng.usf.edu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6B30-02DF-452D-A817-5AAB2123B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2.bin"/><Relationship Id="rId18" Type="http://schemas.openxmlformats.org/officeDocument/2006/relationships/oleObject" Target="../embeddings/oleObject45.bin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47.bin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oleObject" Target="../embeddings/oleObject43.bin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5.wmf"/><Relationship Id="rId14" Type="http://schemas.openxmlformats.org/officeDocument/2006/relationships/image" Target="../media/image37.wmf"/><Relationship Id="rId22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5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2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6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6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72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47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68.bin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oleObject" Target="../embeddings/oleObject73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50.wmf"/><Relationship Id="rId5" Type="http://schemas.openxmlformats.org/officeDocument/2006/relationships/image" Target="../media/image33.wmf"/><Relationship Id="rId15" Type="http://schemas.openxmlformats.org/officeDocument/2006/relationships/oleObject" Target="../embeddings/oleObject70.bin"/><Relationship Id="rId23" Type="http://schemas.openxmlformats.org/officeDocument/2006/relationships/image" Target="../media/image48.w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5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5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4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9.wmf"/><Relationship Id="rId5" Type="http://schemas.openxmlformats.org/officeDocument/2006/relationships/image" Target="../media/image9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34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31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6.wmf"/><Relationship Id="rId5" Type="http://schemas.openxmlformats.org/officeDocument/2006/relationships/image" Target="../media/image17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0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endParaRPr lang="en-US" sz="4400" b="1" dirty="0" smtClean="0">
              <a:solidFill>
                <a:srgbClr val="FF0000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US" sz="8800" b="1" dirty="0" smtClean="0">
                <a:solidFill>
                  <a:srgbClr val="FF0000"/>
                </a:solidFill>
              </a:rPr>
              <a:t>LECTURE # 2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F88CCD-3138-41A2-A414-90DE85C96A75}" type="slidenum">
              <a:rPr lang="ar-SA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D0BAC6-183E-4852-8D85-0FFD6BE472DC}" type="slidenum">
              <a:rPr lang="en-US" smtClean="0">
                <a:latin typeface="Tahoma" pitchFamily="34" charset="0"/>
              </a:rPr>
              <a:pPr/>
              <a:t>10</a:t>
            </a:fld>
            <a:endParaRPr lang="en-US" dirty="0" smtClean="0">
              <a:latin typeface="Tahoma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Approximate Error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8077200" cy="3048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dirty="0" smtClean="0"/>
              <a:t>What can be done if true values are not known or are very difficult to obtain?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dirty="0" smtClean="0"/>
              <a:t>Approximate error is defined as the difference between the present approximation and the previous approximation.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36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914400" y="4114800"/>
            <a:ext cx="7543800" cy="1905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914400" y="2667000"/>
            <a:ext cx="75438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604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ar-SA" b="1" kern="1200" dirty="0" smtClean="0">
                <a:solidFill>
                  <a:srgbClr val="FF0000"/>
                </a:solidFill>
              </a:rPr>
              <a:t>Error Definitions</a:t>
            </a:r>
          </a:p>
        </p:txBody>
      </p:sp>
      <p:sp>
        <p:nvSpPr>
          <p:cNvPr id="1229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8382000" cy="4648200"/>
          </a:xfrm>
        </p:spPr>
        <p:txBody>
          <a:bodyPr/>
          <a:lstStyle/>
          <a:p>
            <a:pPr marL="609600" indent="-609600" eaLnBrk="1" hangingPunct="1"/>
            <a:r>
              <a:rPr lang="en-US" sz="2900" dirty="0" smtClean="0">
                <a:solidFill>
                  <a:srgbClr val="FF0000"/>
                </a:solidFill>
              </a:rPr>
              <a:t>Estimated Error </a:t>
            </a:r>
            <a:r>
              <a:rPr lang="en-US" sz="2900" dirty="0" smtClean="0"/>
              <a:t>When the true value is not known</a:t>
            </a:r>
            <a:r>
              <a:rPr lang="en-US" sz="1900" dirty="0" smtClean="0"/>
              <a:t> </a:t>
            </a:r>
          </a:p>
        </p:txBody>
      </p:sp>
      <p:graphicFrame>
        <p:nvGraphicFramePr>
          <p:cNvPr id="1229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90600" y="2743200"/>
          <a:ext cx="7391400" cy="307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5" name="Equation" r:id="rId3" imgW="2895480" imgH="1143000" progId="Equation.3">
                  <p:embed/>
                </p:oleObj>
              </mc:Choice>
              <mc:Fallback>
                <p:oleObj name="Equation" r:id="rId3" imgW="2895480" imgH="1143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7391400" cy="307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9D4DDD-1DBF-400B-BE42-737777712562}" type="slidenum">
              <a:rPr lang="ar-SA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AC9DA8-06A3-4AAC-A319-DCAF31FB04D7}" type="slidenum">
              <a:rPr lang="en-US" smtClean="0">
                <a:latin typeface="Tahoma" pitchFamily="34" charset="0"/>
              </a:rPr>
              <a:pPr/>
              <a:t>12</a:t>
            </a:fld>
            <a:endParaRPr lang="en-US" dirty="0" smtClean="0">
              <a:latin typeface="Tahoma" pitchFamily="34" charset="0"/>
            </a:endParaRPr>
          </a:p>
        </p:txBody>
      </p:sp>
      <p:sp>
        <p:nvSpPr>
          <p:cNvPr id="71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Example—Approximate Error</a:t>
            </a:r>
          </a:p>
        </p:txBody>
      </p:sp>
      <p:sp>
        <p:nvSpPr>
          <p:cNvPr id="7184" name="Text Box 4"/>
          <p:cNvSpPr txBox="1">
            <a:spLocks noChangeArrowheads="1"/>
          </p:cNvSpPr>
          <p:nvPr/>
        </p:nvSpPr>
        <p:spPr bwMode="auto">
          <a:xfrm>
            <a:off x="914400" y="1981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For </a:t>
            </a:r>
          </a:p>
        </p:txBody>
      </p:sp>
      <p:sp>
        <p:nvSpPr>
          <p:cNvPr id="7185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447800" y="2057400"/>
          <a:ext cx="1371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1" name="Equation" r:id="rId4" imgW="825500" imgH="228600" progId="Equation.3">
                  <p:embed/>
                </p:oleObj>
              </mc:Choice>
              <mc:Fallback>
                <p:oleObj name="Equation" r:id="rId4" imgW="825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13716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Text Box 7"/>
          <p:cNvSpPr txBox="1">
            <a:spLocks noChangeArrowheads="1"/>
          </p:cNvSpPr>
          <p:nvPr/>
        </p:nvSpPr>
        <p:spPr bwMode="auto">
          <a:xfrm>
            <a:off x="2819400" y="1981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at </a:t>
            </a:r>
          </a:p>
        </p:txBody>
      </p:sp>
      <p:graphicFrame>
        <p:nvGraphicFramePr>
          <p:cNvPr id="7171" name="Object 8"/>
          <p:cNvGraphicFramePr>
            <a:graphicFrameLocks noChangeAspect="1"/>
          </p:cNvGraphicFramePr>
          <p:nvPr/>
        </p:nvGraphicFramePr>
        <p:xfrm>
          <a:off x="3276600" y="20574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2" name="Equation" r:id="rId6" imgW="355320" imgH="177480" progId="Equation.3">
                  <p:embed/>
                </p:oleObj>
              </mc:Choice>
              <mc:Fallback>
                <p:oleObj name="Equation" r:id="rId6" imgW="35532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57400"/>
                        <a:ext cx="609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Text Box 9"/>
          <p:cNvSpPr txBox="1">
            <a:spLocks noChangeArrowheads="1"/>
          </p:cNvSpPr>
          <p:nvPr/>
        </p:nvSpPr>
        <p:spPr bwMode="auto">
          <a:xfrm>
            <a:off x="3886200" y="1981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find the following,</a:t>
            </a:r>
          </a:p>
        </p:txBody>
      </p:sp>
      <p:sp>
        <p:nvSpPr>
          <p:cNvPr id="7188" name="Text Box 10"/>
          <p:cNvSpPr txBox="1">
            <a:spLocks noChangeArrowheads="1"/>
          </p:cNvSpPr>
          <p:nvPr/>
        </p:nvSpPr>
        <p:spPr bwMode="auto">
          <a:xfrm>
            <a:off x="1219200" y="2438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a) </a:t>
            </a:r>
          </a:p>
        </p:txBody>
      </p:sp>
      <p:sp>
        <p:nvSpPr>
          <p:cNvPr id="7189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7172" name="Object 11"/>
          <p:cNvGraphicFramePr>
            <a:graphicFrameLocks noChangeAspect="1"/>
          </p:cNvGraphicFramePr>
          <p:nvPr/>
        </p:nvGraphicFramePr>
        <p:xfrm>
          <a:off x="1676400" y="2514600"/>
          <a:ext cx="5905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3" name="Equation" r:id="rId8" imgW="368280" imgH="203040" progId="Equation.3">
                  <p:embed/>
                </p:oleObj>
              </mc:Choice>
              <mc:Fallback>
                <p:oleObj name="Equation" r:id="rId8" imgW="3682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14600"/>
                        <a:ext cx="59055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Text Box 13"/>
          <p:cNvSpPr txBox="1">
            <a:spLocks noChangeArrowheads="1"/>
          </p:cNvSpPr>
          <p:nvPr/>
        </p:nvSpPr>
        <p:spPr bwMode="auto">
          <a:xfrm>
            <a:off x="2209800" y="2438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using</a:t>
            </a:r>
          </a:p>
        </p:txBody>
      </p:sp>
      <p:sp>
        <p:nvSpPr>
          <p:cNvPr id="7191" name="Rectangle 15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7173" name="Object 14"/>
          <p:cNvGraphicFramePr>
            <a:graphicFrameLocks noChangeAspect="1"/>
          </p:cNvGraphicFramePr>
          <p:nvPr/>
        </p:nvGraphicFramePr>
        <p:xfrm>
          <a:off x="3124200" y="2514600"/>
          <a:ext cx="8382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4" name="Equation" r:id="rId10" imgW="469696" imgH="177723" progId="Equation.3">
                  <p:embed/>
                </p:oleObj>
              </mc:Choice>
              <mc:Fallback>
                <p:oleObj name="Equation" r:id="rId10" imgW="469696" imgH="17772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14600"/>
                        <a:ext cx="838200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2" name="Text Box 16"/>
          <p:cNvSpPr txBox="1">
            <a:spLocks noChangeArrowheads="1"/>
          </p:cNvSpPr>
          <p:nvPr/>
        </p:nvSpPr>
        <p:spPr bwMode="auto">
          <a:xfrm>
            <a:off x="1219200" y="2895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b)</a:t>
            </a:r>
          </a:p>
        </p:txBody>
      </p:sp>
      <p:graphicFrame>
        <p:nvGraphicFramePr>
          <p:cNvPr id="7174" name="Object 17"/>
          <p:cNvGraphicFramePr>
            <a:graphicFrameLocks noChangeAspect="1"/>
          </p:cNvGraphicFramePr>
          <p:nvPr/>
        </p:nvGraphicFramePr>
        <p:xfrm>
          <a:off x="1676400" y="2971800"/>
          <a:ext cx="5905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5" name="Equation" r:id="rId12" imgW="368280" imgH="203040" progId="Equation.3">
                  <p:embed/>
                </p:oleObj>
              </mc:Choice>
              <mc:Fallback>
                <p:oleObj name="Equation" r:id="rId12" imgW="36828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971800"/>
                        <a:ext cx="59055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Text Box 18"/>
          <p:cNvSpPr txBox="1">
            <a:spLocks noChangeArrowheads="1"/>
          </p:cNvSpPr>
          <p:nvPr/>
        </p:nvSpPr>
        <p:spPr bwMode="auto">
          <a:xfrm>
            <a:off x="2286000" y="2895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using</a:t>
            </a:r>
          </a:p>
        </p:txBody>
      </p:sp>
      <p:graphicFrame>
        <p:nvGraphicFramePr>
          <p:cNvPr id="7175" name="Object 19"/>
          <p:cNvGraphicFramePr>
            <a:graphicFrameLocks noChangeAspect="1"/>
          </p:cNvGraphicFramePr>
          <p:nvPr/>
        </p:nvGraphicFramePr>
        <p:xfrm>
          <a:off x="3200400" y="2971800"/>
          <a:ext cx="9747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6" name="Equation" r:id="rId13" imgW="545760" imgH="177480" progId="Equation.3">
                  <p:embed/>
                </p:oleObj>
              </mc:Choice>
              <mc:Fallback>
                <p:oleObj name="Equation" r:id="rId13" imgW="545760" imgH="177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971800"/>
                        <a:ext cx="974725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4" name="Text Box 20"/>
          <p:cNvSpPr txBox="1">
            <a:spLocks noChangeArrowheads="1"/>
          </p:cNvSpPr>
          <p:nvPr/>
        </p:nvSpPr>
        <p:spPr bwMode="auto">
          <a:xfrm>
            <a:off x="1219200" y="3352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c) approximate error for the value of</a:t>
            </a:r>
          </a:p>
        </p:txBody>
      </p:sp>
      <p:graphicFrame>
        <p:nvGraphicFramePr>
          <p:cNvPr id="7176" name="Object 21"/>
          <p:cNvGraphicFramePr>
            <a:graphicFrameLocks noChangeAspect="1"/>
          </p:cNvGraphicFramePr>
          <p:nvPr/>
        </p:nvGraphicFramePr>
        <p:xfrm>
          <a:off x="6324600" y="3429000"/>
          <a:ext cx="5905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7" name="Equation" r:id="rId15" imgW="368280" imgH="203040" progId="Equation.3">
                  <p:embed/>
                </p:oleObj>
              </mc:Choice>
              <mc:Fallback>
                <p:oleObj name="Equation" r:id="rId15" imgW="368280" imgH="203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429000"/>
                        <a:ext cx="59055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5" name="Text Box 22"/>
          <p:cNvSpPr txBox="1">
            <a:spLocks noChangeArrowheads="1"/>
          </p:cNvSpPr>
          <p:nvPr/>
        </p:nvSpPr>
        <p:spPr bwMode="auto">
          <a:xfrm>
            <a:off x="6858000" y="33528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for part b)</a:t>
            </a:r>
          </a:p>
        </p:txBody>
      </p:sp>
      <p:sp>
        <p:nvSpPr>
          <p:cNvPr id="7196" name="Text Box 23"/>
          <p:cNvSpPr txBox="1">
            <a:spLocks noChangeArrowheads="1"/>
          </p:cNvSpPr>
          <p:nvPr/>
        </p:nvSpPr>
        <p:spPr bwMode="auto">
          <a:xfrm>
            <a:off x="914400" y="38100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Solution:</a:t>
            </a:r>
          </a:p>
        </p:txBody>
      </p:sp>
      <p:sp>
        <p:nvSpPr>
          <p:cNvPr id="7197" name="Text Box 24"/>
          <p:cNvSpPr txBox="1">
            <a:spLocks noChangeArrowheads="1"/>
          </p:cNvSpPr>
          <p:nvPr/>
        </p:nvSpPr>
        <p:spPr bwMode="auto">
          <a:xfrm>
            <a:off x="1219200" y="4267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a) For</a:t>
            </a:r>
          </a:p>
        </p:txBody>
      </p:sp>
      <p:sp>
        <p:nvSpPr>
          <p:cNvPr id="7198" name="Rectangle 2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7177" name="Object 25"/>
          <p:cNvGraphicFramePr>
            <a:graphicFrameLocks noChangeAspect="1"/>
          </p:cNvGraphicFramePr>
          <p:nvPr/>
        </p:nvGraphicFramePr>
        <p:xfrm>
          <a:off x="1752600" y="4724400"/>
          <a:ext cx="2438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8" name="Equation" r:id="rId16" imgW="1562100" imgH="393700" progId="Equation.3">
                  <p:embed/>
                </p:oleObj>
              </mc:Choice>
              <mc:Fallback>
                <p:oleObj name="Equation" r:id="rId16" imgW="1562100" imgH="3937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724400"/>
                        <a:ext cx="2438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27"/>
          <p:cNvGraphicFramePr>
            <a:graphicFrameLocks noChangeAspect="1"/>
          </p:cNvGraphicFramePr>
          <p:nvPr/>
        </p:nvGraphicFramePr>
        <p:xfrm>
          <a:off x="2209800" y="43434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9" name="Equation" r:id="rId18" imgW="355320" imgH="177480" progId="Equation.3">
                  <p:embed/>
                </p:oleObj>
              </mc:Choice>
              <mc:Fallback>
                <p:oleObj name="Equation" r:id="rId18" imgW="355320" imgH="177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343400"/>
                        <a:ext cx="609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9" name="Text Box 28"/>
          <p:cNvSpPr txBox="1">
            <a:spLocks noChangeArrowheads="1"/>
          </p:cNvSpPr>
          <p:nvPr/>
        </p:nvSpPr>
        <p:spPr bwMode="auto">
          <a:xfrm>
            <a:off x="2819400" y="4267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and</a:t>
            </a:r>
          </a:p>
        </p:txBody>
      </p:sp>
      <p:graphicFrame>
        <p:nvGraphicFramePr>
          <p:cNvPr id="7179" name="Object 29"/>
          <p:cNvGraphicFramePr>
            <a:graphicFrameLocks noChangeAspect="1"/>
          </p:cNvGraphicFramePr>
          <p:nvPr/>
        </p:nvGraphicFramePr>
        <p:xfrm>
          <a:off x="3505200" y="4343400"/>
          <a:ext cx="8382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0" name="Equation" r:id="rId20" imgW="469696" imgH="177723" progId="Equation.3">
                  <p:embed/>
                </p:oleObj>
              </mc:Choice>
              <mc:Fallback>
                <p:oleObj name="Equation" r:id="rId20" imgW="469696" imgH="17772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838200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0" name="Rectangle 3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7180" name="Object 30"/>
          <p:cNvGraphicFramePr>
            <a:graphicFrameLocks noChangeAspect="1"/>
          </p:cNvGraphicFramePr>
          <p:nvPr/>
        </p:nvGraphicFramePr>
        <p:xfrm>
          <a:off x="1752600" y="5334000"/>
          <a:ext cx="2667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1" name="Equation" r:id="rId21" imgW="1625600" imgH="393700" progId="Equation.3">
                  <p:embed/>
                </p:oleObj>
              </mc:Choice>
              <mc:Fallback>
                <p:oleObj name="Equation" r:id="rId21" imgW="1625600" imgH="3937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334000"/>
                        <a:ext cx="266700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CA8742-1002-42D1-BB54-EBED89AAA3A8}" type="slidenum">
              <a:rPr lang="en-US" smtClean="0">
                <a:latin typeface="Tahoma" pitchFamily="34" charset="0"/>
              </a:rPr>
              <a:pPr/>
              <a:t>13</a:t>
            </a:fld>
            <a:endParaRPr lang="en-US" dirty="0" smtClean="0">
              <a:latin typeface="Tahoma" pitchFamily="34" charset="0"/>
            </a:endParaRPr>
          </a:p>
        </p:txBody>
      </p:sp>
      <p:sp>
        <p:nvSpPr>
          <p:cNvPr id="8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Example (cont.)</a:t>
            </a:r>
          </a:p>
        </p:txBody>
      </p:sp>
      <p:sp>
        <p:nvSpPr>
          <p:cNvPr id="8205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209800" y="2514600"/>
          <a:ext cx="1676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8" name="Equation" r:id="rId4" imgW="1028254" imgH="393529" progId="Equation.3">
                  <p:embed/>
                </p:oleObj>
              </mc:Choice>
              <mc:Fallback>
                <p:oleObj name="Equation" r:id="rId4" imgW="1028254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14600"/>
                        <a:ext cx="1676400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6"/>
          <p:cNvSpPr txBox="1">
            <a:spLocks noChangeArrowheads="1"/>
          </p:cNvSpPr>
          <p:nvPr/>
        </p:nvSpPr>
        <p:spPr bwMode="auto">
          <a:xfrm>
            <a:off x="1066800" y="1981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Solution: (cont.)</a:t>
            </a:r>
          </a:p>
        </p:txBody>
      </p:sp>
      <p:sp>
        <p:nvSpPr>
          <p:cNvPr id="8207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8195" name="Object 7"/>
          <p:cNvGraphicFramePr>
            <a:graphicFrameLocks noChangeAspect="1"/>
          </p:cNvGraphicFramePr>
          <p:nvPr/>
        </p:nvGraphicFramePr>
        <p:xfrm>
          <a:off x="2209800" y="3200400"/>
          <a:ext cx="19050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9" name="Equation" r:id="rId6" imgW="1219200" imgH="419100" progId="Equation.3">
                  <p:embed/>
                </p:oleObj>
              </mc:Choice>
              <mc:Fallback>
                <p:oleObj name="Equation" r:id="rId6" imgW="12192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00400"/>
                        <a:ext cx="1905000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8196" name="Object 9"/>
          <p:cNvGraphicFramePr>
            <a:graphicFrameLocks noChangeAspect="1"/>
          </p:cNvGraphicFramePr>
          <p:nvPr/>
        </p:nvGraphicFramePr>
        <p:xfrm>
          <a:off x="2209800" y="4038600"/>
          <a:ext cx="17526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0" name="Equation" r:id="rId8" imgW="1155700" imgH="393700" progId="Equation.3">
                  <p:embed/>
                </p:oleObj>
              </mc:Choice>
              <mc:Fallback>
                <p:oleObj name="Equation" r:id="rId8" imgW="11557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1752600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Rectangle 12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8197" name="Object 11"/>
          <p:cNvGraphicFramePr>
            <a:graphicFrameLocks noChangeAspect="1"/>
          </p:cNvGraphicFramePr>
          <p:nvPr/>
        </p:nvGraphicFramePr>
        <p:xfrm>
          <a:off x="4038600" y="4191000"/>
          <a:ext cx="9906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1" name="Equation" r:id="rId10" imgW="571004" imgH="177646" progId="Equation.3">
                  <p:embed/>
                </p:oleObj>
              </mc:Choice>
              <mc:Fallback>
                <p:oleObj name="Equation" r:id="rId10" imgW="571004" imgH="17764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91000"/>
                        <a:ext cx="990600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Text Box 13"/>
          <p:cNvSpPr txBox="1">
            <a:spLocks noChangeArrowheads="1"/>
          </p:cNvSpPr>
          <p:nvPr/>
        </p:nvSpPr>
        <p:spPr bwMode="auto">
          <a:xfrm>
            <a:off x="1066800" y="4572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b) For </a:t>
            </a:r>
          </a:p>
        </p:txBody>
      </p:sp>
      <p:graphicFrame>
        <p:nvGraphicFramePr>
          <p:cNvPr id="8198" name="Object 14"/>
          <p:cNvGraphicFramePr>
            <a:graphicFrameLocks noChangeAspect="1"/>
          </p:cNvGraphicFramePr>
          <p:nvPr/>
        </p:nvGraphicFramePr>
        <p:xfrm>
          <a:off x="2057400" y="46482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2" name="Equation" r:id="rId12" imgW="355320" imgH="177480" progId="Equation.3">
                  <p:embed/>
                </p:oleObj>
              </mc:Choice>
              <mc:Fallback>
                <p:oleObj name="Equation" r:id="rId12" imgW="355320" imgH="177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648200"/>
                        <a:ext cx="609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Text Box 15"/>
          <p:cNvSpPr txBox="1">
            <a:spLocks noChangeArrowheads="1"/>
          </p:cNvSpPr>
          <p:nvPr/>
        </p:nvSpPr>
        <p:spPr bwMode="auto">
          <a:xfrm>
            <a:off x="2667000" y="4572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and</a:t>
            </a:r>
          </a:p>
        </p:txBody>
      </p:sp>
      <p:graphicFrame>
        <p:nvGraphicFramePr>
          <p:cNvPr id="8199" name="Object 16"/>
          <p:cNvGraphicFramePr>
            <a:graphicFrameLocks noChangeAspect="1"/>
          </p:cNvGraphicFramePr>
          <p:nvPr/>
        </p:nvGraphicFramePr>
        <p:xfrm>
          <a:off x="3352800" y="4648200"/>
          <a:ext cx="9747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3" name="Equation" r:id="rId14" imgW="545760" imgH="177480" progId="Equation.3">
                  <p:embed/>
                </p:oleObj>
              </mc:Choice>
              <mc:Fallback>
                <p:oleObj name="Equation" r:id="rId14" imgW="545760" imgH="177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648200"/>
                        <a:ext cx="974725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Rectangle 1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8200" name="Object 17"/>
          <p:cNvGraphicFramePr>
            <a:graphicFrameLocks noChangeAspect="1"/>
          </p:cNvGraphicFramePr>
          <p:nvPr/>
        </p:nvGraphicFramePr>
        <p:xfrm>
          <a:off x="1676400" y="5029200"/>
          <a:ext cx="2590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4" name="Equation" r:id="rId16" imgW="1701800" imgH="393700" progId="Equation.3">
                  <p:embed/>
                </p:oleObj>
              </mc:Choice>
              <mc:Fallback>
                <p:oleObj name="Equation" r:id="rId16" imgW="1701800" imgH="393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029200"/>
                        <a:ext cx="25908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Rectangle 2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8201" name="Object 19"/>
          <p:cNvGraphicFramePr>
            <a:graphicFrameLocks noChangeAspect="1"/>
          </p:cNvGraphicFramePr>
          <p:nvPr/>
        </p:nvGraphicFramePr>
        <p:xfrm>
          <a:off x="2286000" y="5638800"/>
          <a:ext cx="1752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5" name="Equation" r:id="rId18" imgW="1104900" imgH="393700" progId="Equation.3">
                  <p:embed/>
                </p:oleObj>
              </mc:Choice>
              <mc:Fallback>
                <p:oleObj name="Equation" r:id="rId18" imgW="1104900" imgH="3937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38800"/>
                        <a:ext cx="17526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C32201-11B7-4694-99A7-4F9C55BCFAED}" type="slidenum">
              <a:rPr lang="en-US" smtClean="0">
                <a:latin typeface="Tahoma" pitchFamily="34" charset="0"/>
              </a:rPr>
              <a:pPr/>
              <a:t>14</a:t>
            </a:fld>
            <a:endParaRPr lang="en-US" dirty="0" smtClean="0">
              <a:latin typeface="Tahoma" pitchFamily="34" charset="0"/>
            </a:endParaRPr>
          </a:p>
        </p:txBody>
      </p:sp>
      <p:sp>
        <p:nvSpPr>
          <p:cNvPr id="9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Example (cont.)</a:t>
            </a:r>
          </a:p>
        </p:txBody>
      </p:sp>
      <p:sp>
        <p:nvSpPr>
          <p:cNvPr id="9228" name="Text Box 4"/>
          <p:cNvSpPr txBox="1">
            <a:spLocks noChangeArrowheads="1"/>
          </p:cNvSpPr>
          <p:nvPr/>
        </p:nvSpPr>
        <p:spPr bwMode="auto">
          <a:xfrm>
            <a:off x="990600" y="1981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Solution: (cont.)</a:t>
            </a:r>
          </a:p>
        </p:txBody>
      </p:sp>
      <p:sp>
        <p:nvSpPr>
          <p:cNvPr id="9229" name="Rectangle 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1905000" y="2438400"/>
          <a:ext cx="20574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3" name="Equation" r:id="rId4" imgW="1270000" imgH="419100" progId="Equation.3">
                  <p:embed/>
                </p:oleObj>
              </mc:Choice>
              <mc:Fallback>
                <p:oleObj name="Equation" r:id="rId4" imgW="12700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8400"/>
                        <a:ext cx="20574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9219" name="Object 7"/>
          <p:cNvGraphicFramePr>
            <a:graphicFrameLocks noChangeAspect="1"/>
          </p:cNvGraphicFramePr>
          <p:nvPr/>
        </p:nvGraphicFramePr>
        <p:xfrm>
          <a:off x="1905000" y="3200400"/>
          <a:ext cx="16764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4" name="Equation" r:id="rId6" imgW="1079032" imgH="393529" progId="Equation.3">
                  <p:embed/>
                </p:oleObj>
              </mc:Choice>
              <mc:Fallback>
                <p:oleObj name="Equation" r:id="rId6" imgW="1079032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00400"/>
                        <a:ext cx="1676400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10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9220" name="Object 9"/>
          <p:cNvGraphicFramePr>
            <a:graphicFrameLocks noChangeAspect="1"/>
          </p:cNvGraphicFramePr>
          <p:nvPr/>
        </p:nvGraphicFramePr>
        <p:xfrm>
          <a:off x="3657600" y="3352800"/>
          <a:ext cx="9144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5" name="Equation" r:id="rId8" imgW="583693" imgH="177646" progId="Equation.3">
                  <p:embed/>
                </p:oleObj>
              </mc:Choice>
              <mc:Fallback>
                <p:oleObj name="Equation" r:id="rId8" imgW="583693" imgH="17764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352800"/>
                        <a:ext cx="914400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Text Box 11"/>
          <p:cNvSpPr txBox="1">
            <a:spLocks noChangeArrowheads="1"/>
          </p:cNvSpPr>
          <p:nvPr/>
        </p:nvSpPr>
        <p:spPr bwMode="auto">
          <a:xfrm>
            <a:off x="1066800" y="38862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c) So the approximate error,</a:t>
            </a:r>
          </a:p>
        </p:txBody>
      </p:sp>
      <p:sp>
        <p:nvSpPr>
          <p:cNvPr id="92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9221" name="Object 12"/>
          <p:cNvGraphicFramePr>
            <a:graphicFrameLocks noChangeAspect="1"/>
          </p:cNvGraphicFramePr>
          <p:nvPr/>
        </p:nvGraphicFramePr>
        <p:xfrm>
          <a:off x="5029200" y="3962400"/>
          <a:ext cx="333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6" name="Equation" r:id="rId10" imgW="203112" imgH="228501" progId="Equation.3">
                  <p:embed/>
                </p:oleObj>
              </mc:Choice>
              <mc:Fallback>
                <p:oleObj name="Equation" r:id="rId10" imgW="203112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62400"/>
                        <a:ext cx="3333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Text Box 14"/>
          <p:cNvSpPr txBox="1">
            <a:spLocks noChangeArrowheads="1"/>
          </p:cNvSpPr>
          <p:nvPr/>
        </p:nvSpPr>
        <p:spPr bwMode="auto">
          <a:xfrm>
            <a:off x="5410200" y="3886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is</a:t>
            </a:r>
          </a:p>
        </p:txBody>
      </p:sp>
      <p:sp>
        <p:nvSpPr>
          <p:cNvPr id="9235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9222" name="Object 15"/>
          <p:cNvGraphicFramePr>
            <a:graphicFrameLocks noChangeAspect="1"/>
          </p:cNvGraphicFramePr>
          <p:nvPr/>
        </p:nvGraphicFramePr>
        <p:xfrm>
          <a:off x="1524000" y="4343400"/>
          <a:ext cx="685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7" name="Equation" r:id="rId12" imgW="368280" imgH="228600" progId="Equation.3">
                  <p:embed/>
                </p:oleObj>
              </mc:Choice>
              <mc:Fallback>
                <p:oleObj name="Equation" r:id="rId12" imgW="36828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6858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17"/>
          <p:cNvSpPr txBox="1">
            <a:spLocks noChangeArrowheads="1"/>
          </p:cNvSpPr>
          <p:nvPr/>
        </p:nvSpPr>
        <p:spPr bwMode="auto">
          <a:xfrm>
            <a:off x="2057400" y="4343400"/>
            <a:ext cx="586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Present Approximation – Previous Approximation</a:t>
            </a:r>
          </a:p>
        </p:txBody>
      </p:sp>
      <p:sp>
        <p:nvSpPr>
          <p:cNvPr id="9237" name="Rectangle 19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9223" name="Object 18"/>
          <p:cNvGraphicFramePr>
            <a:graphicFrameLocks noChangeAspect="1"/>
          </p:cNvGraphicFramePr>
          <p:nvPr/>
        </p:nvGraphicFramePr>
        <p:xfrm>
          <a:off x="1905000" y="4800600"/>
          <a:ext cx="18288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8" name="Equation" r:id="rId14" imgW="1129810" imgH="177723" progId="Equation.3">
                  <p:embed/>
                </p:oleObj>
              </mc:Choice>
              <mc:Fallback>
                <p:oleObj name="Equation" r:id="rId14" imgW="1129810" imgH="17772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00600"/>
                        <a:ext cx="18288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8" name="Rectangle 21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9224" name="Object 20"/>
          <p:cNvGraphicFramePr>
            <a:graphicFrameLocks noChangeAspect="1"/>
          </p:cNvGraphicFramePr>
          <p:nvPr/>
        </p:nvGraphicFramePr>
        <p:xfrm>
          <a:off x="1905000" y="5181600"/>
          <a:ext cx="12192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9" name="Equation" r:id="rId16" imgW="748975" imgH="177723" progId="Equation.3">
                  <p:embed/>
                </p:oleObj>
              </mc:Choice>
              <mc:Fallback>
                <p:oleObj name="Equation" r:id="rId16" imgW="748975" imgH="17772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81600"/>
                        <a:ext cx="1219200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248DC8-9886-4CFC-92BB-B418AEA516B6}" type="slidenum">
              <a:rPr lang="en-US" smtClean="0">
                <a:latin typeface="Tahoma" pitchFamily="34" charset="0"/>
              </a:rPr>
              <a:pPr/>
              <a:t>15</a:t>
            </a:fld>
            <a:endParaRPr lang="en-US" dirty="0" smtClean="0">
              <a:latin typeface="Tahoma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Relative Approximate Error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7724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Defined as the ratio between the approximate error and the present approximation.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</p:txBody>
      </p:sp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762000" y="36576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Relative Approximate Error ( </a:t>
            </a:r>
          </a:p>
        </p:txBody>
      </p:sp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4876800" y="3429000"/>
            <a:ext cx="320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Approximate Error</a:t>
            </a:r>
          </a:p>
        </p:txBody>
      </p:sp>
      <p:sp>
        <p:nvSpPr>
          <p:cNvPr id="10249" name="Line 6"/>
          <p:cNvSpPr>
            <a:spLocks noChangeShapeType="1"/>
          </p:cNvSpPr>
          <p:nvPr/>
        </p:nvSpPr>
        <p:spPr bwMode="auto">
          <a:xfrm>
            <a:off x="4800600" y="38862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0250" name="Text Box 7"/>
          <p:cNvSpPr txBox="1">
            <a:spLocks noChangeArrowheads="1"/>
          </p:cNvSpPr>
          <p:nvPr/>
        </p:nvSpPr>
        <p:spPr bwMode="auto">
          <a:xfrm>
            <a:off x="4724400" y="3962400"/>
            <a:ext cx="320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Present Approximation</a:t>
            </a:r>
          </a:p>
        </p:txBody>
      </p:sp>
      <p:sp>
        <p:nvSpPr>
          <p:cNvPr id="1025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0242" name="Object 8"/>
          <p:cNvGraphicFramePr>
            <a:graphicFrameLocks noChangeAspect="1"/>
          </p:cNvGraphicFramePr>
          <p:nvPr/>
        </p:nvGraphicFramePr>
        <p:xfrm>
          <a:off x="4038600" y="36576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Equation" r:id="rId4" imgW="190500" imgH="228600" progId="Equation.3">
                  <p:embed/>
                </p:oleObj>
              </mc:Choice>
              <mc:Fallback>
                <p:oleObj name="Equation" r:id="rId4" imgW="1905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657600"/>
                        <a:ext cx="317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10"/>
          <p:cNvSpPr txBox="1">
            <a:spLocks noChangeArrowheads="1"/>
          </p:cNvSpPr>
          <p:nvPr/>
        </p:nvSpPr>
        <p:spPr bwMode="auto">
          <a:xfrm>
            <a:off x="4191000" y="36576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) 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BB5B1E-E8CE-4760-910A-790B700D86E9}" type="slidenum">
              <a:rPr lang="en-US" smtClean="0">
                <a:latin typeface="Tahoma" pitchFamily="34" charset="0"/>
              </a:rPr>
              <a:pPr/>
              <a:t>16</a:t>
            </a:fld>
            <a:endParaRPr lang="en-US" dirty="0" smtClean="0">
              <a:latin typeface="Tahoma" pitchFamily="34" charset="0"/>
            </a:endParaRPr>
          </a:p>
        </p:txBody>
      </p:sp>
      <p:sp>
        <p:nvSpPr>
          <p:cNvPr id="112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FF0000"/>
                </a:solidFill>
              </a:rPr>
              <a:t>Example—Relative Approximate Error</a:t>
            </a:r>
          </a:p>
        </p:txBody>
      </p:sp>
      <p:sp>
        <p:nvSpPr>
          <p:cNvPr id="11280" name="Text Box 4"/>
          <p:cNvSpPr txBox="1">
            <a:spLocks noChangeArrowheads="1"/>
          </p:cNvSpPr>
          <p:nvPr/>
        </p:nvSpPr>
        <p:spPr bwMode="auto">
          <a:xfrm>
            <a:off x="914400" y="2057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For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1524000" y="2057400"/>
          <a:ext cx="1371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7" name="Equation" r:id="rId4" imgW="825500" imgH="228600" progId="Equation.3">
                  <p:embed/>
                </p:oleObj>
              </mc:Choice>
              <mc:Fallback>
                <p:oleObj name="Equation" r:id="rId4" imgW="825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13716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Text Box 6"/>
          <p:cNvSpPr txBox="1">
            <a:spLocks noChangeArrowheads="1"/>
          </p:cNvSpPr>
          <p:nvPr/>
        </p:nvSpPr>
        <p:spPr bwMode="auto">
          <a:xfrm>
            <a:off x="2895600" y="2057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at</a:t>
            </a:r>
          </a:p>
        </p:txBody>
      </p:sp>
      <p:graphicFrame>
        <p:nvGraphicFramePr>
          <p:cNvPr id="11267" name="Object 7"/>
          <p:cNvGraphicFramePr>
            <a:graphicFrameLocks noChangeAspect="1"/>
          </p:cNvGraphicFramePr>
          <p:nvPr/>
        </p:nvGraphicFramePr>
        <p:xfrm>
          <a:off x="3352800" y="21336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8" name="Equation" r:id="rId6" imgW="355320" imgH="177480" progId="Equation.3">
                  <p:embed/>
                </p:oleObj>
              </mc:Choice>
              <mc:Fallback>
                <p:oleObj name="Equation" r:id="rId6" imgW="35532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609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8"/>
          <p:cNvSpPr txBox="1">
            <a:spLocks noChangeArrowheads="1"/>
          </p:cNvSpPr>
          <p:nvPr/>
        </p:nvSpPr>
        <p:spPr bwMode="auto">
          <a:xfrm>
            <a:off x="3886200" y="2057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, find the relative approximate</a:t>
            </a:r>
          </a:p>
        </p:txBody>
      </p:sp>
      <p:sp>
        <p:nvSpPr>
          <p:cNvPr id="11283" name="Text Box 9"/>
          <p:cNvSpPr txBox="1">
            <a:spLocks noChangeArrowheads="1"/>
          </p:cNvSpPr>
          <p:nvPr/>
        </p:nvSpPr>
        <p:spPr bwMode="auto">
          <a:xfrm>
            <a:off x="914400" y="243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error using values from </a:t>
            </a:r>
          </a:p>
        </p:txBody>
      </p:sp>
      <p:graphicFrame>
        <p:nvGraphicFramePr>
          <p:cNvPr id="11268" name="Object 10"/>
          <p:cNvGraphicFramePr>
            <a:graphicFrameLocks noChangeAspect="1"/>
          </p:cNvGraphicFramePr>
          <p:nvPr/>
        </p:nvGraphicFramePr>
        <p:xfrm>
          <a:off x="4267200" y="2514600"/>
          <a:ext cx="80486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9" name="Equation" r:id="rId8" imgW="469696" imgH="177723" progId="Equation.3">
                  <p:embed/>
                </p:oleObj>
              </mc:Choice>
              <mc:Fallback>
                <p:oleObj name="Equation" r:id="rId8" imgW="469696" imgH="17772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14600"/>
                        <a:ext cx="804863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Text Box 11"/>
          <p:cNvSpPr txBox="1">
            <a:spLocks noChangeArrowheads="1"/>
          </p:cNvSpPr>
          <p:nvPr/>
        </p:nvSpPr>
        <p:spPr bwMode="auto">
          <a:xfrm>
            <a:off x="5029200" y="243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and</a:t>
            </a:r>
          </a:p>
        </p:txBody>
      </p:sp>
      <p:graphicFrame>
        <p:nvGraphicFramePr>
          <p:cNvPr id="11269" name="Object 12"/>
          <p:cNvGraphicFramePr>
            <a:graphicFrameLocks noChangeAspect="1"/>
          </p:cNvGraphicFramePr>
          <p:nvPr/>
        </p:nvGraphicFramePr>
        <p:xfrm>
          <a:off x="5715000" y="2514600"/>
          <a:ext cx="9144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0" name="Equation" r:id="rId10" imgW="545760" imgH="177480" progId="Equation.3">
                  <p:embed/>
                </p:oleObj>
              </mc:Choice>
              <mc:Fallback>
                <p:oleObj name="Equation" r:id="rId10" imgW="54576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9144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Text Box 13"/>
          <p:cNvSpPr txBox="1">
            <a:spLocks noChangeArrowheads="1"/>
          </p:cNvSpPr>
          <p:nvPr/>
        </p:nvSpPr>
        <p:spPr bwMode="auto">
          <a:xfrm>
            <a:off x="914400" y="28956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Solution:</a:t>
            </a:r>
          </a:p>
        </p:txBody>
      </p:sp>
      <p:sp>
        <p:nvSpPr>
          <p:cNvPr id="11286" name="Text Box 14"/>
          <p:cNvSpPr txBox="1">
            <a:spLocks noChangeArrowheads="1"/>
          </p:cNvSpPr>
          <p:nvPr/>
        </p:nvSpPr>
        <p:spPr bwMode="auto">
          <a:xfrm>
            <a:off x="914400" y="32766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From Example 3, the approximate value of </a:t>
            </a:r>
          </a:p>
        </p:txBody>
      </p:sp>
      <p:sp>
        <p:nvSpPr>
          <p:cNvPr id="11287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1270" name="Object 15"/>
          <p:cNvGraphicFramePr>
            <a:graphicFrameLocks noChangeAspect="1"/>
          </p:cNvGraphicFramePr>
          <p:nvPr/>
        </p:nvGraphicFramePr>
        <p:xfrm>
          <a:off x="6858000" y="3352800"/>
          <a:ext cx="15033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1" name="Equation" r:id="rId12" imgW="927000" imgH="203040" progId="Equation.3">
                  <p:embed/>
                </p:oleObj>
              </mc:Choice>
              <mc:Fallback>
                <p:oleObj name="Equation" r:id="rId12" imgW="92700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52800"/>
                        <a:ext cx="150336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8" name="Text Box 17"/>
          <p:cNvSpPr txBox="1">
            <a:spLocks noChangeArrowheads="1"/>
          </p:cNvSpPr>
          <p:nvPr/>
        </p:nvSpPr>
        <p:spPr bwMode="auto">
          <a:xfrm>
            <a:off x="914400" y="3657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using</a:t>
            </a:r>
          </a:p>
        </p:txBody>
      </p:sp>
      <p:graphicFrame>
        <p:nvGraphicFramePr>
          <p:cNvPr id="11271" name="Object 18"/>
          <p:cNvGraphicFramePr>
            <a:graphicFrameLocks noChangeAspect="1"/>
          </p:cNvGraphicFramePr>
          <p:nvPr/>
        </p:nvGraphicFramePr>
        <p:xfrm>
          <a:off x="1828800" y="3733800"/>
          <a:ext cx="80486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2" name="Equation" r:id="rId14" imgW="469696" imgH="177723" progId="Equation.3">
                  <p:embed/>
                </p:oleObj>
              </mc:Choice>
              <mc:Fallback>
                <p:oleObj name="Equation" r:id="rId14" imgW="469696" imgH="17772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33800"/>
                        <a:ext cx="804863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Text Box 19"/>
          <p:cNvSpPr txBox="1">
            <a:spLocks noChangeArrowheads="1"/>
          </p:cNvSpPr>
          <p:nvPr/>
        </p:nvSpPr>
        <p:spPr bwMode="auto">
          <a:xfrm>
            <a:off x="2590800" y="3657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and</a:t>
            </a:r>
          </a:p>
        </p:txBody>
      </p:sp>
      <p:sp>
        <p:nvSpPr>
          <p:cNvPr id="11290" name="Rectangle 2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1272" name="Object 20"/>
          <p:cNvGraphicFramePr>
            <a:graphicFrameLocks noChangeAspect="1"/>
          </p:cNvGraphicFramePr>
          <p:nvPr/>
        </p:nvGraphicFramePr>
        <p:xfrm>
          <a:off x="3297238" y="3754438"/>
          <a:ext cx="155733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3" name="Equation" r:id="rId15" imgW="939600" imgH="203040" progId="Equation.3">
                  <p:embed/>
                </p:oleObj>
              </mc:Choice>
              <mc:Fallback>
                <p:oleObj name="Equation" r:id="rId15" imgW="939600" imgH="203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3754438"/>
                        <a:ext cx="1557337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Text Box 22"/>
          <p:cNvSpPr txBox="1">
            <a:spLocks noChangeArrowheads="1"/>
          </p:cNvSpPr>
          <p:nvPr/>
        </p:nvSpPr>
        <p:spPr bwMode="auto">
          <a:xfrm>
            <a:off x="4876800" y="3657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using</a:t>
            </a:r>
          </a:p>
        </p:txBody>
      </p:sp>
      <p:graphicFrame>
        <p:nvGraphicFramePr>
          <p:cNvPr id="11273" name="Object 23"/>
          <p:cNvGraphicFramePr>
            <a:graphicFrameLocks noChangeAspect="1"/>
          </p:cNvGraphicFramePr>
          <p:nvPr/>
        </p:nvGraphicFramePr>
        <p:xfrm>
          <a:off x="5715000" y="3733800"/>
          <a:ext cx="9144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4" name="Equation" r:id="rId17" imgW="545760" imgH="177480" progId="Equation.3">
                  <p:embed/>
                </p:oleObj>
              </mc:Choice>
              <mc:Fallback>
                <p:oleObj name="Equation" r:id="rId17" imgW="545760" imgH="177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733800"/>
                        <a:ext cx="9144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24"/>
          <p:cNvGraphicFramePr>
            <a:graphicFrameLocks noChangeAspect="1"/>
          </p:cNvGraphicFramePr>
          <p:nvPr/>
        </p:nvGraphicFramePr>
        <p:xfrm>
          <a:off x="1447800" y="4114800"/>
          <a:ext cx="685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5" name="Equation" r:id="rId18" imgW="368280" imgH="228600" progId="Equation.3">
                  <p:embed/>
                </p:oleObj>
              </mc:Choice>
              <mc:Fallback>
                <p:oleObj name="Equation" r:id="rId18" imgW="36828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14800"/>
                        <a:ext cx="6858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2" name="Text Box 25"/>
          <p:cNvSpPr txBox="1">
            <a:spLocks noChangeArrowheads="1"/>
          </p:cNvSpPr>
          <p:nvPr/>
        </p:nvSpPr>
        <p:spPr bwMode="auto">
          <a:xfrm>
            <a:off x="2057400" y="4114800"/>
            <a:ext cx="586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Present Approximation – Previous Approximation</a:t>
            </a:r>
          </a:p>
        </p:txBody>
      </p:sp>
      <p:graphicFrame>
        <p:nvGraphicFramePr>
          <p:cNvPr id="11275" name="Object 26"/>
          <p:cNvGraphicFramePr>
            <a:graphicFrameLocks noChangeAspect="1"/>
          </p:cNvGraphicFramePr>
          <p:nvPr/>
        </p:nvGraphicFramePr>
        <p:xfrm>
          <a:off x="1828800" y="4572000"/>
          <a:ext cx="18288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6" name="Equation" r:id="rId20" imgW="1129810" imgH="177723" progId="Equation.3">
                  <p:embed/>
                </p:oleObj>
              </mc:Choice>
              <mc:Fallback>
                <p:oleObj name="Equation" r:id="rId20" imgW="1129810" imgH="17772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0"/>
                        <a:ext cx="18288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27"/>
          <p:cNvGraphicFramePr>
            <a:graphicFrameLocks noChangeAspect="1"/>
          </p:cNvGraphicFramePr>
          <p:nvPr/>
        </p:nvGraphicFramePr>
        <p:xfrm>
          <a:off x="1828800" y="4953000"/>
          <a:ext cx="12192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7" name="Equation" r:id="rId22" imgW="748975" imgH="177723" progId="Equation.3">
                  <p:embed/>
                </p:oleObj>
              </mc:Choice>
              <mc:Fallback>
                <p:oleObj name="Equation" r:id="rId22" imgW="748975" imgH="17772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953000"/>
                        <a:ext cx="1219200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ar-SA" b="1" kern="1200" dirty="0" smtClean="0">
                <a:solidFill>
                  <a:srgbClr val="FF0000"/>
                </a:solidFill>
              </a:rPr>
              <a:t>Types Error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Truncation Error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400" dirty="0" smtClean="0"/>
              <a:t>This refers to errors introduced when a more complicated mathematical expression is replaced with a more elementary formula.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000" dirty="0" smtClean="0"/>
              <a:t>Truncation errors are those that result from using an approximation in place of an exact mathematical procedure.</a:t>
            </a:r>
            <a:endParaRPr lang="en-US" sz="2200" dirty="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Round-off Error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400" dirty="0" smtClean="0"/>
              <a:t>A computer’s representation of real numbers is limited to the fixed precision of the mantissa. True values are sometimes not stored exactly by a computer’s representation. This is called round-off error</a:t>
            </a:r>
          </a:p>
          <a:p>
            <a:pPr marL="609600" indent="-609600">
              <a:buNone/>
            </a:pPr>
            <a:r>
              <a:rPr lang="en-US" sz="2000" dirty="0" smtClean="0"/>
              <a:t>Round-off error is due to the fact that computers can only represent quantities with a finite number of digits. 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04800" y="1524000"/>
            <a:ext cx="8839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800" dirty="0"/>
          </a:p>
          <a:p>
            <a:pPr marL="609600" indent="-609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en-US" sz="2000" dirty="0"/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DDF7B4-C709-4424-ADAD-D9273060F581}" type="slidenum">
              <a:rPr lang="ar-SA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6DDD77-CEF3-4275-A9B6-9625AC618F7C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Example of Truncation Error</a:t>
            </a:r>
          </a:p>
        </p:txBody>
      </p:sp>
      <p:sp>
        <p:nvSpPr>
          <p:cNvPr id="7175" name="Text Box 3"/>
          <p:cNvSpPr txBox="1">
            <a:spLocks noChangeArrowheads="1"/>
          </p:cNvSpPr>
          <p:nvPr/>
        </p:nvSpPr>
        <p:spPr bwMode="auto">
          <a:xfrm>
            <a:off x="838200" y="2057400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/>
              <a:t>Taking only a few terms of a </a:t>
            </a:r>
            <a:r>
              <a:rPr lang="en-US" sz="2800" dirty="0" err="1"/>
              <a:t>Maclaurin</a:t>
            </a:r>
            <a:r>
              <a:rPr lang="en-US" sz="2800" dirty="0"/>
              <a:t> series to</a:t>
            </a:r>
          </a:p>
        </p:txBody>
      </p:sp>
      <p:sp>
        <p:nvSpPr>
          <p:cNvPr id="7176" name="Text Box 4"/>
          <p:cNvSpPr txBox="1">
            <a:spLocks noChangeArrowheads="1"/>
          </p:cNvSpPr>
          <p:nvPr/>
        </p:nvSpPr>
        <p:spPr bwMode="auto">
          <a:xfrm>
            <a:off x="838200" y="25146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/>
              <a:t>approximate </a:t>
            </a:r>
          </a:p>
        </p:txBody>
      </p:sp>
      <p:sp>
        <p:nvSpPr>
          <p:cNvPr id="7177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6"/>
          <p:cNvGraphicFramePr>
            <a:graphicFrameLocks noChangeAspect="1"/>
          </p:cNvGraphicFramePr>
          <p:nvPr/>
        </p:nvGraphicFramePr>
        <p:xfrm>
          <a:off x="1662113" y="2971800"/>
          <a:ext cx="527208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5" name="Equation" r:id="rId4" imgW="2082600" imgH="419040" progId="Equation.3">
                  <p:embed/>
                </p:oleObj>
              </mc:Choice>
              <mc:Fallback>
                <p:oleObj name="Equation" r:id="rId4" imgW="208260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2971800"/>
                        <a:ext cx="5272087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1" name="Object 8"/>
          <p:cNvGraphicFramePr>
            <a:graphicFrameLocks noChangeAspect="1"/>
          </p:cNvGraphicFramePr>
          <p:nvPr/>
        </p:nvGraphicFramePr>
        <p:xfrm>
          <a:off x="2971800" y="2514600"/>
          <a:ext cx="4143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6" name="Equation" r:id="rId6" imgW="177569" imgH="202936" progId="Equation.3">
                  <p:embed/>
                </p:oleObj>
              </mc:Choice>
              <mc:Fallback>
                <p:oleObj name="Equation" r:id="rId6" imgW="177569" imgH="20293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14600"/>
                        <a:ext cx="4143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9"/>
          <p:cNvSpPr txBox="1">
            <a:spLocks noChangeArrowheads="1"/>
          </p:cNvSpPr>
          <p:nvPr/>
        </p:nvSpPr>
        <p:spPr bwMode="auto">
          <a:xfrm>
            <a:off x="1066800" y="419100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/>
              <a:t>If only 3 terms are used,</a:t>
            </a:r>
          </a:p>
        </p:txBody>
      </p:sp>
      <p:sp>
        <p:nvSpPr>
          <p:cNvPr id="718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2" name="Object 11"/>
          <p:cNvGraphicFramePr>
            <a:graphicFrameLocks noChangeAspect="1"/>
          </p:cNvGraphicFramePr>
          <p:nvPr/>
        </p:nvGraphicFramePr>
        <p:xfrm>
          <a:off x="1447800" y="4572000"/>
          <a:ext cx="49323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7" name="Equation" r:id="rId8" imgW="2286000" imgH="482400" progId="Equation.3">
                  <p:embed/>
                </p:oleObj>
              </mc:Choice>
              <mc:Fallback>
                <p:oleObj name="Equation" r:id="rId8" imgW="228600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0"/>
                        <a:ext cx="4932363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ar-SA" b="1" kern="1200" dirty="0" smtClean="0">
                <a:solidFill>
                  <a:srgbClr val="FF0000"/>
                </a:solidFill>
              </a:rPr>
              <a:t>Significant Digits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endParaRPr lang="en-US" smtClean="0"/>
          </a:p>
          <a:p>
            <a:pPr marL="609600" indent="-609600" eaLnBrk="1" hangingPunct="1"/>
            <a:endParaRPr lang="en-US" sz="2000" smtClean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609600" y="21336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800"/>
          </a:p>
          <a:p>
            <a:pPr marL="609600" indent="-609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sz="3200"/>
              <a:t>Significant digits are those digits that can be used with confidence.</a:t>
            </a:r>
          </a:p>
          <a:p>
            <a:pPr marL="609600" indent="-609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en-US" sz="2000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B8548C-FFEA-4B9C-94FE-D53DDBAA6288}" type="slidenum">
              <a:rPr lang="ar-SA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endParaRPr lang="en-US" sz="4400" b="1" dirty="0" smtClean="0">
              <a:solidFill>
                <a:srgbClr val="FF0000"/>
              </a:solidFill>
            </a:endParaRPr>
          </a:p>
          <a:p>
            <a:pPr algn="ctr">
              <a:buFont typeface="Wingdings" pitchFamily="2" charset="2"/>
              <a:buNone/>
            </a:pPr>
            <a:endParaRPr lang="en-US" sz="4400" b="1" dirty="0" smtClean="0">
              <a:solidFill>
                <a:srgbClr val="FF0000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US" sz="7200" b="1" dirty="0" smtClean="0">
                <a:solidFill>
                  <a:srgbClr val="FF0000"/>
                </a:solidFill>
              </a:rPr>
              <a:t>ERROR ANALYSIS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2B0221-BE0E-4F37-A1DA-A4BABEDACF95}" type="slidenum">
              <a:rPr lang="ar-SA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Fig03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8" y="369888"/>
            <a:ext cx="9104312" cy="611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4114800" y="277813"/>
            <a:ext cx="4572000" cy="1139825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3300"/>
                </a:solidFill>
              </a:rPr>
              <a:t>48</a:t>
            </a:r>
            <a:r>
              <a:rPr lang="en-US" smtClean="0"/>
              <a:t>.</a:t>
            </a:r>
            <a:r>
              <a:rPr lang="en-US" smtClean="0">
                <a:solidFill>
                  <a:srgbClr val="0000FF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SIGNIFICANT DIGITS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6B30-02DF-452D-A817-5AAB2123B0DE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</p:nvPr>
        </p:nvGraphicFramePr>
        <p:xfrm>
          <a:off x="377329" y="1981200"/>
          <a:ext cx="830257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7" name="Equation" r:id="rId3" imgW="3327120" imgH="1434960" progId="Equation.3">
                  <p:embed/>
                </p:oleObj>
              </mc:Choice>
              <mc:Fallback>
                <p:oleObj name="Equation" r:id="rId3" imgW="3327120" imgH="1434960" progId="Equation.3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29" y="1981200"/>
                        <a:ext cx="8302573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2B46F3-EB31-4484-9ED8-E629C633C82F}" type="slidenum">
              <a:rPr lang="en-US" smtClean="0">
                <a:latin typeface="Tahoma" pitchFamily="34" charset="0"/>
              </a:rPr>
              <a:pPr/>
              <a:t>3</a:t>
            </a:fld>
            <a:endParaRPr lang="en-US" dirty="0" smtClean="0">
              <a:latin typeface="Tahoma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Why measure errors?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1) To determine the accuracy of numerical results.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2) To develop stopping criteria for iterative algorithms.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914400" y="4343400"/>
            <a:ext cx="6934200" cy="1905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914400" y="2895600"/>
            <a:ext cx="69342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ar-SA" b="1" kern="1200" dirty="0" smtClean="0">
                <a:solidFill>
                  <a:srgbClr val="FF0000"/>
                </a:solidFill>
              </a:rPr>
              <a:t>Error Definitions</a:t>
            </a:r>
          </a:p>
        </p:txBody>
      </p:sp>
      <p:sp>
        <p:nvSpPr>
          <p:cNvPr id="1127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8382000" cy="4724400"/>
          </a:xfrm>
        </p:spPr>
        <p:txBody>
          <a:bodyPr/>
          <a:lstStyle/>
          <a:p>
            <a:pPr marL="609600" indent="-609600" eaLnBrk="1" hangingPunct="1"/>
            <a:r>
              <a:rPr lang="en-US" sz="2900" dirty="0" smtClean="0">
                <a:solidFill>
                  <a:srgbClr val="FF0000"/>
                </a:solidFill>
              </a:rPr>
              <a:t>True Error </a:t>
            </a:r>
            <a:r>
              <a:rPr lang="en-US" sz="2900" dirty="0" smtClean="0"/>
              <a:t>can be computed if the true value is known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1500" dirty="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1900" dirty="0" smtClean="0"/>
              <a:t> </a:t>
            </a:r>
          </a:p>
        </p:txBody>
      </p:sp>
      <p:graphicFrame>
        <p:nvGraphicFramePr>
          <p:cNvPr id="11266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90600" y="2971800"/>
          <a:ext cx="6324600" cy="304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3" imgW="2349360" imgH="1143000" progId="Equation.3">
                  <p:embed/>
                </p:oleObj>
              </mc:Choice>
              <mc:Fallback>
                <p:oleObj name="Equation" r:id="rId3" imgW="2349360" imgH="1143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6324600" cy="304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5B007F-717A-4D48-BBEC-1C6C12F50941}" type="slidenum">
              <a:rPr lang="ar-SA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457200" y="3429000"/>
            <a:ext cx="8305800" cy="2362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457200" y="1600200"/>
            <a:ext cx="8305800" cy="1600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604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ar-SA" b="1" kern="1200" dirty="0" smtClean="0">
                <a:solidFill>
                  <a:srgbClr val="FF0000"/>
                </a:solidFill>
              </a:rPr>
              <a:t>Notation</a:t>
            </a:r>
          </a:p>
        </p:txBody>
      </p:sp>
      <p:sp>
        <p:nvSpPr>
          <p:cNvPr id="1331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05800" cy="2971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900" dirty="0" smtClean="0"/>
              <a:t>We say the estimate is correct to n decimal digits if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900" dirty="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900" dirty="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900" dirty="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900" dirty="0" smtClean="0"/>
              <a:t>We say the estimate is correct to n decimal digits </a:t>
            </a:r>
            <a:r>
              <a:rPr lang="en-US" sz="2900" b="1" dirty="0" smtClean="0"/>
              <a:t>rounded</a:t>
            </a:r>
            <a:r>
              <a:rPr lang="en-US" sz="2900" dirty="0" smtClean="0"/>
              <a:t> if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900" dirty="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dirty="0" smtClean="0"/>
          </a:p>
        </p:txBody>
      </p:sp>
      <p:graphicFrame>
        <p:nvGraphicFramePr>
          <p:cNvPr id="13314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38800" y="2011363"/>
          <a:ext cx="28956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3" imgW="977760" imgH="279360" progId="Equation.3">
                  <p:embed/>
                </p:oleObj>
              </mc:Choice>
              <mc:Fallback>
                <p:oleObj name="Equation" r:id="rId3" imgW="977760" imgH="279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011363"/>
                        <a:ext cx="2895600" cy="82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48200" y="4114800"/>
          <a:ext cx="38100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5" imgW="1282680" imgH="393480" progId="Equation.3">
                  <p:embed/>
                </p:oleObj>
              </mc:Choice>
              <mc:Fallback>
                <p:oleObj name="Equation" r:id="rId5" imgW="12826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3810000" cy="116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4FFAE5-DD74-45D5-8FA4-6BAC1C05327F}" type="slidenum">
              <a:rPr lang="ar-SA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1730BD-3465-4BD6-B4D3-195432C514C3}" type="slidenum">
              <a:rPr lang="en-US" smtClean="0">
                <a:latin typeface="Tahoma" pitchFamily="34" charset="0"/>
              </a:rPr>
              <a:pPr/>
              <a:t>6</a:t>
            </a:fld>
            <a:endParaRPr lang="en-US" dirty="0" smtClean="0">
              <a:latin typeface="Tahoma" pitchFamily="34" charset="0"/>
            </a:endParaRPr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Example—True Error </a:t>
            </a:r>
          </a:p>
        </p:txBody>
      </p:sp>
      <p:sp>
        <p:nvSpPr>
          <p:cNvPr id="1036" name="Text Box 4"/>
          <p:cNvSpPr txBox="1">
            <a:spLocks noChangeArrowheads="1"/>
          </p:cNvSpPr>
          <p:nvPr/>
        </p:nvSpPr>
        <p:spPr bwMode="auto">
          <a:xfrm>
            <a:off x="990600" y="1981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The derivative,</a:t>
            </a:r>
          </a:p>
        </p:txBody>
      </p:sp>
      <p:sp>
        <p:nvSpPr>
          <p:cNvPr id="103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3200400" y="2057400"/>
          <a:ext cx="5937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Equation" r:id="rId4" imgW="368280" imgH="203040" progId="Equation.3">
                  <p:embed/>
                </p:oleObj>
              </mc:Choice>
              <mc:Fallback>
                <p:oleObj name="Equation" r:id="rId4" imgW="3682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057400"/>
                        <a:ext cx="59372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Text Box 7"/>
          <p:cNvSpPr txBox="1">
            <a:spLocks noChangeArrowheads="1"/>
          </p:cNvSpPr>
          <p:nvPr/>
        </p:nvSpPr>
        <p:spPr bwMode="auto">
          <a:xfrm>
            <a:off x="3810000" y="1981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of a function</a:t>
            </a:r>
          </a:p>
        </p:txBody>
      </p:sp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5638800" y="2057400"/>
          <a:ext cx="609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2" name="Equation" r:id="rId6" imgW="342720" imgH="203040" progId="Equation.3">
                  <p:embed/>
                </p:oleObj>
              </mc:Choice>
              <mc:Fallback>
                <p:oleObj name="Equation" r:id="rId6" imgW="34272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057400"/>
                        <a:ext cx="6096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Text Box 9"/>
          <p:cNvSpPr txBox="1">
            <a:spLocks noChangeArrowheads="1"/>
          </p:cNvSpPr>
          <p:nvPr/>
        </p:nvSpPr>
        <p:spPr bwMode="auto">
          <a:xfrm>
            <a:off x="6248400" y="19812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can be </a:t>
            </a:r>
          </a:p>
        </p:txBody>
      </p:sp>
      <p:sp>
        <p:nvSpPr>
          <p:cNvPr id="1040" name="Text Box 10"/>
          <p:cNvSpPr txBox="1">
            <a:spLocks noChangeArrowheads="1"/>
          </p:cNvSpPr>
          <p:nvPr/>
        </p:nvSpPr>
        <p:spPr bwMode="auto">
          <a:xfrm>
            <a:off x="990600" y="23622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approximated by the equation,</a:t>
            </a:r>
          </a:p>
        </p:txBody>
      </p:sp>
      <p:sp>
        <p:nvSpPr>
          <p:cNvPr id="1041" name="Rectangle 1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2057400" y="2819400"/>
          <a:ext cx="2438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3" name="Equation" r:id="rId8" imgW="1562100" imgH="393700" progId="Equation.3">
                  <p:embed/>
                </p:oleObj>
              </mc:Choice>
              <mc:Fallback>
                <p:oleObj name="Equation" r:id="rId8" imgW="15621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19400"/>
                        <a:ext cx="2438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" name="Text Box 13"/>
          <p:cNvSpPr txBox="1">
            <a:spLocks noChangeArrowheads="1"/>
          </p:cNvSpPr>
          <p:nvPr/>
        </p:nvSpPr>
        <p:spPr bwMode="auto">
          <a:xfrm>
            <a:off x="990600" y="3505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If</a:t>
            </a:r>
          </a:p>
        </p:txBody>
      </p:sp>
      <p:sp>
        <p:nvSpPr>
          <p:cNvPr id="104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029" name="Object 14"/>
          <p:cNvGraphicFramePr>
            <a:graphicFrameLocks noChangeAspect="1"/>
          </p:cNvGraphicFramePr>
          <p:nvPr/>
        </p:nvGraphicFramePr>
        <p:xfrm>
          <a:off x="1371600" y="3505200"/>
          <a:ext cx="13716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4" name="Equation" r:id="rId10" imgW="825500" imgH="228600" progId="Equation.3">
                  <p:embed/>
                </p:oleObj>
              </mc:Choice>
              <mc:Fallback>
                <p:oleObj name="Equation" r:id="rId10" imgW="8255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05200"/>
                        <a:ext cx="13716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" name="Text Box 16"/>
          <p:cNvSpPr txBox="1">
            <a:spLocks noChangeArrowheads="1"/>
          </p:cNvSpPr>
          <p:nvPr/>
        </p:nvSpPr>
        <p:spPr bwMode="auto">
          <a:xfrm>
            <a:off x="2743200" y="3429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and </a:t>
            </a:r>
          </a:p>
        </p:txBody>
      </p:sp>
      <p:sp>
        <p:nvSpPr>
          <p:cNvPr id="104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030" name="Object 17"/>
          <p:cNvGraphicFramePr>
            <a:graphicFrameLocks noChangeAspect="1"/>
          </p:cNvGraphicFramePr>
          <p:nvPr/>
        </p:nvGraphicFramePr>
        <p:xfrm>
          <a:off x="3429000" y="3505200"/>
          <a:ext cx="8382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5" name="Equation" r:id="rId12" imgW="469696" imgH="177723" progId="Equation.3">
                  <p:embed/>
                </p:oleObj>
              </mc:Choice>
              <mc:Fallback>
                <p:oleObj name="Equation" r:id="rId12" imgW="469696" imgH="17772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05200"/>
                        <a:ext cx="838200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" name="Text Box 19"/>
          <p:cNvSpPr txBox="1">
            <a:spLocks noChangeArrowheads="1"/>
          </p:cNvSpPr>
          <p:nvPr/>
        </p:nvSpPr>
        <p:spPr bwMode="auto">
          <a:xfrm>
            <a:off x="1676400" y="38862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a) Find the approximate value of</a:t>
            </a:r>
          </a:p>
        </p:txBody>
      </p:sp>
      <p:sp>
        <p:nvSpPr>
          <p:cNvPr id="104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031" name="Object 20"/>
          <p:cNvGraphicFramePr>
            <a:graphicFrameLocks noChangeAspect="1"/>
          </p:cNvGraphicFramePr>
          <p:nvPr/>
        </p:nvGraphicFramePr>
        <p:xfrm>
          <a:off x="6248400" y="3962400"/>
          <a:ext cx="6858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6" name="Equation" r:id="rId14" imgW="393529" imgH="203112" progId="Equation.3">
                  <p:embed/>
                </p:oleObj>
              </mc:Choice>
              <mc:Fallback>
                <p:oleObj name="Equation" r:id="rId14" imgW="393529" imgH="20311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962400"/>
                        <a:ext cx="6858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Text Box 22"/>
          <p:cNvSpPr txBox="1">
            <a:spLocks noChangeArrowheads="1"/>
          </p:cNvSpPr>
          <p:nvPr/>
        </p:nvSpPr>
        <p:spPr bwMode="auto">
          <a:xfrm>
            <a:off x="1676400" y="43434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b) True value of </a:t>
            </a:r>
          </a:p>
        </p:txBody>
      </p:sp>
      <p:graphicFrame>
        <p:nvGraphicFramePr>
          <p:cNvPr id="1032" name="Object 23"/>
          <p:cNvGraphicFramePr>
            <a:graphicFrameLocks noChangeAspect="1"/>
          </p:cNvGraphicFramePr>
          <p:nvPr/>
        </p:nvGraphicFramePr>
        <p:xfrm>
          <a:off x="4038600" y="4419600"/>
          <a:ext cx="6858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7" name="Equation" r:id="rId16" imgW="393529" imgH="203112" progId="Equation.3">
                  <p:embed/>
                </p:oleObj>
              </mc:Choice>
              <mc:Fallback>
                <p:oleObj name="Equation" r:id="rId16" imgW="393529" imgH="20311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419600"/>
                        <a:ext cx="6858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676400" y="48006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c) True error for part 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63B692-39D0-477F-9C4B-D84FDA9ACE7A}" type="slidenum">
              <a:rPr lang="en-US" smtClean="0">
                <a:latin typeface="Tahoma" pitchFamily="34" charset="0"/>
              </a:rPr>
              <a:pPr/>
              <a:t>7</a:t>
            </a:fld>
            <a:endParaRPr lang="en-US" dirty="0" smtClean="0">
              <a:latin typeface="Tahoma" pitchFamily="34" charset="0"/>
            </a:endParaRPr>
          </a:p>
        </p:txBody>
      </p:sp>
      <p:sp>
        <p:nvSpPr>
          <p:cNvPr id="2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Example (cont.)</a:t>
            </a:r>
          </a:p>
        </p:txBody>
      </p:sp>
      <p:sp>
        <p:nvSpPr>
          <p:cNvPr id="2060" name="Text Box 4"/>
          <p:cNvSpPr txBox="1">
            <a:spLocks noChangeArrowheads="1"/>
          </p:cNvSpPr>
          <p:nvPr/>
        </p:nvSpPr>
        <p:spPr bwMode="auto">
          <a:xfrm>
            <a:off x="990600" y="1981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Solution:</a:t>
            </a:r>
          </a:p>
        </p:txBody>
      </p:sp>
      <p:sp>
        <p:nvSpPr>
          <p:cNvPr id="2061" name="Text Box 5"/>
          <p:cNvSpPr txBox="1">
            <a:spLocks noChangeArrowheads="1"/>
          </p:cNvSpPr>
          <p:nvPr/>
        </p:nvSpPr>
        <p:spPr bwMode="auto">
          <a:xfrm>
            <a:off x="1066800" y="243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a) For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2057400" y="25146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5" name="Equation" r:id="rId4" imgW="355320" imgH="177480" progId="Equation.3">
                  <p:embed/>
                </p:oleObj>
              </mc:Choice>
              <mc:Fallback>
                <p:oleObj name="Equation" r:id="rId4" imgW="35532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14600"/>
                        <a:ext cx="609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Text Box 7"/>
          <p:cNvSpPr txBox="1">
            <a:spLocks noChangeArrowheads="1"/>
          </p:cNvSpPr>
          <p:nvPr/>
        </p:nvSpPr>
        <p:spPr bwMode="auto">
          <a:xfrm>
            <a:off x="2667000" y="243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and</a:t>
            </a:r>
          </a:p>
        </p:txBody>
      </p:sp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3352800" y="2514600"/>
          <a:ext cx="7620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6" name="Equation" r:id="rId6" imgW="457200" imgH="177480" progId="Equation.3">
                  <p:embed/>
                </p:oleObj>
              </mc:Choice>
              <mc:Fallback>
                <p:oleObj name="Equation" r:id="rId6" imgW="45720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514600"/>
                        <a:ext cx="762000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2052" name="Object 9"/>
          <p:cNvGraphicFramePr>
            <a:graphicFrameLocks noChangeAspect="1"/>
          </p:cNvGraphicFramePr>
          <p:nvPr/>
        </p:nvGraphicFramePr>
        <p:xfrm>
          <a:off x="2057400" y="2895600"/>
          <a:ext cx="25908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7" name="Equation" r:id="rId8" imgW="1625600" imgH="393700" progId="Equation.3">
                  <p:embed/>
                </p:oleObj>
              </mc:Choice>
              <mc:Fallback>
                <p:oleObj name="Equation" r:id="rId8" imgW="16256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95600"/>
                        <a:ext cx="2590800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Rectangle 1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2053" name="Object 11"/>
          <p:cNvGraphicFramePr>
            <a:graphicFrameLocks noChangeAspect="1"/>
          </p:cNvGraphicFramePr>
          <p:nvPr/>
        </p:nvGraphicFramePr>
        <p:xfrm>
          <a:off x="2667000" y="3505200"/>
          <a:ext cx="1676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8" name="Equation" r:id="rId10" imgW="1028254" imgH="393529" progId="Equation.3">
                  <p:embed/>
                </p:oleObj>
              </mc:Choice>
              <mc:Fallback>
                <p:oleObj name="Equation" r:id="rId10" imgW="1028254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05200"/>
                        <a:ext cx="1676400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5" name="Rectangle 1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2054" name="Object 13"/>
          <p:cNvGraphicFramePr>
            <a:graphicFrameLocks noChangeAspect="1"/>
          </p:cNvGraphicFramePr>
          <p:nvPr/>
        </p:nvGraphicFramePr>
        <p:xfrm>
          <a:off x="2667000" y="4191000"/>
          <a:ext cx="19050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9" name="Equation" r:id="rId12" imgW="1219200" imgH="419100" progId="Equation.3">
                  <p:embed/>
                </p:oleObj>
              </mc:Choice>
              <mc:Fallback>
                <p:oleObj name="Equation" r:id="rId12" imgW="12192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91000"/>
                        <a:ext cx="1905000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6" name="Rectangle 1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2055" name="Object 15"/>
          <p:cNvGraphicFramePr>
            <a:graphicFrameLocks noChangeAspect="1"/>
          </p:cNvGraphicFramePr>
          <p:nvPr/>
        </p:nvGraphicFramePr>
        <p:xfrm>
          <a:off x="2667000" y="4876800"/>
          <a:ext cx="1828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0" name="Equation" r:id="rId14" imgW="1155700" imgH="393700" progId="Equation.3">
                  <p:embed/>
                </p:oleObj>
              </mc:Choice>
              <mc:Fallback>
                <p:oleObj name="Equation" r:id="rId14" imgW="1155700" imgH="393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76800"/>
                        <a:ext cx="18288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7" name="Rectangle 18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2056" name="Object 17"/>
          <p:cNvGraphicFramePr>
            <a:graphicFrameLocks noChangeAspect="1"/>
          </p:cNvGraphicFramePr>
          <p:nvPr/>
        </p:nvGraphicFramePr>
        <p:xfrm>
          <a:off x="4648200" y="5029200"/>
          <a:ext cx="9144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1" name="Equation" r:id="rId16" imgW="571004" imgH="177646" progId="Equation.3">
                  <p:embed/>
                </p:oleObj>
              </mc:Choice>
              <mc:Fallback>
                <p:oleObj name="Equation" r:id="rId16" imgW="571004" imgH="17764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29200"/>
                        <a:ext cx="914400" cy="27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FA21E5-8FD6-40C4-84DF-2DEA378EA0A1}" type="slidenum">
              <a:rPr lang="en-US" smtClean="0">
                <a:latin typeface="Tahoma" pitchFamily="34" charset="0"/>
              </a:rPr>
              <a:pPr/>
              <a:t>8</a:t>
            </a:fld>
            <a:endParaRPr lang="en-US" dirty="0" smtClean="0">
              <a:latin typeface="Tahoma" pitchFamily="34" charset="0"/>
            </a:endParaRPr>
          </a:p>
        </p:txBody>
      </p:sp>
      <p:sp>
        <p:nvSpPr>
          <p:cNvPr id="3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Example (cont.)</a:t>
            </a:r>
          </a:p>
        </p:txBody>
      </p:sp>
      <p:sp>
        <p:nvSpPr>
          <p:cNvPr id="3086" name="Text Box 4"/>
          <p:cNvSpPr txBox="1">
            <a:spLocks noChangeArrowheads="1"/>
          </p:cNvSpPr>
          <p:nvPr/>
        </p:nvSpPr>
        <p:spPr bwMode="auto">
          <a:xfrm>
            <a:off x="990600" y="1828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Solution:</a:t>
            </a:r>
          </a:p>
        </p:txBody>
      </p:sp>
      <p:sp>
        <p:nvSpPr>
          <p:cNvPr id="3087" name="Text Box 6"/>
          <p:cNvSpPr txBox="1">
            <a:spLocks noChangeArrowheads="1"/>
          </p:cNvSpPr>
          <p:nvPr/>
        </p:nvSpPr>
        <p:spPr bwMode="auto">
          <a:xfrm>
            <a:off x="1295400" y="22098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b) The exact value of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4343400" y="2286000"/>
          <a:ext cx="6858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7" name="Equation" r:id="rId4" imgW="393529" imgH="203112" progId="Equation.3">
                  <p:embed/>
                </p:oleObj>
              </mc:Choice>
              <mc:Fallback>
                <p:oleObj name="Equation" r:id="rId4" imgW="393529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86000"/>
                        <a:ext cx="6858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Text Box 8"/>
          <p:cNvSpPr txBox="1">
            <a:spLocks noChangeArrowheads="1"/>
          </p:cNvSpPr>
          <p:nvPr/>
        </p:nvSpPr>
        <p:spPr bwMode="auto">
          <a:xfrm>
            <a:off x="5029200" y="22098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can be found by using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295400" y="2590800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our knowledge of differential calculus.</a:t>
            </a:r>
          </a:p>
        </p:txBody>
      </p:sp>
      <p:sp>
        <p:nvSpPr>
          <p:cNvPr id="3090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3075" name="Object 10"/>
          <p:cNvGraphicFramePr>
            <a:graphicFrameLocks noChangeAspect="1"/>
          </p:cNvGraphicFramePr>
          <p:nvPr/>
        </p:nvGraphicFramePr>
        <p:xfrm>
          <a:off x="2209800" y="2971800"/>
          <a:ext cx="12954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8" name="Equation" r:id="rId6" imgW="825500" imgH="228600" progId="Equation.3">
                  <p:embed/>
                </p:oleObj>
              </mc:Choice>
              <mc:Fallback>
                <p:oleObj name="Equation" r:id="rId6" imgW="8255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71800"/>
                        <a:ext cx="12954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1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3076" name="Object 12"/>
          <p:cNvGraphicFramePr>
            <a:graphicFrameLocks noChangeAspect="1"/>
          </p:cNvGraphicFramePr>
          <p:nvPr/>
        </p:nvGraphicFramePr>
        <p:xfrm>
          <a:off x="2133600" y="3352800"/>
          <a:ext cx="20574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9" name="Equation" r:id="rId8" imgW="1308100" imgH="228600" progId="Equation.3">
                  <p:embed/>
                </p:oleObj>
              </mc:Choice>
              <mc:Fallback>
                <p:oleObj name="Equation" r:id="rId8" imgW="13081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20574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Rectangle 1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3077" name="Object 14"/>
          <p:cNvGraphicFramePr>
            <a:graphicFrameLocks noChangeAspect="1"/>
          </p:cNvGraphicFramePr>
          <p:nvPr/>
        </p:nvGraphicFramePr>
        <p:xfrm>
          <a:off x="2743200" y="3733800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0" name="Equation" r:id="rId10" imgW="596641" imgH="203112" progId="Equation.3">
                  <p:embed/>
                </p:oleObj>
              </mc:Choice>
              <mc:Fallback>
                <p:oleObj name="Equation" r:id="rId10" imgW="596641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733800"/>
                        <a:ext cx="914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Rectangle 1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3078" name="Object 16"/>
          <p:cNvGraphicFramePr>
            <a:graphicFrameLocks noChangeAspect="1"/>
          </p:cNvGraphicFramePr>
          <p:nvPr/>
        </p:nvGraphicFramePr>
        <p:xfrm>
          <a:off x="2133600" y="4343400"/>
          <a:ext cx="1676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1" name="Equation" r:id="rId12" imgW="1054100" imgH="228600" progId="Equation.3">
                  <p:embed/>
                </p:oleObj>
              </mc:Choice>
              <mc:Fallback>
                <p:oleObj name="Equation" r:id="rId12" imgW="10541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43400"/>
                        <a:ext cx="16764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4" name="Text Box 18"/>
          <p:cNvSpPr txBox="1">
            <a:spLocks noChangeArrowheads="1"/>
          </p:cNvSpPr>
          <p:nvPr/>
        </p:nvSpPr>
        <p:spPr bwMode="auto">
          <a:xfrm>
            <a:off x="1295400" y="3962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So the true value of </a:t>
            </a:r>
          </a:p>
        </p:txBody>
      </p:sp>
      <p:sp>
        <p:nvSpPr>
          <p:cNvPr id="309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3079" name="Object 19"/>
          <p:cNvGraphicFramePr>
            <a:graphicFrameLocks noChangeAspect="1"/>
          </p:cNvGraphicFramePr>
          <p:nvPr/>
        </p:nvGraphicFramePr>
        <p:xfrm>
          <a:off x="4191000" y="4038600"/>
          <a:ext cx="6096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2" name="Equation" r:id="rId14" imgW="393529" imgH="203112" progId="Equation.3">
                  <p:embed/>
                </p:oleObj>
              </mc:Choice>
              <mc:Fallback>
                <p:oleObj name="Equation" r:id="rId14" imgW="393529" imgH="2031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038600"/>
                        <a:ext cx="6096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6" name="Text Box 21"/>
          <p:cNvSpPr txBox="1">
            <a:spLocks noChangeArrowheads="1"/>
          </p:cNvSpPr>
          <p:nvPr/>
        </p:nvSpPr>
        <p:spPr bwMode="auto">
          <a:xfrm>
            <a:off x="4800600" y="396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is</a:t>
            </a:r>
          </a:p>
        </p:txBody>
      </p:sp>
      <p:sp>
        <p:nvSpPr>
          <p:cNvPr id="3097" name="Rectangle 2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3098" name="Rectangle 25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3080" name="Object 24"/>
          <p:cNvGraphicFramePr>
            <a:graphicFrameLocks noChangeAspect="1"/>
          </p:cNvGraphicFramePr>
          <p:nvPr/>
        </p:nvGraphicFramePr>
        <p:xfrm>
          <a:off x="2743200" y="4724400"/>
          <a:ext cx="9144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3" name="Equation" r:id="rId16" imgW="583693" imgH="177646" progId="Equation.3">
                  <p:embed/>
                </p:oleObj>
              </mc:Choice>
              <mc:Fallback>
                <p:oleObj name="Equation" r:id="rId16" imgW="583693" imgH="17764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724400"/>
                        <a:ext cx="914400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9" name="Text Box 26"/>
          <p:cNvSpPr txBox="1">
            <a:spLocks noChangeArrowheads="1"/>
          </p:cNvSpPr>
          <p:nvPr/>
        </p:nvSpPr>
        <p:spPr bwMode="auto">
          <a:xfrm>
            <a:off x="1295400" y="50292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True error is calculated as</a:t>
            </a: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3081" name="Object 27"/>
          <p:cNvGraphicFramePr>
            <a:graphicFrameLocks noChangeAspect="1"/>
          </p:cNvGraphicFramePr>
          <p:nvPr/>
        </p:nvGraphicFramePr>
        <p:xfrm>
          <a:off x="2438400" y="541020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4" name="Equation" r:id="rId18" imgW="317160" imgH="228600" progId="Equation.3">
                  <p:embed/>
                </p:oleObj>
              </mc:Choice>
              <mc:Fallback>
                <p:oleObj name="Equation" r:id="rId18" imgW="31716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10200"/>
                        <a:ext cx="609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1" name="Text Box 30"/>
          <p:cNvSpPr txBox="1">
            <a:spLocks noChangeArrowheads="1"/>
          </p:cNvSpPr>
          <p:nvPr/>
        </p:nvSpPr>
        <p:spPr bwMode="auto">
          <a:xfrm>
            <a:off x="3048000" y="54102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True Value – Approximate Value</a:t>
            </a:r>
          </a:p>
        </p:txBody>
      </p:sp>
      <p:sp>
        <p:nvSpPr>
          <p:cNvPr id="3102" name="Rectangle 32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3082" name="Object 31"/>
          <p:cNvGraphicFramePr>
            <a:graphicFrameLocks noChangeAspect="1"/>
          </p:cNvGraphicFramePr>
          <p:nvPr/>
        </p:nvGraphicFramePr>
        <p:xfrm>
          <a:off x="2743200" y="5943600"/>
          <a:ext cx="27336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5" name="Equation" r:id="rId20" imgW="1688760" imgH="177480" progId="Equation.3">
                  <p:embed/>
                </p:oleObj>
              </mc:Choice>
              <mc:Fallback>
                <p:oleObj name="Equation" r:id="rId20" imgW="1688760" imgH="1774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943600"/>
                        <a:ext cx="27336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9143E2-72A4-4BDE-AE5C-35022C84768E}" type="slidenum">
              <a:rPr lang="en-US" smtClean="0">
                <a:latin typeface="Tahoma" pitchFamily="34" charset="0"/>
              </a:rPr>
              <a:pPr/>
              <a:t>9</a:t>
            </a:fld>
            <a:endParaRPr lang="en-US" dirty="0" smtClean="0">
              <a:latin typeface="Tahoma" pitchFamily="34" charset="0"/>
            </a:endParaRPr>
          </a:p>
        </p:txBody>
      </p:sp>
      <p:sp>
        <p:nvSpPr>
          <p:cNvPr id="5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Example—Relative True Error</a:t>
            </a:r>
          </a:p>
        </p:txBody>
      </p:sp>
      <p:sp>
        <p:nvSpPr>
          <p:cNvPr id="5134" name="Text Box 4"/>
          <p:cNvSpPr txBox="1">
            <a:spLocks noChangeArrowheads="1"/>
          </p:cNvSpPr>
          <p:nvPr/>
        </p:nvSpPr>
        <p:spPr bwMode="auto">
          <a:xfrm>
            <a:off x="838200" y="19812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Following from the previous example for true error, </a:t>
            </a:r>
          </a:p>
        </p:txBody>
      </p:sp>
      <p:sp>
        <p:nvSpPr>
          <p:cNvPr id="5135" name="Text Box 5"/>
          <p:cNvSpPr txBox="1">
            <a:spLocks noChangeArrowheads="1"/>
          </p:cNvSpPr>
          <p:nvPr/>
        </p:nvSpPr>
        <p:spPr bwMode="auto">
          <a:xfrm>
            <a:off x="838200" y="23622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find the relative true error for</a:t>
            </a:r>
          </a:p>
        </p:txBody>
      </p:sp>
      <p:sp>
        <p:nvSpPr>
          <p:cNvPr id="513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4953000" y="2438400"/>
          <a:ext cx="12954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5" name="Equation" r:id="rId4" imgW="825500" imgH="228600" progId="Equation.3">
                  <p:embed/>
                </p:oleObj>
              </mc:Choice>
              <mc:Fallback>
                <p:oleObj name="Equation" r:id="rId4" imgW="825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438400"/>
                        <a:ext cx="12954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Text Box 8"/>
          <p:cNvSpPr txBox="1">
            <a:spLocks noChangeArrowheads="1"/>
          </p:cNvSpPr>
          <p:nvPr/>
        </p:nvSpPr>
        <p:spPr bwMode="auto">
          <a:xfrm>
            <a:off x="6248400" y="2362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at</a:t>
            </a:r>
          </a:p>
        </p:txBody>
      </p:sp>
      <p:sp>
        <p:nvSpPr>
          <p:cNvPr id="5138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5123" name="Object 9"/>
          <p:cNvGraphicFramePr>
            <a:graphicFrameLocks noChangeAspect="1"/>
          </p:cNvGraphicFramePr>
          <p:nvPr/>
        </p:nvGraphicFramePr>
        <p:xfrm>
          <a:off x="6705600" y="2438400"/>
          <a:ext cx="6096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6" name="Equation" r:id="rId6" imgW="380880" imgH="203040" progId="Equation.3">
                  <p:embed/>
                </p:oleObj>
              </mc:Choice>
              <mc:Fallback>
                <p:oleObj name="Equation" r:id="rId6" imgW="38088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438400"/>
                        <a:ext cx="6096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Text Box 11"/>
          <p:cNvSpPr txBox="1">
            <a:spLocks noChangeArrowheads="1"/>
          </p:cNvSpPr>
          <p:nvPr/>
        </p:nvSpPr>
        <p:spPr bwMode="auto">
          <a:xfrm>
            <a:off x="838200" y="2743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with </a:t>
            </a:r>
          </a:p>
        </p:txBody>
      </p:sp>
      <p:sp>
        <p:nvSpPr>
          <p:cNvPr id="5140" name="Rectangle 13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5124" name="Object 12"/>
          <p:cNvGraphicFramePr>
            <a:graphicFrameLocks noChangeAspect="1"/>
          </p:cNvGraphicFramePr>
          <p:nvPr/>
        </p:nvGraphicFramePr>
        <p:xfrm>
          <a:off x="1600200" y="2819400"/>
          <a:ext cx="8382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7" name="Equation" r:id="rId8" imgW="469696" imgH="177723" progId="Equation.3">
                  <p:embed/>
                </p:oleObj>
              </mc:Choice>
              <mc:Fallback>
                <p:oleObj name="Equation" r:id="rId8" imgW="469696" imgH="17772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838200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Rectangle 1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5125" name="Object 14"/>
          <p:cNvGraphicFramePr>
            <a:graphicFrameLocks noChangeAspect="1"/>
          </p:cNvGraphicFramePr>
          <p:nvPr/>
        </p:nvGraphicFramePr>
        <p:xfrm>
          <a:off x="1752600" y="3581400"/>
          <a:ext cx="1444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8" name="Equation" r:id="rId10" imgW="774360" imgH="228600" progId="Equation.3">
                  <p:embed/>
                </p:oleObj>
              </mc:Choice>
              <mc:Fallback>
                <p:oleObj name="Equation" r:id="rId10" imgW="77436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81400"/>
                        <a:ext cx="14446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2" name="Text Box 16"/>
          <p:cNvSpPr txBox="1">
            <a:spLocks noChangeArrowheads="1"/>
          </p:cNvSpPr>
          <p:nvPr/>
        </p:nvSpPr>
        <p:spPr bwMode="auto">
          <a:xfrm>
            <a:off x="1295400" y="31242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From the previous example,</a:t>
            </a:r>
          </a:p>
        </p:txBody>
      </p:sp>
      <p:sp>
        <p:nvSpPr>
          <p:cNvPr id="5143" name="Rectangle 1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5126" name="Object 17"/>
          <p:cNvGraphicFramePr>
            <a:graphicFrameLocks noChangeAspect="1"/>
          </p:cNvGraphicFramePr>
          <p:nvPr/>
        </p:nvGraphicFramePr>
        <p:xfrm>
          <a:off x="1752600" y="4343400"/>
          <a:ext cx="16002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9" name="Equation" r:id="rId12" imgW="1016000" imgH="393700" progId="Equation.3">
                  <p:embed/>
                </p:oleObj>
              </mc:Choice>
              <mc:Fallback>
                <p:oleObj name="Equation" r:id="rId12" imgW="1016000" imgH="393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43400"/>
                        <a:ext cx="16002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Text Box 19"/>
          <p:cNvSpPr txBox="1">
            <a:spLocks noChangeArrowheads="1"/>
          </p:cNvSpPr>
          <p:nvPr/>
        </p:nvSpPr>
        <p:spPr bwMode="auto">
          <a:xfrm>
            <a:off x="1295400" y="39624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Relative True Error is defined as </a:t>
            </a:r>
          </a:p>
        </p:txBody>
      </p:sp>
      <p:sp>
        <p:nvSpPr>
          <p:cNvPr id="5145" name="Rectangle 2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5127" name="Object 20"/>
          <p:cNvGraphicFramePr>
            <a:graphicFrameLocks noChangeAspect="1"/>
          </p:cNvGraphicFramePr>
          <p:nvPr/>
        </p:nvGraphicFramePr>
        <p:xfrm>
          <a:off x="2057400" y="4953000"/>
          <a:ext cx="990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0" name="Equation" r:id="rId14" imgW="647419" imgH="393529" progId="Equation.3">
                  <p:embed/>
                </p:oleObj>
              </mc:Choice>
              <mc:Fallback>
                <p:oleObj name="Equation" r:id="rId14" imgW="647419" imgH="39352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953000"/>
                        <a:ext cx="990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6" name="Rectangle 23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5128" name="Object 22"/>
          <p:cNvGraphicFramePr>
            <a:graphicFrameLocks noChangeAspect="1"/>
          </p:cNvGraphicFramePr>
          <p:nvPr/>
        </p:nvGraphicFramePr>
        <p:xfrm>
          <a:off x="3124200" y="5105400"/>
          <a:ext cx="13716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1" name="Equation" r:id="rId16" imgW="825142" imgH="177723" progId="Equation.3">
                  <p:embed/>
                </p:oleObj>
              </mc:Choice>
              <mc:Fallback>
                <p:oleObj name="Equation" r:id="rId16" imgW="825142" imgH="17772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05400"/>
                        <a:ext cx="1371600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7" name="Text Box 24"/>
          <p:cNvSpPr txBox="1">
            <a:spLocks noChangeArrowheads="1"/>
          </p:cNvSpPr>
          <p:nvPr/>
        </p:nvSpPr>
        <p:spPr bwMode="auto">
          <a:xfrm>
            <a:off x="1295400" y="5486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as a percentage,</a:t>
            </a:r>
          </a:p>
        </p:txBody>
      </p:sp>
      <p:sp>
        <p:nvSpPr>
          <p:cNvPr id="5148" name="Rectangle 2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5129" name="Object 25"/>
          <p:cNvGraphicFramePr>
            <a:graphicFrameLocks noChangeAspect="1"/>
          </p:cNvGraphicFramePr>
          <p:nvPr/>
        </p:nvGraphicFramePr>
        <p:xfrm>
          <a:off x="1905000" y="5943600"/>
          <a:ext cx="22098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2" name="Equation" r:id="rId18" imgW="1435100" imgH="228600" progId="Equation.3">
                  <p:embed/>
                </p:oleObj>
              </mc:Choice>
              <mc:Fallback>
                <p:oleObj name="Equation" r:id="rId18" imgW="14351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943600"/>
                        <a:ext cx="22098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9" name="Rectangle 28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5130" name="Object 27"/>
          <p:cNvGraphicFramePr>
            <a:graphicFrameLocks noChangeAspect="1"/>
          </p:cNvGraphicFramePr>
          <p:nvPr/>
        </p:nvGraphicFramePr>
        <p:xfrm>
          <a:off x="4114800" y="5943600"/>
          <a:ext cx="1371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3" name="Equation" r:id="rId20" imgW="799920" imgH="177480" progId="Equation.3">
                  <p:embed/>
                </p:oleObj>
              </mc:Choice>
              <mc:Fallback>
                <p:oleObj name="Equation" r:id="rId20" imgW="799920" imgH="177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943600"/>
                        <a:ext cx="13716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517</Words>
  <Application>Microsoft Office PowerPoint</Application>
  <PresentationFormat>On-screen Show (4:3)</PresentationFormat>
  <Paragraphs>131</Paragraphs>
  <Slides>21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PowerPoint Presentation</vt:lpstr>
      <vt:lpstr>PowerPoint Presentation</vt:lpstr>
      <vt:lpstr>Why measure errors?</vt:lpstr>
      <vt:lpstr>Error Definitions</vt:lpstr>
      <vt:lpstr>Notation</vt:lpstr>
      <vt:lpstr>Example—True Error </vt:lpstr>
      <vt:lpstr>Example (cont.)</vt:lpstr>
      <vt:lpstr>Example (cont.)</vt:lpstr>
      <vt:lpstr>Example—Relative True Error</vt:lpstr>
      <vt:lpstr>Approximate Error</vt:lpstr>
      <vt:lpstr>Error Definitions</vt:lpstr>
      <vt:lpstr>Example—Approximate Error</vt:lpstr>
      <vt:lpstr>Example (cont.)</vt:lpstr>
      <vt:lpstr>Example (cont.)</vt:lpstr>
      <vt:lpstr>Relative Approximate Error</vt:lpstr>
      <vt:lpstr>Example—Relative Approximate Error</vt:lpstr>
      <vt:lpstr>Types Error</vt:lpstr>
      <vt:lpstr>Example of Truncation Error</vt:lpstr>
      <vt:lpstr>Significant Digits</vt:lpstr>
      <vt:lpstr>48.9</vt:lpstr>
      <vt:lpstr>SIGNIFICANT DIGITS</vt:lpstr>
    </vt:vector>
  </TitlesOfParts>
  <Company>mcs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umar</dc:creator>
  <cp:lastModifiedBy>Saadi</cp:lastModifiedBy>
  <cp:revision>37</cp:revision>
  <dcterms:created xsi:type="dcterms:W3CDTF">2012-01-31T04:53:16Z</dcterms:created>
  <dcterms:modified xsi:type="dcterms:W3CDTF">2012-03-29T00:37:33Z</dcterms:modified>
</cp:coreProperties>
</file>