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0245B-F497-434B-B19B-E8D80C824D6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B8A4-8358-472D-B12B-04AE691E1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EF368-74C9-46BD-A726-345AFD00A476}" type="slidenum">
              <a:rPr lang="ar-SA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808F2-F449-4D3D-AC47-F8555A83FED2}" type="slidenum">
              <a:rPr lang="ar-SA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2" rIns="91424" bIns="45712"/>
          <a:lstStyle/>
          <a:p>
            <a:r>
              <a:rPr lang="en-US" smtClean="0"/>
              <a:t>THG picture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61" tIns="48331" rIns="96661" bIns="48331"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61" tIns="48331" rIns="96661" bIns="48331"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C26E1-8C46-4D41-A2CE-A73C7F4256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B6C3-CC14-4A42-94C3-9C1D91F1AC5A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35A0-FE83-42AE-B934-0917E255C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8.bin"/><Relationship Id="rId2" Type="http://schemas.openxmlformats.org/officeDocument/2006/relationships/tags" Target="../tags/tag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8800" b="1" dirty="0" smtClean="0">
                <a:solidFill>
                  <a:srgbClr val="FF0000"/>
                </a:solidFill>
              </a:rPr>
              <a:t>LECTURE # 3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4BEF8C-1097-4176-8037-AB25FBC7BECC}" type="slidenum">
              <a:rPr lang="ar-SA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Representation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-533400" y="0"/>
            <a:ext cx="10058400" cy="6858000"/>
          </a:xfrm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95400" y="12192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Gap near zero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1295400" y="16002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CA52C-2506-4C12-83A1-9E8876739DE0}" type="slidenum">
              <a:rPr lang="ar-SA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019DB-DB27-446D-88EB-A4B5598A1584}" type="slidenum">
              <a:rPr lang="ar-SA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04800"/>
          <a:ext cx="8153400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  <a:gridCol w="1019175"/>
              </a:tblGrid>
              <a:tr h="624840">
                <a:tc rowSpan="2">
                  <a:txBody>
                    <a:bodyPr/>
                    <a:lstStyle/>
                    <a:p>
                      <a:pPr algn="ctr"/>
                      <a:endParaRPr lang="en-US" sz="1600" b="0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Mantissa</a:t>
                      </a:r>
                      <a:endParaRPr lang="en-US" sz="20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Exponent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 -3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 -2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 -1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n=0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n=1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n=2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n=3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0.1000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.0625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.1001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.0703125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.140625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.28125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.5625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.1010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.078125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.15625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.3125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.1011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.0859375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.171875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.34375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.6875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.1100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.09375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.1101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.1015625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.203125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.40625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.8125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1.625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3.25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.1110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.109375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.21875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.4375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.1111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.1171875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.234375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.46875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.9375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1.875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3.75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7.5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  <a:noFill/>
        </p:spPr>
        <p:txBody>
          <a:bodyPr anchor="b"/>
          <a:lstStyle/>
          <a:p>
            <a:pPr algn="l"/>
            <a:fld id="{FEED0F59-5D37-485E-8AFF-E29F5EE2E970}" type="slidenum">
              <a:rPr lang="en-US" smtClean="0">
                <a:latin typeface="Tahoma" pitchFamily="34" charset="0"/>
              </a:rPr>
              <a:pPr algn="l"/>
              <a:t>12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1295400" y="9144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  <a:latin typeface="Times New Roman" pitchFamily="18" charset="0"/>
              </a:rPr>
              <a:t>Machine Epsilon</a:t>
            </a:r>
          </a:p>
        </p:txBody>
      </p:sp>
      <p:sp>
        <p:nvSpPr>
          <p:cNvPr id="10244" name="TextBox 12"/>
          <p:cNvSpPr txBox="1">
            <a:spLocks noChangeArrowheads="1"/>
          </p:cNvSpPr>
          <p:nvPr/>
        </p:nvSpPr>
        <p:spPr bwMode="auto">
          <a:xfrm>
            <a:off x="1143000" y="2209800"/>
            <a:ext cx="6629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/>
              <a:t>Defined</a:t>
            </a:r>
            <a:r>
              <a:rPr lang="en-US" sz="3600" dirty="0"/>
              <a:t> as the measure of accuracy and found by difference between 1 and the next number that can be represented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Remarks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smtClean="0"/>
              <a:t>Numbers that can be exactly represented are called machine numbers</a:t>
            </a:r>
          </a:p>
          <a:p>
            <a:pPr marL="609600" indent="-609600" eaLnBrk="1" hangingPunct="1"/>
            <a:endParaRPr lang="en-US" smtClean="0"/>
          </a:p>
          <a:p>
            <a:pPr marL="609600" indent="-609600" eaLnBrk="1" hangingPunct="1"/>
            <a:r>
              <a:rPr lang="en-US" smtClean="0"/>
              <a:t>Difference between machine numbers is not uniform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     sum of machine numbers is not necessarily a machine number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     0.25 + .3125 =0.5625  (not a machine number)  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1D5622-44B4-4DB8-BD5F-F153ADB39600}" type="slidenum">
              <a:rPr lang="ar-SA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ar-SA" b="1" kern="1200" dirty="0" smtClean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endParaRPr lang="en-US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n-US" smtClean="0"/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n-US" sz="3600" smtClean="0">
                <a:solidFill>
                  <a:srgbClr val="FF0000"/>
                </a:solidFill>
              </a:rPr>
              <a:t>   </a:t>
            </a:r>
            <a:r>
              <a:rPr lang="en-US" sz="7200" smtClean="0">
                <a:solidFill>
                  <a:srgbClr val="FF0000"/>
                </a:solidFill>
              </a:rPr>
              <a:t>IEEE 754 STANDARDS</a:t>
            </a:r>
            <a:endParaRPr lang="en-US" sz="3600" smtClean="0">
              <a:solidFill>
                <a:srgbClr val="FF0000"/>
              </a:solidFill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D9847-84C8-4B61-B8DE-0D3747F43B73}" type="slidenum">
              <a:rPr lang="ar-SA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dirty="0" smtClean="0"/>
              <a:t>Numerical Form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hlink"/>
                </a:solidFill>
                <a:latin typeface="Times"/>
              </a:rPr>
              <a:t>(-</a:t>
            </a:r>
            <a:r>
              <a:rPr lang="en-US" dirty="0" smtClean="0">
                <a:solidFill>
                  <a:schemeClr val="hlink"/>
                </a:solidFill>
              </a:rPr>
              <a:t>1)</a:t>
            </a:r>
            <a:r>
              <a:rPr lang="en-US" i="1" baseline="30000" dirty="0" smtClean="0">
                <a:solidFill>
                  <a:schemeClr val="hlink"/>
                </a:solidFill>
              </a:rPr>
              <a:t>s</a:t>
            </a:r>
            <a:r>
              <a:rPr lang="en-US" i="1" dirty="0" smtClean="0">
                <a:solidFill>
                  <a:schemeClr val="hlink"/>
                </a:solidFill>
              </a:rPr>
              <a:t> M  </a:t>
            </a:r>
            <a:r>
              <a:rPr lang="en-US" dirty="0" smtClean="0">
                <a:solidFill>
                  <a:schemeClr val="hlink"/>
                </a:solidFill>
              </a:rPr>
              <a:t>2</a:t>
            </a:r>
            <a:r>
              <a:rPr lang="en-US" i="1" baseline="30000" dirty="0" smtClean="0">
                <a:solidFill>
                  <a:schemeClr val="hlink"/>
                </a:solidFill>
              </a:rPr>
              <a:t>E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smtClean="0"/>
              <a:t>Sign bit </a:t>
            </a:r>
            <a:r>
              <a:rPr lang="en-US" sz="1800" i="1" dirty="0" smtClean="0">
                <a:solidFill>
                  <a:schemeClr val="hlink"/>
                </a:solidFill>
              </a:rPr>
              <a:t>s</a:t>
            </a:r>
            <a:r>
              <a:rPr lang="en-US" sz="1800" dirty="0" smtClean="0"/>
              <a:t> determines whether number is negative or positive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err="1" smtClean="0"/>
              <a:t>Significand</a:t>
            </a: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chemeClr val="hlink"/>
                </a:solidFill>
              </a:rPr>
              <a:t>M  </a:t>
            </a:r>
            <a:r>
              <a:rPr lang="en-US" sz="1800" dirty="0" smtClean="0"/>
              <a:t>normally a fractional value in range [1.0,2.0).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smtClean="0"/>
              <a:t>Exponent </a:t>
            </a:r>
            <a:r>
              <a:rPr lang="en-US" sz="1800" i="1" dirty="0" smtClean="0">
                <a:solidFill>
                  <a:schemeClr val="hlink"/>
                </a:solidFill>
              </a:rPr>
              <a:t>E</a:t>
            </a:r>
            <a:r>
              <a:rPr lang="en-US" sz="1800" dirty="0" smtClean="0"/>
              <a:t> weights value by power of two</a:t>
            </a:r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dirty="0" smtClean="0"/>
              <a:t>Encoding</a:t>
            </a:r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dirty="0" smtClean="0"/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MSB</a:t>
            </a:r>
            <a:r>
              <a:rPr lang="en-US" dirty="0" smtClean="0"/>
              <a:t> is sign bit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exp</a:t>
            </a:r>
            <a:r>
              <a:rPr lang="en-US" dirty="0" smtClean="0"/>
              <a:t> field encodes </a:t>
            </a:r>
            <a:r>
              <a:rPr lang="en-US" i="1" dirty="0" smtClean="0">
                <a:solidFill>
                  <a:schemeClr val="hlink"/>
                </a:solidFill>
              </a:rPr>
              <a:t>E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mantiss</a:t>
            </a:r>
            <a:r>
              <a:rPr lang="en-US" dirty="0" smtClean="0">
                <a:latin typeface="Courier New" pitchFamily="49" charset="0"/>
              </a:rPr>
              <a:t>a</a:t>
            </a:r>
            <a:r>
              <a:rPr lang="en-US" dirty="0" smtClean="0"/>
              <a:t> field encodes </a:t>
            </a:r>
            <a:r>
              <a:rPr lang="en-US" i="1" dirty="0" smtClean="0">
                <a:solidFill>
                  <a:schemeClr val="hlink"/>
                </a:solidFill>
              </a:rPr>
              <a:t>M</a:t>
            </a:r>
            <a:endParaRPr lang="en-US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327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Floating Point Representation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295400" y="3911600"/>
            <a:ext cx="355600" cy="355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>
                <a:latin typeface="Courier New" pitchFamily="49" charset="0"/>
              </a:rPr>
              <a:t>s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676400" y="3911600"/>
            <a:ext cx="21082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>
                <a:latin typeface="Courier New" pitchFamily="49" charset="0"/>
              </a:rPr>
              <a:t>exp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10000" y="3911600"/>
            <a:ext cx="4470400" cy="355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r>
              <a:rPr lang="en-US">
                <a:latin typeface="Courier New" pitchFamily="49" charset="0"/>
              </a:rPr>
              <a:t>mantissa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876800"/>
          </a:xfrm>
        </p:spPr>
        <p:txBody>
          <a:bodyPr lIns="90487" tIns="44450" rIns="90487" bIns="44450">
            <a:normAutofit fontScale="92500" lnSpcReduction="10000"/>
          </a:bodyPr>
          <a:lstStyle/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400" smtClean="0"/>
              <a:t>Encoding</a:t>
            </a:r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1600" smtClean="0"/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mtClean="0"/>
              <a:t>MSB is sign bit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exp</a:t>
            </a:r>
            <a:r>
              <a:rPr lang="en-US" smtClean="0"/>
              <a:t> field encodes </a:t>
            </a:r>
            <a:r>
              <a:rPr lang="en-US" i="1" smtClean="0">
                <a:solidFill>
                  <a:schemeClr val="hlink"/>
                </a:solidFill>
              </a:rPr>
              <a:t>E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Mantissa field encodes </a:t>
            </a:r>
            <a:r>
              <a:rPr lang="en-US" i="1" smtClean="0">
                <a:solidFill>
                  <a:schemeClr val="hlink"/>
                </a:solidFill>
              </a:rPr>
              <a:t>M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400" smtClean="0"/>
              <a:t>Sizes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mtClean="0"/>
              <a:t>Single precision: 8 </a:t>
            </a:r>
            <a:r>
              <a:rPr lang="en-US" smtClean="0">
                <a:latin typeface="Courier New" pitchFamily="49" charset="0"/>
              </a:rPr>
              <a:t>exp</a:t>
            </a:r>
            <a:r>
              <a:rPr lang="en-US" smtClean="0"/>
              <a:t> bits, 23 </a:t>
            </a:r>
            <a:r>
              <a:rPr lang="en-US" smtClean="0">
                <a:latin typeface="Courier New" pitchFamily="49" charset="0"/>
              </a:rPr>
              <a:t>mantissa bits</a:t>
            </a:r>
            <a:endParaRPr lang="en-US" sz="2800" smtClean="0"/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2400" smtClean="0"/>
              <a:t>32 bits total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endParaRPr lang="en-US" sz="2400" smtClean="0"/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smtClean="0"/>
              <a:t>Double precision: 11 </a:t>
            </a:r>
            <a:r>
              <a:rPr lang="en-US" smtClean="0">
                <a:latin typeface="Courier New" pitchFamily="49" charset="0"/>
              </a:rPr>
              <a:t>exp</a:t>
            </a:r>
            <a:r>
              <a:rPr lang="en-US" smtClean="0"/>
              <a:t> bits, 52 </a:t>
            </a:r>
            <a:r>
              <a:rPr lang="en-US" smtClean="0">
                <a:latin typeface="Courier New" pitchFamily="49" charset="0"/>
              </a:rPr>
              <a:t>mantissa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bits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2400" smtClean="0"/>
              <a:t>64 bits total</a:t>
            </a:r>
          </a:p>
        </p:txBody>
      </p:sp>
      <p:sp>
        <p:nvSpPr>
          <p:cNvPr id="13926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327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Floating Point Precisions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914400" y="1143000"/>
            <a:ext cx="6985000" cy="355600"/>
            <a:chOff x="816" y="2128"/>
            <a:chExt cx="4400" cy="224"/>
          </a:xfrm>
        </p:grpSpPr>
        <p:sp>
          <p:nvSpPr>
            <p:cNvPr id="41989" name="Rectangle 1028"/>
            <p:cNvSpPr>
              <a:spLocks noChangeArrowheads="1"/>
            </p:cNvSpPr>
            <p:nvPr/>
          </p:nvSpPr>
          <p:spPr bwMode="auto">
            <a:xfrm>
              <a:off x="816" y="2128"/>
              <a:ext cx="224" cy="22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>
                  <a:latin typeface="Courier New" pitchFamily="49" charset="0"/>
                </a:rPr>
                <a:t>s</a:t>
              </a:r>
            </a:p>
          </p:txBody>
        </p:sp>
        <p:sp>
          <p:nvSpPr>
            <p:cNvPr id="41990" name="Rectangle 1029"/>
            <p:cNvSpPr>
              <a:spLocks noChangeArrowheads="1"/>
            </p:cNvSpPr>
            <p:nvPr/>
          </p:nvSpPr>
          <p:spPr bwMode="auto">
            <a:xfrm>
              <a:off x="1056" y="2128"/>
              <a:ext cx="1328" cy="22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>
                  <a:latin typeface="Courier New" pitchFamily="49" charset="0"/>
                </a:rPr>
                <a:t>exp</a:t>
              </a:r>
            </a:p>
          </p:txBody>
        </p:sp>
        <p:sp>
          <p:nvSpPr>
            <p:cNvPr id="41991" name="Rectangle 1030"/>
            <p:cNvSpPr>
              <a:spLocks noChangeArrowheads="1"/>
            </p:cNvSpPr>
            <p:nvPr/>
          </p:nvSpPr>
          <p:spPr bwMode="auto">
            <a:xfrm>
              <a:off x="2400" y="2128"/>
              <a:ext cx="2816" cy="224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r>
                <a:rPr lang="en-US">
                  <a:latin typeface="Courier New" pitchFamily="49" charset="0"/>
                </a:rPr>
                <a:t>mantissa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7"/>
          <p:cNvSpPr txBox="1">
            <a:spLocks noGrp="1"/>
          </p:cNvSpPr>
          <p:nvPr/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82EC98D5-B4DB-48B8-B8AB-B5A747FBF648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01700"/>
            <a:ext cx="7391400" cy="7747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IEEE-754 Format Single Precision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200400" y="5029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4" name="TextBox 16"/>
          <p:cNvSpPr txBox="1">
            <a:spLocks noChangeArrowheads="1"/>
          </p:cNvSpPr>
          <p:nvPr/>
        </p:nvSpPr>
        <p:spPr bwMode="auto">
          <a:xfrm>
            <a:off x="701675" y="2286000"/>
            <a:ext cx="380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 bits for single precision </a:t>
            </a:r>
          </a:p>
        </p:txBody>
      </p:sp>
      <p:graphicFrame>
        <p:nvGraphicFramePr>
          <p:cNvPr id="76808" name="Group 8"/>
          <p:cNvGraphicFramePr>
            <a:graphicFrameLocks noGrp="1"/>
          </p:cNvGraphicFramePr>
          <p:nvPr/>
        </p:nvGraphicFramePr>
        <p:xfrm>
          <a:off x="762000" y="2895600"/>
          <a:ext cx="7315200" cy="4318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293" name="Left Brace 18"/>
          <p:cNvSpPr>
            <a:spLocks/>
          </p:cNvSpPr>
          <p:nvPr/>
        </p:nvSpPr>
        <p:spPr bwMode="auto">
          <a:xfrm rot="-5400000">
            <a:off x="762000" y="3352800"/>
            <a:ext cx="228600" cy="228600"/>
          </a:xfrm>
          <a:prstGeom prst="leftBrace">
            <a:avLst>
              <a:gd name="adj1" fmla="val 28569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4" name="Left Brace 19"/>
          <p:cNvSpPr>
            <a:spLocks/>
          </p:cNvSpPr>
          <p:nvPr/>
        </p:nvSpPr>
        <p:spPr bwMode="auto">
          <a:xfrm rot="-5400000">
            <a:off x="1790700" y="2552700"/>
            <a:ext cx="228600" cy="1828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5" name="Left Brace 20"/>
          <p:cNvSpPr>
            <a:spLocks/>
          </p:cNvSpPr>
          <p:nvPr/>
        </p:nvSpPr>
        <p:spPr bwMode="auto">
          <a:xfrm rot="-5400000">
            <a:off x="5334000" y="838200"/>
            <a:ext cx="228600" cy="5257800"/>
          </a:xfrm>
          <a:prstGeom prst="leftBrace">
            <a:avLst>
              <a:gd name="adj1" fmla="val 58352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96" name="TextBox 21"/>
          <p:cNvSpPr txBox="1">
            <a:spLocks noChangeArrowheads="1"/>
          </p:cNvSpPr>
          <p:nvPr/>
        </p:nvSpPr>
        <p:spPr bwMode="auto">
          <a:xfrm>
            <a:off x="460375" y="3657600"/>
            <a:ext cx="76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Sign</a:t>
            </a:r>
          </a:p>
          <a:p>
            <a:r>
              <a:rPr lang="en-US"/>
              <a:t>(s)</a:t>
            </a:r>
          </a:p>
        </p:txBody>
      </p:sp>
      <p:sp>
        <p:nvSpPr>
          <p:cNvPr id="9297" name="TextBox 22"/>
          <p:cNvSpPr txBox="1">
            <a:spLocks noChangeArrowheads="1"/>
          </p:cNvSpPr>
          <p:nvPr/>
        </p:nvSpPr>
        <p:spPr bwMode="auto">
          <a:xfrm>
            <a:off x="1143000" y="3652838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Biased</a:t>
            </a:r>
          </a:p>
          <a:p>
            <a:r>
              <a:rPr lang="en-US"/>
              <a:t>Exponent (e’)</a:t>
            </a:r>
          </a:p>
        </p:txBody>
      </p:sp>
      <p:sp>
        <p:nvSpPr>
          <p:cNvPr id="9298" name="TextBox 23"/>
          <p:cNvSpPr txBox="1">
            <a:spLocks noChangeArrowheads="1"/>
          </p:cNvSpPr>
          <p:nvPr/>
        </p:nvSpPr>
        <p:spPr bwMode="auto">
          <a:xfrm>
            <a:off x="4519613" y="3729038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Mantissa (m)</a:t>
            </a:r>
          </a:p>
        </p:txBody>
      </p:sp>
      <p:graphicFrame>
        <p:nvGraphicFramePr>
          <p:cNvPr id="9218" name="Object 13"/>
          <p:cNvGraphicFramePr>
            <a:graphicFrameLocks noChangeAspect="1"/>
          </p:cNvGraphicFramePr>
          <p:nvPr/>
        </p:nvGraphicFramePr>
        <p:xfrm>
          <a:off x="2546350" y="4818063"/>
          <a:ext cx="5113338" cy="650875"/>
        </p:xfrm>
        <a:graphic>
          <a:graphicData uri="http://schemas.openxmlformats.org/presentationml/2006/ole">
            <p:oleObj spid="_x0000_s3074" name="Equation" r:id="rId5" imgW="1892160" imgH="2412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7"/>
          <p:cNvSpPr txBox="1">
            <a:spLocks noGrp="1"/>
          </p:cNvSpPr>
          <p:nvPr/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892526A7-6B79-4230-8B3A-319E3AAC76AD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7391400" cy="7747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3886200" y="5029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/>
        </p:nvGraphicFramePr>
        <p:xfrm>
          <a:off x="1455738" y="3124200"/>
          <a:ext cx="5010150" cy="685800"/>
        </p:xfrm>
        <a:graphic>
          <a:graphicData uri="http://schemas.openxmlformats.org/presentationml/2006/ole">
            <p:oleObj spid="_x0000_s4098" name="Equation" r:id="rId5" imgW="1854000" imgH="2538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590800" y="3810000"/>
          <a:ext cx="6208713" cy="685800"/>
        </p:xfrm>
        <a:graphic>
          <a:graphicData uri="http://schemas.openxmlformats.org/presentationml/2006/ole">
            <p:oleObj spid="_x0000_s4099" name="Equation" r:id="rId6" imgW="2298600" imgH="2538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557463" y="4419600"/>
          <a:ext cx="4013200" cy="617538"/>
        </p:xfrm>
        <a:graphic>
          <a:graphicData uri="http://schemas.openxmlformats.org/presentationml/2006/ole">
            <p:oleObj spid="_x0000_s4100" name="Equation" r:id="rId7" imgW="1485720" imgH="22860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590800" y="5029200"/>
          <a:ext cx="6070600" cy="617538"/>
        </p:xfrm>
        <a:graphic>
          <a:graphicData uri="http://schemas.openxmlformats.org/presentationml/2006/ole">
            <p:oleObj spid="_x0000_s4101" name="Equation" r:id="rId8" imgW="2247840" imgH="228600" progId="Equation.3">
              <p:embed/>
            </p:oleObj>
          </a:graphicData>
        </a:graphic>
      </p:graphicFrame>
      <p:graphicFrame>
        <p:nvGraphicFramePr>
          <p:cNvPr id="78933" name="Group 85"/>
          <p:cNvGraphicFramePr>
            <a:graphicFrameLocks noGrp="1"/>
          </p:cNvGraphicFramePr>
          <p:nvPr/>
        </p:nvGraphicFramePr>
        <p:xfrm>
          <a:off x="1143000" y="990600"/>
          <a:ext cx="7315200" cy="4318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318" name="Left Brace 18"/>
          <p:cNvSpPr>
            <a:spLocks/>
          </p:cNvSpPr>
          <p:nvPr/>
        </p:nvSpPr>
        <p:spPr bwMode="auto">
          <a:xfrm rot="-5400000">
            <a:off x="1143000" y="1447800"/>
            <a:ext cx="228600" cy="228600"/>
          </a:xfrm>
          <a:prstGeom prst="leftBrace">
            <a:avLst>
              <a:gd name="adj1" fmla="val 28569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/>
          <a:lstStyle/>
          <a:p>
            <a:endParaRPr lang="en-US"/>
          </a:p>
        </p:txBody>
      </p:sp>
      <p:sp>
        <p:nvSpPr>
          <p:cNvPr id="10319" name="Left Brace 19"/>
          <p:cNvSpPr>
            <a:spLocks/>
          </p:cNvSpPr>
          <p:nvPr/>
        </p:nvSpPr>
        <p:spPr bwMode="auto">
          <a:xfrm rot="-5400000">
            <a:off x="2171700" y="647700"/>
            <a:ext cx="228600" cy="1828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/>
          <a:lstStyle/>
          <a:p>
            <a:endParaRPr lang="en-US"/>
          </a:p>
        </p:txBody>
      </p:sp>
      <p:sp>
        <p:nvSpPr>
          <p:cNvPr id="10320" name="Left Brace 20"/>
          <p:cNvSpPr>
            <a:spLocks/>
          </p:cNvSpPr>
          <p:nvPr/>
        </p:nvSpPr>
        <p:spPr bwMode="auto">
          <a:xfrm rot="-5400000">
            <a:off x="5715000" y="-1066800"/>
            <a:ext cx="228600" cy="5257800"/>
          </a:xfrm>
          <a:prstGeom prst="leftBrace">
            <a:avLst>
              <a:gd name="adj1" fmla="val 58352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/>
          <a:lstStyle/>
          <a:p>
            <a:endParaRPr lang="en-US"/>
          </a:p>
        </p:txBody>
      </p:sp>
      <p:sp>
        <p:nvSpPr>
          <p:cNvPr id="10321" name="TextBox 21"/>
          <p:cNvSpPr txBox="1">
            <a:spLocks noChangeArrowheads="1"/>
          </p:cNvSpPr>
          <p:nvPr/>
        </p:nvSpPr>
        <p:spPr bwMode="auto">
          <a:xfrm>
            <a:off x="841375" y="1752600"/>
            <a:ext cx="76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Sign</a:t>
            </a:r>
          </a:p>
          <a:p>
            <a:r>
              <a:rPr lang="en-US"/>
              <a:t>(s)</a:t>
            </a:r>
          </a:p>
        </p:txBody>
      </p:sp>
      <p:sp>
        <p:nvSpPr>
          <p:cNvPr id="10322" name="TextBox 22"/>
          <p:cNvSpPr txBox="1">
            <a:spLocks noChangeArrowheads="1"/>
          </p:cNvSpPr>
          <p:nvPr/>
        </p:nvSpPr>
        <p:spPr bwMode="auto">
          <a:xfrm>
            <a:off x="1524000" y="1747838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Biased</a:t>
            </a:r>
          </a:p>
          <a:p>
            <a:r>
              <a:rPr lang="en-US"/>
              <a:t>Exponent (e’)</a:t>
            </a:r>
          </a:p>
        </p:txBody>
      </p:sp>
      <p:sp>
        <p:nvSpPr>
          <p:cNvPr id="10323" name="TextBox 23"/>
          <p:cNvSpPr txBox="1">
            <a:spLocks noChangeArrowheads="1"/>
          </p:cNvSpPr>
          <p:nvPr/>
        </p:nvSpPr>
        <p:spPr bwMode="auto">
          <a:xfrm>
            <a:off x="4900613" y="1824038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Mantissa (m)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“Normalized” Numeric Values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 lIns="90487" tIns="44450" rIns="90487" bIns="44450">
            <a:normAutofit lnSpcReduction="10000"/>
          </a:bodyPr>
          <a:lstStyle/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dirty="0" smtClean="0"/>
              <a:t>Condition</a:t>
            </a:r>
          </a:p>
          <a:p>
            <a:pPr marL="560388" lvl="1" indent="-222250" defTabSz="895350" eaLnBrk="1" hangingPunct="1">
              <a:lnSpc>
                <a:spcPct val="90000"/>
              </a:lnSpc>
            </a:pPr>
            <a:r>
              <a:rPr lang="en-US" dirty="0" smtClean="0"/>
              <a:t> </a:t>
            </a:r>
            <a:r>
              <a:rPr lang="en-US" dirty="0" smtClean="0">
                <a:latin typeface="Courier New" pitchFamily="49" charset="0"/>
              </a:rPr>
              <a:t>exp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000</a:t>
            </a:r>
            <a:r>
              <a:rPr lang="en-US" dirty="0" smtClean="0"/>
              <a:t>…</a:t>
            </a:r>
            <a:r>
              <a:rPr lang="en-US" dirty="0" smtClean="0">
                <a:latin typeface="Courier New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exp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111</a:t>
            </a:r>
            <a:r>
              <a:rPr lang="en-US" dirty="0" smtClean="0"/>
              <a:t>…</a:t>
            </a:r>
            <a:r>
              <a:rPr lang="en-US" dirty="0" smtClean="0">
                <a:latin typeface="Courier New" pitchFamily="49" charset="0"/>
              </a:rPr>
              <a:t>1</a:t>
            </a:r>
            <a:endParaRPr lang="en-US" dirty="0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dirty="0" smtClean="0"/>
              <a:t>Exponent coded as </a:t>
            </a:r>
            <a:r>
              <a:rPr lang="en-US" i="1" dirty="0" smtClean="0"/>
              <a:t>biased</a:t>
            </a:r>
            <a:r>
              <a:rPr lang="en-US" dirty="0" smtClean="0"/>
              <a:t> value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 </a:t>
            </a:r>
            <a:r>
              <a:rPr lang="en-US" i="1" dirty="0" smtClean="0"/>
              <a:t>E  </a:t>
            </a:r>
            <a:r>
              <a:rPr lang="en-US" dirty="0" smtClean="0"/>
              <a:t>=</a:t>
            </a:r>
            <a:r>
              <a:rPr lang="en-US" i="1" dirty="0" smtClean="0"/>
              <a:t>  Exp – Bias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i="1" dirty="0" smtClean="0"/>
              <a:t>Exp </a:t>
            </a:r>
            <a:r>
              <a:rPr lang="en-US" sz="1800" dirty="0" smtClean="0"/>
              <a:t>: unsigned value denoted by </a:t>
            </a:r>
            <a:r>
              <a:rPr lang="en-US" sz="1800" dirty="0" smtClean="0">
                <a:latin typeface="Courier New" pitchFamily="49" charset="0"/>
              </a:rPr>
              <a:t>exp 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i="1" dirty="0" smtClean="0"/>
              <a:t>Bias </a:t>
            </a:r>
            <a:r>
              <a:rPr lang="en-US" sz="1800" dirty="0" smtClean="0"/>
              <a:t>: Bias value</a:t>
            </a:r>
          </a:p>
          <a:p>
            <a:pPr marL="1120775" lvl="3" indent="-166688" defTabSz="895350" eaLnBrk="1" hangingPunct="1">
              <a:lnSpc>
                <a:spcPct val="90000"/>
              </a:lnSpc>
            </a:pPr>
            <a:r>
              <a:rPr lang="en-US" sz="1800" dirty="0" smtClean="0"/>
              <a:t>Single precision: 127 (</a:t>
            </a:r>
            <a:r>
              <a:rPr lang="en-US" sz="1800" i="1" dirty="0" smtClean="0"/>
              <a:t>Exp</a:t>
            </a:r>
            <a:r>
              <a:rPr lang="en-US" sz="1800" dirty="0" smtClean="0"/>
              <a:t>: 1…254, </a:t>
            </a:r>
            <a:r>
              <a:rPr lang="en-US" sz="1800" i="1" dirty="0" smtClean="0"/>
              <a:t>E</a:t>
            </a:r>
            <a:r>
              <a:rPr lang="en-US" sz="1800" dirty="0" smtClean="0"/>
              <a:t>: -126…127)</a:t>
            </a:r>
          </a:p>
          <a:p>
            <a:pPr marL="1120775" lvl="3" indent="-166688" defTabSz="895350" eaLnBrk="1" hangingPunct="1">
              <a:lnSpc>
                <a:spcPct val="90000"/>
              </a:lnSpc>
            </a:pPr>
            <a:r>
              <a:rPr lang="en-US" sz="1800" dirty="0" smtClean="0"/>
              <a:t>Double precision: 1023 (</a:t>
            </a:r>
            <a:r>
              <a:rPr lang="en-US" sz="1800" i="1" dirty="0" smtClean="0"/>
              <a:t>Exp</a:t>
            </a:r>
            <a:r>
              <a:rPr lang="en-US" sz="1800" dirty="0" smtClean="0"/>
              <a:t>: 1…2046, </a:t>
            </a:r>
            <a:r>
              <a:rPr lang="en-US" sz="1800" i="1" dirty="0" smtClean="0"/>
              <a:t>E</a:t>
            </a:r>
            <a:r>
              <a:rPr lang="en-US" sz="1800" dirty="0" smtClean="0"/>
              <a:t>: -1022…1023)</a:t>
            </a:r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dirty="0" err="1" smtClean="0"/>
              <a:t>Significand</a:t>
            </a:r>
            <a:r>
              <a:rPr lang="en-US" dirty="0" smtClean="0"/>
              <a:t> </a:t>
            </a:r>
            <a:r>
              <a:rPr lang="en-US" dirty="0" smtClean="0"/>
              <a:t>coded with implied leading 1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 </a:t>
            </a:r>
            <a:r>
              <a:rPr lang="en-US" i="1" dirty="0" smtClean="0"/>
              <a:t>M 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1.xxx</a:t>
            </a:r>
            <a:r>
              <a:rPr lang="en-US" dirty="0" smtClean="0"/>
              <a:t>…</a:t>
            </a:r>
            <a:r>
              <a:rPr lang="en-US" dirty="0" smtClean="0">
                <a:latin typeface="Courier New" pitchFamily="49" charset="0"/>
              </a:rPr>
              <a:t>x</a:t>
            </a:r>
            <a:r>
              <a:rPr lang="en-US" baseline="-25000" dirty="0" smtClean="0"/>
              <a:t>2</a:t>
            </a:r>
            <a:endParaRPr lang="en-US" dirty="0" smtClean="0">
              <a:latin typeface="Courier New" pitchFamily="49" charset="0"/>
            </a:endParaRP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smtClean="0"/>
              <a:t> </a:t>
            </a:r>
            <a:r>
              <a:rPr lang="en-US" sz="1800" dirty="0" smtClean="0">
                <a:latin typeface="Courier New" pitchFamily="49" charset="0"/>
              </a:rPr>
              <a:t>xxx</a:t>
            </a:r>
            <a:r>
              <a:rPr lang="en-US" sz="1800" dirty="0" smtClean="0"/>
              <a:t>…</a:t>
            </a:r>
            <a:r>
              <a:rPr lang="en-US" sz="1800" dirty="0" smtClean="0">
                <a:latin typeface="Courier New" pitchFamily="49" charset="0"/>
              </a:rPr>
              <a:t>x</a:t>
            </a:r>
            <a:r>
              <a:rPr lang="en-US" sz="1800" dirty="0" smtClean="0"/>
              <a:t>: bits of </a:t>
            </a:r>
            <a:r>
              <a:rPr lang="en-US" sz="1800" dirty="0" smtClean="0">
                <a:latin typeface="Courier New" pitchFamily="49" charset="0"/>
              </a:rPr>
              <a:t>fraction</a:t>
            </a:r>
            <a:endParaRPr lang="en-US" sz="1800" dirty="0" smtClean="0"/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smtClean="0"/>
              <a:t>Minimum when </a:t>
            </a:r>
            <a:r>
              <a:rPr lang="en-US" sz="1800" dirty="0" smtClean="0">
                <a:latin typeface="Courier New" pitchFamily="49" charset="0"/>
              </a:rPr>
              <a:t>000</a:t>
            </a:r>
            <a:r>
              <a:rPr lang="en-US" sz="1800" dirty="0" smtClean="0"/>
              <a:t>…</a:t>
            </a:r>
            <a:r>
              <a:rPr lang="en-US" sz="1800" dirty="0" smtClean="0">
                <a:latin typeface="Courier New" pitchFamily="49" charset="0"/>
              </a:rPr>
              <a:t>0 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 = 1.0)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smtClean="0"/>
              <a:t>Maximum when </a:t>
            </a:r>
            <a:r>
              <a:rPr lang="en-US" sz="1800" dirty="0" smtClean="0">
                <a:latin typeface="Courier New" pitchFamily="49" charset="0"/>
              </a:rPr>
              <a:t>111</a:t>
            </a:r>
            <a:r>
              <a:rPr lang="en-US" sz="1800" dirty="0" smtClean="0"/>
              <a:t>…</a:t>
            </a:r>
            <a:r>
              <a:rPr lang="en-US" sz="1800" dirty="0" smtClean="0">
                <a:latin typeface="Courier New" pitchFamily="49" charset="0"/>
              </a:rPr>
              <a:t>1 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 = 2.0 – </a:t>
            </a:r>
            <a:r>
              <a:rPr lang="en-US" sz="1800" dirty="0" smtClean="0">
                <a:latin typeface="Symbol" pitchFamily="18" charset="2"/>
              </a:rPr>
              <a:t></a:t>
            </a:r>
            <a:r>
              <a:rPr lang="en-US" sz="1800" dirty="0" smtClean="0"/>
              <a:t>)</a:t>
            </a:r>
          </a:p>
          <a:p>
            <a:pPr marL="839788" lvl="2" indent="-165100" defTabSz="895350" eaLnBrk="1" hangingPunct="1">
              <a:lnSpc>
                <a:spcPct val="97000"/>
              </a:lnSpc>
            </a:pPr>
            <a:r>
              <a:rPr lang="en-US" sz="1800" dirty="0" smtClean="0"/>
              <a:t>Get extra leading bit for “free”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0250"/>
            <a:ext cx="6477000" cy="290195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500" dirty="0" smtClean="0"/>
              <a:t> </a:t>
            </a:r>
            <a:r>
              <a:rPr lang="en-US" sz="2700" b="1" u="sng" dirty="0" smtClean="0">
                <a:solidFill>
                  <a:srgbClr val="FF0000"/>
                </a:solidFill>
              </a:rPr>
              <a:t>Number Representation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p"/>
            </a:pPr>
            <a:endParaRPr lang="en-US" sz="27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sz="2700" dirty="0" smtClean="0">
                <a:solidFill>
                  <a:srgbClr val="FF0000"/>
                </a:solidFill>
              </a:rPr>
              <a:t>  Normalized Floating Point Representation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p"/>
            </a:pPr>
            <a:endParaRPr lang="en-US" sz="25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en-US" sz="2700" dirty="0" smtClean="0">
                <a:solidFill>
                  <a:srgbClr val="FF0000"/>
                </a:solidFill>
              </a:rPr>
              <a:t>  Rounding and Chopping</a:t>
            </a:r>
          </a:p>
          <a:p>
            <a:pPr algn="l" eaLnBrk="1" hangingPunct="1">
              <a:lnSpc>
                <a:spcPct val="90000"/>
              </a:lnSpc>
            </a:pPr>
            <a:endParaRPr lang="en-US" sz="39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236219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ar-SA" sz="4400" b="1" kern="1200" dirty="0" smtClean="0">
                <a:solidFill>
                  <a:srgbClr val="FF0000"/>
                </a:solidFill>
              </a:rPr>
              <a:t> Number Representation and Computer Accuracy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BF995-B7FE-4772-842D-0112DCB7FB5C}" type="slidenum">
              <a:rPr lang="ar-SA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Normalized Encoding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5715000"/>
          </a:xfrm>
        </p:spPr>
        <p:txBody>
          <a:bodyPr>
            <a:normAutofit/>
          </a:bodyPr>
          <a:lstStyle/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smtClean="0"/>
              <a:t>Value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Float F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15213.0;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smtClean="0"/>
              <a:t>15213</a:t>
            </a:r>
            <a:r>
              <a:rPr lang="en-US" baseline="-25000" dirty="0" smtClean="0"/>
              <a:t>10</a:t>
            </a:r>
            <a:r>
              <a:rPr lang="en-US" dirty="0" smtClean="0"/>
              <a:t>  </a:t>
            </a:r>
            <a:r>
              <a:rPr lang="en-US" dirty="0" smtClean="0"/>
              <a:t>= 11101101101101</a:t>
            </a:r>
            <a:r>
              <a:rPr lang="en-US" baseline="-25000" dirty="0" smtClean="0"/>
              <a:t>2  </a:t>
            </a:r>
            <a:r>
              <a:rPr lang="en-US" dirty="0" smtClean="0"/>
              <a:t> = 1.1101101101101</a:t>
            </a:r>
            <a:r>
              <a:rPr lang="en-US" baseline="-25000" dirty="0" smtClean="0"/>
              <a:t>2</a:t>
            </a:r>
            <a:r>
              <a:rPr lang="en-US" dirty="0" smtClean="0"/>
              <a:t> X 2</a:t>
            </a:r>
            <a:r>
              <a:rPr lang="en-US" baseline="30000" dirty="0" smtClean="0"/>
              <a:t>13</a:t>
            </a:r>
            <a:endParaRPr lang="en-US" dirty="0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err="1" smtClean="0"/>
              <a:t>Significand</a:t>
            </a:r>
            <a:endParaRPr lang="en-US" dirty="0" smtClean="0"/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 smtClean="0"/>
              <a:t>M</a:t>
            </a:r>
            <a:r>
              <a:rPr lang="en-US" dirty="0" smtClean="0"/>
              <a:t> 	= 	1.</a:t>
            </a:r>
            <a:r>
              <a:rPr lang="en-US" u="sng" dirty="0" smtClean="0"/>
              <a:t>1101101101101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err="1" smtClean="0">
                <a:latin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</a:rPr>
              <a:t>	= 	 </a:t>
            </a:r>
            <a:r>
              <a:rPr lang="en-US" u="sng" dirty="0" smtClean="0">
                <a:latin typeface="Courier New" pitchFamily="49" charset="0"/>
              </a:rPr>
              <a:t>1101101101101</a:t>
            </a:r>
            <a:r>
              <a:rPr lang="en-US" dirty="0" smtClean="0">
                <a:latin typeface="Courier New" pitchFamily="49" charset="0"/>
              </a:rPr>
              <a:t>0000000000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endParaRPr lang="en-US" dirty="0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smtClean="0"/>
              <a:t>Exponent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 smtClean="0"/>
              <a:t>E	</a:t>
            </a:r>
            <a:r>
              <a:rPr lang="en-US" dirty="0" smtClean="0"/>
              <a:t> 	= 	13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 smtClean="0"/>
              <a:t>Bias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	127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i="1" dirty="0" smtClean="0"/>
              <a:t>Exp</a:t>
            </a:r>
            <a:r>
              <a:rPr lang="en-US" dirty="0" smtClean="0"/>
              <a:t> </a:t>
            </a:r>
            <a:r>
              <a:rPr lang="en-US" dirty="0" smtClean="0"/>
              <a:t> = </a:t>
            </a:r>
            <a:r>
              <a:rPr lang="en-US" dirty="0" smtClean="0"/>
              <a:t>	140 	=	</a:t>
            </a:r>
            <a:r>
              <a:rPr lang="en-US" dirty="0" smtClean="0">
                <a:latin typeface="Courier New" pitchFamily="49" charset="0"/>
              </a:rPr>
              <a:t>10001100</a:t>
            </a:r>
            <a:r>
              <a:rPr lang="en-US" baseline="-25000" dirty="0" smtClean="0">
                <a:latin typeface="Courier New" pitchFamily="49" charset="0"/>
              </a:rPr>
              <a:t>2</a:t>
            </a:r>
            <a:endParaRPr lang="en-US" dirty="0" smtClean="0"/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dirty="0" smtClean="0"/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dirty="0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Rounding and Chopping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Rounding:  Replace the number by the nearest machine number  </a:t>
            </a:r>
          </a:p>
          <a:p>
            <a:pPr marL="609600" indent="-609600" eaLnBrk="1" hangingPunct="1"/>
            <a:endParaRPr lang="en-US" smtClean="0"/>
          </a:p>
          <a:p>
            <a:pPr marL="609600" indent="-609600" eaLnBrk="1" hangingPunct="1"/>
            <a:r>
              <a:rPr lang="en-US" smtClean="0"/>
              <a:t>Chopping: Throw all extra digits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C0076-CAB3-475E-96A4-4B12D96511E8}" type="slidenum">
              <a:rPr lang="ar-SA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Representing Real Numbers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sz="2400" smtClean="0"/>
              <a:t>You are familiar with the decimal system 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Decimal System   Base =10 , Digits(0,1,…9)</a:t>
            </a:r>
          </a:p>
          <a:p>
            <a:pPr eaLnBrk="1" hangingPunct="1"/>
            <a:r>
              <a:rPr lang="en-US" sz="2400" smtClean="0"/>
              <a:t>Standard Representations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85800" y="2362200"/>
          <a:ext cx="7848600" cy="506413"/>
        </p:xfrm>
        <a:graphic>
          <a:graphicData uri="http://schemas.openxmlformats.org/presentationml/2006/ole">
            <p:oleObj spid="_x0000_s1026" name="Equation" r:id="rId4" imgW="3162240" imgH="20304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90800" y="4495800"/>
          <a:ext cx="4005263" cy="1420813"/>
        </p:xfrm>
        <a:graphic>
          <a:graphicData uri="http://schemas.openxmlformats.org/presentationml/2006/ole">
            <p:oleObj spid="_x0000_s1027" name="Equation" r:id="rId5" imgW="1600200" imgH="660240" progId="Equation.3">
              <p:embed/>
            </p:oleObj>
          </a:graphicData>
        </a:graphic>
      </p:graphicFrame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916B49-0CA2-427B-8AAC-C4CFF03B0252}" type="slidenum">
              <a:rPr lang="ar-SA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Fractional</a:t>
            </a:r>
            <a:r>
              <a:rPr lang="en-US" dirty="0" smtClean="0"/>
              <a:t> </a:t>
            </a:r>
            <a:r>
              <a:rPr lang="en-US" altLang="ar-SA" b="1" kern="1200" dirty="0" smtClean="0">
                <a:solidFill>
                  <a:srgbClr val="FF0000"/>
                </a:solidFill>
              </a:rPr>
              <a:t>Binary Numbers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495800"/>
            <a:ext cx="8548687" cy="12969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Representation</a:t>
            </a:r>
          </a:p>
          <a:p>
            <a:pPr lvl="1" eaLnBrk="1" hangingPunct="1"/>
            <a:r>
              <a:rPr lang="en-US" smtClean="0"/>
              <a:t>Bits to right of “binary point” represent fractional powers of 2</a:t>
            </a:r>
          </a:p>
          <a:p>
            <a:pPr lvl="1" eaLnBrk="1" hangingPunct="1"/>
            <a:r>
              <a:rPr lang="en-US" smtClean="0"/>
              <a:t>Represents rational number: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39875" y="2565400"/>
            <a:ext cx="5029200" cy="533400"/>
            <a:chOff x="970" y="1616"/>
            <a:chExt cx="3168" cy="336"/>
          </a:xfrm>
        </p:grpSpPr>
        <p:sp>
          <p:nvSpPr>
            <p:cNvPr id="8218" name="Rectangle 6"/>
            <p:cNvSpPr>
              <a:spLocks noChangeArrowheads="1"/>
            </p:cNvSpPr>
            <p:nvPr/>
          </p:nvSpPr>
          <p:spPr bwMode="auto">
            <a:xfrm>
              <a:off x="970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="1" i="1" baseline="-25000" dirty="0">
                  <a:latin typeface="Times"/>
                </a:rPr>
                <a:t>i</a:t>
              </a:r>
              <a:endParaRPr lang="en-US" b="1" i="1" dirty="0">
                <a:latin typeface="Times"/>
              </a:endParaRPr>
            </a:p>
          </p:txBody>
        </p:sp>
        <p:sp>
          <p:nvSpPr>
            <p:cNvPr id="8219" name="Rectangle 7"/>
            <p:cNvSpPr>
              <a:spLocks noChangeArrowheads="1"/>
            </p:cNvSpPr>
            <p:nvPr/>
          </p:nvSpPr>
          <p:spPr bwMode="auto">
            <a:xfrm>
              <a:off x="1210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="1" i="1" baseline="-25000" dirty="0">
                  <a:latin typeface="Times"/>
                </a:rPr>
                <a:t>i</a:t>
              </a:r>
              <a:r>
                <a:rPr lang="en-US" b="1" baseline="-25000" dirty="0">
                  <a:latin typeface="Times"/>
                </a:rPr>
                <a:t>–</a:t>
              </a:r>
              <a:r>
                <a:rPr lang="en-US" baseline="-25000" dirty="0">
                  <a:latin typeface="Times"/>
                </a:rPr>
                <a:t>1</a:t>
              </a:r>
              <a:endParaRPr lang="en-US" dirty="0">
                <a:latin typeface="Times"/>
              </a:endParaRPr>
            </a:p>
          </p:txBody>
        </p:sp>
        <p:sp>
          <p:nvSpPr>
            <p:cNvPr id="8220" name="Rectangle 8"/>
            <p:cNvSpPr>
              <a:spLocks noChangeArrowheads="1"/>
            </p:cNvSpPr>
            <p:nvPr/>
          </p:nvSpPr>
          <p:spPr bwMode="auto">
            <a:xfrm>
              <a:off x="1930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aseline="-25000" dirty="0">
                  <a:latin typeface="Times"/>
                </a:rPr>
                <a:t>2</a:t>
              </a:r>
              <a:endParaRPr lang="en-US" dirty="0">
                <a:latin typeface="Times"/>
              </a:endParaRPr>
            </a:p>
          </p:txBody>
        </p:sp>
        <p:sp>
          <p:nvSpPr>
            <p:cNvPr id="8221" name="Rectangle 9"/>
            <p:cNvSpPr>
              <a:spLocks noChangeArrowheads="1"/>
            </p:cNvSpPr>
            <p:nvPr/>
          </p:nvSpPr>
          <p:spPr bwMode="auto">
            <a:xfrm>
              <a:off x="2170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aseline="-25000" dirty="0">
                  <a:latin typeface="Times"/>
                </a:rPr>
                <a:t>1</a:t>
              </a:r>
              <a:endParaRPr lang="en-US" dirty="0">
                <a:latin typeface="Times"/>
              </a:endParaRPr>
            </a:p>
          </p:txBody>
        </p:sp>
        <p:sp>
          <p:nvSpPr>
            <p:cNvPr id="8222" name="Rectangle 10"/>
            <p:cNvSpPr>
              <a:spLocks noChangeArrowheads="1"/>
            </p:cNvSpPr>
            <p:nvPr/>
          </p:nvSpPr>
          <p:spPr bwMode="auto">
            <a:xfrm>
              <a:off x="2410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aseline="-25000" dirty="0">
                  <a:latin typeface="Times"/>
                </a:rPr>
                <a:t>0</a:t>
              </a:r>
              <a:endParaRPr lang="en-US" dirty="0">
                <a:latin typeface="Times"/>
              </a:endParaRPr>
            </a:p>
          </p:txBody>
        </p:sp>
        <p:sp>
          <p:nvSpPr>
            <p:cNvPr id="8223" name="Rectangle 11"/>
            <p:cNvSpPr>
              <a:spLocks noChangeArrowheads="1"/>
            </p:cNvSpPr>
            <p:nvPr/>
          </p:nvSpPr>
          <p:spPr bwMode="auto">
            <a:xfrm>
              <a:off x="2698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="1" baseline="-25000" dirty="0">
                  <a:latin typeface="Times"/>
                </a:rPr>
                <a:t>–</a:t>
              </a:r>
              <a:r>
                <a:rPr lang="en-US" baseline="-25000" dirty="0">
                  <a:latin typeface="Times"/>
                </a:rPr>
                <a:t>1</a:t>
              </a:r>
              <a:endParaRPr lang="en-US" i="1" baseline="-25000" dirty="0">
                <a:latin typeface="Times"/>
              </a:endParaRPr>
            </a:p>
          </p:txBody>
        </p:sp>
        <p:sp>
          <p:nvSpPr>
            <p:cNvPr id="8224" name="Rectangle 12"/>
            <p:cNvSpPr>
              <a:spLocks noChangeArrowheads="1"/>
            </p:cNvSpPr>
            <p:nvPr/>
          </p:nvSpPr>
          <p:spPr bwMode="auto">
            <a:xfrm>
              <a:off x="2938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="1" baseline="-25000" dirty="0">
                  <a:latin typeface="Times"/>
                </a:rPr>
                <a:t>–2</a:t>
              </a:r>
            </a:p>
          </p:txBody>
        </p:sp>
        <p:sp>
          <p:nvSpPr>
            <p:cNvPr id="8225" name="Rectangle 13"/>
            <p:cNvSpPr>
              <a:spLocks noChangeArrowheads="1"/>
            </p:cNvSpPr>
            <p:nvPr/>
          </p:nvSpPr>
          <p:spPr bwMode="auto">
            <a:xfrm>
              <a:off x="3178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="1" baseline="-25000" dirty="0">
                  <a:latin typeface="Times"/>
                </a:rPr>
                <a:t>–3</a:t>
              </a:r>
            </a:p>
          </p:txBody>
        </p:sp>
        <p:sp>
          <p:nvSpPr>
            <p:cNvPr id="8226" name="Rectangle 14"/>
            <p:cNvSpPr>
              <a:spLocks noChangeArrowheads="1"/>
            </p:cNvSpPr>
            <p:nvPr/>
          </p:nvSpPr>
          <p:spPr bwMode="auto">
            <a:xfrm>
              <a:off x="3898" y="1616"/>
              <a:ext cx="24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i="1" dirty="0">
                  <a:latin typeface="Times"/>
                </a:rPr>
                <a:t>b</a:t>
              </a:r>
              <a:r>
                <a:rPr lang="en-US" b="1" baseline="-25000" dirty="0">
                  <a:latin typeface="Times"/>
                </a:rPr>
                <a:t>–</a:t>
              </a:r>
              <a:r>
                <a:rPr lang="en-US" b="1" i="1" baseline="-25000" dirty="0">
                  <a:latin typeface="Times"/>
                </a:rPr>
                <a:t>j</a:t>
              </a:r>
              <a:endParaRPr lang="en-US" b="1" baseline="-25000" dirty="0">
                <a:latin typeface="Times"/>
              </a:endParaRPr>
            </a:p>
          </p:txBody>
        </p:sp>
        <p:sp>
          <p:nvSpPr>
            <p:cNvPr id="8227" name="Rectangle 15"/>
            <p:cNvSpPr>
              <a:spLocks noChangeArrowheads="1"/>
            </p:cNvSpPr>
            <p:nvPr/>
          </p:nvSpPr>
          <p:spPr bwMode="auto">
            <a:xfrm>
              <a:off x="3418" y="1616"/>
              <a:ext cx="48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"/>
                </a:rPr>
                <a:t>• • •</a:t>
              </a:r>
            </a:p>
          </p:txBody>
        </p:sp>
        <p:sp>
          <p:nvSpPr>
            <p:cNvPr id="8228" name="Rectangle 16"/>
            <p:cNvSpPr>
              <a:spLocks noChangeArrowheads="1"/>
            </p:cNvSpPr>
            <p:nvPr/>
          </p:nvSpPr>
          <p:spPr bwMode="auto">
            <a:xfrm>
              <a:off x="1450" y="1616"/>
              <a:ext cx="48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"/>
                </a:rPr>
                <a:t>• • •</a:t>
              </a:r>
            </a:p>
          </p:txBody>
        </p:sp>
        <p:sp>
          <p:nvSpPr>
            <p:cNvPr id="8229" name="Rectangle 17"/>
            <p:cNvSpPr>
              <a:spLocks noChangeArrowheads="1"/>
            </p:cNvSpPr>
            <p:nvPr/>
          </p:nvSpPr>
          <p:spPr bwMode="auto">
            <a:xfrm>
              <a:off x="2650" y="1616"/>
              <a:ext cx="48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atin typeface="Times"/>
                </a:rPr>
                <a:t>.</a:t>
              </a:r>
            </a:p>
          </p:txBody>
        </p:sp>
      </p:grpSp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4191000" y="2286000"/>
            <a:ext cx="3129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/>
              </a:rPr>
              <a:t>1</a:t>
            </a:r>
          </a:p>
        </p:txBody>
      </p:sp>
      <p:sp>
        <p:nvSpPr>
          <p:cNvPr id="8199" name="Text Box 19"/>
          <p:cNvSpPr txBox="1">
            <a:spLocks noChangeArrowheads="1"/>
          </p:cNvSpPr>
          <p:nvPr/>
        </p:nvSpPr>
        <p:spPr bwMode="auto">
          <a:xfrm>
            <a:off x="4191000" y="1981200"/>
            <a:ext cx="3129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/>
              </a:rPr>
              <a:t>2</a:t>
            </a:r>
          </a:p>
        </p:txBody>
      </p:sp>
      <p:sp>
        <p:nvSpPr>
          <p:cNvPr id="8200" name="Text Box 20"/>
          <p:cNvSpPr txBox="1">
            <a:spLocks noChangeArrowheads="1"/>
          </p:cNvSpPr>
          <p:nvPr/>
        </p:nvSpPr>
        <p:spPr bwMode="auto">
          <a:xfrm>
            <a:off x="4191000" y="1676400"/>
            <a:ext cx="3129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/>
              </a:rPr>
              <a:t>4</a:t>
            </a:r>
          </a:p>
        </p:txBody>
      </p:sp>
      <p:sp>
        <p:nvSpPr>
          <p:cNvPr id="8201" name="Text Box 21"/>
          <p:cNvSpPr txBox="1">
            <a:spLocks noChangeArrowheads="1"/>
          </p:cNvSpPr>
          <p:nvPr/>
        </p:nvSpPr>
        <p:spPr bwMode="auto">
          <a:xfrm>
            <a:off x="4191000" y="1092200"/>
            <a:ext cx="5164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"/>
              </a:rPr>
              <a:t>i</a:t>
            </a:r>
            <a:r>
              <a:rPr lang="en-US" baseline="30000" dirty="0">
                <a:solidFill>
                  <a:srgbClr val="FF0000"/>
                </a:solidFill>
                <a:latin typeface="Times"/>
              </a:rPr>
              <a:t>–1</a:t>
            </a:r>
            <a:endParaRPr lang="en-US" baseline="-25000" dirty="0">
              <a:solidFill>
                <a:srgbClr val="FF0000"/>
              </a:solidFill>
              <a:latin typeface="Times"/>
            </a:endParaRPr>
          </a:p>
        </p:txBody>
      </p:sp>
      <p:sp>
        <p:nvSpPr>
          <p:cNvPr id="8202" name="Text Box 22"/>
          <p:cNvSpPr txBox="1">
            <a:spLocks noChangeArrowheads="1"/>
          </p:cNvSpPr>
          <p:nvPr/>
        </p:nvSpPr>
        <p:spPr bwMode="auto">
          <a:xfrm>
            <a:off x="4191000" y="762000"/>
            <a:ext cx="34657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"/>
              </a:rPr>
              <a:t>i</a:t>
            </a:r>
            <a:endParaRPr lang="en-US" baseline="-25000" dirty="0">
              <a:solidFill>
                <a:srgbClr val="FF0000"/>
              </a:solidFill>
              <a:latin typeface="Times"/>
            </a:endParaRPr>
          </a:p>
        </p:txBody>
      </p:sp>
      <p:sp>
        <p:nvSpPr>
          <p:cNvPr id="8203" name="Freeform 24"/>
          <p:cNvSpPr>
            <a:spLocks/>
          </p:cNvSpPr>
          <p:nvPr/>
        </p:nvSpPr>
        <p:spPr bwMode="auto">
          <a:xfrm>
            <a:off x="3962400" y="2489200"/>
            <a:ext cx="244475" cy="1778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Freeform 25"/>
          <p:cNvSpPr>
            <a:spLocks/>
          </p:cNvSpPr>
          <p:nvPr/>
        </p:nvSpPr>
        <p:spPr bwMode="auto">
          <a:xfrm>
            <a:off x="3581400" y="2209800"/>
            <a:ext cx="609600" cy="4572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Freeform 26"/>
          <p:cNvSpPr>
            <a:spLocks/>
          </p:cNvSpPr>
          <p:nvPr/>
        </p:nvSpPr>
        <p:spPr bwMode="auto">
          <a:xfrm>
            <a:off x="3200400" y="1930400"/>
            <a:ext cx="974725" cy="7366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Freeform 27"/>
          <p:cNvSpPr>
            <a:spLocks/>
          </p:cNvSpPr>
          <p:nvPr/>
        </p:nvSpPr>
        <p:spPr bwMode="auto">
          <a:xfrm>
            <a:off x="1981200" y="1295400"/>
            <a:ext cx="2209800" cy="13716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Freeform 28"/>
          <p:cNvSpPr>
            <a:spLocks/>
          </p:cNvSpPr>
          <p:nvPr/>
        </p:nvSpPr>
        <p:spPr bwMode="auto">
          <a:xfrm>
            <a:off x="1676400" y="990600"/>
            <a:ext cx="2514600" cy="16764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Rectangle 29"/>
          <p:cNvSpPr>
            <a:spLocks noChangeArrowheads="1"/>
          </p:cNvSpPr>
          <p:nvPr/>
        </p:nvSpPr>
        <p:spPr bwMode="auto">
          <a:xfrm>
            <a:off x="2301875" y="1828800"/>
            <a:ext cx="762000" cy="5334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"/>
              </a:rPr>
              <a:t>• • •</a:t>
            </a:r>
          </a:p>
        </p:txBody>
      </p:sp>
      <p:sp>
        <p:nvSpPr>
          <p:cNvPr id="8209" name="Freeform 30"/>
          <p:cNvSpPr>
            <a:spLocks/>
          </p:cNvSpPr>
          <p:nvPr/>
        </p:nvSpPr>
        <p:spPr bwMode="auto">
          <a:xfrm rot="10800000">
            <a:off x="4189413" y="3046413"/>
            <a:ext cx="244475" cy="1778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Freeform 31"/>
          <p:cNvSpPr>
            <a:spLocks/>
          </p:cNvSpPr>
          <p:nvPr/>
        </p:nvSpPr>
        <p:spPr bwMode="auto">
          <a:xfrm rot="10800000">
            <a:off x="4205288" y="3046413"/>
            <a:ext cx="609600" cy="4572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Freeform 32"/>
          <p:cNvSpPr>
            <a:spLocks/>
          </p:cNvSpPr>
          <p:nvPr/>
        </p:nvSpPr>
        <p:spPr bwMode="auto">
          <a:xfrm rot="10800000">
            <a:off x="4221163" y="3046413"/>
            <a:ext cx="974725" cy="7366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Freeform 33"/>
          <p:cNvSpPr>
            <a:spLocks/>
          </p:cNvSpPr>
          <p:nvPr/>
        </p:nvSpPr>
        <p:spPr bwMode="auto">
          <a:xfrm rot="10800000">
            <a:off x="4205288" y="3046413"/>
            <a:ext cx="2209800" cy="1371600"/>
          </a:xfrm>
          <a:custGeom>
            <a:avLst/>
            <a:gdLst>
              <a:gd name="T0" fmla="*/ 2147483647 w 144"/>
              <a:gd name="T1" fmla="*/ 0 h 96"/>
              <a:gd name="T2" fmla="*/ 0 w 144"/>
              <a:gd name="T3" fmla="*/ 0 h 96"/>
              <a:gd name="T4" fmla="*/ 0 w 144"/>
              <a:gd name="T5" fmla="*/ 2147483647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rgbClr val="9403B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34"/>
          <p:cNvSpPr>
            <a:spLocks noChangeArrowheads="1"/>
          </p:cNvSpPr>
          <p:nvPr/>
        </p:nvSpPr>
        <p:spPr bwMode="auto">
          <a:xfrm rot="10800000">
            <a:off x="5332413" y="3351213"/>
            <a:ext cx="762000" cy="5334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"/>
              </a:rPr>
              <a:t>• • •</a:t>
            </a:r>
          </a:p>
        </p:txBody>
      </p:sp>
      <p:sp>
        <p:nvSpPr>
          <p:cNvPr id="8214" name="Text Box 35"/>
          <p:cNvSpPr txBox="1">
            <a:spLocks noChangeArrowheads="1"/>
          </p:cNvSpPr>
          <p:nvPr/>
        </p:nvSpPr>
        <p:spPr bwMode="auto">
          <a:xfrm>
            <a:off x="3679384" y="3048000"/>
            <a:ext cx="5052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"/>
              </a:rPr>
              <a:t>1/2</a:t>
            </a:r>
          </a:p>
        </p:txBody>
      </p:sp>
      <p:sp>
        <p:nvSpPr>
          <p:cNvPr id="8215" name="Text Box 36"/>
          <p:cNvSpPr txBox="1">
            <a:spLocks noChangeArrowheads="1"/>
          </p:cNvSpPr>
          <p:nvPr/>
        </p:nvSpPr>
        <p:spPr bwMode="auto">
          <a:xfrm>
            <a:off x="3685734" y="3352800"/>
            <a:ext cx="5052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"/>
              </a:rPr>
              <a:t>1/4</a:t>
            </a:r>
          </a:p>
        </p:txBody>
      </p:sp>
      <p:sp>
        <p:nvSpPr>
          <p:cNvPr id="8216" name="Text Box 37"/>
          <p:cNvSpPr txBox="1">
            <a:spLocks noChangeArrowheads="1"/>
          </p:cNvSpPr>
          <p:nvPr/>
        </p:nvSpPr>
        <p:spPr bwMode="auto">
          <a:xfrm>
            <a:off x="3685734" y="3671888"/>
            <a:ext cx="50526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"/>
              </a:rPr>
              <a:t>1/8</a:t>
            </a:r>
          </a:p>
        </p:txBody>
      </p:sp>
      <p:sp>
        <p:nvSpPr>
          <p:cNvPr id="8217" name="Text Box 38"/>
          <p:cNvSpPr txBox="1">
            <a:spLocks noChangeArrowheads="1"/>
          </p:cNvSpPr>
          <p:nvPr/>
        </p:nvSpPr>
        <p:spPr bwMode="auto">
          <a:xfrm>
            <a:off x="3778522" y="4267200"/>
            <a:ext cx="43152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Times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Times"/>
              </a:rPr>
              <a:t>–</a:t>
            </a:r>
            <a:r>
              <a:rPr lang="en-US" i="1" baseline="30000" dirty="0">
                <a:solidFill>
                  <a:srgbClr val="FF0000"/>
                </a:solidFill>
                <a:latin typeface="Times"/>
              </a:rPr>
              <a:t>j</a:t>
            </a:r>
          </a:p>
        </p:txBody>
      </p:sp>
      <p:graphicFrame>
        <p:nvGraphicFramePr>
          <p:cNvPr id="8194" name="Object 39"/>
          <p:cNvGraphicFramePr>
            <a:graphicFrameLocks noChangeAspect="1"/>
          </p:cNvGraphicFramePr>
          <p:nvPr/>
        </p:nvGraphicFramePr>
        <p:xfrm>
          <a:off x="5354638" y="5349875"/>
          <a:ext cx="1655762" cy="1203325"/>
        </p:xfrm>
        <a:graphic>
          <a:graphicData uri="http://schemas.openxmlformats.org/presentationml/2006/ole">
            <p:oleObj spid="_x0000_s2050" name="Equation" r:id="rId3" imgW="927100" imgH="673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84200" y="228600"/>
            <a:ext cx="79756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Frac. Binary Number Examples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Value	Representation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5-3/4	</a:t>
            </a:r>
            <a:r>
              <a:rPr lang="en-US" smtClean="0">
                <a:latin typeface="Courier New" pitchFamily="49" charset="0"/>
              </a:rPr>
              <a:t>101.11</a:t>
            </a:r>
            <a:r>
              <a:rPr lang="en-US" baseline="-25000" smtClean="0">
                <a:latin typeface="Courier New" pitchFamily="49" charset="0"/>
              </a:rPr>
              <a:t>2</a:t>
            </a:r>
            <a:endParaRPr lang="en-US" smtClean="0">
              <a:latin typeface="Courier New" pitchFamily="49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2-7/8	</a:t>
            </a:r>
            <a:r>
              <a:rPr lang="en-US" smtClean="0">
                <a:latin typeface="Courier New" pitchFamily="49" charset="0"/>
              </a:rPr>
              <a:t> 10.111</a:t>
            </a:r>
            <a:r>
              <a:rPr lang="en-US" baseline="-25000" smtClean="0">
                <a:latin typeface="Courier New" pitchFamily="49" charset="0"/>
              </a:rPr>
              <a:t>2</a:t>
            </a:r>
            <a:endParaRPr lang="en-US" smtClean="0">
              <a:latin typeface="Courier New" pitchFamily="49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63/64	</a:t>
            </a:r>
            <a:r>
              <a:rPr lang="en-US" smtClean="0">
                <a:latin typeface="Courier New" pitchFamily="49" charset="0"/>
              </a:rPr>
              <a:t>  0.111111</a:t>
            </a:r>
            <a:r>
              <a:rPr lang="en-US" baseline="-25000" smtClean="0">
                <a:latin typeface="Courier New" pitchFamily="49" charset="0"/>
              </a:rPr>
              <a:t>2</a:t>
            </a:r>
            <a:endParaRPr lang="en-US" smtClean="0"/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Observations</a:t>
            </a:r>
          </a:p>
          <a:p>
            <a:pPr marL="560388" lvl="1" indent="-222250" defTabSz="895350" eaLnBrk="1" hangingPunct="1">
              <a:lnSpc>
                <a:spcPct val="90000"/>
              </a:lnSpc>
              <a:tabLst>
                <a:tab pos="2400300" algn="l"/>
              </a:tabLst>
            </a:pPr>
            <a:r>
              <a:rPr lang="en-US" smtClean="0"/>
              <a:t>Divide by 2 by shifting right</a:t>
            </a:r>
          </a:p>
          <a:p>
            <a:pPr marL="560388" lvl="1" indent="-222250" defTabSz="895350" eaLnBrk="1" hangingPunct="1">
              <a:lnSpc>
                <a:spcPct val="90000"/>
              </a:lnSpc>
              <a:tabLst>
                <a:tab pos="2400300" algn="l"/>
              </a:tabLst>
            </a:pPr>
            <a:r>
              <a:rPr lang="en-US" smtClean="0"/>
              <a:t>Multiply by 2 by shifting left</a:t>
            </a:r>
          </a:p>
          <a:p>
            <a:pPr marL="560388" lvl="1" indent="-222250" defTabSz="895350" eaLnBrk="1" hangingPunct="1">
              <a:lnSpc>
                <a:spcPct val="90000"/>
              </a:lnSpc>
              <a:tabLst>
                <a:tab pos="2400300" algn="l"/>
              </a:tabLst>
            </a:pPr>
            <a:r>
              <a:rPr lang="en-US" smtClean="0"/>
              <a:t>Numbers of form </a:t>
            </a:r>
            <a:r>
              <a:rPr lang="en-US" smtClean="0">
                <a:latin typeface="Courier New" pitchFamily="49" charset="0"/>
              </a:rPr>
              <a:t>0.111111…</a:t>
            </a:r>
            <a:r>
              <a:rPr lang="en-US" baseline="-25000" smtClean="0">
                <a:latin typeface="Courier New" pitchFamily="49" charset="0"/>
              </a:rPr>
              <a:t>2 </a:t>
            </a:r>
            <a:r>
              <a:rPr lang="en-US" smtClean="0"/>
              <a:t>just below 1.0</a:t>
            </a:r>
          </a:p>
          <a:p>
            <a:pPr marL="839788" lvl="2" indent="-165100" defTabSz="895350" eaLnBrk="1" hangingPunct="1">
              <a:lnSpc>
                <a:spcPct val="97000"/>
              </a:lnSpc>
              <a:tabLst>
                <a:tab pos="2400300" algn="l"/>
              </a:tabLst>
            </a:pPr>
            <a:r>
              <a:rPr lang="en-US" sz="1800" smtClean="0"/>
              <a:t>1/2 + 1/4 + 1/8 + … + 1/2</a:t>
            </a:r>
            <a:r>
              <a:rPr lang="en-US" sz="1800" i="1" baseline="30000" smtClean="0"/>
              <a:t>i</a:t>
            </a:r>
            <a:r>
              <a:rPr lang="en-US" sz="1800" smtClean="0"/>
              <a:t> + …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1.0</a:t>
            </a:r>
          </a:p>
          <a:p>
            <a:pPr marL="839788" lvl="2" indent="-165100" defTabSz="895350" eaLnBrk="1" hangingPunct="1">
              <a:lnSpc>
                <a:spcPct val="97000"/>
              </a:lnSpc>
              <a:tabLst>
                <a:tab pos="2400300" algn="l"/>
              </a:tabLst>
            </a:pPr>
            <a:r>
              <a:rPr lang="en-US" sz="1800" smtClean="0"/>
              <a:t>Use notation 1.0 – </a:t>
            </a:r>
            <a:r>
              <a:rPr lang="en-US" sz="1800" smtClean="0">
                <a:latin typeface="Symbol" pitchFamily="18" charset="2"/>
              </a:rPr>
              <a:t>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28600"/>
            <a:ext cx="79756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Representable Numbers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Limitation</a:t>
            </a:r>
          </a:p>
          <a:p>
            <a:pPr marL="560388" lvl="1" indent="-222250" defTabSz="895350" eaLnBrk="1" hangingPunct="1">
              <a:lnSpc>
                <a:spcPct val="90000"/>
              </a:lnSpc>
              <a:tabLst>
                <a:tab pos="2400300" algn="l"/>
              </a:tabLst>
            </a:pPr>
            <a:r>
              <a:rPr lang="en-US" smtClean="0"/>
              <a:t>Can only exactly represent numbers of the form </a:t>
            </a:r>
            <a:r>
              <a:rPr lang="en-US" i="1" smtClean="0"/>
              <a:t>x</a:t>
            </a:r>
            <a:r>
              <a:rPr lang="en-US" smtClean="0"/>
              <a:t>/2</a:t>
            </a:r>
            <a:r>
              <a:rPr lang="en-US" i="1" baseline="30000" smtClean="0"/>
              <a:t>k</a:t>
            </a:r>
            <a:endParaRPr lang="en-US" smtClean="0"/>
          </a:p>
          <a:p>
            <a:pPr marL="560388" lvl="1" indent="-222250" defTabSz="895350" eaLnBrk="1" hangingPunct="1">
              <a:lnSpc>
                <a:spcPct val="90000"/>
              </a:lnSpc>
              <a:tabLst>
                <a:tab pos="2400300" algn="l"/>
              </a:tabLst>
            </a:pPr>
            <a:r>
              <a:rPr lang="en-US" smtClean="0"/>
              <a:t>Other numbers have repeating bit representations</a:t>
            </a:r>
          </a:p>
          <a:p>
            <a:pPr marL="223838" indent="-223838" defTabSz="895350" eaLnBrk="1" hangingPunct="1">
              <a:lnSpc>
                <a:spcPct val="85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Value	Representation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1/3	</a:t>
            </a:r>
            <a:r>
              <a:rPr lang="en-US" smtClean="0">
                <a:latin typeface="Courier New" pitchFamily="49" charset="0"/>
              </a:rPr>
              <a:t>0.0101010101[01]…</a:t>
            </a:r>
            <a:r>
              <a:rPr lang="en-US" baseline="-25000" smtClean="0">
                <a:latin typeface="Courier New" pitchFamily="49" charset="0"/>
              </a:rPr>
              <a:t>2</a:t>
            </a:r>
            <a:endParaRPr lang="en-US" smtClean="0">
              <a:latin typeface="Courier New" pitchFamily="49" charset="0"/>
            </a:endParaRP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1/5	</a:t>
            </a:r>
            <a:r>
              <a:rPr lang="en-US" smtClean="0">
                <a:latin typeface="Courier New" pitchFamily="49" charset="0"/>
              </a:rPr>
              <a:t>0.001100110011[0011]…</a:t>
            </a:r>
            <a:r>
              <a:rPr lang="en-US" baseline="-25000" smtClean="0">
                <a:latin typeface="Courier New" pitchFamily="49" charset="0"/>
              </a:rPr>
              <a:t>2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r>
              <a:rPr lang="en-US" smtClean="0"/>
              <a:t>1/10	</a:t>
            </a:r>
            <a:r>
              <a:rPr lang="en-US" smtClean="0">
                <a:latin typeface="Courier New" pitchFamily="49" charset="0"/>
              </a:rPr>
              <a:t>0.0001100110011[0011]…</a:t>
            </a:r>
            <a:r>
              <a:rPr lang="en-US" baseline="-25000" smtClean="0">
                <a:latin typeface="Courier New" pitchFamily="49" charset="0"/>
              </a:rPr>
              <a:t>2</a:t>
            </a:r>
            <a:endParaRPr lang="en-US" smtClean="0"/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2400300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ig03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6962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239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7-Bit Representation</a:t>
            </a:r>
            <a:br>
              <a:rPr lang="en-US" altLang="ar-SA" b="1" kern="1200" dirty="0" smtClean="0">
                <a:solidFill>
                  <a:srgbClr val="FF0000"/>
                </a:solidFill>
              </a:rPr>
            </a:br>
            <a:r>
              <a:rPr lang="en-US" altLang="ar-SA" sz="2800" b="1" kern="1200" dirty="0" smtClean="0">
                <a:solidFill>
                  <a:srgbClr val="FF0000"/>
                </a:solidFill>
              </a:rPr>
              <a:t>(sign: 1 bit, Mantissa 3bits,exponent 3 bits)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86400" y="2362200"/>
            <a:ext cx="2438400" cy="9144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971800" y="2362200"/>
            <a:ext cx="2514600" cy="914400"/>
          </a:xfrm>
          <a:prstGeom prst="rect">
            <a:avLst/>
          </a:prstGeom>
          <a:solidFill>
            <a:srgbClr val="FF0000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7F540-60A9-4D36-9D75-F892272E4EE0}" type="slidenum">
              <a:rPr lang="ar-SA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1905000" cy="228600"/>
          </a:xfrm>
          <a:noFill/>
        </p:spPr>
        <p:txBody>
          <a:bodyPr anchor="b"/>
          <a:lstStyle/>
          <a:p>
            <a:pPr algn="l"/>
            <a:fld id="{69A7287A-2813-4C1E-80F1-B5F626E3433D}" type="slidenum">
              <a:rPr lang="en-US" smtClean="0">
                <a:latin typeface="Tahoma" pitchFamily="34" charset="0"/>
              </a:rPr>
              <a:pPr algn="l"/>
              <a:t>8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Autofit/>
          </a:bodyPr>
          <a:lstStyle/>
          <a:p>
            <a:pPr eaLnBrk="1" hangingPunct="1"/>
            <a:r>
              <a:rPr lang="en-US" sz="8000" dirty="0" smtClean="0">
                <a:solidFill>
                  <a:srgbClr val="FF0000"/>
                </a:solidFill>
              </a:rPr>
              <a:t>Example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184400" y="3505200"/>
          <a:ext cx="5430838" cy="977900"/>
        </p:xfrm>
        <a:graphic>
          <a:graphicData uri="http://schemas.openxmlformats.org/presentationml/2006/ole">
            <p:oleObj spid="_x0000_s34818" name="Equation" r:id="rId4" imgW="2679480" imgH="482400" progId="Equation.3">
              <p:embed/>
            </p:oleObj>
          </a:graphicData>
        </a:graphic>
      </p:graphicFrame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1219200" y="15240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9 bit-hypothetical word</a:t>
            </a:r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1447800" y="1905000"/>
            <a:ext cx="55626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the first bit is used for the sign of the number,</a:t>
            </a:r>
          </a:p>
          <a:p>
            <a:pPr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the second bit for the sign of the exponent,  </a:t>
            </a:r>
          </a:p>
          <a:p>
            <a:pPr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the next four bits for the mantissa, and</a:t>
            </a:r>
          </a:p>
          <a:p>
            <a:pPr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the next three bits for the exponent </a:t>
            </a:r>
          </a:p>
          <a:p>
            <a:endParaRPr lang="en-US" dirty="0"/>
          </a:p>
        </p:txBody>
      </p:sp>
      <p:sp>
        <p:nvSpPr>
          <p:cNvPr id="2055" name="TextBox 9"/>
          <p:cNvSpPr txBox="1">
            <a:spLocks noChangeArrowheads="1"/>
          </p:cNvSpPr>
          <p:nvPr/>
        </p:nvSpPr>
        <p:spPr bwMode="auto">
          <a:xfrm>
            <a:off x="1219200" y="4648200"/>
            <a:ext cx="2986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 We have the representation as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71800" y="5162550"/>
          <a:ext cx="3429000" cy="3714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8" name="TextBox 12"/>
          <p:cNvSpPr txBox="1">
            <a:spLocks noChangeArrowheads="1"/>
          </p:cNvSpPr>
          <p:nvPr/>
        </p:nvSpPr>
        <p:spPr bwMode="auto">
          <a:xfrm>
            <a:off x="2286000" y="58483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Sign of the number</a:t>
            </a:r>
          </a:p>
        </p:txBody>
      </p:sp>
      <p:sp>
        <p:nvSpPr>
          <p:cNvPr id="2079" name="TextBox 13"/>
          <p:cNvSpPr txBox="1">
            <a:spLocks noChangeArrowheads="1"/>
          </p:cNvSpPr>
          <p:nvPr/>
        </p:nvSpPr>
        <p:spPr bwMode="auto">
          <a:xfrm>
            <a:off x="4191000" y="5695950"/>
            <a:ext cx="685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mantissa</a:t>
            </a:r>
          </a:p>
        </p:txBody>
      </p:sp>
      <p:sp>
        <p:nvSpPr>
          <p:cNvPr id="2080" name="TextBox 14"/>
          <p:cNvSpPr txBox="1">
            <a:spLocks noChangeArrowheads="1"/>
          </p:cNvSpPr>
          <p:nvPr/>
        </p:nvSpPr>
        <p:spPr bwMode="auto">
          <a:xfrm>
            <a:off x="3124200" y="58483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Sign of the exponent</a:t>
            </a:r>
          </a:p>
        </p:txBody>
      </p:sp>
      <p:sp>
        <p:nvSpPr>
          <p:cNvPr id="2081" name="TextBox 15"/>
          <p:cNvSpPr txBox="1">
            <a:spLocks noChangeArrowheads="1"/>
          </p:cNvSpPr>
          <p:nvPr/>
        </p:nvSpPr>
        <p:spPr bwMode="auto">
          <a:xfrm>
            <a:off x="5410200" y="5695950"/>
            <a:ext cx="9144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/>
              <a:t>exponent</a:t>
            </a:r>
          </a:p>
        </p:txBody>
      </p:sp>
      <p:cxnSp>
        <p:nvCxnSpPr>
          <p:cNvPr id="2082" name="Straight Arrow Connector 17"/>
          <p:cNvCxnSpPr>
            <a:cxnSpLocks noChangeShapeType="1"/>
            <a:stCxn id="2078" idx="0"/>
          </p:cNvCxnSpPr>
          <p:nvPr/>
        </p:nvCxnSpPr>
        <p:spPr bwMode="auto">
          <a:xfrm rot="5400000" flipH="1" flipV="1">
            <a:off x="2781300" y="5505450"/>
            <a:ext cx="304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083" name="Straight Arrow Connector 19"/>
          <p:cNvCxnSpPr>
            <a:cxnSpLocks noChangeShapeType="1"/>
            <a:stCxn id="2080" idx="0"/>
          </p:cNvCxnSpPr>
          <p:nvPr/>
        </p:nvCxnSpPr>
        <p:spPr bwMode="auto">
          <a:xfrm rot="5400000" flipH="1" flipV="1">
            <a:off x="3429001" y="5695950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084" name="Right Brace 21"/>
          <p:cNvSpPr>
            <a:spLocks/>
          </p:cNvSpPr>
          <p:nvPr/>
        </p:nvSpPr>
        <p:spPr bwMode="auto">
          <a:xfrm rot="5400000">
            <a:off x="5753100" y="5048250"/>
            <a:ext cx="152400" cy="11430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/>
          </a:p>
        </p:txBody>
      </p:sp>
      <p:sp>
        <p:nvSpPr>
          <p:cNvPr id="2085" name="Right Brace 22"/>
          <p:cNvSpPr>
            <a:spLocks/>
          </p:cNvSpPr>
          <p:nvPr/>
        </p:nvSpPr>
        <p:spPr bwMode="auto">
          <a:xfrm rot="5400000">
            <a:off x="4419600" y="4857750"/>
            <a:ext cx="152400" cy="1524000"/>
          </a:xfrm>
          <a:prstGeom prst="rightBrace">
            <a:avLst>
              <a:gd name="adj1" fmla="val 46898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b="1" kern="1200" dirty="0" smtClean="0">
                <a:solidFill>
                  <a:srgbClr val="FF0000"/>
                </a:solidFill>
              </a:rPr>
              <a:t>Representation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Arial" pitchFamily="34" charset="0"/>
              </a:rPr>
              <a:t>Hypothetical Machine (using 6 bits to rep number)</a:t>
            </a:r>
            <a:endParaRPr lang="en-US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latin typeface="Arial" pitchFamily="34" charset="0"/>
              </a:rPr>
              <a:t>Mantissa 3 bits    exponent   2 bit       sign 1 bit</a:t>
            </a:r>
          </a:p>
          <a:p>
            <a:pPr>
              <a:spcBef>
                <a:spcPct val="50000"/>
              </a:spcBef>
            </a:pPr>
            <a:endParaRPr lang="en-US" sz="280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latin typeface="Arial" pitchFamily="34" charset="0"/>
              </a:rPr>
              <a:t>Possible machine numbers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Arial" pitchFamily="34" charset="0"/>
              </a:rPr>
              <a:t>.25   .3125   .375   .4375   .5   .625   .75   .875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Arial" pitchFamily="34" charset="0"/>
              </a:rPr>
              <a:t>1       1.25   1.5       1.75</a:t>
            </a:r>
          </a:p>
          <a:p>
            <a:pPr>
              <a:spcBef>
                <a:spcPct val="50000"/>
              </a:spcBef>
            </a:pPr>
            <a:endParaRPr lang="en-US" sz="2800" b="1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FC1A8B-9461-4C0D-BDA8-620082BF9C67}" type="slidenum">
              <a:rPr lang="ar-SA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687</Words>
  <Application>Microsoft Office PowerPoint</Application>
  <PresentationFormat>On-screen Show (4:3)</PresentationFormat>
  <Paragraphs>332</Paragraphs>
  <Slides>21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Slide 1</vt:lpstr>
      <vt:lpstr> Number Representation and Computer Accuracy</vt:lpstr>
      <vt:lpstr>Representing Real Numbers</vt:lpstr>
      <vt:lpstr>Fractional Binary Numbers</vt:lpstr>
      <vt:lpstr>Frac. Binary Number Examples</vt:lpstr>
      <vt:lpstr>Representable Numbers</vt:lpstr>
      <vt:lpstr>7-Bit Representation (sign: 1 bit, Mantissa 3bits,exponent 3 bits)</vt:lpstr>
      <vt:lpstr>Example</vt:lpstr>
      <vt:lpstr>Representation</vt:lpstr>
      <vt:lpstr>Representation</vt:lpstr>
      <vt:lpstr>Slide 11</vt:lpstr>
      <vt:lpstr>Slide 12</vt:lpstr>
      <vt:lpstr>Remarks</vt:lpstr>
      <vt:lpstr>Slide 14</vt:lpstr>
      <vt:lpstr>Floating Point Representation</vt:lpstr>
      <vt:lpstr>Floating Point Precisions</vt:lpstr>
      <vt:lpstr>IEEE-754 Format Single Precision</vt:lpstr>
      <vt:lpstr>Example</vt:lpstr>
      <vt:lpstr>“Normalized” Numeric Values</vt:lpstr>
      <vt:lpstr>Normalized Encoding Example</vt:lpstr>
      <vt:lpstr>Rounding and Chopping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umar</cp:lastModifiedBy>
  <cp:revision>13</cp:revision>
  <dcterms:created xsi:type="dcterms:W3CDTF">2012-02-10T03:10:06Z</dcterms:created>
  <dcterms:modified xsi:type="dcterms:W3CDTF">2012-02-14T05:17:15Z</dcterms:modified>
</cp:coreProperties>
</file>