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5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A997-746D-4988-A72B-09A1B0278347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F1F26-FACB-4EE8-9F0D-FC281DC60C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Information Protocol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distance-vector routing protocol, which employs the hop count as a routing 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1F26-FACB-4EE8-9F0D-FC281DC60C1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59F84-E899-45D2-972B-F961593CF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C6F6E-EF9B-439C-8416-6A24EC22A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fld id="{F7901754-9F5E-47DF-9510-21BF8E0E0DA3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FF"/>
                </a:solidFill>
              </a:defRPr>
            </a:lvl1pPr>
          </a:lstStyle>
          <a:p>
            <a:fld id="{E626F284-0546-4852-8EAB-961FD9DAF5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1" name="Picture 7" descr="Small Envelop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477B"/>
              </a:clrFrom>
              <a:clrTo>
                <a:srgbClr val="00477B">
                  <a:alpha val="0"/>
                </a:srgbClr>
              </a:clrTo>
            </a:clrChange>
            <a:lum bright="54000" contrast="-46000"/>
          </a:blip>
          <a:srcRect l="39021" r="51186"/>
          <a:stretch>
            <a:fillRect/>
          </a:stretch>
        </p:blipFill>
        <p:spPr bwMode="auto">
          <a:xfrm>
            <a:off x="0" y="0"/>
            <a:ext cx="457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ontinution Sheet MCS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21" t="2667" r="76051" b="79999"/>
          <a:stretch>
            <a:fillRect/>
          </a:stretch>
        </p:blipFill>
        <p:spPr bwMode="auto">
          <a:xfrm>
            <a:off x="-77788" y="-66675"/>
            <a:ext cx="6334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81000" y="6610350"/>
            <a:ext cx="2819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900" b="1" dirty="0">
                <a:solidFill>
                  <a:srgbClr val="000099"/>
                </a:solidFill>
                <a:latin typeface="Calisto MT" pitchFamily="18" charset="0"/>
              </a:rPr>
              <a:t>Department of Computer Software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Network Lab</a:t>
            </a:r>
          </a:p>
          <a:p>
            <a:r>
              <a:rPr lang="en-US" dirty="0" smtClean="0"/>
              <a:t>Lab Demonstrator </a:t>
            </a:r>
            <a:r>
              <a:rPr lang="en-US" dirty="0" err="1" smtClean="0"/>
              <a:t>Kabeer</a:t>
            </a:r>
            <a:r>
              <a:rPr lang="en-US" dirty="0" smtClean="0"/>
              <a:t> Ahmed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different address classes. You can determine which class an IP address is in by examining the first 4 bits of IP address.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657600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begin</a:t>
                      </a:r>
                      <a:r>
                        <a:rPr lang="en-US" baseline="0" dirty="0" smtClean="0"/>
                        <a:t>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 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1---126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128---191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192---223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224---239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240---254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Loopback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beginning with 0111 1111 or 127 decimal , are reserved for loopback and for internal testing on a local machine.</a:t>
            </a:r>
          </a:p>
          <a:p>
            <a:pPr lvl="1"/>
            <a:r>
              <a:rPr lang="en-US" dirty="0" smtClean="0"/>
              <a:t>[You can test this. You should always be able to ping 127.0.0.1, which points to your self.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D addresses are reserved for multicasting.</a:t>
            </a:r>
          </a:p>
          <a:p>
            <a:pPr marL="649224" lvl="4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 computer networking, </a:t>
            </a:r>
            <a:r>
              <a:rPr lang="en-US" sz="2400" b="1" dirty="0" smtClean="0"/>
              <a:t>multicast</a:t>
            </a:r>
            <a:r>
              <a:rPr lang="en-US" sz="2400" dirty="0" smtClean="0"/>
              <a:t> is the delivery of a message or information to a group of destination computers simultaneously in a single transmission from the source creating copies automatically in other network elements, such as routers, only when the topology of the network requires it.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E addresses are reserved for future use. They should not be used for host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286000"/>
          <a:ext cx="91440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62666"/>
                <a:gridCol w="2709334"/>
                <a:gridCol w="2286000"/>
              </a:tblGrid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Leftmost Bits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Start Address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Finish Address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0xxx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127.255.255.255</a:t>
                      </a:r>
                      <a:endParaRPr lang="en-US" sz="2400" dirty="0"/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10xx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128.0.0.0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191.255.255.255</a:t>
                      </a: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110x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192.0.0.0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223.255.255.255</a:t>
                      </a: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224.0.0.0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239.255.255.255</a:t>
                      </a:r>
                    </a:p>
                  </a:txBody>
                  <a:tcPr/>
                </a:tc>
              </a:tr>
              <a:tr h="5461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240.0.0.0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255.255.255.255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see how the class determines, by default, which part of IP address belongs to the Network(N) and which part belongs to the Node(n).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114800"/>
          <a:ext cx="914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95"/>
                <a:gridCol w="75077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NNNNNNNN . </a:t>
                      </a:r>
                      <a:r>
                        <a:rPr lang="en-US" sz="2400" dirty="0" err="1" smtClean="0"/>
                        <a:t>nnnnnnnn</a:t>
                      </a:r>
                      <a:r>
                        <a:rPr lang="en-US" sz="2400" dirty="0" smtClean="0"/>
                        <a:t> . </a:t>
                      </a:r>
                      <a:r>
                        <a:rPr lang="en-US" sz="2400" dirty="0" err="1" smtClean="0"/>
                        <a:t>nnnnnnnn</a:t>
                      </a:r>
                      <a:r>
                        <a:rPr lang="en-US" sz="2400" dirty="0" smtClean="0"/>
                        <a:t> . </a:t>
                      </a:r>
                      <a:r>
                        <a:rPr lang="en-US" sz="2400" dirty="0" err="1" smtClean="0"/>
                        <a:t>nnnnnnnn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NNNNNNNN . NNNNNNNN . </a:t>
                      </a:r>
                      <a:r>
                        <a:rPr lang="en-US" sz="2400" dirty="0" err="1" smtClean="0"/>
                        <a:t>nnnnnnnn</a:t>
                      </a:r>
                      <a:r>
                        <a:rPr lang="en-US" sz="2400" dirty="0" smtClean="0"/>
                        <a:t> . </a:t>
                      </a:r>
                      <a:r>
                        <a:rPr lang="en-US" sz="2400" dirty="0" err="1" smtClean="0"/>
                        <a:t>nnnnnnnn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 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NNNNNNNN . NNNNNNNN . NNNNNNNN . </a:t>
                      </a:r>
                      <a:r>
                        <a:rPr lang="en-US" sz="2400" dirty="0" err="1" smtClean="0"/>
                        <a:t>nnnnnnnn</a:t>
                      </a: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 140.179.220.200 is a Class B address. So by default the </a:t>
            </a:r>
          </a:p>
          <a:p>
            <a:pPr lvl="1"/>
            <a:r>
              <a:rPr lang="en-US" dirty="0" smtClean="0"/>
              <a:t>Network part of the address (also known as Network Address) is defined by the first two octets (140.179.xxx.xxx) and </a:t>
            </a:r>
          </a:p>
          <a:p>
            <a:pPr lvl="1"/>
            <a:r>
              <a:rPr lang="en-US" dirty="0" smtClean="0"/>
              <a:t>Node part is defined by the last 2 octets (xxx.xxx.220.200).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specify the network address for  a given IP address , the node section is set to all “0”’s.</a:t>
            </a:r>
          </a:p>
          <a:p>
            <a:r>
              <a:rPr lang="en-US" dirty="0" smtClean="0"/>
              <a:t>In our example, 140.179.0.0 specifies the network address for 140.179.220.200.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node section is set to all </a:t>
            </a:r>
            <a:r>
              <a:rPr lang="en-US" sz="4400" dirty="0" smtClean="0"/>
              <a:t>“1”’s </a:t>
            </a:r>
            <a:r>
              <a:rPr lang="en-US" dirty="0" smtClean="0"/>
              <a:t>it specifies a broad cast that is sent to all hosts on the network.</a:t>
            </a:r>
          </a:p>
          <a:p>
            <a:r>
              <a:rPr lang="en-US" dirty="0" smtClean="0"/>
              <a:t>140.179.255.255 specifies the example broadcast address . Note that this is true regardless of the length of the node section.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774825"/>
          <a:ext cx="91440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514600"/>
                <a:gridCol w="1032934"/>
                <a:gridCol w="1862666"/>
                <a:gridCol w="1371600"/>
                <a:gridCol w="167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Format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Leading</a:t>
                      </a:r>
                      <a:r>
                        <a:rPr lang="en-US" sz="2000" baseline="0" dirty="0" smtClean="0"/>
                        <a:t> Bit Pattern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Decimal Range of First</a:t>
                      </a:r>
                      <a:r>
                        <a:rPr lang="en-US" sz="2000" baseline="0" dirty="0" smtClean="0"/>
                        <a:t> Byte Of the Network 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 Networks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Maximum</a:t>
                      </a:r>
                      <a:r>
                        <a:rPr lang="en-US" sz="2000" baseline="0" dirty="0" smtClean="0"/>
                        <a:t> Nodes Per Network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Net.Node.Node.Node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1 --- </a:t>
                      </a:r>
                      <a:r>
                        <a:rPr lang="en-US" sz="2000" dirty="0" smtClean="0"/>
                        <a:t>127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127 </a:t>
                      </a:r>
                    </a:p>
                    <a:p>
                      <a:r>
                        <a:rPr lang="en-US" sz="2000" dirty="0" smtClean="0"/>
                        <a:t>(2</a:t>
                      </a:r>
                      <a:r>
                        <a:rPr lang="en-US" sz="2000" baseline="30000" dirty="0" smtClean="0"/>
                        <a:t>n-1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16,777,214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(2</a:t>
                      </a:r>
                      <a:r>
                        <a:rPr lang="en-US" sz="2000" baseline="30000" dirty="0" smtClean="0"/>
                        <a:t>n</a:t>
                      </a:r>
                      <a:r>
                        <a:rPr lang="en-US" sz="2000" dirty="0" smtClean="0"/>
                        <a:t>-2)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Net.Net.Node.Node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128---191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16384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(2</a:t>
                      </a:r>
                      <a:r>
                        <a:rPr lang="en-US" sz="2000" baseline="30000" dirty="0" smtClean="0"/>
                        <a:t>n-2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65,534</a:t>
                      </a:r>
                    </a:p>
                    <a:p>
                      <a:r>
                        <a:rPr lang="en-US" sz="2000" dirty="0" smtClean="0"/>
                        <a:t>(2</a:t>
                      </a:r>
                      <a:r>
                        <a:rPr lang="en-US" sz="2000" baseline="30000" dirty="0" smtClean="0"/>
                        <a:t>n</a:t>
                      </a:r>
                      <a:r>
                        <a:rPr lang="en-US" sz="2000" dirty="0" smtClean="0"/>
                        <a:t>-2)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Net.Net.Net.Node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192 --- 223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2097152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(2</a:t>
                      </a:r>
                      <a:r>
                        <a:rPr lang="en-US" sz="2000" baseline="30000" dirty="0" smtClean="0"/>
                        <a:t>n-3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254</a:t>
                      </a:r>
                    </a:p>
                    <a:p>
                      <a:r>
                        <a:rPr lang="en-US" sz="2000" smtClean="0"/>
                        <a:t>(2</a:t>
                      </a:r>
                      <a:r>
                        <a:rPr lang="en-US" sz="2000" baseline="30000" smtClean="0"/>
                        <a:t>n</a:t>
                      </a:r>
                      <a:r>
                        <a:rPr lang="en-US" sz="2000" smtClean="0"/>
                        <a:t>-2)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IP Address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524001"/>
          <a:ext cx="9144000" cy="53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6019800"/>
              </a:tblGrid>
              <a:tr h="4282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4282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</a:t>
                      </a:r>
                      <a:r>
                        <a:rPr lang="en-US" sz="2000" baseline="0" dirty="0" smtClean="0"/>
                        <a:t> Address to all 1’s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Interpreted to mean</a:t>
                      </a:r>
                      <a:r>
                        <a:rPr lang="en-US" sz="2000" baseline="0" dirty="0" smtClean="0"/>
                        <a:t> all networks</a:t>
                      </a:r>
                      <a:endParaRPr lang="en-US" sz="2000" dirty="0"/>
                    </a:p>
                  </a:txBody>
                  <a:tcPr/>
                </a:tc>
              </a:tr>
              <a:tr h="13453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127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Reserved</a:t>
                      </a:r>
                      <a:r>
                        <a:rPr lang="en-US" sz="2000" baseline="0" dirty="0" smtClean="0"/>
                        <a:t> for loopback tests. Designates the local node and allows that to send a test Packet to itself without generating network traffic.</a:t>
                      </a:r>
                      <a:endParaRPr lang="en-US" sz="2000" dirty="0"/>
                    </a:p>
                  </a:txBody>
                  <a:tcPr/>
                </a:tc>
              </a:tr>
              <a:tr h="13394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Node Address of all</a:t>
                      </a:r>
                      <a:r>
                        <a:rPr lang="en-US" sz="2000" baseline="0" dirty="0" smtClean="0"/>
                        <a:t> 1’s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Interpreted to mean ‘all nodes’ on the specified network,</a:t>
                      </a:r>
                      <a:r>
                        <a:rPr lang="en-US" sz="2000" baseline="0" dirty="0" smtClean="0"/>
                        <a:t> for example, 128.255.255.255 means ‘all nodes on the network 128.255.255.255’ (Class B Address).</a:t>
                      </a:r>
                    </a:p>
                  </a:txBody>
                  <a:tcPr/>
                </a:tc>
              </a:tr>
              <a:tr h="75769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Entire IP address set to all</a:t>
                      </a:r>
                      <a:r>
                        <a:rPr lang="en-US" sz="2000" baseline="0" dirty="0" smtClean="0"/>
                        <a:t> 0’s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 by the</a:t>
                      </a:r>
                      <a:r>
                        <a:rPr lang="en-US" sz="2000" baseline="0" dirty="0" smtClean="0"/>
                        <a:t> RIP Protocol to designate the default route.</a:t>
                      </a:r>
                      <a:endParaRPr lang="en-US" sz="2000" dirty="0"/>
                    </a:p>
                  </a:txBody>
                  <a:tcPr/>
                </a:tc>
              </a:tr>
              <a:tr h="103490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Entire IP address set to all 1’s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</a:t>
                      </a:r>
                      <a:r>
                        <a:rPr lang="en-US" sz="2000" baseline="0" dirty="0" smtClean="0"/>
                        <a:t> to all nodes on the current network, (same as 255.255.255.255) sometimes called an all 1’s broadcast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Included: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Previous Lab</a:t>
            </a:r>
          </a:p>
          <a:p>
            <a:r>
              <a:rPr lang="en-US" dirty="0" smtClean="0"/>
              <a:t>Installation Window Client Server</a:t>
            </a:r>
          </a:p>
          <a:p>
            <a:r>
              <a:rPr lang="en-US" dirty="0" smtClean="0"/>
              <a:t>Domain User Creation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Current Lab</a:t>
            </a:r>
          </a:p>
          <a:p>
            <a:r>
              <a:rPr lang="en-US" dirty="0" smtClean="0"/>
              <a:t>Internet Protocol IP</a:t>
            </a:r>
          </a:p>
          <a:p>
            <a:r>
              <a:rPr lang="en-US" dirty="0" smtClean="0"/>
              <a:t>IP Classes</a:t>
            </a:r>
          </a:p>
          <a:p>
            <a:r>
              <a:rPr lang="en-US" dirty="0" err="1" smtClean="0"/>
              <a:t>Subnetting</a:t>
            </a:r>
            <a:r>
              <a:rPr lang="en-US" dirty="0" smtClean="0"/>
              <a:t> and CIDR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Subnetting</a:t>
            </a:r>
            <a:r>
              <a:rPr lang="en-US" dirty="0" smtClean="0"/>
              <a:t> an IP Network can be done for a variety of reasons, Including organizations, use of different Physical media</a:t>
            </a:r>
          </a:p>
          <a:p>
            <a:pPr lvl="1">
              <a:buNone/>
            </a:pPr>
            <a:r>
              <a:rPr lang="en-US" dirty="0" smtClean="0"/>
              <a:t> (Such as</a:t>
            </a:r>
          </a:p>
          <a:p>
            <a:pPr lvl="1"/>
            <a:r>
              <a:rPr lang="en-US" dirty="0" smtClean="0"/>
              <a:t> Ethernet,</a:t>
            </a:r>
          </a:p>
          <a:p>
            <a:pPr lvl="1"/>
            <a:r>
              <a:rPr lang="en-US" dirty="0" smtClean="0"/>
              <a:t> FDDI, </a:t>
            </a:r>
          </a:p>
          <a:p>
            <a:pPr lvl="1"/>
            <a:r>
              <a:rPr lang="en-US" dirty="0" smtClean="0"/>
              <a:t>WAN,</a:t>
            </a:r>
          </a:p>
          <a:p>
            <a:pPr lvl="1">
              <a:buNone/>
            </a:pPr>
            <a:r>
              <a:rPr lang="en-US" dirty="0" smtClean="0"/>
              <a:t>		 etc). </a:t>
            </a:r>
          </a:p>
          <a:p>
            <a:pPr lvl="1">
              <a:buNone/>
            </a:pPr>
            <a:r>
              <a:rPr lang="en-US" dirty="0" smtClean="0"/>
              <a:t>								</a:t>
            </a:r>
          </a:p>
          <a:p>
            <a:r>
              <a:rPr lang="en-US" dirty="0" smtClean="0"/>
              <a:t>Preservation of address space and security. </a:t>
            </a:r>
          </a:p>
          <a:p>
            <a:r>
              <a:rPr lang="en-US" dirty="0" smtClean="0"/>
              <a:t>The most common reason is to control network traffic.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an Ethernet network, all nodes o a segment see all packets transmitted by all the other nodes on that segment. </a:t>
            </a:r>
          </a:p>
          <a:p>
            <a:pPr lvl="1"/>
            <a:r>
              <a:rPr lang="en-US" dirty="0" smtClean="0"/>
              <a:t>Performance can be adversely affected under heavy traffic loads, due to collision and the resulting retransmission.</a:t>
            </a:r>
          </a:p>
          <a:p>
            <a:pPr lvl="1"/>
            <a:r>
              <a:rPr lang="en-US" dirty="0" smtClean="0"/>
              <a:t> A router is used to connect IP networks to minimize the amount of traffic each segment must receive.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Masking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Applying a subnet mask to an IP address allows you to identify the network and the node parts of the address. </a:t>
            </a:r>
          </a:p>
          <a:p>
            <a:r>
              <a:rPr lang="en-US" dirty="0" smtClean="0"/>
              <a:t>The network bits are represented by the 1’s in the mask, and the node bits are represented by the 0’s.</a:t>
            </a:r>
          </a:p>
          <a:p>
            <a:r>
              <a:rPr lang="en-US" dirty="0" smtClean="0"/>
              <a:t>Performing a bitwise logical AND operation between the IP Address and the subnet mask results in the network address or Number.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, using our test IP and the default Class B subnet mask we get Class B Address.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Network Address: 140.179.000.000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505199"/>
          <a:ext cx="9144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2767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30000" dirty="0" smtClean="0"/>
                        <a:t>st</a:t>
                      </a:r>
                      <a:r>
                        <a:rPr lang="en-US" sz="2400" baseline="0" dirty="0" smtClean="0"/>
                        <a:t> octet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nd</a:t>
                      </a:r>
                      <a:r>
                        <a:rPr lang="en-US" sz="2400" dirty="0" smtClean="0"/>
                        <a:t> octet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r>
                        <a:rPr lang="en-US" sz="2400" baseline="30000" dirty="0" smtClean="0"/>
                        <a:t>rd</a:t>
                      </a:r>
                      <a:r>
                        <a:rPr lang="en-US" sz="2400" dirty="0" smtClean="0"/>
                        <a:t> octet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baseline="0" dirty="0" smtClean="0"/>
                        <a:t> octet</a:t>
                      </a:r>
                      <a:endParaRPr lang="en-US" sz="2400" dirty="0"/>
                    </a:p>
                  </a:txBody>
                  <a:tcPr/>
                </a:tc>
              </a:tr>
              <a:tr h="42767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1000</a:t>
                      </a:r>
                      <a:r>
                        <a:rPr lang="en-US" sz="2400" baseline="0" dirty="0" smtClean="0"/>
                        <a:t> 1100.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1011 0011.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1100</a:t>
                      </a:r>
                      <a:r>
                        <a:rPr lang="en-US" sz="2400" baseline="0" dirty="0" smtClean="0"/>
                        <a:t> 1000</a:t>
                      </a:r>
                      <a:endParaRPr lang="en-US" sz="2400" dirty="0"/>
                    </a:p>
                  </a:txBody>
                  <a:tcPr/>
                </a:tc>
              </a:tr>
              <a:tr h="4276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1111 1111.</a:t>
                      </a:r>
                      <a:r>
                        <a:rPr lang="en-US" sz="2400" baseline="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</a:t>
                      </a:r>
                      <a:r>
                        <a:rPr lang="en-US" sz="2400" baseline="0" dirty="0" smtClean="0"/>
                        <a:t> 0000.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  <a:endParaRPr lang="en-US" sz="2400" dirty="0"/>
                    </a:p>
                  </a:txBody>
                  <a:tcPr/>
                </a:tc>
              </a:tr>
              <a:tr h="6219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Result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1000</a:t>
                      </a:r>
                      <a:r>
                        <a:rPr lang="en-US" sz="2400" baseline="0" dirty="0" smtClean="0"/>
                        <a:t> 1100.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1011 0011.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0000</a:t>
                      </a:r>
                      <a:r>
                        <a:rPr lang="en-US" sz="2400" baseline="0" dirty="0" smtClean="0"/>
                        <a:t> 0000.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0000 0000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2189721"/>
          <a:ext cx="9144000" cy="466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60651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Octet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Octet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Octet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Octet</a:t>
                      </a:r>
                      <a:endParaRPr lang="en-US" dirty="0"/>
                    </a:p>
                  </a:txBody>
                  <a:tcPr/>
                </a:tc>
              </a:tr>
              <a:tr h="550027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6065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635243"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  <a:tr h="4606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</a:t>
                      </a:r>
                      <a:r>
                        <a:rPr lang="en-US" sz="2400" baseline="0" dirty="0" smtClean="0"/>
                        <a:t> 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</a:t>
                      </a:r>
                      <a:r>
                        <a:rPr lang="en-US" sz="2400" baseline="0" dirty="0" smtClean="0"/>
                        <a:t> 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550027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46065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1111 1111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0000 0000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governing bodies that administer the network Protocol have identified certain networks as reserved for internet use. </a:t>
            </a:r>
          </a:p>
          <a:p>
            <a:r>
              <a:rPr lang="en-US" dirty="0" smtClean="0"/>
              <a:t>In general , intranet that use these networks can reduce the difficulty in administering their IP configuration and Internet access.</a:t>
            </a:r>
          </a:p>
          <a:p>
            <a:r>
              <a:rPr lang="en-US" dirty="0" smtClean="0"/>
              <a:t>These are networks, along with their default masks as listed in next slide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590800"/>
          <a:ext cx="8610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8001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Network Address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Network Mask</a:t>
                      </a:r>
                      <a:endParaRPr lang="en-US" sz="32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10.0.0.0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255.0.0.0</a:t>
                      </a:r>
                      <a:endParaRPr lang="en-US" sz="32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172.16.0.0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255.240.0.0</a:t>
                      </a:r>
                      <a:endParaRPr lang="en-US" sz="3200" dirty="0"/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192.168.0.0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255.255.0.0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</a:t>
            </a:r>
            <a:r>
              <a:rPr lang="en-US" b="1" dirty="0" smtClean="0"/>
              <a:t>C</a:t>
            </a:r>
            <a:r>
              <a:rPr lang="en-US" dirty="0" smtClean="0"/>
              <a:t>lass </a:t>
            </a:r>
            <a:r>
              <a:rPr lang="en-US" b="1" dirty="0" smtClean="0"/>
              <a:t>I</a:t>
            </a:r>
            <a:r>
              <a:rPr lang="en-US" dirty="0" smtClean="0"/>
              <a:t>nter </a:t>
            </a:r>
            <a:r>
              <a:rPr lang="en-US" b="1" dirty="0" smtClean="0"/>
              <a:t>D</a:t>
            </a:r>
            <a:r>
              <a:rPr lang="en-US" dirty="0" smtClean="0"/>
              <a:t>omain </a:t>
            </a:r>
            <a:r>
              <a:rPr lang="en-US" b="1" dirty="0" smtClean="0"/>
              <a:t>R</a:t>
            </a:r>
            <a:r>
              <a:rPr lang="en-US" dirty="0" smtClean="0"/>
              <a:t>outing as IP addressing scheme that replaces the older system based on classes A, B and C with CIDR a single IP address can be used to designate many unique IP address. </a:t>
            </a:r>
          </a:p>
          <a:p>
            <a:r>
              <a:rPr lang="en-US" dirty="0" smtClean="0"/>
              <a:t>A CIDR IP address looks like a normal IP address except that it ends with a slash “/” followed by a number called the IP network Prefix.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172.200.0.0/16</a:t>
            </a:r>
          </a:p>
          <a:p>
            <a:pPr lvl="1"/>
            <a:r>
              <a:rPr lang="en-US" dirty="0" smtClean="0"/>
              <a:t>The IP network prefix specifies how many addresses are covered by CIDR address, with lower numbers covering more addresses. An IP network of /23 , for example can be used to address 1048576 former Class C address</a:t>
            </a:r>
          </a:p>
          <a:p>
            <a:pPr lvl="1"/>
            <a:r>
              <a:rPr lang="en-US" dirty="0" smtClean="0"/>
              <a:t>CIDR address reduces the size of routing table and make more IP address available within organizations.</a:t>
            </a:r>
          </a:p>
          <a:p>
            <a:pPr lvl="1"/>
            <a:r>
              <a:rPr lang="en-US" dirty="0" smtClean="0"/>
              <a:t>CIDR is also called “Super Netting”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CIDR, the subnet mask notation is reduced to a simplified shorthand. Instead of spelling out the bits of the subnet mask, it is simply listed as the number of 1’s bits that start the mask.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Protocol </a:t>
            </a:r>
            <a:r>
              <a:rPr lang="en-US" sz="5400" dirty="0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IP (Internet protocol ) address is a unique identifier for a node or host connection on an IP network. </a:t>
            </a:r>
          </a:p>
          <a:p>
            <a:r>
              <a:rPr lang="en-US" dirty="0" smtClean="0"/>
              <a:t>An IP Address is a 32 bit binary number, usually represented as 4 decimal values, each representing 8 bits, in the range 0 to 255 (known as Octets) separated by decimal points. This is  known as dotted notation</a:t>
            </a:r>
          </a:p>
          <a:p>
            <a:r>
              <a:rPr lang="en-US" dirty="0" smtClean="0"/>
              <a:t>Example: 140.179.220.200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above example. Instead of writing the address and subnet mask as 192.60.128.0 , Subnet mask 255.255.252.0 the network address would be written simply as:</a:t>
            </a:r>
          </a:p>
          <a:p>
            <a:r>
              <a:rPr lang="en-US" dirty="0" smtClean="0"/>
              <a:t>192.60.128.0/22 which indicates starting address of network, and number of 1’s bits (22) in the network portion of the address.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look at the subnet mask in binary</a:t>
            </a:r>
          </a:p>
          <a:p>
            <a:pPr lvl="1"/>
            <a:r>
              <a:rPr lang="en-US" dirty="0" smtClean="0"/>
              <a:t>1111 1111 . 1111 1111. 1111 1100. 0000 0000</a:t>
            </a:r>
          </a:p>
          <a:p>
            <a:pPr lvl="1"/>
            <a:r>
              <a:rPr lang="en-US" dirty="0" smtClean="0"/>
              <a:t>You can easily see how this notation works.</a:t>
            </a:r>
          </a:p>
          <a:p>
            <a:r>
              <a:rPr lang="en-US" dirty="0" smtClean="0"/>
              <a:t>The use of a CIDR notation address is the same as for a class full address . Class full addresses  can easily be written in CIDR.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 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2971800" cy="5715000"/>
          </a:xfrm>
        </p:spPr>
        <p:txBody>
          <a:bodyPr/>
          <a:lstStyle/>
          <a:p>
            <a:pPr eaLnBrk="1" hangingPunct="1"/>
            <a:r>
              <a:rPr lang="en-US" smtClean="0"/>
              <a:t>Class A</a:t>
            </a:r>
            <a:br>
              <a:rPr lang="en-US" smtClean="0"/>
            </a:br>
            <a:r>
              <a:rPr lang="en-US" smtClean="0"/>
              <a:t>Subnetting </a:t>
            </a:r>
            <a:br>
              <a:rPr lang="en-US" smtClean="0"/>
            </a:br>
            <a:r>
              <a:rPr lang="en-US" smtClean="0"/>
              <a:t>Options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/>
          <a:srcRect l="520" t="24263" r="68230" b="7986"/>
          <a:stretch>
            <a:fillRect/>
          </a:stretch>
        </p:blipFill>
        <p:spPr bwMode="auto">
          <a:xfrm>
            <a:off x="4038600" y="1600200"/>
            <a:ext cx="441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2971800" cy="5715000"/>
          </a:xfrm>
        </p:spPr>
        <p:txBody>
          <a:bodyPr/>
          <a:lstStyle/>
          <a:p>
            <a:pPr eaLnBrk="1" hangingPunct="1"/>
            <a:r>
              <a:rPr lang="en-US" smtClean="0"/>
              <a:t>Class B</a:t>
            </a:r>
            <a:br>
              <a:rPr lang="en-US" smtClean="0"/>
            </a:br>
            <a:r>
              <a:rPr lang="en-US" smtClean="0"/>
              <a:t>Subnetting </a:t>
            </a:r>
            <a:br>
              <a:rPr lang="en-US" smtClean="0"/>
            </a:br>
            <a:r>
              <a:rPr lang="en-US" smtClean="0"/>
              <a:t>Options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/>
          <a:srcRect l="1231" t="33234" r="26604" b="4491"/>
          <a:stretch>
            <a:fillRect/>
          </a:stretch>
        </p:blipFill>
        <p:spPr bwMode="auto">
          <a:xfrm>
            <a:off x="3886200" y="1981200"/>
            <a:ext cx="446563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2971800" cy="5715000"/>
          </a:xfrm>
        </p:spPr>
        <p:txBody>
          <a:bodyPr/>
          <a:lstStyle/>
          <a:p>
            <a:pPr eaLnBrk="1" hangingPunct="1"/>
            <a:r>
              <a:rPr lang="en-US" smtClean="0"/>
              <a:t>Class C</a:t>
            </a:r>
            <a:br>
              <a:rPr lang="en-US" smtClean="0"/>
            </a:br>
            <a:r>
              <a:rPr lang="en-US" smtClean="0"/>
              <a:t>Subnetting </a:t>
            </a:r>
            <a:br>
              <a:rPr lang="en-US" smtClean="0"/>
            </a:br>
            <a:r>
              <a:rPr lang="en-US" smtClean="0"/>
              <a:t>Options</a:t>
            </a:r>
          </a:p>
        </p:txBody>
      </p:sp>
      <p:pic>
        <p:nvPicPr>
          <p:cNvPr id="52227" name="Picture 280"/>
          <p:cNvPicPr>
            <a:picLocks noChangeAspect="1" noChangeArrowheads="1"/>
          </p:cNvPicPr>
          <p:nvPr/>
        </p:nvPicPr>
        <p:blipFill>
          <a:blip r:embed="rId2"/>
          <a:srcRect l="1976" t="34431" r="25372" b="38023"/>
          <a:stretch>
            <a:fillRect/>
          </a:stretch>
        </p:blipFill>
        <p:spPr bwMode="auto">
          <a:xfrm>
            <a:off x="3810000" y="2438400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Subnets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a requirement of 23 nodes…</a:t>
            </a:r>
          </a:p>
          <a:p>
            <a:pPr eaLnBrk="1" hangingPunct="1"/>
            <a:r>
              <a:rPr lang="en-US" smtClean="0"/>
              <a:t>The next perfect power of 2 that meets this need = 32</a:t>
            </a:r>
          </a:p>
          <a:p>
            <a:pPr eaLnBrk="1" hangingPunct="1"/>
            <a:r>
              <a:rPr lang="en-US" smtClean="0"/>
              <a:t>2</a:t>
            </a:r>
            <a:r>
              <a:rPr lang="en-US" baseline="30000" smtClean="0"/>
              <a:t>5</a:t>
            </a:r>
            <a:r>
              <a:rPr lang="en-US" smtClean="0"/>
              <a:t> = 32   5 host bits needed</a:t>
            </a:r>
          </a:p>
          <a:p>
            <a:pPr eaLnBrk="1" hangingPunct="1"/>
            <a:r>
              <a:rPr lang="en-US" smtClean="0"/>
              <a:t>Last Octet is then represented as:</a:t>
            </a:r>
          </a:p>
          <a:p>
            <a:pPr lvl="1" eaLnBrk="1" hangingPunct="1"/>
            <a:r>
              <a:rPr lang="en-US" smtClean="0"/>
              <a:t>A.B.C.</a:t>
            </a:r>
            <a:r>
              <a:rPr lang="en-US" smtClean="0">
                <a:solidFill>
                  <a:srgbClr val="009900"/>
                </a:solidFill>
              </a:rPr>
              <a:t>NNN</a:t>
            </a:r>
            <a:r>
              <a:rPr lang="en-US" smtClean="0">
                <a:solidFill>
                  <a:schemeClr val="accent2"/>
                </a:solidFill>
              </a:rPr>
              <a:t>HHHHH</a:t>
            </a:r>
            <a:r>
              <a:rPr lang="en-US" smtClean="0"/>
              <a:t>    </a:t>
            </a:r>
            <a:r>
              <a:rPr lang="en-US" smtClean="0">
                <a:solidFill>
                  <a:srgbClr val="009900"/>
                </a:solidFill>
              </a:rPr>
              <a:t>N=Network</a:t>
            </a: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H=Host</a:t>
            </a:r>
          </a:p>
          <a:p>
            <a:pPr lvl="1" eaLnBrk="1" hangingPunct="1"/>
            <a:r>
              <a:rPr lang="en-US" smtClean="0"/>
              <a:t>11111111.11111111.11111111.</a:t>
            </a:r>
            <a:r>
              <a:rPr lang="en-US" smtClean="0">
                <a:solidFill>
                  <a:srgbClr val="009900"/>
                </a:solidFill>
              </a:rPr>
              <a:t>111</a:t>
            </a:r>
            <a:r>
              <a:rPr lang="en-US" smtClean="0">
                <a:solidFill>
                  <a:schemeClr val="accent2"/>
                </a:solidFill>
              </a:rPr>
              <a:t>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Subnetting Examples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SubnetMask	  SubnetMask	  # Hosts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  <a:r>
              <a:rPr lang="en-US" sz="2800" smtClean="0"/>
              <a:t>255.255.255.0		/24		256 (254)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255.255.255.128	/25		128 (126)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   	255.255.255.192	/26		64 (62)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255.255.255.224	/27		32 (30)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255.255.255.240	/28		16 (14)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255.255.255.248	/29		 8  (6)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255.255.255.252	/30		 4  (2)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Problem!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192.168.20.0 /24 network gives us:</a:t>
            </a:r>
          </a:p>
          <a:p>
            <a:pPr lvl="1" eaLnBrk="1" hangingPunct="1"/>
            <a:r>
              <a:rPr lang="en-US" smtClean="0"/>
              <a:t>1 Network</a:t>
            </a:r>
          </a:p>
          <a:p>
            <a:pPr lvl="1" eaLnBrk="1" hangingPunct="1"/>
            <a:r>
              <a:rPr lang="en-US" smtClean="0"/>
              <a:t>254 Nodes Available for Assignment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13 Subnetworks Required</a:t>
            </a:r>
          </a:p>
          <a:p>
            <a:pPr eaLnBrk="1" hangingPunct="1"/>
            <a:r>
              <a:rPr lang="en-US" smtClean="0"/>
              <a:t>Network Demands range from 4 – 32 nodes per LAN / WAN segment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Subnetting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>
            <p:ph idx="1"/>
          </p:nvPr>
        </p:nvGraphicFramePr>
        <p:xfrm>
          <a:off x="2016125" y="2968625"/>
          <a:ext cx="6415088" cy="1790700"/>
        </p:xfrm>
        <a:graphic>
          <a:graphicData uri="http://schemas.openxmlformats.org/presentationml/2006/ole">
            <p:oleObj spid="_x0000_s1026" name="Visio" r:id="rId3" imgW="6725412" imgH="187566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sometime useful to view the values in their binary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Class C Address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124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1000 1100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1101 1100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953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Subnetting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914400" y="4876800"/>
          <a:ext cx="2905125" cy="733425"/>
        </p:xfrm>
        <a:graphic>
          <a:graphicData uri="http://schemas.openxmlformats.org/presentationml/2006/ole">
            <p:oleObj spid="_x0000_s2050" name="Visio" r:id="rId3" imgW="2904592" imgH="732663" progId="">
              <p:embed/>
            </p:oleObj>
          </a:graphicData>
        </a:graphic>
      </p:graphicFrame>
      <p:graphicFrame>
        <p:nvGraphicFramePr>
          <p:cNvPr id="10243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222375" y="1868488"/>
          <a:ext cx="7110413" cy="2055812"/>
        </p:xfrm>
        <a:graphic>
          <a:graphicData uri="http://schemas.openxmlformats.org/presentationml/2006/ole">
            <p:oleObj spid="_x0000_s2051" name="Visio" r:id="rId4" imgW="6490411" imgH="1875663" progId="">
              <p:embed/>
            </p:oleObj>
          </a:graphicData>
        </a:graphic>
      </p:graphicFrame>
      <p:graphicFrame>
        <p:nvGraphicFramePr>
          <p:cNvPr id="10244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172200" y="3657600"/>
          <a:ext cx="1604963" cy="1792288"/>
        </p:xfrm>
        <a:graphic>
          <a:graphicData uri="http://schemas.openxmlformats.org/presentationml/2006/ole">
            <p:oleObj spid="_x0000_s2052" name="Visio" r:id="rId5" imgW="1604772" imgH="17929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Subnetting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14400" y="4876800"/>
          <a:ext cx="2905125" cy="733425"/>
        </p:xfrm>
        <a:graphic>
          <a:graphicData uri="http://schemas.openxmlformats.org/presentationml/2006/ole">
            <p:oleObj spid="_x0000_s3074" name="Visio" r:id="rId3" imgW="2904592" imgH="732663" progId="">
              <p:embed/>
            </p:oleObj>
          </a:graphicData>
        </a:graphic>
      </p:graphicFrame>
      <p:graphicFrame>
        <p:nvGraphicFramePr>
          <p:cNvPr id="11268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989013" y="2055813"/>
          <a:ext cx="7635875" cy="2506662"/>
        </p:xfrm>
        <a:graphic>
          <a:graphicData uri="http://schemas.openxmlformats.org/presentationml/2006/ole">
            <p:oleObj spid="_x0000_s3076" name="Visio" r:id="rId4" imgW="6411773" imgH="2104263" progId="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172200" y="3657600"/>
          <a:ext cx="1604963" cy="1792288"/>
        </p:xfrm>
        <a:graphic>
          <a:graphicData uri="http://schemas.openxmlformats.org/presentationml/2006/ole">
            <p:oleObj spid="_x0000_s3075" name="Visio" r:id="rId5" imgW="1604772" imgH="17929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Box Diagram Alternate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idx="1"/>
          </p:nvPr>
        </p:nvGraphicFramePr>
        <p:xfrm>
          <a:off x="2133600" y="1144588"/>
          <a:ext cx="4884738" cy="5208587"/>
        </p:xfrm>
        <a:graphic>
          <a:graphicData uri="http://schemas.openxmlformats.org/presentationml/2006/ole">
            <p:oleObj spid="_x0000_s4098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Address Range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>
            <p:ph idx="1"/>
          </p:nvPr>
        </p:nvGraphicFramePr>
        <p:xfrm>
          <a:off x="2133600" y="915988"/>
          <a:ext cx="4884738" cy="5208587"/>
        </p:xfrm>
        <a:graphic>
          <a:graphicData uri="http://schemas.openxmlformats.org/presentationml/2006/ole">
            <p:oleObj spid="_x0000_s5122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>
            <p:ph/>
          </p:nvPr>
        </p:nvGraphicFramePr>
        <p:xfrm>
          <a:off x="1828800" y="274638"/>
          <a:ext cx="5486400" cy="5849937"/>
        </p:xfrm>
        <a:graphic>
          <a:graphicData uri="http://schemas.openxmlformats.org/presentationml/2006/ole">
            <p:oleObj spid="_x0000_s6146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7170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009775" y="2609850"/>
          <a:ext cx="5124450" cy="1638300"/>
        </p:xfrm>
        <a:graphic>
          <a:graphicData uri="http://schemas.openxmlformats.org/presentationml/2006/ole">
            <p:oleObj spid="_x0000_s8194" name="Visio" r:id="rId3" imgW="5124298" imgH="16379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9218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0242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466850" y="2152650"/>
          <a:ext cx="6210300" cy="2552700"/>
        </p:xfrm>
        <a:graphic>
          <a:graphicData uri="http://schemas.openxmlformats.org/presentationml/2006/ole">
            <p:oleObj spid="_x0000_s11266" name="Visio" r:id="rId3" imgW="6210148" imgH="25523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Subnet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IP address consist of two parts, one identifying the node and other identify Network</a:t>
            </a: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Class of the Address </a:t>
            </a:r>
          </a:p>
          <a:p>
            <a:pPr lvl="1"/>
            <a:r>
              <a:rPr lang="en-US" dirty="0" smtClean="0"/>
              <a:t>Subnet mask </a:t>
            </a:r>
          </a:p>
          <a:p>
            <a:pPr lvl="2"/>
            <a:r>
              <a:rPr lang="en-US" dirty="0" smtClean="0"/>
              <a:t>determine which part belong to network and which part belong to node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2290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3314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8"/>
          <p:cNvGraphicFramePr>
            <a:graphicFrameLocks noChangeAspect="1"/>
          </p:cNvGraphicFramePr>
          <p:nvPr>
            <p:ph idx="1"/>
          </p:nvPr>
        </p:nvGraphicFramePr>
        <p:xfrm>
          <a:off x="457200" y="1793875"/>
          <a:ext cx="8228013" cy="4137025"/>
        </p:xfrm>
        <a:graphic>
          <a:graphicData uri="http://schemas.openxmlformats.org/presentationml/2006/ole">
            <p:oleObj spid="_x0000_s14338" name="Visio" r:id="rId3" imgW="6895948" imgH="346671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965325" y="360363"/>
          <a:ext cx="5213350" cy="6138862"/>
        </p:xfrm>
        <a:graphic>
          <a:graphicData uri="http://schemas.openxmlformats.org/presentationml/2006/ole">
            <p:oleObj spid="_x0000_s15362" name="Visio" r:id="rId3" imgW="5213452" imgH="613943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6386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7410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870075" y="546100"/>
          <a:ext cx="5403850" cy="5765800"/>
        </p:xfrm>
        <a:graphic>
          <a:graphicData uri="http://schemas.openxmlformats.org/presentationml/2006/ole">
            <p:oleObj spid="_x0000_s18434" name="Visio" r:id="rId3" imgW="6481267" imgH="69124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network address uniquely identifies each network. Every machine on the same network shares that network address as a part of its IP address. In the IP address 130.57.30.56, for example , the 130.57 is the network address.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err="1" smtClean="0">
                <a:solidFill>
                  <a:srgbClr val="FF0000"/>
                </a:solidFill>
              </a:rPr>
              <a:t>Ipconfig</a:t>
            </a:r>
            <a:r>
              <a:rPr lang="en-US" dirty="0" smtClean="0">
                <a:solidFill>
                  <a:srgbClr val="FF0000"/>
                </a:solidFill>
              </a:rPr>
              <a:t> /all </a:t>
            </a:r>
            <a:r>
              <a:rPr lang="en-US" dirty="0" smtClean="0"/>
              <a:t>command is used to check the IP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node address is assigned to, and uniquely identifies , each machine on a network. </a:t>
            </a:r>
          </a:p>
          <a:p>
            <a:endParaRPr lang="en-US" dirty="0" smtClean="0"/>
          </a:p>
          <a:p>
            <a:r>
              <a:rPr lang="en-US" dirty="0" smtClean="0"/>
              <a:t>This number can also be referred to as a host address. In the sample IP address 130.57.30.56 the .30.56 is the node address.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designer of the internet decided to create classes of network based on network size.</a:t>
            </a:r>
          </a:p>
          <a:p>
            <a:pPr lvl="1"/>
            <a:r>
              <a:rPr lang="en-US" dirty="0" smtClean="0"/>
              <a:t> For the small number of networks possessing a very large number of nodes, they created rank </a:t>
            </a:r>
            <a:r>
              <a:rPr lang="en-US" b="1" dirty="0" smtClean="0"/>
              <a:t>Class A network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At the other extreme is </a:t>
            </a:r>
            <a:r>
              <a:rPr lang="en-US" b="1" dirty="0" smtClean="0"/>
              <a:t>Class C network</a:t>
            </a:r>
            <a:r>
              <a:rPr lang="en-US" dirty="0" smtClean="0"/>
              <a:t>, reserved for the numerous networks with a small number of nodes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distinction for networks in between very large and very small is predictably called a Class B network. How one would subdivide an IP address into a network and node address is determined by the class designation of one’s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ST emblem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NUST emblem template</Template>
  <TotalTime>336</TotalTime>
  <Words>1654</Words>
  <Application>Microsoft Office PowerPoint</Application>
  <PresentationFormat>On-screen Show (4:3)</PresentationFormat>
  <Paragraphs>311</Paragraphs>
  <Slides>56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NUST emblem template</vt:lpstr>
      <vt:lpstr>Visio</vt:lpstr>
      <vt:lpstr>Lab 5 </vt:lpstr>
      <vt:lpstr>Topic Included:</vt:lpstr>
      <vt:lpstr>Internet Protocol IP</vt:lpstr>
      <vt:lpstr>Binary Representation</vt:lpstr>
      <vt:lpstr>Class and Subnet Mask</vt:lpstr>
      <vt:lpstr>Network Address</vt:lpstr>
      <vt:lpstr>Node Address</vt:lpstr>
      <vt:lpstr>Address Classes</vt:lpstr>
      <vt:lpstr>Slide 9</vt:lpstr>
      <vt:lpstr>Type of Class Addresses</vt:lpstr>
      <vt:lpstr>Loopback Address</vt:lpstr>
      <vt:lpstr>Reserved Address</vt:lpstr>
      <vt:lpstr>Slide 13</vt:lpstr>
      <vt:lpstr>Slide 14</vt:lpstr>
      <vt:lpstr>Example</vt:lpstr>
      <vt:lpstr>Slide 16</vt:lpstr>
      <vt:lpstr>Slide 17</vt:lpstr>
      <vt:lpstr>Slide 18</vt:lpstr>
      <vt:lpstr>Reserved IP Address</vt:lpstr>
      <vt:lpstr>Subnetting</vt:lpstr>
      <vt:lpstr>Subnetting</vt:lpstr>
      <vt:lpstr>Subnet Masking </vt:lpstr>
      <vt:lpstr>Slide 23</vt:lpstr>
      <vt:lpstr>Slide 24</vt:lpstr>
      <vt:lpstr>Private Network</vt:lpstr>
      <vt:lpstr>Slide 26</vt:lpstr>
      <vt:lpstr>CIDR</vt:lpstr>
      <vt:lpstr>Example</vt:lpstr>
      <vt:lpstr>Slide 29</vt:lpstr>
      <vt:lpstr>Slide 30</vt:lpstr>
      <vt:lpstr>Slide 31</vt:lpstr>
      <vt:lpstr>Slide 32</vt:lpstr>
      <vt:lpstr>Class A Subnetting  Options</vt:lpstr>
      <vt:lpstr>Class B Subnetting  Options</vt:lpstr>
      <vt:lpstr>Class C Subnetting  Options</vt:lpstr>
      <vt:lpstr>Scaling Subnets</vt:lpstr>
      <vt:lpstr>Subnetting Examples</vt:lpstr>
      <vt:lpstr>Problem!</vt:lpstr>
      <vt:lpstr>Start Subnetting</vt:lpstr>
      <vt:lpstr>Subnetting</vt:lpstr>
      <vt:lpstr>Subnetting</vt:lpstr>
      <vt:lpstr>Box Diagram Alternate</vt:lpstr>
      <vt:lpstr>Address Range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nust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</dc:title>
  <dc:creator>shoohira</dc:creator>
  <cp:lastModifiedBy>Umair</cp:lastModifiedBy>
  <cp:revision>22</cp:revision>
  <dcterms:created xsi:type="dcterms:W3CDTF">2011-11-27T13:56:34Z</dcterms:created>
  <dcterms:modified xsi:type="dcterms:W3CDTF">2012-10-22T05:07:10Z</dcterms:modified>
</cp:coreProperties>
</file>