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76" r:id="rId3"/>
    <p:sldId id="355" r:id="rId4"/>
    <p:sldId id="354" r:id="rId5"/>
    <p:sldId id="382" r:id="rId6"/>
    <p:sldId id="353" r:id="rId7"/>
    <p:sldId id="301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3" r:id="rId27"/>
    <p:sldId id="401" r:id="rId28"/>
    <p:sldId id="402" r:id="rId29"/>
    <p:sldId id="404" r:id="rId30"/>
    <p:sldId id="405" r:id="rId31"/>
    <p:sldId id="406" r:id="rId32"/>
    <p:sldId id="407" r:id="rId33"/>
    <p:sldId id="408" r:id="rId34"/>
    <p:sldId id="455" r:id="rId35"/>
    <p:sldId id="409" r:id="rId36"/>
    <p:sldId id="410" r:id="rId37"/>
    <p:sldId id="411" r:id="rId38"/>
    <p:sldId id="412" r:id="rId39"/>
    <p:sldId id="413" r:id="rId40"/>
    <p:sldId id="420" r:id="rId41"/>
    <p:sldId id="422" r:id="rId42"/>
    <p:sldId id="423" r:id="rId43"/>
    <p:sldId id="424" r:id="rId44"/>
    <p:sldId id="425" r:id="rId45"/>
    <p:sldId id="426" r:id="rId46"/>
    <p:sldId id="421" r:id="rId47"/>
    <p:sldId id="427" r:id="rId48"/>
    <p:sldId id="428" r:id="rId49"/>
    <p:sldId id="429" r:id="rId50"/>
    <p:sldId id="430" r:id="rId51"/>
    <p:sldId id="431" r:id="rId52"/>
    <p:sldId id="435" r:id="rId53"/>
    <p:sldId id="432" r:id="rId54"/>
    <p:sldId id="433" r:id="rId55"/>
    <p:sldId id="434" r:id="rId56"/>
    <p:sldId id="436" r:id="rId57"/>
    <p:sldId id="437" r:id="rId58"/>
    <p:sldId id="439" r:id="rId59"/>
    <p:sldId id="438" r:id="rId60"/>
    <p:sldId id="440" r:id="rId61"/>
    <p:sldId id="441" r:id="rId62"/>
    <p:sldId id="442" r:id="rId63"/>
    <p:sldId id="444" r:id="rId64"/>
    <p:sldId id="445" r:id="rId65"/>
    <p:sldId id="452" r:id="rId66"/>
    <p:sldId id="451" r:id="rId67"/>
    <p:sldId id="448" r:id="rId68"/>
    <p:sldId id="449" r:id="rId69"/>
    <p:sldId id="450" r:id="rId70"/>
    <p:sldId id="453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521" autoAdjust="0"/>
    <p:restoredTop sz="94493" autoAdjust="0"/>
  </p:normalViewPr>
  <p:slideViewPr>
    <p:cSldViewPr>
      <p:cViewPr>
        <p:scale>
          <a:sx n="84" d="100"/>
          <a:sy n="84" d="100"/>
        </p:scale>
        <p:origin x="-390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61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CFFEB-D752-4B91-8F60-65DB26AAC998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5C988-26F7-43FF-B249-0950291B56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C988-26F7-43FF-B249-0950291B56A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C988-26F7-43FF-B249-0950291B56A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C988-26F7-43FF-B249-0950291B56A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C988-26F7-43FF-B249-0950291B56A3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C988-26F7-43FF-B249-0950291B56A3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C988-26F7-43FF-B249-0950291B56A3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C988-26F7-43FF-B249-0950291B56A3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C988-26F7-43FF-B249-0950291B56A3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C988-26F7-43FF-B249-0950291B56A3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C988-26F7-43FF-B249-0950291B56A3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C988-26F7-43FF-B249-0950291B56A3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C988-26F7-43FF-B249-0950291B56A3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C988-26F7-43FF-B249-0950291B56A3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C988-26F7-43FF-B249-0950291B56A3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C988-26F7-43FF-B249-0950291B56A3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C988-26F7-43FF-B249-0950291B56A3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C988-26F7-43FF-B249-0950291B56A3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C988-26F7-43FF-B249-0950291B56A3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C988-26F7-43FF-B249-0950291B56A3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C988-26F7-43FF-B249-0950291B56A3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C988-26F7-43FF-B249-0950291B56A3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C988-26F7-43FF-B249-0950291B56A3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C988-26F7-43FF-B249-0950291B56A3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C988-26F7-43FF-B249-0950291B56A3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C988-26F7-43FF-B249-0950291B56A3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C988-26F7-43FF-B249-0950291B56A3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C988-26F7-43FF-B249-0950291B56A3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C988-26F7-43FF-B249-0950291B56A3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C988-26F7-43FF-B249-0950291B56A3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C988-26F7-43FF-B249-0950291B56A3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C988-26F7-43FF-B249-0950291B56A3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C988-26F7-43FF-B249-0950291B56A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C988-26F7-43FF-B249-0950291B56A3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C988-26F7-43FF-B249-0950291B56A3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C988-26F7-43FF-B249-0950291B56A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C988-26F7-43FF-B249-0950291B56A3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C988-26F7-43FF-B249-0950291B56A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C988-26F7-43FF-B249-0950291B56A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5C988-26F7-43FF-B249-0950291B56A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04EB-36A5-43FA-9B28-30BB6503049C}" type="datetime1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78D6-F6C8-4DD2-AC8F-F2217025D048}" type="datetime1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E724-FAA9-489F-8AD2-5E6884EA1E08}" type="datetime1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4416-1E34-44CC-B13C-C1B6BEC062B2}" type="datetime1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7FEB-4246-43AF-AC8D-73C6C32AD6D9}" type="datetime1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3AE7-1138-4866-95D0-2CCB136E243D}" type="datetime1">
              <a:rPr lang="en-US" smtClean="0"/>
              <a:pPr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7EB0-30F6-4DBD-BF79-242C2D9FD03C}" type="datetime1">
              <a:rPr lang="en-US" smtClean="0"/>
              <a:pPr/>
              <a:t>11/12/2012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3684-60FC-43AE-9B75-8D895695D557}" type="datetime1">
              <a:rPr lang="en-US" smtClean="0"/>
              <a:pPr/>
              <a:t>11/12/2012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27BE-895D-4FDD-934E-B9E83DAB63D0}" type="datetime1">
              <a:rPr lang="en-US" smtClean="0"/>
              <a:pPr/>
              <a:t>11/12/2012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CDE9-17E0-4611-920C-45B7D1532A22}" type="datetime1">
              <a:rPr lang="en-US" smtClean="0"/>
              <a:pPr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CD6C-FE6B-487B-A019-30598AEB5FDF}" type="datetime1">
              <a:rPr lang="en-US" smtClean="0"/>
              <a:pPr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3994-D41A-415C-ACB6-2A69EA7888E7}" type="datetime1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7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00200"/>
            <a:ext cx="7772400" cy="990600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Computer Networks</a:t>
            </a:r>
            <a:endParaRPr lang="en-US" altLang="ko-KR" b="1" dirty="0"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2514600"/>
            <a:ext cx="7772400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Arial" pitchFamily="34" charset="0"/>
              </a:rPr>
              <a:t>By</a:t>
            </a:r>
          </a:p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Lt Col </a:t>
            </a:r>
            <a:r>
              <a:rPr lang="en-US" altLang="ko-KR" sz="4400" b="1" dirty="0" err="1" smtClean="0">
                <a:latin typeface="Arial" pitchFamily="34" charset="0"/>
                <a:ea typeface="굴림" pitchFamily="50" charset="-127"/>
                <a:cs typeface="Arial" pitchFamily="34" charset="0"/>
              </a:rPr>
              <a:t>Ishtiaq</a:t>
            </a:r>
            <a:r>
              <a:rPr lang="en-US" altLang="ko-KR" sz="4400" b="1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 </a:t>
            </a:r>
            <a:r>
              <a:rPr lang="en-US" altLang="ko-KR" sz="4400" b="1" dirty="0" err="1" smtClean="0">
                <a:latin typeface="Arial" pitchFamily="34" charset="0"/>
                <a:ea typeface="굴림" pitchFamily="50" charset="-127"/>
                <a:cs typeface="Arial" pitchFamily="34" charset="0"/>
              </a:rPr>
              <a:t>Kiani</a:t>
            </a:r>
            <a:endParaRPr lang="en-US" altLang="ko-KR" sz="4400" b="1" dirty="0" smtClean="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Arial" pitchFamily="34" charset="0"/>
              </a:rPr>
              <a:t>(10 Sep 12 to 12 Jan 13)</a:t>
            </a:r>
            <a:endParaRPr kumimoji="0" lang="en-US" altLang="ko-KR" sz="3000" b="1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Introduction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3200" y="914400"/>
            <a:ext cx="3886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Burst Error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7632700" cy="375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38200" y="5562600"/>
            <a:ext cx="7543800" cy="954107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sz="2800" b="1">
                <a:latin typeface="Arial" pitchFamily="34" charset="0"/>
                <a:cs typeface="Arial" pitchFamily="34" charset="0"/>
              </a:rPr>
              <a:t>A burst error means that 2 or more bits in the data unit have changed.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Introduction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3200" y="914400"/>
            <a:ext cx="3886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Burst Error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78024"/>
            <a:ext cx="8000999" cy="381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Introduction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3200" y="914400"/>
            <a:ext cx="3886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Redundancy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28600" y="5320605"/>
            <a:ext cx="8610600" cy="138499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sz="2800" b="1">
                <a:latin typeface="Arial" pitchFamily="34" charset="0"/>
                <a:cs typeface="Arial" pitchFamily="34" charset="0"/>
              </a:rPr>
              <a:t>Error detection uses the concept of redundancy, which means adding extra bits for detecting errors at the destination.</a:t>
            </a:r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65475"/>
            <a:ext cx="7696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Introduction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3200" y="914400"/>
            <a:ext cx="3886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Concepts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1600200"/>
            <a:ext cx="8534400" cy="495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Error Detection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Error Correction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Forward Error Correction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Retransmission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Coding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(Block coding/ Convolution Coding)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b="1" baseline="0" dirty="0" smtClean="0">
                <a:latin typeface="Arial" pitchFamily="34" charset="0"/>
                <a:cs typeface="Arial" pitchFamily="34" charset="0"/>
              </a:rPr>
              <a:t>Modular Arithmetic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Block</a:t>
            </a: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762000"/>
            <a:ext cx="8534400" cy="495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4800" y="914400"/>
            <a:ext cx="8686800" cy="5486400"/>
          </a:xfrm>
          <a:prstGeom prst="rect">
            <a:avLst/>
          </a:prstGeom>
          <a:noFill/>
          <a:ln/>
        </p:spPr>
        <p:txBody>
          <a:bodyPr>
            <a:normAutofit fontScale="70000" lnSpcReduction="2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 block coding, we divide our message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into blocks, each of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bits, called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datawords</a:t>
            </a:r>
            <a:endParaRPr kumimoji="0" lang="en-US" sz="2800" b="1" i="0" u="none" strike="noStrike" kern="120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We add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redundant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bits to each block to make the length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n=</a:t>
            </a:r>
            <a:r>
              <a:rPr lang="en-US" sz="2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k+r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resulting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n-bits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blocks are called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codewords</a:t>
            </a:r>
            <a:endParaRPr kumimoji="0" lang="en-US" sz="2800" b="1" i="0" u="none" strike="noStrike" kern="120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With k bits, we can create a combination of 2^k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datawords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; with n bits, we can create 2^n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codewords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Since n&gt;k, the number of possible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codewords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larger than the number of possible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datawords</a:t>
            </a:r>
            <a:endParaRPr kumimoji="0" lang="en-US" sz="28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This mean that we have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2^n – 2^k </a:t>
            </a:r>
            <a:r>
              <a:rPr lang="en-US" sz="2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codewords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that are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not used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We call these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codewords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invalid or illegal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Block</a:t>
            </a: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762000"/>
            <a:ext cx="8534400" cy="495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28800" y="838200"/>
            <a:ext cx="5715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Datawords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Codewords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79819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90800" y="4370789"/>
            <a:ext cx="3505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Error Detection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029200"/>
            <a:ext cx="83248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Block</a:t>
            </a: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762000"/>
            <a:ext cx="8534400" cy="495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19400" y="914400"/>
            <a:ext cx="3505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Error Detection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454550"/>
            <a:ext cx="8839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4224338"/>
            <a:ext cx="7315200" cy="255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Block</a:t>
            </a: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762000"/>
            <a:ext cx="8534400" cy="495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52600" y="914400"/>
            <a:ext cx="5410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Error Detection - Example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51435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981200"/>
            <a:ext cx="7062787" cy="2671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Block</a:t>
            </a: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762000"/>
            <a:ext cx="8534400" cy="495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52600" y="914400"/>
            <a:ext cx="5410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Error Detection - Example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0"/>
            <a:ext cx="8458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5867400"/>
            <a:ext cx="86106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Block</a:t>
            </a: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762000"/>
            <a:ext cx="8534400" cy="495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52600" y="914400"/>
            <a:ext cx="5410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Error Correction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00200"/>
            <a:ext cx="83820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581400"/>
            <a:ext cx="8229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355" y="1600200"/>
            <a:ext cx="41148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800" b="1" u="sng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PART 3</a:t>
            </a:r>
            <a:endParaRPr lang="en-US" sz="8800" b="1" u="sng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447800" y="3840163"/>
            <a:ext cx="628890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7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Data Link Layer</a:t>
            </a:r>
            <a:endParaRPr lang="en-US" altLang="en-US" sz="7200" i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Block</a:t>
            </a: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762000"/>
            <a:ext cx="8534400" cy="495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52600" y="914400"/>
            <a:ext cx="5562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Error Correction - Example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676400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Let us assume that k=2 and n=5 (3 x redundant Bits are used)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0575" y="2768325"/>
            <a:ext cx="7667625" cy="279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Block</a:t>
            </a: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762000"/>
            <a:ext cx="8534400" cy="495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52600" y="914400"/>
            <a:ext cx="5562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Error Correction - Example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8763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886200"/>
            <a:ext cx="8686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Block</a:t>
            </a: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762000"/>
            <a:ext cx="8534400" cy="495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52600" y="914400"/>
            <a:ext cx="5562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Hamming Distance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3" y="1524000"/>
            <a:ext cx="89439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125" y="2590800"/>
            <a:ext cx="87534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9550" y="4800600"/>
            <a:ext cx="87058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Block</a:t>
            </a: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762000"/>
            <a:ext cx="8534400" cy="495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0" y="914400"/>
            <a:ext cx="6096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Minimum Hamming Distance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62100"/>
            <a:ext cx="8662987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" y="2333625"/>
            <a:ext cx="82391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2743200"/>
            <a:ext cx="5486400" cy="207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4150" y="4784200"/>
            <a:ext cx="8305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Block</a:t>
            </a: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762000"/>
            <a:ext cx="8534400" cy="495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0" y="914400"/>
            <a:ext cx="6096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Minimum Hamming Distance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1571625"/>
            <a:ext cx="82391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2057400"/>
            <a:ext cx="6143625" cy="2238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4343400"/>
            <a:ext cx="8839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Block</a:t>
            </a: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762000"/>
            <a:ext cx="8534400" cy="495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9600" y="914400"/>
            <a:ext cx="7924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Minimum Distance for Error Detection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57350"/>
            <a:ext cx="8839201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" y="1551389"/>
            <a:ext cx="3962400" cy="582211"/>
          </a:xfrm>
          <a:prstGeom prst="rect">
            <a:avLst/>
          </a:prstGeom>
          <a:solidFill>
            <a:srgbClr val="FFC0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Three Parameters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3486150"/>
            <a:ext cx="88392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457200" y="4648200"/>
            <a:ext cx="8305800" cy="1815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dmin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in Example 1 is 2 so only one error can be detected</a:t>
            </a:r>
          </a:p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Similarly,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dmin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in Example 2 is 3 so only two error can be detected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Block</a:t>
            </a: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9600" y="914400"/>
            <a:ext cx="7924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Minimum Distance for Error Correction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593577"/>
            <a:ext cx="7086600" cy="3207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975" y="4724400"/>
            <a:ext cx="8810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505200" y="6172200"/>
            <a:ext cx="2590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Block</a:t>
            </a: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9600" y="914400"/>
            <a:ext cx="7924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Minimum Distance for Error Correction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868679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038600"/>
            <a:ext cx="8686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Block</a:t>
            </a: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9600" y="914400"/>
            <a:ext cx="7924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Minimum Distance for Error Correction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1" y="1524000"/>
            <a:ext cx="8153399" cy="380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112" y="5486400"/>
            <a:ext cx="8853488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u="sng" dirty="0" smtClean="0">
                <a:latin typeface="Arial" pitchFamily="34" charset="0"/>
                <a:ea typeface="+mj-ea"/>
                <a:cs typeface="Arial" pitchFamily="34" charset="0"/>
              </a:rPr>
              <a:t>Linear 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Block</a:t>
            </a: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743200"/>
            <a:ext cx="83915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1066800"/>
            <a:ext cx="8458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086600" y="1905000"/>
            <a:ext cx="17526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9062" y="4114800"/>
            <a:ext cx="8872538" cy="208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8" name="Text Box 10"/>
          <p:cNvSpPr txBox="1">
            <a:spLocks noChangeArrowheads="1"/>
          </p:cNvSpPr>
          <p:nvPr/>
        </p:nvSpPr>
        <p:spPr bwMode="auto">
          <a:xfrm>
            <a:off x="609600" y="304800"/>
            <a:ext cx="846577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u="sng" dirty="0">
                <a:latin typeface="Arial" pitchFamily="34" charset="0"/>
                <a:cs typeface="Arial" pitchFamily="34" charset="0"/>
              </a:rPr>
              <a:t>Position of the </a:t>
            </a:r>
            <a:r>
              <a:rPr lang="en-US" sz="4400" b="1" u="sng" dirty="0" smtClean="0">
                <a:latin typeface="Arial" pitchFamily="34" charset="0"/>
                <a:cs typeface="Arial" pitchFamily="34" charset="0"/>
              </a:rPr>
              <a:t>Data Link Layer</a:t>
            </a:r>
            <a:endParaRPr lang="en-US" sz="4400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700213"/>
            <a:ext cx="7843838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u="sng" dirty="0" smtClean="0">
                <a:latin typeface="Arial" pitchFamily="34" charset="0"/>
                <a:ea typeface="+mj-ea"/>
                <a:cs typeface="Arial" pitchFamily="34" charset="0"/>
              </a:rPr>
              <a:t>Linear 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Block</a:t>
            </a: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752600" y="914400"/>
            <a:ext cx="5638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Simple Parity Check Code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088" y="1524000"/>
            <a:ext cx="8596312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4887" y="2514600"/>
            <a:ext cx="691991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04800" y="5396805"/>
            <a:ext cx="8686800" cy="138499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sz="2800">
                <a:latin typeface="Arial" pitchFamily="34" charset="0"/>
                <a:cs typeface="Arial" pitchFamily="34" charset="0"/>
              </a:rPr>
              <a:t>In parity check, a parity bit is added to every data unit so that the total number of 1s is even </a:t>
            </a:r>
            <a:br>
              <a:rPr lang="en-US" sz="2800">
                <a:latin typeface="Arial" pitchFamily="34" charset="0"/>
                <a:cs typeface="Arial" pitchFamily="34" charset="0"/>
              </a:rPr>
            </a:br>
            <a:r>
              <a:rPr lang="en-US" sz="2800">
                <a:latin typeface="Arial" pitchFamily="34" charset="0"/>
                <a:cs typeface="Arial" pitchFamily="34" charset="0"/>
              </a:rPr>
              <a:t>(or odd for odd-parity).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4775" y="2209800"/>
            <a:ext cx="48482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u="sng" dirty="0" smtClean="0">
                <a:latin typeface="Arial" pitchFamily="34" charset="0"/>
                <a:ea typeface="+mj-ea"/>
                <a:cs typeface="Arial" pitchFamily="34" charset="0"/>
              </a:rPr>
              <a:t>Linear 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Block</a:t>
            </a: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752600" y="914400"/>
            <a:ext cx="5638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Simple Parity Check Code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1682750"/>
            <a:ext cx="6754812" cy="349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7200" y="5334000"/>
            <a:ext cx="8305800" cy="138499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sz="2800">
                <a:latin typeface="Arial" pitchFamily="34" charset="0"/>
                <a:cs typeface="Arial" pitchFamily="34" charset="0"/>
              </a:rPr>
              <a:t>Simple parity check can detect all single-bit errors. It can detect burst errors only if the total number of errors in each data unit is odd.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u="sng" dirty="0" smtClean="0">
                <a:latin typeface="Arial" pitchFamily="34" charset="0"/>
                <a:ea typeface="+mj-ea"/>
                <a:cs typeface="Arial" pitchFamily="34" charset="0"/>
              </a:rPr>
              <a:t>Linear 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Block</a:t>
            </a: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752600" y="914400"/>
            <a:ext cx="5638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Simple Parity Check Code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1" y="1524000"/>
            <a:ext cx="8610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3048000"/>
            <a:ext cx="57340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3733800"/>
            <a:ext cx="8610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33600" y="6096000"/>
            <a:ext cx="531495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u="sng" dirty="0" smtClean="0">
                <a:latin typeface="Arial" pitchFamily="34" charset="0"/>
                <a:ea typeface="+mj-ea"/>
                <a:cs typeface="Arial" pitchFamily="34" charset="0"/>
              </a:rPr>
              <a:t>Linear 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Block</a:t>
            </a: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752600" y="914400"/>
            <a:ext cx="5638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Simple Parity Check Code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600200"/>
            <a:ext cx="8991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-533400" y="0"/>
            <a:ext cx="4648200" cy="5334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u="sng" dirty="0" smtClean="0">
                <a:latin typeface="Arial" pitchFamily="34" charset="0"/>
                <a:ea typeface="+mj-ea"/>
                <a:cs typeface="Arial" pitchFamily="34" charset="0"/>
              </a:rPr>
              <a:t>Linear </a:t>
            </a: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Block</a:t>
            </a:r>
            <a:r>
              <a:rPr kumimoji="0" lang="en-US" sz="28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Codes</a:t>
            </a:r>
            <a:endParaRPr kumimoji="0" lang="en-US" sz="28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581400" y="152400"/>
            <a:ext cx="4800600" cy="366767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Simple Parity Check Code Addition by me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609600"/>
            <a:ext cx="8372475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8458200" y="4191000"/>
            <a:ext cx="68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m=4</a:t>
            </a:r>
          </a:p>
          <a:p>
            <a:r>
              <a:rPr lang="en-US" dirty="0" smtClean="0"/>
              <a:t>n=15</a:t>
            </a:r>
          </a:p>
          <a:p>
            <a:r>
              <a:rPr lang="en-US" dirty="0" smtClean="0"/>
              <a:t>k=11</a:t>
            </a:r>
          </a:p>
          <a:p>
            <a:r>
              <a:rPr lang="en-US" dirty="0" smtClean="0"/>
              <a:t>r=4</a:t>
            </a:r>
          </a:p>
          <a:p>
            <a:r>
              <a:rPr lang="en-US" dirty="0" smtClean="0"/>
              <a:t>d=4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u="sng" dirty="0" smtClean="0">
                <a:latin typeface="Arial" pitchFamily="34" charset="0"/>
                <a:ea typeface="+mj-ea"/>
                <a:cs typeface="Arial" pitchFamily="34" charset="0"/>
              </a:rPr>
              <a:t>Linear 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Block</a:t>
            </a: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90800" y="914400"/>
            <a:ext cx="4038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Hamming Codes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81000" y="1524000"/>
            <a:ext cx="8534400" cy="36576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Hamming Codes are the Error correction codes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These codes are design with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dmin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= 3 which mean it </a:t>
            </a:r>
            <a:r>
              <a:rPr lang="en-US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can detect  2 error and correct 1 error</a:t>
            </a:r>
          </a:p>
          <a:p>
            <a:pPr marL="342900" marR="0" lvl="0" indent="-342900" algn="just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038475"/>
            <a:ext cx="8763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524375"/>
            <a:ext cx="83820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u="sng" dirty="0" smtClean="0">
                <a:latin typeface="Arial" pitchFamily="34" charset="0"/>
                <a:ea typeface="+mj-ea"/>
                <a:cs typeface="Arial" pitchFamily="34" charset="0"/>
              </a:rPr>
              <a:t>Linear 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Block</a:t>
            </a: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90800" y="914400"/>
            <a:ext cx="4038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Hamming Codes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609725"/>
            <a:ext cx="8382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667000"/>
            <a:ext cx="753471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4572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u="sng" dirty="0" smtClean="0">
                <a:latin typeface="Arial" pitchFamily="34" charset="0"/>
                <a:ea typeface="+mj-ea"/>
                <a:cs typeface="Arial" pitchFamily="34" charset="0"/>
              </a:rPr>
              <a:t>Linear 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Block</a:t>
            </a: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90800" y="914400"/>
            <a:ext cx="4038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Hamming Codes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600200"/>
            <a:ext cx="7086600" cy="497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u="sng" dirty="0" smtClean="0">
                <a:latin typeface="Arial" pitchFamily="34" charset="0"/>
                <a:ea typeface="+mj-ea"/>
                <a:cs typeface="Arial" pitchFamily="34" charset="0"/>
              </a:rPr>
              <a:t>Linear 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Block</a:t>
            </a: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90800" y="914400"/>
            <a:ext cx="4038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Hamming Codes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4572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4000"/>
            <a:ext cx="83820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2057400"/>
            <a:ext cx="8001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5443001"/>
            <a:ext cx="3662362" cy="118639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33439" y="5424714"/>
            <a:ext cx="4329561" cy="11906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u="sng" dirty="0" smtClean="0">
                <a:latin typeface="Arial" pitchFamily="34" charset="0"/>
                <a:ea typeface="+mj-ea"/>
                <a:cs typeface="Arial" pitchFamily="34" charset="0"/>
              </a:rPr>
              <a:t>Linear 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Block</a:t>
            </a: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4572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95400"/>
            <a:ext cx="8762999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5" y="3429000"/>
            <a:ext cx="825817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90800" y="914400"/>
            <a:ext cx="4038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Hamming Codes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9" name="Text Box 9"/>
          <p:cNvSpPr txBox="1">
            <a:spLocks noChangeArrowheads="1"/>
          </p:cNvSpPr>
          <p:nvPr/>
        </p:nvSpPr>
        <p:spPr bwMode="auto">
          <a:xfrm>
            <a:off x="3124200" y="228600"/>
            <a:ext cx="263084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u="sng" dirty="0">
                <a:latin typeface="Arial" pitchFamily="34" charset="0"/>
                <a:cs typeface="Arial" pitchFamily="34" charset="0"/>
              </a:rPr>
              <a:t>Chapters</a:t>
            </a:r>
          </a:p>
        </p:txBody>
      </p:sp>
      <p:sp>
        <p:nvSpPr>
          <p:cNvPr id="440332" name="Text Box 12"/>
          <p:cNvSpPr txBox="1">
            <a:spLocks noChangeArrowheads="1"/>
          </p:cNvSpPr>
          <p:nvPr/>
        </p:nvSpPr>
        <p:spPr bwMode="auto">
          <a:xfrm>
            <a:off x="609600" y="1066800"/>
            <a:ext cx="78341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folHlink"/>
                </a:solidFill>
                <a:latin typeface="Arial" pitchFamily="34" charset="0"/>
                <a:cs typeface="Arial" pitchFamily="34" charset="0"/>
              </a:rPr>
              <a:t>Chapter </a:t>
            </a:r>
            <a:r>
              <a:rPr lang="en-US" sz="2800" dirty="0" smtClean="0">
                <a:solidFill>
                  <a:schemeClr val="folHlink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Error Detection and Correction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0333" name="Text Box 13"/>
          <p:cNvSpPr txBox="1">
            <a:spLocks noChangeArrowheads="1"/>
          </p:cNvSpPr>
          <p:nvPr/>
        </p:nvSpPr>
        <p:spPr bwMode="auto">
          <a:xfrm>
            <a:off x="609600" y="1600200"/>
            <a:ext cx="57342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folHlink"/>
                </a:solidFill>
                <a:latin typeface="Arial" pitchFamily="34" charset="0"/>
                <a:cs typeface="Arial" pitchFamily="34" charset="0"/>
              </a:rPr>
              <a:t>Chapter </a:t>
            </a:r>
            <a:r>
              <a:rPr lang="en-US" sz="2800" dirty="0" smtClean="0">
                <a:solidFill>
                  <a:schemeClr val="folHlink"/>
                </a:solidFill>
                <a:latin typeface="Arial" pitchFamily="34" charset="0"/>
                <a:cs typeface="Arial" pitchFamily="34" charset="0"/>
              </a:rPr>
              <a:t>11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Data Link Control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0334" name="Text Box 14"/>
          <p:cNvSpPr txBox="1">
            <a:spLocks noChangeArrowheads="1"/>
          </p:cNvSpPr>
          <p:nvPr/>
        </p:nvSpPr>
        <p:spPr bwMode="auto">
          <a:xfrm>
            <a:off x="609600" y="2143780"/>
            <a:ext cx="54387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folHlink"/>
                </a:solidFill>
                <a:latin typeface="Arial" pitchFamily="34" charset="0"/>
                <a:cs typeface="Arial" pitchFamily="34" charset="0"/>
              </a:rPr>
              <a:t>Chapter </a:t>
            </a:r>
            <a:r>
              <a:rPr lang="en-US" sz="2800" dirty="0" smtClean="0">
                <a:solidFill>
                  <a:schemeClr val="folHlink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Multiple Access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0335" name="Text Box 15"/>
          <p:cNvSpPr txBox="1">
            <a:spLocks noChangeArrowheads="1"/>
          </p:cNvSpPr>
          <p:nvPr/>
        </p:nvSpPr>
        <p:spPr bwMode="auto">
          <a:xfrm>
            <a:off x="609600" y="2620030"/>
            <a:ext cx="6247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folHlink"/>
                </a:solidFill>
                <a:latin typeface="Arial" pitchFamily="34" charset="0"/>
                <a:cs typeface="Arial" pitchFamily="34" charset="0"/>
              </a:rPr>
              <a:t>Chapter </a:t>
            </a:r>
            <a:r>
              <a:rPr lang="en-US" sz="2800" dirty="0" smtClean="0">
                <a:solidFill>
                  <a:schemeClr val="folHlink"/>
                </a:solidFill>
                <a:latin typeface="Arial" pitchFamily="34" charset="0"/>
                <a:cs typeface="Arial" pitchFamily="34" charset="0"/>
              </a:rPr>
              <a:t>13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Wired LAN: Ethernet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0336" name="Text Box 16"/>
          <p:cNvSpPr txBox="1">
            <a:spLocks noChangeArrowheads="1"/>
          </p:cNvSpPr>
          <p:nvPr/>
        </p:nvSpPr>
        <p:spPr bwMode="auto">
          <a:xfrm>
            <a:off x="609600" y="3134380"/>
            <a:ext cx="51283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folHlink"/>
                </a:solidFill>
                <a:latin typeface="Arial" pitchFamily="34" charset="0"/>
                <a:cs typeface="Arial" pitchFamily="34" charset="0"/>
              </a:rPr>
              <a:t>Chapter </a:t>
            </a:r>
            <a:r>
              <a:rPr lang="en-US" sz="2800" dirty="0" smtClean="0">
                <a:solidFill>
                  <a:schemeClr val="folHlink"/>
                </a:solidFill>
                <a:latin typeface="Arial" pitchFamily="34" charset="0"/>
                <a:cs typeface="Arial" pitchFamily="34" charset="0"/>
              </a:rPr>
              <a:t>14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Wireless LAN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0337" name="Text Box 17"/>
          <p:cNvSpPr txBox="1">
            <a:spLocks noChangeArrowheads="1"/>
          </p:cNvSpPr>
          <p:nvPr/>
        </p:nvSpPr>
        <p:spPr bwMode="auto">
          <a:xfrm>
            <a:off x="609600" y="3657600"/>
            <a:ext cx="765145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folHlink"/>
                </a:solidFill>
                <a:latin typeface="Arial" pitchFamily="34" charset="0"/>
                <a:cs typeface="Arial" pitchFamily="34" charset="0"/>
              </a:rPr>
              <a:t>Chapter </a:t>
            </a:r>
            <a:r>
              <a:rPr lang="en-US" sz="2800" dirty="0" smtClean="0">
                <a:solidFill>
                  <a:schemeClr val="folHlink"/>
                </a:solidFill>
                <a:latin typeface="Arial" pitchFamily="34" charset="0"/>
                <a:cs typeface="Arial" pitchFamily="34" charset="0"/>
              </a:rPr>
              <a:t>15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Connecting LANs: Backbone 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			Networks and Virtual LANs 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0338" name="Text Box 18"/>
          <p:cNvSpPr txBox="1">
            <a:spLocks noChangeArrowheads="1"/>
          </p:cNvSpPr>
          <p:nvPr/>
        </p:nvSpPr>
        <p:spPr bwMode="auto">
          <a:xfrm>
            <a:off x="609600" y="4582180"/>
            <a:ext cx="861133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folHlink"/>
                </a:solidFill>
                <a:latin typeface="Arial" pitchFamily="34" charset="0"/>
                <a:cs typeface="Arial" pitchFamily="34" charset="0"/>
              </a:rPr>
              <a:t>Chapter </a:t>
            </a:r>
            <a:r>
              <a:rPr lang="en-US" sz="2800" dirty="0" smtClean="0">
                <a:solidFill>
                  <a:schemeClr val="folHlink"/>
                </a:solidFill>
                <a:latin typeface="Arial" pitchFamily="34" charset="0"/>
                <a:cs typeface="Arial" pitchFamily="34" charset="0"/>
              </a:rPr>
              <a:t>16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Wireless WANs: Cellular Telephone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			and Satellite Networks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609600" y="5456873"/>
            <a:ext cx="51475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folHlink"/>
                </a:solidFill>
                <a:latin typeface="Arial" pitchFamily="34" charset="0"/>
                <a:cs typeface="Arial" pitchFamily="34" charset="0"/>
              </a:rPr>
              <a:t>Chapter </a:t>
            </a:r>
            <a:r>
              <a:rPr lang="en-US" sz="2800" dirty="0" smtClean="0">
                <a:solidFill>
                  <a:schemeClr val="folHlink"/>
                </a:solidFill>
                <a:latin typeface="Arial" pitchFamily="34" charset="0"/>
                <a:cs typeface="Arial" pitchFamily="34" charset="0"/>
              </a:rPr>
              <a:t>17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SONET/ SDH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609600" y="5867400"/>
            <a:ext cx="79239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folHlink"/>
                </a:solidFill>
                <a:latin typeface="Arial" pitchFamily="34" charset="0"/>
                <a:cs typeface="Arial" pitchFamily="34" charset="0"/>
              </a:rPr>
              <a:t>Chapter </a:t>
            </a:r>
            <a:r>
              <a:rPr lang="en-US" sz="2800" dirty="0" smtClean="0">
                <a:solidFill>
                  <a:schemeClr val="folHlink"/>
                </a:solidFill>
                <a:latin typeface="Arial" pitchFamily="34" charset="0"/>
                <a:cs typeface="Arial" pitchFamily="34" charset="0"/>
              </a:rPr>
              <a:t>18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Virtual Circuit Networks: Frame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			Relay and ATM 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u="sng" dirty="0" smtClean="0">
                <a:latin typeface="Arial" pitchFamily="34" charset="0"/>
                <a:ea typeface="+mj-ea"/>
                <a:cs typeface="Arial" pitchFamily="34" charset="0"/>
              </a:rPr>
              <a:t>Linear 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Block</a:t>
            </a: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4572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90800" y="914400"/>
            <a:ext cx="4038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Hamming Codes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6263" y="2362200"/>
            <a:ext cx="8118475" cy="2951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u="sng" dirty="0" smtClean="0">
                <a:latin typeface="Arial" pitchFamily="34" charset="0"/>
                <a:ea typeface="+mj-ea"/>
                <a:cs typeface="Arial" pitchFamily="34" charset="0"/>
              </a:rPr>
              <a:t>Linear 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Block</a:t>
            </a: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90800" y="914400"/>
            <a:ext cx="4038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Hamming Codes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0000" y="1757363"/>
            <a:ext cx="6742113" cy="471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u="sng" dirty="0" smtClean="0">
                <a:latin typeface="Arial" pitchFamily="34" charset="0"/>
                <a:ea typeface="+mj-ea"/>
                <a:cs typeface="Arial" pitchFamily="34" charset="0"/>
              </a:rPr>
              <a:t>Linear 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Block</a:t>
            </a: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4572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90800" y="914400"/>
            <a:ext cx="4038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Hamming Codes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6488" y="1600200"/>
            <a:ext cx="6742112" cy="4719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u="sng" dirty="0" smtClean="0">
                <a:latin typeface="Arial" pitchFamily="34" charset="0"/>
                <a:ea typeface="+mj-ea"/>
                <a:cs typeface="Arial" pitchFamily="34" charset="0"/>
              </a:rPr>
              <a:t>Linear 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Block</a:t>
            </a: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90800" y="914400"/>
            <a:ext cx="4038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Hamming Codes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5" y="1600200"/>
            <a:ext cx="6443663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u="sng" dirty="0" smtClean="0">
                <a:latin typeface="Arial" pitchFamily="34" charset="0"/>
                <a:ea typeface="+mj-ea"/>
                <a:cs typeface="Arial" pitchFamily="34" charset="0"/>
              </a:rPr>
              <a:t>Linear 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Block</a:t>
            </a: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4572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90800" y="914400"/>
            <a:ext cx="4038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Hamming Codes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" y="2438401"/>
            <a:ext cx="8262938" cy="2179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u="sng" dirty="0" smtClean="0">
                <a:latin typeface="Arial" pitchFamily="34" charset="0"/>
                <a:ea typeface="+mj-ea"/>
                <a:cs typeface="Arial" pitchFamily="34" charset="0"/>
              </a:rPr>
              <a:t>Linear 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Block</a:t>
            </a: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90800" y="914400"/>
            <a:ext cx="4038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Hamming Codes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676400"/>
            <a:ext cx="5956300" cy="487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u="sng" dirty="0" smtClean="0">
                <a:latin typeface="Arial" pitchFamily="34" charset="0"/>
                <a:ea typeface="+mj-ea"/>
                <a:cs typeface="Arial" pitchFamily="34" charset="0"/>
              </a:rPr>
              <a:t>Linear 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Block</a:t>
            </a: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90800" y="914400"/>
            <a:ext cx="4038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Hamming Codes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73"/>
          <p:cNvGraphicFramePr>
            <a:graphicFrameLocks noGrp="1"/>
          </p:cNvGraphicFramePr>
          <p:nvPr/>
        </p:nvGraphicFramePr>
        <p:xfrm>
          <a:off x="1219200" y="1771650"/>
          <a:ext cx="6553200" cy="4047744"/>
        </p:xfrm>
        <a:graphic>
          <a:graphicData uri="http://schemas.openxmlformats.org/drawingml/2006/table">
            <a:tbl>
              <a:tblPr/>
              <a:tblGrid>
                <a:gridCol w="2016125"/>
                <a:gridCol w="3192463"/>
                <a:gridCol w="1344612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Number of</a:t>
                      </a:r>
                      <a:b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data bits</a:t>
                      </a:r>
                      <a:b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Number of </a:t>
                      </a:r>
                      <a:b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redundancy bits</a:t>
                      </a:r>
                      <a:b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Total </a:t>
                      </a:r>
                      <a:b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bits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m + 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u="sng" dirty="0" smtClean="0">
                <a:latin typeface="Arial" pitchFamily="34" charset="0"/>
                <a:ea typeface="+mj-ea"/>
                <a:cs typeface="Arial" pitchFamily="34" charset="0"/>
              </a:rPr>
              <a:t>Linear 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Block</a:t>
            </a: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4572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1000" y="914400"/>
            <a:ext cx="8382000" cy="551433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 Hamming Codes – Multiple Error Correction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734014"/>
            <a:ext cx="8382000" cy="4742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Cyclic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4572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14400"/>
            <a:ext cx="8534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57325" y="3352800"/>
            <a:ext cx="65436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Cyclic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4572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47800" y="914400"/>
            <a:ext cx="6477000" cy="551433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 Cyclic Redundancy Code (CRC)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375" y="1828800"/>
            <a:ext cx="8450263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219200"/>
          </a:xfrm>
          <a:noFill/>
          <a:ln/>
        </p:spPr>
        <p:txBody>
          <a:bodyPr>
            <a:normAutofit/>
          </a:bodyPr>
          <a:lstStyle/>
          <a:p>
            <a:r>
              <a:rPr lang="en-US" sz="4900" b="1" u="sng" dirty="0" smtClean="0">
                <a:latin typeface="Arial" pitchFamily="34" charset="0"/>
                <a:cs typeface="Arial" pitchFamily="34" charset="0"/>
              </a:rPr>
              <a:t>Duties – Data Link Layer</a:t>
            </a:r>
            <a:endParaRPr lang="en-US" sz="4900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4025" y="2133600"/>
            <a:ext cx="8080375" cy="305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Cyclic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4572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47800" y="914400"/>
            <a:ext cx="6477000" cy="551433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 Cyclic Redundancy Code (CRC)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1" y="1524000"/>
            <a:ext cx="8534399" cy="4468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Cyclic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4572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47800" y="914400"/>
            <a:ext cx="6477000" cy="551433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 Cyclic Redundancy Code (CRC)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981200"/>
            <a:ext cx="77152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600200" y="1524000"/>
            <a:ext cx="6400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800" b="1" dirty="0" smtClean="0">
                <a:latin typeface="Arial" pitchFamily="34" charset="0"/>
                <a:cs typeface="Arial" pitchFamily="34" charset="0"/>
              </a:rPr>
              <a:t>Binary </a:t>
            </a:r>
            <a:r>
              <a:rPr lang="en-US" altLang="en-US" sz="2800" b="1" dirty="0">
                <a:latin typeface="Arial" pitchFamily="34" charset="0"/>
                <a:cs typeface="Arial" pitchFamily="34" charset="0"/>
              </a:rPr>
              <a:t>division in a CRC generator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Cyclic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4572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47800" y="914400"/>
            <a:ext cx="6477000" cy="551433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 Cyclic Redundancy Code (CRC)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600200"/>
            <a:ext cx="6781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Cyclic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4572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47800" y="914400"/>
            <a:ext cx="6477000" cy="551433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 Cyclic Redundancy Code (CRC)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243139"/>
            <a:ext cx="8640464" cy="4157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24138" y="1638300"/>
            <a:ext cx="38957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Cyclic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4572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47800" y="914400"/>
            <a:ext cx="6477000" cy="551433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 Cyclic Redundancy Code (CRC)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7900" y="1905000"/>
            <a:ext cx="7175500" cy="487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981200" y="1457980"/>
            <a:ext cx="571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2800" b="1" dirty="0" smtClean="0">
                <a:latin typeface="Arial" pitchFamily="34" charset="0"/>
                <a:cs typeface="Arial" pitchFamily="34" charset="0"/>
              </a:rPr>
              <a:t>Binary </a:t>
            </a:r>
            <a:r>
              <a:rPr lang="en-US" altLang="en-US" sz="2800" b="1" dirty="0">
                <a:latin typeface="Arial" pitchFamily="34" charset="0"/>
                <a:cs typeface="Arial" pitchFamily="34" charset="0"/>
              </a:rPr>
              <a:t>division in CRC checker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Cyclic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4572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47800" y="914400"/>
            <a:ext cx="6477000" cy="551433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 Cyclic Redundancy Code (CRC)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657350"/>
            <a:ext cx="8543103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Cyclic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4572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47800" y="914400"/>
            <a:ext cx="6477000" cy="551433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 Cyclic Redundancy Code (CRC)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447800"/>
            <a:ext cx="883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667000"/>
            <a:ext cx="6324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3109913"/>
            <a:ext cx="8534400" cy="344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Cyclic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4572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47800" y="914400"/>
            <a:ext cx="6477000" cy="551433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 Cyclic Redundancy Code (CRC)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8775" y="1543050"/>
            <a:ext cx="58864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1062" y="2057400"/>
            <a:ext cx="750093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5181600"/>
            <a:ext cx="8739188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Cyclic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4572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219200"/>
            <a:ext cx="8610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200400" y="914400"/>
            <a:ext cx="2971800" cy="551433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 Polynomial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3962400"/>
            <a:ext cx="8763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Cyclic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4572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200400" y="914400"/>
            <a:ext cx="2971800" cy="551433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 Polynomial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5038" y="1590675"/>
            <a:ext cx="7446962" cy="1076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38413" y="2743200"/>
            <a:ext cx="4079875" cy="396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7526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Chapter 10 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Error Detection and Correction</a:t>
            </a:r>
            <a:endParaRPr lang="en-US" sz="49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438400"/>
            <a:ext cx="7772400" cy="3657600"/>
          </a:xfrm>
          <a:noFill/>
          <a:ln/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Block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Coding (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hamming code, </a:t>
            </a:r>
            <a:r>
              <a:rPr lang="en-US" sz="1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geomatrical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representation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Linear Block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Codes (</a:t>
            </a:r>
            <a:r>
              <a:rPr lang="en-US" sz="1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simple parity check, hamming x2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Cyclic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Codes(</a:t>
            </a:r>
            <a:r>
              <a:rPr lang="en-US" sz="1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shifting L to R, cyclic </a:t>
            </a:r>
            <a:r>
              <a:rPr lang="en-US" sz="19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crc</a:t>
            </a:r>
            <a:r>
              <a:rPr lang="en-US" sz="1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polynomial(</a:t>
            </a:r>
            <a:r>
              <a:rPr lang="en-US" sz="19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crc</a:t>
            </a:r>
            <a:r>
              <a:rPr lang="en-US" sz="1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),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Checksum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Cyclic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4572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200400" y="914400"/>
            <a:ext cx="2971800" cy="551433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 Polynomial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524000"/>
            <a:ext cx="5029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1638" y="2066925"/>
            <a:ext cx="5110162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9075" y="3048000"/>
            <a:ext cx="61817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3581400"/>
            <a:ext cx="815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4775" y="3914775"/>
            <a:ext cx="15716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14400" y="4419600"/>
            <a:ext cx="75009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Cyclic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4572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200400" y="914400"/>
            <a:ext cx="2971800" cy="551433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 Polynomial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0613" y="1524000"/>
            <a:ext cx="69627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1981200"/>
            <a:ext cx="5562600" cy="3772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262" y="5929313"/>
            <a:ext cx="8796338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Cyclic Codes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4572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200400" y="914400"/>
            <a:ext cx="2971800" cy="551433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 Polynomial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388" y="1524000"/>
            <a:ext cx="7918450" cy="175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aphicFrame>
        <p:nvGraphicFramePr>
          <p:cNvPr id="9" name="Group 105"/>
          <p:cNvGraphicFramePr>
            <a:graphicFrameLocks noGrp="1"/>
          </p:cNvGraphicFramePr>
          <p:nvPr/>
        </p:nvGraphicFramePr>
        <p:xfrm>
          <a:off x="762000" y="3505201"/>
          <a:ext cx="7696200" cy="2895599"/>
        </p:xfrm>
        <a:graphic>
          <a:graphicData uri="http://schemas.openxmlformats.org/drawingml/2006/table">
            <a:tbl>
              <a:tblPr/>
              <a:tblGrid>
                <a:gridCol w="1555615"/>
                <a:gridCol w="4339347"/>
                <a:gridCol w="1801238"/>
              </a:tblGrid>
              <a:tr h="786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Name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Polynomial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Application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276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CRC-8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8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   /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ATM header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4240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CRC-10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9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5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4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2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  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/6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ATM AAL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5240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ITU-16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5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+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  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/4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HDLC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733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ITU-32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26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+ 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+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    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/15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LANs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Check Sum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4572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500" y="1143000"/>
            <a:ext cx="8521700" cy="5300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Check Sum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4572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" y="1676400"/>
            <a:ext cx="7886700" cy="304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Check Sum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4572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857" y="990600"/>
            <a:ext cx="8264943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Check Sum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4572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111825"/>
            <a:ext cx="8915400" cy="269817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sz="2400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The sender follows these steps: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1000"/>
              </a:spcAft>
              <a:buFontTx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unit is divided into k sections, each of n bits.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1000"/>
              </a:spcAft>
              <a:buFontTx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All sections are added using one’s complement to get the sum.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1000"/>
              </a:spcAft>
              <a:buFontTx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sum is complemented and becomes the checksum.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1000"/>
              </a:spcAft>
              <a:buFontTx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checksum is sent with the data.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" y="4007425"/>
            <a:ext cx="8915400" cy="269817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sz="2400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The receiver follows these steps: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1000"/>
              </a:spcAft>
              <a:buFontTx/>
              <a:buChar char="•"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The unit is divided into k sections, each of n bits.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1000"/>
              </a:spcAft>
              <a:buFontTx/>
              <a:buChar char="•"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All sections are added using one’s complement to get the sum.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1000"/>
              </a:spcAft>
              <a:buFontTx/>
              <a:buChar char="•"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The sum is complemented.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1000"/>
              </a:spcAft>
              <a:buFontTx/>
              <a:buChar char="•"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If the result is zero, the data are accepted: otherwise, rejected.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Text Box 2"/>
          <p:cNvSpPr txBox="1">
            <a:spLocks noChangeArrowheads="1"/>
          </p:cNvSpPr>
          <p:nvPr/>
        </p:nvSpPr>
        <p:spPr bwMode="auto">
          <a:xfrm>
            <a:off x="220663" y="533400"/>
            <a:ext cx="1592295" cy="584775"/>
          </a:xfrm>
          <a:prstGeom prst="rect">
            <a:avLst/>
          </a:prstGeom>
          <a:solidFill>
            <a:schemeClr val="bg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32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</a:t>
            </a:r>
            <a:endParaRPr lang="en-US" sz="3200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6291" name="Rectangle 3"/>
          <p:cNvSpPr>
            <a:spLocks noChangeArrowheads="1"/>
          </p:cNvSpPr>
          <p:nvPr/>
        </p:nvSpPr>
        <p:spPr bwMode="auto">
          <a:xfrm>
            <a:off x="304800" y="1363662"/>
            <a:ext cx="8458200" cy="526297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0" dirty="0">
                <a:latin typeface="Times" pitchFamily="18" charset="0"/>
              </a:rPr>
              <a:t>Suppose the following block of 16 bits is to be sent using a checksum of 8 bits.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0" dirty="0">
                <a:latin typeface="Times" pitchFamily="18" charset="0"/>
              </a:rPr>
              <a:t>  10101001   00111001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0" dirty="0">
                <a:latin typeface="Times" pitchFamily="18" charset="0"/>
              </a:rPr>
              <a:t>The numbers are added using one’s complement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0" dirty="0">
                <a:latin typeface="Times" pitchFamily="18" charset="0"/>
              </a:rPr>
              <a:t>                           10101001  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0" dirty="0">
                <a:latin typeface="Times" pitchFamily="18" charset="0"/>
              </a:rPr>
              <a:t>                           00111001</a:t>
            </a:r>
            <a:br>
              <a:rPr lang="en-US" sz="2400" b="0" dirty="0">
                <a:latin typeface="Times" pitchFamily="18" charset="0"/>
              </a:rPr>
            </a:br>
            <a:r>
              <a:rPr lang="en-US" sz="2400" b="0" dirty="0">
                <a:latin typeface="Times" pitchFamily="18" charset="0"/>
              </a:rPr>
              <a:t>                           ------------</a:t>
            </a:r>
            <a:br>
              <a:rPr lang="en-US" sz="2400" b="0" dirty="0">
                <a:latin typeface="Times" pitchFamily="18" charset="0"/>
              </a:rPr>
            </a:br>
            <a:r>
              <a:rPr lang="en-US" sz="2400" b="0" dirty="0">
                <a:latin typeface="Times" pitchFamily="18" charset="0"/>
              </a:rPr>
              <a:t>Sum	               11100010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0" dirty="0">
                <a:latin typeface="Times" pitchFamily="18" charset="0"/>
              </a:rPr>
              <a:t>Checksum          </a:t>
            </a:r>
            <a:r>
              <a:rPr lang="en-US" sz="2400" b="0" dirty="0" smtClean="0">
                <a:latin typeface="Times" pitchFamily="18" charset="0"/>
              </a:rPr>
              <a:t>	</a:t>
            </a:r>
            <a:r>
              <a:rPr lang="en-US" sz="2400" dirty="0" smtClean="0">
                <a:solidFill>
                  <a:schemeClr val="hlink"/>
                </a:solidFill>
                <a:latin typeface="Times" pitchFamily="18" charset="0"/>
              </a:rPr>
              <a:t>00011101</a:t>
            </a:r>
            <a:endParaRPr lang="en-US" sz="2400" dirty="0">
              <a:solidFill>
                <a:schemeClr val="hlink"/>
              </a:solidFill>
              <a:latin typeface="Times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b="0" dirty="0">
                <a:latin typeface="Times" pitchFamily="18" charset="0"/>
              </a:rPr>
              <a:t>The pattern sent is       10101001   00111001   </a:t>
            </a:r>
            <a:r>
              <a:rPr lang="en-US" sz="2400" dirty="0">
                <a:solidFill>
                  <a:schemeClr val="hlink"/>
                </a:solidFill>
                <a:latin typeface="Times" pitchFamily="18" charset="0"/>
              </a:rPr>
              <a:t>00011101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Check Sum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Text Box 2"/>
          <p:cNvSpPr txBox="1">
            <a:spLocks noChangeArrowheads="1"/>
          </p:cNvSpPr>
          <p:nvPr/>
        </p:nvSpPr>
        <p:spPr bwMode="auto">
          <a:xfrm>
            <a:off x="220663" y="228600"/>
            <a:ext cx="1592295" cy="584775"/>
          </a:xfrm>
          <a:prstGeom prst="rect">
            <a:avLst/>
          </a:prstGeom>
          <a:solidFill>
            <a:schemeClr val="bg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32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</a:t>
            </a:r>
            <a:endParaRPr lang="en-US" sz="3200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304800" y="914400"/>
            <a:ext cx="8458200" cy="5791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0" dirty="0">
                <a:latin typeface="Times" pitchFamily="18" charset="0"/>
              </a:rPr>
              <a:t>Now suppose the receiver receives the pattern sent in Example </a:t>
            </a:r>
            <a:r>
              <a:rPr lang="en-US" sz="2400" b="0" dirty="0" smtClean="0">
                <a:latin typeface="Times" pitchFamily="18" charset="0"/>
              </a:rPr>
              <a:t>and </a:t>
            </a:r>
            <a:r>
              <a:rPr lang="en-US" sz="2400" b="0" dirty="0">
                <a:latin typeface="Times" pitchFamily="18" charset="0"/>
              </a:rPr>
              <a:t>there is no error.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0" dirty="0">
                <a:latin typeface="Times" pitchFamily="18" charset="0"/>
              </a:rPr>
              <a:t>10101001   00111001   00011101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0" dirty="0">
                <a:latin typeface="Times" pitchFamily="18" charset="0"/>
              </a:rPr>
              <a:t>When the receiver adds the three sections, it will get all 1s, which, after complementing, is all 0s and shows that there is no error.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0" dirty="0">
                <a:latin typeface="Times" pitchFamily="18" charset="0"/>
              </a:rPr>
              <a:t>			10101001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0" dirty="0">
                <a:latin typeface="Times" pitchFamily="18" charset="0"/>
              </a:rPr>
              <a:t>			00111001  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0" dirty="0">
                <a:latin typeface="Times" pitchFamily="18" charset="0"/>
              </a:rPr>
              <a:t>			00011101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0" dirty="0">
                <a:latin typeface="Times" pitchFamily="18" charset="0"/>
              </a:rPr>
              <a:t>Sum			</a:t>
            </a:r>
            <a:r>
              <a:rPr lang="en-US" sz="2400" b="0" dirty="0" smtClean="0">
                <a:latin typeface="Times" pitchFamily="18" charset="0"/>
              </a:rPr>
              <a:t>11111111  </a:t>
            </a:r>
            <a:endParaRPr lang="en-US" sz="2400" b="0" dirty="0">
              <a:latin typeface="Times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b="0" dirty="0" smtClean="0">
                <a:latin typeface="Times" pitchFamily="18" charset="0"/>
              </a:rPr>
              <a:t>Complement    </a:t>
            </a:r>
            <a:r>
              <a:rPr lang="en-US" sz="2400" dirty="0" smtClean="0">
                <a:solidFill>
                  <a:schemeClr val="hlink"/>
                </a:solidFill>
                <a:latin typeface="Times" pitchFamily="18" charset="0"/>
              </a:rPr>
              <a:t>00000000</a:t>
            </a:r>
            <a:r>
              <a:rPr lang="en-US" sz="2400" b="0" dirty="0" smtClean="0">
                <a:latin typeface="Times" pitchFamily="18" charset="0"/>
              </a:rPr>
              <a:t>  </a:t>
            </a:r>
            <a:r>
              <a:rPr lang="en-US" sz="2400" b="0" dirty="0">
                <a:solidFill>
                  <a:schemeClr val="hlink"/>
                </a:solidFill>
                <a:latin typeface="Times" pitchFamily="18" charset="0"/>
              </a:rPr>
              <a:t>means that the pattern is OK.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Check Sum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Text Box 2"/>
          <p:cNvSpPr txBox="1">
            <a:spLocks noChangeArrowheads="1"/>
          </p:cNvSpPr>
          <p:nvPr/>
        </p:nvSpPr>
        <p:spPr bwMode="auto">
          <a:xfrm>
            <a:off x="296863" y="101025"/>
            <a:ext cx="1592295" cy="584775"/>
          </a:xfrm>
          <a:prstGeom prst="rect">
            <a:avLst/>
          </a:prstGeom>
          <a:solidFill>
            <a:schemeClr val="bg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32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</a:t>
            </a:r>
            <a:endParaRPr lang="en-US" sz="3200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8339" name="Rectangle 3"/>
          <p:cNvSpPr>
            <a:spLocks noChangeArrowheads="1"/>
          </p:cNvSpPr>
          <p:nvPr/>
        </p:nvSpPr>
        <p:spPr bwMode="auto">
          <a:xfrm>
            <a:off x="381000" y="754062"/>
            <a:ext cx="8458200" cy="47089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 dirty="0">
                <a:latin typeface="Times" pitchFamily="18" charset="0"/>
              </a:rPr>
              <a:t>Now suppose there is a burst error of length 5 that affects 4 bits. </a:t>
            </a:r>
            <a:r>
              <a:rPr lang="en-US" sz="2000" b="0" dirty="0" smtClean="0">
                <a:latin typeface="Times" pitchFamily="18" charset="0"/>
              </a:rPr>
              <a:t>10101</a:t>
            </a:r>
            <a:r>
              <a:rPr lang="en-US" sz="2000" dirty="0" smtClean="0">
                <a:solidFill>
                  <a:schemeClr val="hlink"/>
                </a:solidFill>
                <a:latin typeface="Times" pitchFamily="18" charset="0"/>
              </a:rPr>
              <a:t>111</a:t>
            </a:r>
            <a:r>
              <a:rPr lang="en-US" sz="2000" b="0" dirty="0" smtClean="0">
                <a:solidFill>
                  <a:schemeClr val="hlink"/>
                </a:solidFill>
                <a:latin typeface="Times" pitchFamily="18" charset="0"/>
              </a:rPr>
              <a:t>   </a:t>
            </a:r>
            <a:r>
              <a:rPr lang="en-US" sz="2000" dirty="0">
                <a:solidFill>
                  <a:schemeClr val="hlink"/>
                </a:solidFill>
                <a:latin typeface="Times" pitchFamily="18" charset="0"/>
              </a:rPr>
              <a:t>11</a:t>
            </a:r>
            <a:r>
              <a:rPr lang="en-US" sz="2000" b="0" dirty="0">
                <a:latin typeface="Times" pitchFamily="18" charset="0"/>
              </a:rPr>
              <a:t>111001   00011101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0" dirty="0">
                <a:latin typeface="Times" pitchFamily="18" charset="0"/>
              </a:rPr>
              <a:t>When the receiver adds the three sections, it gets 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0" dirty="0">
                <a:latin typeface="Times" pitchFamily="18" charset="0"/>
              </a:rPr>
              <a:t>			10101111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0" dirty="0">
                <a:latin typeface="Times" pitchFamily="18" charset="0"/>
              </a:rPr>
              <a:t>			11111001     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0" dirty="0">
                <a:latin typeface="Times" pitchFamily="18" charset="0"/>
              </a:rPr>
              <a:t>			00011101 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0" dirty="0">
                <a:latin typeface="Times" pitchFamily="18" charset="0"/>
              </a:rPr>
              <a:t>Partial Sum     </a:t>
            </a:r>
            <a:r>
              <a:rPr lang="en-US" sz="2000" dirty="0" smtClean="0">
                <a:solidFill>
                  <a:schemeClr val="hlink"/>
                </a:solidFill>
                <a:latin typeface="Times" pitchFamily="18" charset="0"/>
              </a:rPr>
              <a:t>1</a:t>
            </a:r>
            <a:r>
              <a:rPr lang="en-US" sz="2000" b="0" dirty="0" smtClean="0">
                <a:latin typeface="Times" pitchFamily="18" charset="0"/>
              </a:rPr>
              <a:t> </a:t>
            </a:r>
            <a:r>
              <a:rPr lang="en-US" sz="2000" b="0" dirty="0">
                <a:latin typeface="Times" pitchFamily="18" charset="0"/>
              </a:rPr>
              <a:t>11000101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0" dirty="0">
                <a:latin typeface="Times" pitchFamily="18" charset="0"/>
              </a:rPr>
              <a:t>Carry		</a:t>
            </a:r>
            <a:r>
              <a:rPr lang="en-US" sz="2000" dirty="0" smtClean="0">
                <a:solidFill>
                  <a:schemeClr val="hlink"/>
                </a:solidFill>
                <a:latin typeface="Times" pitchFamily="18" charset="0"/>
              </a:rPr>
              <a:t>1</a:t>
            </a:r>
            <a:endParaRPr lang="en-US" sz="2000" dirty="0">
              <a:solidFill>
                <a:schemeClr val="hlink"/>
              </a:solidFill>
              <a:latin typeface="Times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b="0" dirty="0">
                <a:latin typeface="Times" pitchFamily="18" charset="0"/>
              </a:rPr>
              <a:t>Sum			11000110   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0" dirty="0">
                <a:latin typeface="Times" pitchFamily="18" charset="0"/>
              </a:rPr>
              <a:t>Complement               </a:t>
            </a:r>
            <a:r>
              <a:rPr lang="en-US" sz="2000" dirty="0">
                <a:solidFill>
                  <a:schemeClr val="hlink"/>
                </a:solidFill>
                <a:latin typeface="Times" pitchFamily="18" charset="0"/>
              </a:rPr>
              <a:t>00111001</a:t>
            </a:r>
            <a:r>
              <a:rPr lang="en-US" sz="2000" b="0" dirty="0">
                <a:latin typeface="Times" pitchFamily="18" charset="0"/>
              </a:rPr>
              <a:t>    </a:t>
            </a:r>
            <a:r>
              <a:rPr lang="en-US" sz="2000" dirty="0">
                <a:solidFill>
                  <a:schemeClr val="hlink"/>
                </a:solidFill>
                <a:latin typeface="Times" pitchFamily="18" charset="0"/>
              </a:rPr>
              <a:t>the pattern is corrupted.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-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Check Sum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Introduction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3200" y="914400"/>
            <a:ext cx="3886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Types of Errors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3" y="2184400"/>
            <a:ext cx="8435975" cy="322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237" y="1609725"/>
            <a:ext cx="8666163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Check Sum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Introduction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3200" y="914400"/>
            <a:ext cx="3886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Single Bit Error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225" y="1524000"/>
            <a:ext cx="8577263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62000" y="5599093"/>
            <a:ext cx="7543800" cy="954107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sz="2800" b="1">
                <a:latin typeface="Arial" pitchFamily="34" charset="0"/>
                <a:cs typeface="Arial" pitchFamily="34" charset="0"/>
              </a:rPr>
              <a:t>In a single-bit error, only one bit in the data unit has changed.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Introduction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3200" y="914400"/>
            <a:ext cx="3886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Multiple Bit Error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" y="2057400"/>
            <a:ext cx="8709025" cy="3355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2549</TotalTime>
  <Words>1185</Words>
  <Application>Microsoft Office PowerPoint</Application>
  <PresentationFormat>On-screen Show (4:3)</PresentationFormat>
  <Paragraphs>359</Paragraphs>
  <Slides>70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Office Theme</vt:lpstr>
      <vt:lpstr>Computer Networks</vt:lpstr>
      <vt:lpstr>Slide 2</vt:lpstr>
      <vt:lpstr>Slide 3</vt:lpstr>
      <vt:lpstr>Slide 4</vt:lpstr>
      <vt:lpstr>Duties – Data Link Layer</vt:lpstr>
      <vt:lpstr>Chapter 10  Error Detection and Correction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/>
  <cp:lastModifiedBy>Windows User</cp:lastModifiedBy>
  <cp:revision>343</cp:revision>
  <dcterms:created xsi:type="dcterms:W3CDTF">2006-08-16T00:00:00Z</dcterms:created>
  <dcterms:modified xsi:type="dcterms:W3CDTF">2012-11-12T15:36:41Z</dcterms:modified>
</cp:coreProperties>
</file>