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9" r:id="rId4"/>
    <p:sldId id="258" r:id="rId5"/>
    <p:sldId id="276" r:id="rId6"/>
    <p:sldId id="278" r:id="rId7"/>
    <p:sldId id="275" r:id="rId8"/>
    <p:sldId id="277" r:id="rId9"/>
    <p:sldId id="279" r:id="rId10"/>
    <p:sldId id="288" r:id="rId11"/>
    <p:sldId id="289" r:id="rId12"/>
    <p:sldId id="290" r:id="rId13"/>
    <p:sldId id="281" r:id="rId14"/>
    <p:sldId id="282" r:id="rId15"/>
    <p:sldId id="261" r:id="rId16"/>
    <p:sldId id="262" r:id="rId17"/>
    <p:sldId id="283" r:id="rId18"/>
    <p:sldId id="284" r:id="rId19"/>
    <p:sldId id="291" r:id="rId20"/>
    <p:sldId id="264" r:id="rId21"/>
    <p:sldId id="265" r:id="rId22"/>
    <p:sldId id="266" r:id="rId23"/>
    <p:sldId id="267" r:id="rId24"/>
    <p:sldId id="268" r:id="rId25"/>
    <p:sldId id="326" r:id="rId26"/>
    <p:sldId id="269" r:id="rId27"/>
    <p:sldId id="270" r:id="rId28"/>
    <p:sldId id="271" r:id="rId29"/>
    <p:sldId id="274" r:id="rId30"/>
    <p:sldId id="285" r:id="rId31"/>
    <p:sldId id="336" r:id="rId32"/>
    <p:sldId id="273" r:id="rId33"/>
    <p:sldId id="286" r:id="rId34"/>
    <p:sldId id="287" r:id="rId35"/>
    <p:sldId id="292" r:id="rId36"/>
    <p:sldId id="321" r:id="rId37"/>
    <p:sldId id="316" r:id="rId38"/>
    <p:sldId id="317" r:id="rId39"/>
    <p:sldId id="318" r:id="rId40"/>
    <p:sldId id="319" r:id="rId41"/>
    <p:sldId id="320" r:id="rId42"/>
    <p:sldId id="294" r:id="rId43"/>
    <p:sldId id="295" r:id="rId44"/>
    <p:sldId id="322" r:id="rId45"/>
    <p:sldId id="296" r:id="rId46"/>
    <p:sldId id="323" r:id="rId47"/>
    <p:sldId id="297" r:id="rId48"/>
    <p:sldId id="298" r:id="rId49"/>
    <p:sldId id="333" r:id="rId50"/>
    <p:sldId id="324" r:id="rId51"/>
    <p:sldId id="299" r:id="rId52"/>
    <p:sldId id="300" r:id="rId53"/>
    <p:sldId id="301" r:id="rId54"/>
    <p:sldId id="334" r:id="rId55"/>
    <p:sldId id="325" r:id="rId56"/>
    <p:sldId id="302" r:id="rId57"/>
    <p:sldId id="303" r:id="rId58"/>
    <p:sldId id="304" r:id="rId59"/>
    <p:sldId id="335" r:id="rId60"/>
    <p:sldId id="327" r:id="rId61"/>
    <p:sldId id="305" r:id="rId62"/>
    <p:sldId id="328" r:id="rId63"/>
    <p:sldId id="306" r:id="rId64"/>
    <p:sldId id="329" r:id="rId65"/>
    <p:sldId id="307" r:id="rId66"/>
    <p:sldId id="330" r:id="rId67"/>
    <p:sldId id="308" r:id="rId68"/>
    <p:sldId id="331" r:id="rId69"/>
    <p:sldId id="332"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CFFEB-D752-4B91-8F60-65DB26AAC998}" type="datetimeFigureOut">
              <a:rPr lang="en-US" smtClean="0"/>
              <a:pPr/>
              <a:t>8/24/2012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F5C988-26F7-43FF-B249-0950291B56A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endParaRPr lang="en-US"/>
          </a:p>
          <a:p>
            <a:endParaRPr lang="en-US"/>
          </a:p>
        </p:txBody>
      </p:sp>
      <p:sp>
        <p:nvSpPr>
          <p:cNvPr id="51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EBA168-58F8-453C-BF2A-1300E27AD54C}" type="slidenum">
              <a:rPr lang="en-US"/>
              <a:pPr/>
              <a:t>21</a:t>
            </a:fld>
            <a:endParaRPr lang="en-US"/>
          </a:p>
        </p:txBody>
      </p:sp>
      <p:sp>
        <p:nvSpPr>
          <p:cNvPr id="2969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969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319763-1DE5-4FEF-8FAC-27BDD7E448A2}" type="slidenum">
              <a:rPr lang="en-US"/>
              <a:pPr/>
              <a:t>22</a:t>
            </a:fld>
            <a:endParaRPr lang="en-US"/>
          </a:p>
        </p:txBody>
      </p:sp>
      <p:sp>
        <p:nvSpPr>
          <p:cNvPr id="3174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174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0EA63-2132-4E96-B8A3-6334628BFA1F}" type="slidenum">
              <a:rPr lang="en-US"/>
              <a:pPr/>
              <a:t>23</a:t>
            </a:fld>
            <a:endParaRPr lang="en-US"/>
          </a:p>
        </p:txBody>
      </p:sp>
      <p:sp>
        <p:nvSpPr>
          <p:cNvPr id="3379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379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18248-50F5-4A08-BE84-CE3FF72D4066}" type="slidenum">
              <a:rPr lang="en-US"/>
              <a:pPr/>
              <a:t>24</a:t>
            </a:fld>
            <a:endParaRPr lang="en-US"/>
          </a:p>
        </p:txBody>
      </p:sp>
      <p:sp>
        <p:nvSpPr>
          <p:cNvPr id="3584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584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B4F5EA-2F28-47B3-8FE0-C742A05B5206}" type="slidenum">
              <a:rPr lang="en-US"/>
              <a:pPr/>
              <a:t>26</a:t>
            </a:fld>
            <a:endParaRPr lang="en-US"/>
          </a:p>
        </p:txBody>
      </p:sp>
      <p:sp>
        <p:nvSpPr>
          <p:cNvPr id="3789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789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701627-1388-47FC-BB16-3CB522FDB3F9}" type="slidenum">
              <a:rPr lang="en-US"/>
              <a:pPr/>
              <a:t>27</a:t>
            </a:fld>
            <a:endParaRPr lang="en-US"/>
          </a:p>
        </p:txBody>
      </p:sp>
      <p:sp>
        <p:nvSpPr>
          <p:cNvPr id="39938"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39939"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778ED-7D25-42FA-97A1-9375F32736AF}" type="slidenum">
              <a:rPr lang="en-US"/>
              <a:pPr/>
              <a:t>28</a:t>
            </a:fld>
            <a:endParaRPr lang="en-US"/>
          </a:p>
        </p:txBody>
      </p:sp>
      <p:sp>
        <p:nvSpPr>
          <p:cNvPr id="4198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198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154D59-DDBB-4274-9095-31F012976391}" type="slidenum">
              <a:rPr lang="en-US"/>
              <a:pPr/>
              <a:t>29</a:t>
            </a:fld>
            <a:endParaRPr lang="en-US"/>
          </a:p>
        </p:txBody>
      </p:sp>
      <p:sp>
        <p:nvSpPr>
          <p:cNvPr id="4813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813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59064-074B-4C07-92A8-F73D59616ADD}" type="slidenum">
              <a:rPr lang="en-US"/>
              <a:pPr/>
              <a:t>30</a:t>
            </a:fld>
            <a:endParaRPr lang="en-US"/>
          </a:p>
        </p:txBody>
      </p:sp>
      <p:sp>
        <p:nvSpPr>
          <p:cNvPr id="4608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608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D59064-074B-4C07-92A8-F73D59616ADD}" type="slidenum">
              <a:rPr lang="en-US"/>
              <a:pPr/>
              <a:t>32</a:t>
            </a:fld>
            <a:endParaRPr lang="en-US"/>
          </a:p>
        </p:txBody>
      </p:sp>
      <p:sp>
        <p:nvSpPr>
          <p:cNvPr id="46082"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46083"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endParaRPr lang="en-US"/>
          </a:p>
          <a:p>
            <a:endParaRPr lang="en-US"/>
          </a:p>
        </p:txBody>
      </p:sp>
      <p:sp>
        <p:nvSpPr>
          <p:cNvPr id="51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502D47-312A-49DD-85CA-10E071FE15FC}" type="slidenum">
              <a:rPr lang="en-US"/>
              <a:pPr/>
              <a:t>37</a:t>
            </a:fld>
            <a:endParaRPr lang="en-US"/>
          </a:p>
        </p:txBody>
      </p:sp>
      <p:sp>
        <p:nvSpPr>
          <p:cNvPr id="9218" name="Rectangle 2"/>
          <p:cNvSpPr>
            <a:spLocks noChangeArrowheads="1" noTextEdit="1"/>
          </p:cNvSpPr>
          <p:nvPr>
            <p:ph type="sldImg"/>
          </p:nvPr>
        </p:nvSpPr>
        <p:spPr>
          <a:xfrm>
            <a:off x="1341438" y="915988"/>
            <a:ext cx="4176712" cy="3132137"/>
          </a:xfrm>
          <a:solidFill>
            <a:srgbClr val="FFFFFF"/>
          </a:solidFill>
          <a:ln/>
        </p:spPr>
      </p:sp>
      <p:sp>
        <p:nvSpPr>
          <p:cNvPr id="9219"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DEB789-7371-4FCE-9C09-6704558348B5}" type="slidenum">
              <a:rPr lang="en-US"/>
              <a:pPr/>
              <a:t>38</a:t>
            </a:fld>
            <a:endParaRPr lang="en-US"/>
          </a:p>
        </p:txBody>
      </p:sp>
      <p:sp>
        <p:nvSpPr>
          <p:cNvPr id="11266" name="Rectangle 2"/>
          <p:cNvSpPr>
            <a:spLocks noChangeArrowheads="1" noTextEdit="1"/>
          </p:cNvSpPr>
          <p:nvPr>
            <p:ph type="sldImg"/>
          </p:nvPr>
        </p:nvSpPr>
        <p:spPr>
          <a:xfrm>
            <a:off x="1341438" y="915988"/>
            <a:ext cx="4176712" cy="3132137"/>
          </a:xfrm>
          <a:solidFill>
            <a:srgbClr val="FFFFFF"/>
          </a:solidFill>
          <a:ln/>
        </p:spPr>
      </p:sp>
      <p:sp>
        <p:nvSpPr>
          <p:cNvPr id="11267"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0F126-4511-47DD-9D56-8EFFDD75337E}" type="slidenum">
              <a:rPr lang="en-US"/>
              <a:pPr/>
              <a:t>39</a:t>
            </a:fld>
            <a:endParaRPr lang="en-US"/>
          </a:p>
        </p:txBody>
      </p:sp>
      <p:sp>
        <p:nvSpPr>
          <p:cNvPr id="13314" name="Rectangle 2"/>
          <p:cNvSpPr>
            <a:spLocks noChangeArrowheads="1" noTextEdit="1"/>
          </p:cNvSpPr>
          <p:nvPr>
            <p:ph type="sldImg"/>
          </p:nvPr>
        </p:nvSpPr>
        <p:spPr>
          <a:xfrm>
            <a:off x="1341438" y="915988"/>
            <a:ext cx="4176712" cy="3132137"/>
          </a:xfrm>
          <a:solidFill>
            <a:srgbClr val="FFFFFF"/>
          </a:solidFill>
          <a:ln/>
        </p:spPr>
      </p:sp>
      <p:sp>
        <p:nvSpPr>
          <p:cNvPr id="13315"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A1447-9912-4D0B-A4DB-C7227CE1F383}" type="slidenum">
              <a:rPr lang="en-US"/>
              <a:pPr/>
              <a:t>40</a:t>
            </a:fld>
            <a:endParaRPr lang="en-US"/>
          </a:p>
        </p:txBody>
      </p:sp>
      <p:sp>
        <p:nvSpPr>
          <p:cNvPr id="15362" name="Rectangle 2"/>
          <p:cNvSpPr>
            <a:spLocks noChangeArrowheads="1" noTextEdit="1"/>
          </p:cNvSpPr>
          <p:nvPr>
            <p:ph type="sldImg"/>
          </p:nvPr>
        </p:nvSpPr>
        <p:spPr>
          <a:xfrm>
            <a:off x="1341438" y="915988"/>
            <a:ext cx="4176712" cy="3132137"/>
          </a:xfrm>
          <a:solidFill>
            <a:srgbClr val="FFFFFF"/>
          </a:solidFill>
          <a:ln/>
        </p:spPr>
      </p:sp>
      <p:sp>
        <p:nvSpPr>
          <p:cNvPr id="15363"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FA3C2-924C-4134-9A63-517493878A91}" type="slidenum">
              <a:rPr lang="en-US"/>
              <a:pPr/>
              <a:t>41</a:t>
            </a:fld>
            <a:endParaRPr lang="en-US"/>
          </a:p>
        </p:txBody>
      </p:sp>
      <p:sp>
        <p:nvSpPr>
          <p:cNvPr id="17410" name="Rectangle 2"/>
          <p:cNvSpPr>
            <a:spLocks noChangeArrowheads="1" noTextEdit="1"/>
          </p:cNvSpPr>
          <p:nvPr>
            <p:ph type="sldImg"/>
          </p:nvPr>
        </p:nvSpPr>
        <p:spPr>
          <a:xfrm>
            <a:off x="1341438" y="915988"/>
            <a:ext cx="4176712" cy="3132137"/>
          </a:xfrm>
          <a:solidFill>
            <a:srgbClr val="FFFFFF"/>
          </a:solidFill>
          <a:ln/>
        </p:spPr>
      </p:sp>
      <p:sp>
        <p:nvSpPr>
          <p:cNvPr id="17411"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p:cNvSpPr>
            <a:spLocks noChangeArrowheads="1"/>
          </p:cNvSpPr>
          <p:nvPr>
            <p:ph type="sldImg"/>
          </p:nvPr>
        </p:nvSpPr>
        <p:spPr bwMode="auto">
          <a:xfrm>
            <a:off x="1146175" y="687388"/>
            <a:ext cx="4565650" cy="3425825"/>
          </a:xfrm>
          <a:prstGeom prst="rect">
            <a:avLst/>
          </a:prstGeom>
          <a:solidFill>
            <a:srgbClr val="FFFFFF"/>
          </a:solidFill>
          <a:ln w="12700" cap="flat">
            <a:solidFill>
              <a:srgbClr val="000000"/>
            </a:solidFill>
            <a:miter lim="800000"/>
            <a:headEnd/>
            <a:tailEnd/>
          </a:ln>
        </p:spPr>
      </p:sp>
      <p:sp>
        <p:nvSpPr>
          <p:cNvPr id="720899" name="Rectangle 3"/>
          <p:cNvSpPr>
            <a:spLocks noChangeArrowheads="1"/>
          </p:cNvSpPr>
          <p:nvPr>
            <p:ph type="body" idx="1"/>
          </p:nvPr>
        </p:nvSpPr>
        <p:spPr bwMode="auto">
          <a:xfrm>
            <a:off x="913805" y="4343704"/>
            <a:ext cx="5030391" cy="4113892"/>
          </a:xfrm>
          <a:prstGeom prst="rect">
            <a:avLst/>
          </a:prstGeom>
          <a:noFill/>
          <a:ln>
            <a:miter lim="800000"/>
            <a:headEnd/>
            <a:tailEnd/>
          </a:ln>
        </p:spPr>
        <p:txBody>
          <a:bodyPr lIns="92066" tIns="46034" rIns="92066" bIns="46034"/>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FA3C2-924C-4134-9A63-517493878A91}" type="slidenum">
              <a:rPr lang="en-US"/>
              <a:pPr/>
              <a:t>46</a:t>
            </a:fld>
            <a:endParaRPr lang="en-US"/>
          </a:p>
        </p:txBody>
      </p:sp>
      <p:sp>
        <p:nvSpPr>
          <p:cNvPr id="17410" name="Rectangle 2"/>
          <p:cNvSpPr>
            <a:spLocks noChangeArrowheads="1" noTextEdit="1"/>
          </p:cNvSpPr>
          <p:nvPr>
            <p:ph type="sldImg"/>
          </p:nvPr>
        </p:nvSpPr>
        <p:spPr>
          <a:xfrm>
            <a:off x="1341438" y="915988"/>
            <a:ext cx="4176712" cy="3132137"/>
          </a:xfrm>
          <a:solidFill>
            <a:srgbClr val="FFFFFF"/>
          </a:solidFill>
          <a:ln/>
        </p:spPr>
      </p:sp>
      <p:sp>
        <p:nvSpPr>
          <p:cNvPr id="17411"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FA3C2-924C-4134-9A63-517493878A91}" type="slidenum">
              <a:rPr lang="en-US"/>
              <a:pPr/>
              <a:t>50</a:t>
            </a:fld>
            <a:endParaRPr lang="en-US"/>
          </a:p>
        </p:txBody>
      </p:sp>
      <p:sp>
        <p:nvSpPr>
          <p:cNvPr id="17410" name="Rectangle 2"/>
          <p:cNvSpPr>
            <a:spLocks noChangeArrowheads="1" noTextEdit="1"/>
          </p:cNvSpPr>
          <p:nvPr>
            <p:ph type="sldImg"/>
          </p:nvPr>
        </p:nvSpPr>
        <p:spPr>
          <a:xfrm>
            <a:off x="1341438" y="915988"/>
            <a:ext cx="4176712" cy="3132137"/>
          </a:xfrm>
          <a:solidFill>
            <a:srgbClr val="FFFFFF"/>
          </a:solidFill>
          <a:ln/>
        </p:spPr>
      </p:sp>
      <p:sp>
        <p:nvSpPr>
          <p:cNvPr id="17411"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FA3C2-924C-4134-9A63-517493878A91}" type="slidenum">
              <a:rPr lang="en-US"/>
              <a:pPr/>
              <a:t>55</a:t>
            </a:fld>
            <a:endParaRPr lang="en-US"/>
          </a:p>
        </p:txBody>
      </p:sp>
      <p:sp>
        <p:nvSpPr>
          <p:cNvPr id="17410" name="Rectangle 2"/>
          <p:cNvSpPr>
            <a:spLocks noChangeArrowheads="1" noTextEdit="1"/>
          </p:cNvSpPr>
          <p:nvPr>
            <p:ph type="sldImg"/>
          </p:nvPr>
        </p:nvSpPr>
        <p:spPr>
          <a:xfrm>
            <a:off x="1341438" y="915988"/>
            <a:ext cx="4176712" cy="3132137"/>
          </a:xfrm>
          <a:solidFill>
            <a:srgbClr val="FFFFFF"/>
          </a:solidFill>
          <a:ln/>
        </p:spPr>
      </p:sp>
      <p:sp>
        <p:nvSpPr>
          <p:cNvPr id="17411"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FA3C2-924C-4134-9A63-517493878A91}" type="slidenum">
              <a:rPr lang="en-US"/>
              <a:pPr/>
              <a:t>60</a:t>
            </a:fld>
            <a:endParaRPr lang="en-US"/>
          </a:p>
        </p:txBody>
      </p:sp>
      <p:sp>
        <p:nvSpPr>
          <p:cNvPr id="17410" name="Rectangle 2"/>
          <p:cNvSpPr>
            <a:spLocks noChangeArrowheads="1" noTextEdit="1"/>
          </p:cNvSpPr>
          <p:nvPr>
            <p:ph type="sldImg"/>
          </p:nvPr>
        </p:nvSpPr>
        <p:spPr>
          <a:xfrm>
            <a:off x="1341438" y="915988"/>
            <a:ext cx="4176712" cy="3132137"/>
          </a:xfrm>
          <a:solidFill>
            <a:srgbClr val="FFFFFF"/>
          </a:solidFill>
          <a:ln/>
        </p:spPr>
      </p:sp>
      <p:sp>
        <p:nvSpPr>
          <p:cNvPr id="17411"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noFill/>
          <a:ln/>
        </p:spPr>
        <p:txBody>
          <a:bodyPr/>
          <a:lstStyle/>
          <a:p>
            <a:endParaRPr lang="en-US"/>
          </a:p>
          <a:p>
            <a:endParaRPr lang="en-US"/>
          </a:p>
        </p:txBody>
      </p:sp>
      <p:sp>
        <p:nvSpPr>
          <p:cNvPr id="512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FA3C2-924C-4134-9A63-517493878A91}" type="slidenum">
              <a:rPr lang="en-US"/>
              <a:pPr/>
              <a:t>62</a:t>
            </a:fld>
            <a:endParaRPr lang="en-US"/>
          </a:p>
        </p:txBody>
      </p:sp>
      <p:sp>
        <p:nvSpPr>
          <p:cNvPr id="17410" name="Rectangle 2"/>
          <p:cNvSpPr>
            <a:spLocks noChangeArrowheads="1" noTextEdit="1"/>
          </p:cNvSpPr>
          <p:nvPr>
            <p:ph type="sldImg"/>
          </p:nvPr>
        </p:nvSpPr>
        <p:spPr>
          <a:xfrm>
            <a:off x="1341438" y="915988"/>
            <a:ext cx="4176712" cy="3132137"/>
          </a:xfrm>
          <a:solidFill>
            <a:srgbClr val="FFFFFF"/>
          </a:solidFill>
          <a:ln/>
        </p:spPr>
      </p:sp>
      <p:sp>
        <p:nvSpPr>
          <p:cNvPr id="17411"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FA3C2-924C-4134-9A63-517493878A91}" type="slidenum">
              <a:rPr lang="en-US"/>
              <a:pPr/>
              <a:t>64</a:t>
            </a:fld>
            <a:endParaRPr lang="en-US"/>
          </a:p>
        </p:txBody>
      </p:sp>
      <p:sp>
        <p:nvSpPr>
          <p:cNvPr id="17410" name="Rectangle 2"/>
          <p:cNvSpPr>
            <a:spLocks noChangeArrowheads="1" noTextEdit="1"/>
          </p:cNvSpPr>
          <p:nvPr>
            <p:ph type="sldImg"/>
          </p:nvPr>
        </p:nvSpPr>
        <p:spPr>
          <a:xfrm>
            <a:off x="1341438" y="915988"/>
            <a:ext cx="4176712" cy="3132137"/>
          </a:xfrm>
          <a:solidFill>
            <a:srgbClr val="FFFFFF"/>
          </a:solidFill>
          <a:ln/>
        </p:spPr>
      </p:sp>
      <p:sp>
        <p:nvSpPr>
          <p:cNvPr id="17411"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1FA3C2-924C-4134-9A63-517493878A91}" type="slidenum">
              <a:rPr lang="en-US"/>
              <a:pPr/>
              <a:t>66</a:t>
            </a:fld>
            <a:endParaRPr lang="en-US"/>
          </a:p>
        </p:txBody>
      </p:sp>
      <p:sp>
        <p:nvSpPr>
          <p:cNvPr id="17410" name="Rectangle 2"/>
          <p:cNvSpPr>
            <a:spLocks noChangeArrowheads="1" noTextEdit="1"/>
          </p:cNvSpPr>
          <p:nvPr>
            <p:ph type="sldImg"/>
          </p:nvPr>
        </p:nvSpPr>
        <p:spPr>
          <a:xfrm>
            <a:off x="1341438" y="915988"/>
            <a:ext cx="4176712" cy="3132137"/>
          </a:xfrm>
          <a:solidFill>
            <a:srgbClr val="FFFFFF"/>
          </a:solidFill>
          <a:ln/>
        </p:spPr>
      </p:sp>
      <p:sp>
        <p:nvSpPr>
          <p:cNvPr id="17411" name="Rectangle 3"/>
          <p:cNvSpPr txBox="1">
            <a:spLocks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9F5C988-26F7-43FF-B249-0950291B56A3}" type="slidenum">
              <a:rPr lang="en-US" smtClean="0"/>
              <a:pPr/>
              <a:t>69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E26C4D-5CD0-464C-ADF9-244D26F0EF80}" type="slidenum">
              <a:rPr lang="en-US"/>
              <a:pPr/>
              <a:t>15</a:t>
            </a:fld>
            <a:endParaRPr lang="en-US"/>
          </a:p>
        </p:txBody>
      </p:sp>
      <p:sp>
        <p:nvSpPr>
          <p:cNvPr id="21506"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1507"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559AD-3EBB-4DE5-B82A-EEF7EE455BAD}" type="slidenum">
              <a:rPr lang="en-US"/>
              <a:pPr/>
              <a:t>16</a:t>
            </a:fld>
            <a:endParaRPr lang="en-US"/>
          </a:p>
        </p:txBody>
      </p:sp>
      <p:sp>
        <p:nvSpPr>
          <p:cNvPr id="2355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355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559AD-3EBB-4DE5-B82A-EEF7EE455BAD}" type="slidenum">
              <a:rPr lang="en-US"/>
              <a:pPr/>
              <a:t>17</a:t>
            </a:fld>
            <a:endParaRPr lang="en-US"/>
          </a:p>
        </p:txBody>
      </p:sp>
      <p:sp>
        <p:nvSpPr>
          <p:cNvPr id="2355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355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A559AD-3EBB-4DE5-B82A-EEF7EE455BAD}" type="slidenum">
              <a:rPr lang="en-US"/>
              <a:pPr/>
              <a:t>18</a:t>
            </a:fld>
            <a:endParaRPr lang="en-US"/>
          </a:p>
        </p:txBody>
      </p:sp>
      <p:sp>
        <p:nvSpPr>
          <p:cNvPr id="23554"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3555"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ln/>
        </p:spPr>
        <p:txBody>
          <a:bodyPr/>
          <a:lstStyle/>
          <a:p>
            <a:endParaRPr lang="en-US"/>
          </a:p>
        </p:txBody>
      </p:sp>
      <p:sp>
        <p:nvSpPr>
          <p:cNvPr id="15363" name="Rectangle 3"/>
          <p:cNvSpPr>
            <a:spLocks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9E8A71-3FE9-4693-B673-428471E10FE9}" type="slidenum">
              <a:rPr lang="en-US"/>
              <a:pPr/>
              <a:t>20</a:t>
            </a:fld>
            <a:endParaRPr lang="en-US"/>
          </a:p>
        </p:txBody>
      </p:sp>
      <p:sp>
        <p:nvSpPr>
          <p:cNvPr id="27650" name="Rectangle 2"/>
          <p:cNvSpPr>
            <a:spLocks noGrp="1" noRot="1" noChangeAspect="1" noChangeArrowheads="1" noTextEdit="1"/>
          </p:cNvSpPr>
          <p:nvPr>
            <p:ph type="sldImg"/>
          </p:nvPr>
        </p:nvSpPr>
        <p:spPr>
          <a:xfrm>
            <a:off x="1341438" y="915988"/>
            <a:ext cx="4176712" cy="3132137"/>
          </a:xfrm>
          <a:solidFill>
            <a:srgbClr val="FFFFFF"/>
          </a:solidFill>
          <a:ln/>
        </p:spPr>
      </p:sp>
      <p:sp>
        <p:nvSpPr>
          <p:cNvPr id="27651" name="Rectangle 3"/>
          <p:cNvSpPr txBox="1">
            <a:spLocks noGrp="1" noChangeArrowheads="1"/>
          </p:cNvSpPr>
          <p:nvPr>
            <p:ph type="body" idx="1"/>
          </p:nvPr>
        </p:nvSpPr>
        <p:spPr>
          <a:xfrm>
            <a:off x="1046163" y="4352925"/>
            <a:ext cx="4770437" cy="3476625"/>
          </a:xfrm>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D42BD2BC-DED6-4FD4-A3F4-8B8AE1219328}"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4114800"/>
            <a:ext cx="77724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5.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7.bin"/><Relationship Id="rId5" Type="http://schemas.openxmlformats.org/officeDocument/2006/relationships/oleObject" Target="../embeddings/oleObject1.bin"/><Relationship Id="rId10" Type="http://schemas.openxmlformats.org/officeDocument/2006/relationships/oleObject" Target="../embeddings/oleObject6.bin"/><Relationship Id="rId4" Type="http://schemas.openxmlformats.org/officeDocument/2006/relationships/image" Target="../media/image7.png"/><Relationship Id="rId9"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2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1600200"/>
            <a:ext cx="7772400" cy="990600"/>
          </a:xfrm>
        </p:spPr>
        <p:txBody>
          <a:bodyPr>
            <a:normAutofit/>
          </a:bodyPr>
          <a:lstStyle/>
          <a:p>
            <a:r>
              <a:rPr lang="en-US" altLang="ko-KR" b="1" dirty="0" smtClean="0">
                <a:latin typeface="Arial" pitchFamily="34" charset="0"/>
                <a:ea typeface="굴림" pitchFamily="50" charset="-127"/>
                <a:cs typeface="Arial" pitchFamily="34" charset="0"/>
              </a:rPr>
              <a:t>Computer Networks</a:t>
            </a:r>
            <a:endParaRPr lang="en-US" altLang="ko-KR" b="1" dirty="0">
              <a:latin typeface="Arial" pitchFamily="34" charset="0"/>
              <a:ea typeface="굴림" pitchFamily="50" charset="-127"/>
              <a:cs typeface="Arial" pitchFamily="34" charset="0"/>
            </a:endParaRPr>
          </a:p>
        </p:txBody>
      </p:sp>
      <p:sp>
        <p:nvSpPr>
          <p:cNvPr id="6" name="Rectangle 2"/>
          <p:cNvSpPr txBox="1">
            <a:spLocks noChangeArrowheads="1"/>
          </p:cNvSpPr>
          <p:nvPr/>
        </p:nvSpPr>
        <p:spPr>
          <a:xfrm>
            <a:off x="609600" y="2514600"/>
            <a:ext cx="7772400" cy="3124200"/>
          </a:xfrm>
          <a:prstGeom prst="rect">
            <a:avLst/>
          </a:prstGeom>
        </p:spPr>
        <p:txBody>
          <a:bodyPr vert="horz" lIns="91440" tIns="45720" rIns="91440" bIns="45720" rtlCol="0" anchor="ctr">
            <a:normAutofit lnSpcReduction="10000"/>
          </a:bodyPr>
          <a:lstStyle/>
          <a:p>
            <a:pPr marL="0" marR="0" lvl="0" indent="0" algn="ctr" defTabSz="914400" rtl="0" eaLnBrk="1" fontAlgn="auto" latinLnBrk="0" hangingPunct="1">
              <a:lnSpc>
                <a:spcPct val="170000"/>
              </a:lnSpc>
              <a:spcBef>
                <a:spcPct val="0"/>
              </a:spcBef>
              <a:spcAft>
                <a:spcPts val="0"/>
              </a:spcAft>
              <a:buClrTx/>
              <a:buSzTx/>
              <a:buFontTx/>
              <a:buNone/>
              <a:tabLst/>
              <a:defRPr/>
            </a:pPr>
            <a:r>
              <a:rPr kumimoji="0" lang="en-US" altLang="ko-KR" sz="4400" b="1" i="0"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By</a:t>
            </a:r>
          </a:p>
          <a:p>
            <a:pPr marL="0" marR="0" lvl="0" indent="0" algn="ctr" defTabSz="914400" rtl="0" eaLnBrk="1" fontAlgn="auto" latinLnBrk="0" hangingPunct="1">
              <a:lnSpc>
                <a:spcPct val="170000"/>
              </a:lnSpc>
              <a:spcBef>
                <a:spcPct val="0"/>
              </a:spcBef>
              <a:spcAft>
                <a:spcPts val="0"/>
              </a:spcAft>
              <a:buClrTx/>
              <a:buSzTx/>
              <a:buFontTx/>
              <a:buNone/>
              <a:tabLst/>
              <a:defRPr/>
            </a:pPr>
            <a:r>
              <a:rPr lang="en-US" altLang="ko-KR" sz="4400" b="1" dirty="0" smtClean="0">
                <a:latin typeface="Arial" pitchFamily="34" charset="0"/>
                <a:ea typeface="굴림" pitchFamily="50" charset="-127"/>
                <a:cs typeface="Arial" pitchFamily="34" charset="0"/>
              </a:rPr>
              <a:t>Lt Col </a:t>
            </a:r>
            <a:r>
              <a:rPr lang="en-US" altLang="ko-KR" sz="4400" b="1" dirty="0" err="1" smtClean="0">
                <a:latin typeface="Arial" pitchFamily="34" charset="0"/>
                <a:ea typeface="굴림" pitchFamily="50" charset="-127"/>
                <a:cs typeface="Arial" pitchFamily="34" charset="0"/>
              </a:rPr>
              <a:t>Ishtiaq</a:t>
            </a:r>
            <a:r>
              <a:rPr lang="en-US" altLang="ko-KR" sz="4400" b="1" dirty="0" smtClean="0">
                <a:latin typeface="Arial" pitchFamily="34" charset="0"/>
                <a:ea typeface="굴림" pitchFamily="50" charset="-127"/>
                <a:cs typeface="Arial" pitchFamily="34" charset="0"/>
              </a:rPr>
              <a:t> </a:t>
            </a:r>
            <a:r>
              <a:rPr lang="en-US" altLang="ko-KR" sz="4400" b="1" dirty="0" err="1" smtClean="0">
                <a:latin typeface="Arial" pitchFamily="34" charset="0"/>
                <a:ea typeface="굴림" pitchFamily="50" charset="-127"/>
                <a:cs typeface="Arial" pitchFamily="34" charset="0"/>
              </a:rPr>
              <a:t>Kiani</a:t>
            </a:r>
            <a:endParaRPr lang="en-US" altLang="ko-KR" sz="4400" b="1" dirty="0" smtClean="0">
              <a:latin typeface="Arial" pitchFamily="34" charset="0"/>
              <a:ea typeface="굴림" pitchFamily="50" charset="-127"/>
              <a:cs typeface="Arial" pitchFamily="34" charset="0"/>
            </a:endParaRPr>
          </a:p>
          <a:p>
            <a:pPr marL="0" marR="0" lvl="0" indent="0" algn="ctr" defTabSz="914400" rtl="0" eaLnBrk="1" fontAlgn="auto" latinLnBrk="0" hangingPunct="1">
              <a:lnSpc>
                <a:spcPct val="170000"/>
              </a:lnSpc>
              <a:spcBef>
                <a:spcPct val="0"/>
              </a:spcBef>
              <a:spcAft>
                <a:spcPts val="0"/>
              </a:spcAft>
              <a:buClrTx/>
              <a:buSzTx/>
              <a:buFontTx/>
              <a:buNone/>
              <a:tabLst/>
              <a:defRPr/>
            </a:pPr>
            <a:r>
              <a:rPr kumimoji="0" lang="en-US" altLang="ko-KR" sz="3000" b="1" i="0" strike="noStrike" kern="1200" cap="none" spc="0" normalizeH="0" baseline="0" noProof="0" dirty="0" smtClean="0">
                <a:ln>
                  <a:noFill/>
                </a:ln>
                <a:solidFill>
                  <a:schemeClr val="tx1"/>
                </a:solidFill>
                <a:effectLst/>
                <a:uLnTx/>
                <a:uFillTx/>
                <a:latin typeface="Arial" pitchFamily="34" charset="0"/>
                <a:ea typeface="굴림" pitchFamily="50" charset="-127"/>
                <a:cs typeface="Arial" pitchFamily="34" charset="0"/>
              </a:rPr>
              <a:t>(10 Sep 12 to 12 Jan 13)</a:t>
            </a:r>
            <a:endParaRPr kumimoji="0" lang="en-US" altLang="ko-KR" sz="3000" b="1" i="0" strike="noStrike" kern="1200" cap="none" spc="0" normalizeH="0" baseline="0" noProof="0" dirty="0">
              <a:ln>
                <a:noFill/>
              </a:ln>
              <a:solidFill>
                <a:schemeClr val="tx1"/>
              </a:solidFill>
              <a:effectLst/>
              <a:uLnTx/>
              <a:uFillTx/>
              <a:latin typeface="Arial" pitchFamily="34" charset="0"/>
              <a:ea typeface="굴림" pitchFamily="50" charset="-127"/>
              <a:cs typeface="Arial"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5"/>
          <p:cNvSpPr>
            <a:spLocks noChangeArrowheads="1"/>
          </p:cNvSpPr>
          <p:nvPr/>
        </p:nvSpPr>
        <p:spPr bwMode="auto">
          <a:xfrm>
            <a:off x="3865563" y="1524001"/>
            <a:ext cx="1592262" cy="582211"/>
          </a:xfrm>
          <a:prstGeom prst="rect">
            <a:avLst/>
          </a:prstGeom>
          <a:noFill/>
          <a:ln w="12700">
            <a:noFill/>
            <a:miter lim="800000"/>
            <a:headEnd/>
            <a:tailEnd/>
          </a:ln>
          <a:effectLst/>
        </p:spPr>
        <p:txBody>
          <a:bodyPr wrap="square" lIns="90488" tIns="44450" rIns="90488" bIns="44450">
            <a:spAutoFit/>
          </a:bodyPr>
          <a:lstStyle/>
          <a:p>
            <a:r>
              <a:rPr lang="en-US" sz="3200" b="1" dirty="0">
                <a:solidFill>
                  <a:srgbClr val="063DE8"/>
                </a:solidFill>
              </a:rPr>
              <a:t>Simplex</a:t>
            </a:r>
          </a:p>
        </p:txBody>
      </p:sp>
      <p:pic>
        <p:nvPicPr>
          <p:cNvPr id="5126" name="Picture 6"/>
          <p:cNvPicPr>
            <a:picLocks noChangeArrowheads="1"/>
          </p:cNvPicPr>
          <p:nvPr/>
        </p:nvPicPr>
        <p:blipFill>
          <a:blip r:embed="rId2"/>
          <a:srcRect/>
          <a:stretch>
            <a:fillRect/>
          </a:stretch>
        </p:blipFill>
        <p:spPr bwMode="auto">
          <a:xfrm>
            <a:off x="109538" y="2286000"/>
            <a:ext cx="8874125" cy="3502025"/>
          </a:xfrm>
          <a:prstGeom prst="rect">
            <a:avLst/>
          </a:prstGeom>
          <a:noFill/>
          <a:ln w="12700">
            <a:noFill/>
            <a:miter lim="800000"/>
            <a:headEnd/>
            <a:tailEnd/>
          </a:ln>
          <a:effectLst/>
        </p:spPr>
      </p:pic>
      <p:sp>
        <p:nvSpPr>
          <p:cNvPr id="7" name="Rectangle 3"/>
          <p:cNvSpPr txBox="1">
            <a:spLocks noChangeArrowheads="1"/>
          </p:cNvSpPr>
          <p:nvPr/>
        </p:nvSpPr>
        <p:spPr>
          <a:xfrm>
            <a:off x="685800" y="914400"/>
            <a:ext cx="7772400" cy="762000"/>
          </a:xfrm>
          <a:prstGeom prst="rect">
            <a:avLst/>
          </a:prstGeom>
          <a:noFill/>
          <a:ln/>
        </p:spPr>
        <p:txBody>
          <a:bodyPr>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Data Flow between two devices can be:-</a:t>
            </a:r>
          </a:p>
          <a:p>
            <a:pPr marL="742950" marR="0" lvl="1" indent="-285750" algn="l" defTabSz="914400" rtl="0" eaLnBrk="1" fontAlgn="auto" latinLnBrk="0" hangingPunct="1">
              <a:lnSpc>
                <a:spcPct val="300000"/>
              </a:lnSpc>
              <a:spcBef>
                <a:spcPct val="20000"/>
              </a:spcBef>
              <a:spcAft>
                <a:spcPts val="0"/>
              </a:spcAft>
              <a:buClrTx/>
              <a:buSzTx/>
              <a:buFont typeface="Arial" pitchFamily="34" charset="0"/>
              <a:buChar char="–"/>
              <a:tabLst/>
              <a:defRPr/>
            </a:pPr>
            <a:endParaRPr kumimoji="0" lang="en-US" sz="24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8" name="Rectangle 2"/>
          <p:cNvSpPr txBox="1">
            <a:spLocks noChangeArrowheads="1"/>
          </p:cNvSpPr>
          <p:nvPr/>
        </p:nvSpPr>
        <p:spPr>
          <a:xfrm>
            <a:off x="685800" y="152400"/>
            <a:ext cx="7772400" cy="1143000"/>
          </a:xfrm>
          <a:prstGeom prst="rect">
            <a:avLst/>
          </a:prstGeom>
          <a:noFill/>
          <a:ln/>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tx1"/>
                </a:solidFill>
                <a:effectLst/>
                <a:uLnTx/>
                <a:uFillTx/>
                <a:latin typeface="Arial" pitchFamily="34" charset="0"/>
                <a:ea typeface="+mj-ea"/>
                <a:cs typeface="Arial" pitchFamily="34" charset="0"/>
              </a:rPr>
              <a:t>Data Communication</a:t>
            </a:r>
            <a:endParaRPr kumimoji="0" lang="en-US" sz="4400" b="1" i="0" u="sng"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3073400" y="1398989"/>
            <a:ext cx="2336800" cy="582211"/>
          </a:xfrm>
          <a:prstGeom prst="rect">
            <a:avLst/>
          </a:prstGeom>
          <a:noFill/>
          <a:ln w="12700">
            <a:noFill/>
            <a:miter lim="800000"/>
            <a:headEnd/>
            <a:tailEnd/>
          </a:ln>
          <a:effectLst/>
        </p:spPr>
        <p:txBody>
          <a:bodyPr wrap="square" lIns="90488" tIns="44450" rIns="90488" bIns="44450">
            <a:spAutoFit/>
          </a:bodyPr>
          <a:lstStyle/>
          <a:p>
            <a:r>
              <a:rPr lang="en-US" sz="3200" b="1" dirty="0">
                <a:solidFill>
                  <a:srgbClr val="063DE8"/>
                </a:solidFill>
              </a:rPr>
              <a:t>Half-Duplex</a:t>
            </a:r>
          </a:p>
        </p:txBody>
      </p:sp>
      <p:pic>
        <p:nvPicPr>
          <p:cNvPr id="6150" name="Picture 6"/>
          <p:cNvPicPr>
            <a:picLocks noChangeArrowheads="1"/>
          </p:cNvPicPr>
          <p:nvPr/>
        </p:nvPicPr>
        <p:blipFill>
          <a:blip r:embed="rId2"/>
          <a:srcRect/>
          <a:stretch>
            <a:fillRect/>
          </a:stretch>
        </p:blipFill>
        <p:spPr bwMode="auto">
          <a:xfrm>
            <a:off x="38100" y="2811463"/>
            <a:ext cx="9028113" cy="2598737"/>
          </a:xfrm>
          <a:prstGeom prst="rect">
            <a:avLst/>
          </a:prstGeom>
          <a:noFill/>
          <a:ln w="12700">
            <a:noFill/>
            <a:miter lim="800000"/>
            <a:headEnd/>
            <a:tailEnd/>
          </a:ln>
          <a:effectLst/>
        </p:spPr>
      </p:pic>
      <p:sp>
        <p:nvSpPr>
          <p:cNvPr id="7" name="Rectangle 2"/>
          <p:cNvSpPr txBox="1">
            <a:spLocks noChangeArrowheads="1"/>
          </p:cNvSpPr>
          <p:nvPr/>
        </p:nvSpPr>
        <p:spPr>
          <a:xfrm>
            <a:off x="685800" y="152400"/>
            <a:ext cx="7772400" cy="1143000"/>
          </a:xfrm>
          <a:prstGeom prst="rect">
            <a:avLst/>
          </a:prstGeom>
          <a:noFill/>
          <a:ln/>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tx1"/>
                </a:solidFill>
                <a:effectLst/>
                <a:uLnTx/>
                <a:uFillTx/>
                <a:latin typeface="Arial" pitchFamily="34" charset="0"/>
                <a:ea typeface="+mj-ea"/>
                <a:cs typeface="Arial" pitchFamily="34" charset="0"/>
              </a:rPr>
              <a:t>Data Communication</a:t>
            </a:r>
            <a:endParaRPr kumimoji="0" lang="en-US" sz="4400" b="1" i="0" u="sng"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3294063" y="1316037"/>
            <a:ext cx="2268537" cy="588963"/>
          </a:xfrm>
          <a:prstGeom prst="rect">
            <a:avLst/>
          </a:prstGeom>
          <a:noFill/>
          <a:ln w="12700">
            <a:noFill/>
            <a:miter lim="800000"/>
            <a:headEnd/>
            <a:tailEnd/>
          </a:ln>
          <a:effectLst/>
        </p:spPr>
        <p:txBody>
          <a:bodyPr wrap="none" lIns="90488" tIns="44450" rIns="90488" bIns="44450">
            <a:spAutoFit/>
          </a:bodyPr>
          <a:lstStyle/>
          <a:p>
            <a:r>
              <a:rPr lang="en-US" sz="3200" b="1" dirty="0">
                <a:solidFill>
                  <a:srgbClr val="063DE8"/>
                </a:solidFill>
              </a:rPr>
              <a:t>Full-Duplex</a:t>
            </a:r>
          </a:p>
        </p:txBody>
      </p:sp>
      <p:pic>
        <p:nvPicPr>
          <p:cNvPr id="7174" name="Picture 6"/>
          <p:cNvPicPr>
            <a:picLocks noChangeArrowheads="1"/>
          </p:cNvPicPr>
          <p:nvPr/>
        </p:nvPicPr>
        <p:blipFill>
          <a:blip r:embed="rId2"/>
          <a:srcRect/>
          <a:stretch>
            <a:fillRect/>
          </a:stretch>
        </p:blipFill>
        <p:spPr bwMode="auto">
          <a:xfrm>
            <a:off x="303213" y="2527300"/>
            <a:ext cx="8472487" cy="3111500"/>
          </a:xfrm>
          <a:prstGeom prst="rect">
            <a:avLst/>
          </a:prstGeom>
          <a:noFill/>
          <a:ln w="12700">
            <a:noFill/>
            <a:miter lim="800000"/>
            <a:headEnd/>
            <a:tailEnd/>
          </a:ln>
          <a:effectLst/>
        </p:spPr>
      </p:pic>
      <p:sp>
        <p:nvSpPr>
          <p:cNvPr id="7" name="Rectangle 2"/>
          <p:cNvSpPr txBox="1">
            <a:spLocks noChangeArrowheads="1"/>
          </p:cNvSpPr>
          <p:nvPr/>
        </p:nvSpPr>
        <p:spPr>
          <a:xfrm>
            <a:off x="685800" y="152400"/>
            <a:ext cx="7772400" cy="1143000"/>
          </a:xfrm>
          <a:prstGeom prst="rect">
            <a:avLst/>
          </a:prstGeom>
          <a:noFill/>
          <a:ln/>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sng" strike="noStrike" kern="1200" cap="none" spc="0" normalizeH="0" baseline="0" noProof="0" dirty="0" smtClean="0">
                <a:ln>
                  <a:noFill/>
                </a:ln>
                <a:solidFill>
                  <a:schemeClr val="tx1"/>
                </a:solidFill>
                <a:effectLst/>
                <a:uLnTx/>
                <a:uFillTx/>
                <a:latin typeface="Arial" pitchFamily="34" charset="0"/>
                <a:ea typeface="+mj-ea"/>
                <a:cs typeface="Arial" pitchFamily="34" charset="0"/>
              </a:rPr>
              <a:t>Data Communication</a:t>
            </a:r>
            <a:endParaRPr kumimoji="0" lang="en-US" sz="4400" b="1" i="0" u="sng"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2"/>
          <a:srcRect/>
          <a:stretch>
            <a:fillRect/>
          </a:stretch>
        </p:blipFill>
        <p:spPr bwMode="auto">
          <a:xfrm>
            <a:off x="330200" y="1752600"/>
            <a:ext cx="8442325" cy="1920875"/>
          </a:xfrm>
          <a:prstGeom prst="rect">
            <a:avLst/>
          </a:prstGeom>
          <a:noFill/>
          <a:ln w="12700">
            <a:noFill/>
            <a:miter lim="800000"/>
            <a:headEnd/>
            <a:tailEnd/>
          </a:ln>
          <a:effectLst/>
        </p:spPr>
      </p:pic>
      <p:sp>
        <p:nvSpPr>
          <p:cNvPr id="6"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pic>
        <p:nvPicPr>
          <p:cNvPr id="2050" name="Picture 2"/>
          <p:cNvPicPr>
            <a:picLocks noChangeAspect="1" noChangeArrowheads="1"/>
          </p:cNvPicPr>
          <p:nvPr/>
        </p:nvPicPr>
        <p:blipFill>
          <a:blip r:embed="rId2"/>
          <a:srcRect/>
          <a:stretch>
            <a:fillRect/>
          </a:stretch>
        </p:blipFill>
        <p:spPr bwMode="auto">
          <a:xfrm>
            <a:off x="4038600" y="1905000"/>
            <a:ext cx="4648200" cy="3886200"/>
          </a:xfrm>
          <a:prstGeom prst="rect">
            <a:avLst/>
          </a:prstGeom>
          <a:noFill/>
          <a:ln w="9525">
            <a:noFill/>
            <a:miter lim="800000"/>
            <a:headEnd/>
            <a:tailEnd/>
          </a:ln>
          <a:effectLst/>
        </p:spPr>
      </p:pic>
      <p:sp>
        <p:nvSpPr>
          <p:cNvPr id="5" name="Rectangle 3"/>
          <p:cNvSpPr txBox="1">
            <a:spLocks noChangeArrowheads="1"/>
          </p:cNvSpPr>
          <p:nvPr/>
        </p:nvSpPr>
        <p:spPr>
          <a:xfrm>
            <a:off x="685800" y="914400"/>
            <a:ext cx="7772400" cy="4495800"/>
          </a:xfrm>
          <a:prstGeom prst="rect">
            <a:avLst/>
          </a:prstGeom>
          <a:noFill/>
          <a:ln/>
        </p:spPr>
        <p:txBody>
          <a:bodyPr>
            <a:normAutofit/>
          </a:bodyPr>
          <a:lstStyle/>
          <a:p>
            <a:pPr marL="342900" marR="0" lvl="0" indent="-342900" algn="l" defTabSz="914400" rtl="0" eaLnBrk="1" fontAlgn="auto" latinLnBrk="0" hangingPunct="1">
              <a:lnSpc>
                <a:spcPct val="150000"/>
              </a:lnSpc>
              <a:spcBef>
                <a:spcPct val="20000"/>
              </a:spcBef>
              <a:spcAft>
                <a:spcPts val="0"/>
              </a:spcAft>
              <a:buClrTx/>
              <a:buSzTx/>
              <a:buFont typeface="Arial" pitchFamily="34" charset="0"/>
              <a:buChar char="•"/>
              <a:tabLst/>
              <a:defRPr/>
            </a:pPr>
            <a:r>
              <a:rPr kumimoji="0" lang="en-US" sz="28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Type of Connections:-</a:t>
            </a:r>
          </a:p>
          <a:p>
            <a:pPr marL="742950" marR="0" lvl="1" indent="-285750" algn="l" defTabSz="914400" rtl="0" eaLnBrk="1" fontAlgn="auto" latinLnBrk="0" hangingPunct="1">
              <a:lnSpc>
                <a:spcPct val="3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Point to Point</a:t>
            </a:r>
          </a:p>
          <a:p>
            <a:pPr marL="742950" marR="0" lvl="1" indent="-285750" algn="l" defTabSz="914400" rtl="0" eaLnBrk="1" fontAlgn="auto" latinLnBrk="0" hangingPunct="1">
              <a:lnSpc>
                <a:spcPct val="300000"/>
              </a:lnSpc>
              <a:spcBef>
                <a:spcPct val="20000"/>
              </a:spcBef>
              <a:spcAft>
                <a:spcPts val="0"/>
              </a:spcAft>
              <a:buClrTx/>
              <a:buSzTx/>
              <a:buFont typeface="Arial" pitchFamily="34" charset="0"/>
              <a:buChar char="–"/>
              <a:tabLst/>
              <a:defRPr/>
            </a:pPr>
            <a:endParaRPr kumimoji="0" lang="en-US" sz="24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a:p>
            <a:pPr marL="742950" marR="0" lvl="1" indent="-285750" algn="l" defTabSz="914400" rtl="0" eaLnBrk="1" fontAlgn="auto" latinLnBrk="0" hangingPunct="1">
              <a:lnSpc>
                <a:spcPct val="300000"/>
              </a:lnSpc>
              <a:spcBef>
                <a:spcPct val="20000"/>
              </a:spcBef>
              <a:spcAft>
                <a:spcPts val="0"/>
              </a:spcAft>
              <a:buClrTx/>
              <a:buSzTx/>
              <a:buFont typeface="Arial" pitchFamily="34" charset="0"/>
              <a:buChar char="–"/>
              <a:tabLst/>
              <a:defRPr/>
            </a:pPr>
            <a:r>
              <a:rPr kumimoji="0" lang="en-US" sz="24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Multipoint</a:t>
            </a:r>
            <a:endParaRPr kumimoji="0" lang="en-US" sz="24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half" idx="1"/>
          </p:nvPr>
        </p:nvSpPr>
        <p:spPr>
          <a:xfrm>
            <a:off x="457200" y="1600200"/>
            <a:ext cx="4191000" cy="4525963"/>
          </a:xfrm>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000" b="1" dirty="0">
              <a:solidFill>
                <a:srgbClr val="000066"/>
              </a:solidFill>
            </a:endParaRPr>
          </a:p>
          <a:p>
            <a:pPr marL="392113" indent="-293688" algn="just" defTabSz="414338">
              <a:lnSpc>
                <a:spcPct val="80000"/>
              </a:lnSpc>
              <a:buClr>
                <a:srgbClr val="CC0000"/>
              </a:buClr>
              <a:buFont typeface="Wingdings" pitchFamily="2" charset="2"/>
              <a:buBlip>
                <a:blip r:embed="rId3"/>
              </a:buBlip>
            </a:pPr>
            <a:r>
              <a:rPr lang="en-US" sz="2400" b="1" dirty="0">
                <a:solidFill>
                  <a:srgbClr val="000066"/>
                </a:solidFill>
              </a:rPr>
              <a:t>Computer network connects two or more autonomous computers.</a:t>
            </a:r>
          </a:p>
          <a:p>
            <a:pPr marL="392113" indent="-293688" algn="just" defTabSz="414338">
              <a:lnSpc>
                <a:spcPct val="80000"/>
              </a:lnSpc>
              <a:buClr>
                <a:srgbClr val="CC0000"/>
              </a:buClr>
              <a:buFont typeface="Wingdings" pitchFamily="2" charset="2"/>
              <a:buBlip>
                <a:blip r:embed="rId3"/>
              </a:buBlip>
            </a:pPr>
            <a:endParaRPr lang="en-US" sz="2400" b="1" dirty="0">
              <a:solidFill>
                <a:srgbClr val="000066"/>
              </a:solidFill>
            </a:endParaRPr>
          </a:p>
          <a:p>
            <a:pPr marL="392113" indent="-293688" algn="just" defTabSz="414338">
              <a:lnSpc>
                <a:spcPct val="80000"/>
              </a:lnSpc>
              <a:buClr>
                <a:srgbClr val="CC0000"/>
              </a:buClr>
              <a:buFont typeface="Wingdings" pitchFamily="2" charset="2"/>
              <a:buBlip>
                <a:blip r:embed="rId3"/>
              </a:buBlip>
            </a:pPr>
            <a:endParaRPr lang="en-US" sz="2400" b="1" dirty="0">
              <a:solidFill>
                <a:srgbClr val="000066"/>
              </a:solidFill>
            </a:endParaRPr>
          </a:p>
          <a:p>
            <a:pPr marL="392113" indent="-293688" algn="just" defTabSz="414338">
              <a:lnSpc>
                <a:spcPct val="80000"/>
              </a:lnSpc>
              <a:buClr>
                <a:srgbClr val="CC0000"/>
              </a:buClr>
              <a:buFont typeface="Wingdings" pitchFamily="2" charset="2"/>
              <a:buNone/>
            </a:pPr>
            <a:endParaRPr lang="en-US" sz="2400" b="1" dirty="0">
              <a:solidFill>
                <a:srgbClr val="000066"/>
              </a:solidFill>
            </a:endParaRPr>
          </a:p>
          <a:p>
            <a:pPr marL="392113" indent="-293688" algn="just" defTabSz="414338">
              <a:lnSpc>
                <a:spcPct val="80000"/>
              </a:lnSpc>
              <a:buClr>
                <a:srgbClr val="CC0000"/>
              </a:buClr>
              <a:buFont typeface="Wingdings" pitchFamily="2" charset="2"/>
              <a:buNone/>
            </a:pPr>
            <a:endParaRPr lang="en-US" sz="2400" b="1" dirty="0">
              <a:solidFill>
                <a:srgbClr val="000066"/>
              </a:solidFill>
            </a:endParaRPr>
          </a:p>
          <a:p>
            <a:pPr marL="392113" indent="-293688" algn="just" defTabSz="414338">
              <a:lnSpc>
                <a:spcPct val="80000"/>
              </a:lnSpc>
              <a:buClr>
                <a:srgbClr val="CC0000"/>
              </a:buClr>
              <a:buFont typeface="Wingdings" pitchFamily="2" charset="2"/>
              <a:buNone/>
            </a:pPr>
            <a:endParaRPr lang="en-US" sz="2400" b="1" dirty="0">
              <a:solidFill>
                <a:srgbClr val="000066"/>
              </a:solidFill>
            </a:endParaRPr>
          </a:p>
          <a:p>
            <a:pPr marL="392113" indent="-293688" algn="just" defTabSz="414338">
              <a:lnSpc>
                <a:spcPct val="80000"/>
              </a:lnSpc>
              <a:buClr>
                <a:srgbClr val="CC0000"/>
              </a:buClr>
              <a:buFont typeface="Wingdings" pitchFamily="2" charset="2"/>
              <a:buBlip>
                <a:blip r:embed="rId3"/>
              </a:buBlip>
            </a:pPr>
            <a:endParaRPr lang="en-US" sz="2400" b="1" dirty="0">
              <a:solidFill>
                <a:srgbClr val="000066"/>
              </a:solidFill>
            </a:endParaRPr>
          </a:p>
          <a:p>
            <a:pPr marL="392113" indent="-293688" algn="just" defTabSz="414338">
              <a:lnSpc>
                <a:spcPct val="80000"/>
              </a:lnSpc>
              <a:buClr>
                <a:srgbClr val="CC0000"/>
              </a:buClr>
              <a:buFont typeface="Wingdings" pitchFamily="2" charset="2"/>
              <a:buBlip>
                <a:blip r:embed="rId3"/>
              </a:buBlip>
            </a:pPr>
            <a:r>
              <a:rPr lang="en-US" sz="2400" b="1" dirty="0">
                <a:solidFill>
                  <a:srgbClr val="000066"/>
                </a:solidFill>
              </a:rPr>
              <a:t>The computers can be geographically located anywhere.</a:t>
            </a:r>
          </a:p>
        </p:txBody>
      </p:sp>
      <p:pic>
        <p:nvPicPr>
          <p:cNvPr id="20490" name="Picture 10"/>
          <p:cNvPicPr>
            <a:picLocks noGrp="1" noChangeAspect="1" noChangeArrowheads="1"/>
          </p:cNvPicPr>
          <p:nvPr>
            <p:ph sz="half" idx="2"/>
          </p:nvPr>
        </p:nvPicPr>
        <p:blipFill>
          <a:blip r:embed="rId4"/>
          <a:srcRect l="5667" t="24857" r="9698" b="20287"/>
          <a:stretch>
            <a:fillRect/>
          </a:stretch>
        </p:blipFill>
        <p:spPr>
          <a:xfrm>
            <a:off x="4776788" y="2195513"/>
            <a:ext cx="3781425" cy="3333750"/>
          </a:xfrm>
          <a:noFill/>
          <a:ln/>
        </p:spPr>
      </p:pic>
      <p:sp>
        <p:nvSpPr>
          <p:cNvPr id="12"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
        <p:nvSpPr>
          <p:cNvPr id="5" name="Rectangle 2"/>
          <p:cNvSpPr>
            <a:spLocks noGrp="1" noChangeArrowheads="1"/>
          </p:cNvSpPr>
          <p:nvPr>
            <p:ph type="title"/>
          </p:nvPr>
        </p:nvSpPr>
        <p:spPr>
          <a:xfrm>
            <a:off x="2541588" y="1219200"/>
            <a:ext cx="3859212" cy="60325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Cat of Networks</a:t>
            </a:r>
            <a:endParaRPr lang="en-GB" sz="40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41588" y="1219200"/>
            <a:ext cx="3859212" cy="60325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Cat of Networks</a:t>
            </a:r>
            <a:endParaRPr lang="en-GB" sz="4000" b="1" dirty="0">
              <a:latin typeface="Arial" pitchFamily="34" charset="0"/>
              <a:cs typeface="Arial" pitchFamily="34" charset="0"/>
            </a:endParaRPr>
          </a:p>
        </p:txBody>
      </p:sp>
      <p:sp>
        <p:nvSpPr>
          <p:cNvPr id="22535" name="Text Box 7"/>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sp>
        <p:nvSpPr>
          <p:cNvPr id="22537" name="Rectangle 9"/>
          <p:cNvSpPr>
            <a:spLocks noGrp="1" noChangeArrowheads="1"/>
          </p:cNvSpPr>
          <p:nvPr>
            <p:ph type="body" idx="1"/>
          </p:nvPr>
        </p:nvSpPr>
        <p:spPr>
          <a:xfrm>
            <a:off x="457200" y="1981200"/>
            <a:ext cx="8229600" cy="762000"/>
          </a:xfrm>
        </p:spPr>
        <p:txBody>
          <a:bodyPr/>
          <a:lstStyle/>
          <a:p>
            <a:pPr marL="392113" indent="-293688" algn="just" defTabSz="414338">
              <a:lnSpc>
                <a:spcPct val="80000"/>
              </a:lnSpc>
              <a:buClr>
                <a:srgbClr val="CC0000"/>
              </a:buClr>
              <a:buFont typeface="Wingdings" pitchFamily="2" charset="2"/>
              <a:buBlip>
                <a:blip r:embed="rId4"/>
              </a:buBlip>
            </a:pPr>
            <a:r>
              <a:rPr lang="en-US" sz="2400" b="1" dirty="0" smtClean="0">
                <a:solidFill>
                  <a:srgbClr val="000066"/>
                </a:solidFill>
              </a:rPr>
              <a:t>Network </a:t>
            </a:r>
            <a:r>
              <a:rPr lang="en-US" sz="2400" b="1" dirty="0">
                <a:solidFill>
                  <a:srgbClr val="000066"/>
                </a:solidFill>
              </a:rPr>
              <a:t>in small geographical Area (Room, Building or a Campus) is called LAN (Local Area Network</a:t>
            </a:r>
            <a:r>
              <a:rPr lang="en-US" sz="2400" b="1" dirty="0" smtClean="0">
                <a:solidFill>
                  <a:srgbClr val="000066"/>
                </a:solidFill>
              </a:rPr>
              <a:t>)</a:t>
            </a:r>
            <a:endParaRPr lang="en-US" sz="2400" b="1" dirty="0">
              <a:solidFill>
                <a:srgbClr val="000066"/>
              </a:solidFill>
            </a:endParaRPr>
          </a:p>
        </p:txBody>
      </p:sp>
      <p:sp>
        <p:nvSpPr>
          <p:cNvPr id="10"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grpSp>
        <p:nvGrpSpPr>
          <p:cNvPr id="35" name="Group 34"/>
          <p:cNvGrpSpPr/>
          <p:nvPr/>
        </p:nvGrpSpPr>
        <p:grpSpPr>
          <a:xfrm>
            <a:off x="838200" y="2819400"/>
            <a:ext cx="7543800" cy="3810000"/>
            <a:chOff x="609600" y="1177384"/>
            <a:chExt cx="7924800" cy="4994816"/>
          </a:xfrm>
        </p:grpSpPr>
        <p:sp>
          <p:nvSpPr>
            <p:cNvPr id="11" name="Rectangle 3"/>
            <p:cNvSpPr txBox="1">
              <a:spLocks noChangeArrowheads="1"/>
            </p:cNvSpPr>
            <p:nvPr/>
          </p:nvSpPr>
          <p:spPr>
            <a:xfrm>
              <a:off x="609600" y="1177384"/>
              <a:ext cx="7924800" cy="4642624"/>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 Local Network (LAN)</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2" name="Object 5"/>
            <p:cNvGraphicFramePr>
              <a:graphicFrameLocks noChangeAspect="1"/>
            </p:cNvGraphicFramePr>
            <p:nvPr/>
          </p:nvGraphicFramePr>
          <p:xfrm>
            <a:off x="1981200" y="3505200"/>
            <a:ext cx="965200" cy="990600"/>
          </p:xfrm>
          <a:graphic>
            <a:graphicData uri="http://schemas.openxmlformats.org/presentationml/2006/ole">
              <p:oleObj spid="_x0000_s3074" name="Visio" r:id="rId5" imgW="1272064" imgH="1306354" progId="">
                <p:embed/>
              </p:oleObj>
            </a:graphicData>
          </a:graphic>
        </p:graphicFrame>
        <p:graphicFrame>
          <p:nvGraphicFramePr>
            <p:cNvPr id="13" name="Object 6"/>
            <p:cNvGraphicFramePr>
              <a:graphicFrameLocks noChangeAspect="1"/>
            </p:cNvGraphicFramePr>
            <p:nvPr/>
          </p:nvGraphicFramePr>
          <p:xfrm>
            <a:off x="6030913" y="2209800"/>
            <a:ext cx="963612" cy="990600"/>
          </p:xfrm>
          <a:graphic>
            <a:graphicData uri="http://schemas.openxmlformats.org/presentationml/2006/ole">
              <p:oleObj spid="_x0000_s3075" name="Visio" r:id="rId6" imgW="1272064" imgH="1306354" progId="">
                <p:embed/>
              </p:oleObj>
            </a:graphicData>
          </a:graphic>
        </p:graphicFrame>
        <p:graphicFrame>
          <p:nvGraphicFramePr>
            <p:cNvPr id="14" name="Object 7"/>
            <p:cNvGraphicFramePr>
              <a:graphicFrameLocks noChangeAspect="1"/>
            </p:cNvGraphicFramePr>
            <p:nvPr/>
          </p:nvGraphicFramePr>
          <p:xfrm>
            <a:off x="1981200" y="4800600"/>
            <a:ext cx="1036638" cy="1066800"/>
          </p:xfrm>
          <a:graphic>
            <a:graphicData uri="http://schemas.openxmlformats.org/presentationml/2006/ole">
              <p:oleObj spid="_x0000_s3076" name="Visio" r:id="rId7" imgW="1272064" imgH="1306354" progId="">
                <p:embed/>
              </p:oleObj>
            </a:graphicData>
          </a:graphic>
        </p:graphicFrame>
        <p:sp>
          <p:nvSpPr>
            <p:cNvPr id="15" name="Line 8"/>
            <p:cNvSpPr>
              <a:spLocks noChangeShapeType="1"/>
            </p:cNvSpPr>
            <p:nvPr/>
          </p:nvSpPr>
          <p:spPr bwMode="auto">
            <a:xfrm>
              <a:off x="1447800" y="5562600"/>
              <a:ext cx="609600" cy="0"/>
            </a:xfrm>
            <a:prstGeom prst="line">
              <a:avLst/>
            </a:prstGeom>
            <a:noFill/>
            <a:ln w="28575">
              <a:solidFill>
                <a:schemeClr val="tx1"/>
              </a:solidFill>
              <a:round/>
              <a:headEnd/>
              <a:tailEnd/>
            </a:ln>
            <a:effectLst/>
          </p:spPr>
          <p:txBody>
            <a:bodyPr/>
            <a:lstStyle/>
            <a:p>
              <a:endParaRPr lang="en-US"/>
            </a:p>
          </p:txBody>
        </p:sp>
        <p:sp>
          <p:nvSpPr>
            <p:cNvPr id="16" name="Line 9"/>
            <p:cNvSpPr>
              <a:spLocks noChangeShapeType="1"/>
            </p:cNvSpPr>
            <p:nvPr/>
          </p:nvSpPr>
          <p:spPr bwMode="auto">
            <a:xfrm flipV="1">
              <a:off x="1447800" y="2438400"/>
              <a:ext cx="0" cy="3733800"/>
            </a:xfrm>
            <a:prstGeom prst="line">
              <a:avLst/>
            </a:prstGeom>
            <a:noFill/>
            <a:ln w="28575">
              <a:solidFill>
                <a:schemeClr val="tx1"/>
              </a:solidFill>
              <a:round/>
              <a:headEnd/>
              <a:tailEnd/>
            </a:ln>
            <a:effectLst/>
          </p:spPr>
          <p:txBody>
            <a:bodyPr/>
            <a:lstStyle/>
            <a:p>
              <a:endParaRPr lang="en-US"/>
            </a:p>
          </p:txBody>
        </p:sp>
        <p:sp>
          <p:nvSpPr>
            <p:cNvPr id="17" name="Line 10"/>
            <p:cNvSpPr>
              <a:spLocks noChangeShapeType="1"/>
            </p:cNvSpPr>
            <p:nvPr/>
          </p:nvSpPr>
          <p:spPr bwMode="auto">
            <a:xfrm>
              <a:off x="1447800" y="2971800"/>
              <a:ext cx="609600" cy="0"/>
            </a:xfrm>
            <a:prstGeom prst="line">
              <a:avLst/>
            </a:prstGeom>
            <a:noFill/>
            <a:ln w="28575">
              <a:solidFill>
                <a:schemeClr val="tx1"/>
              </a:solidFill>
              <a:round/>
              <a:headEnd/>
              <a:tailEnd/>
            </a:ln>
            <a:effectLst/>
          </p:spPr>
          <p:txBody>
            <a:bodyPr/>
            <a:lstStyle/>
            <a:p>
              <a:endParaRPr lang="en-US"/>
            </a:p>
          </p:txBody>
        </p:sp>
        <p:sp>
          <p:nvSpPr>
            <p:cNvPr id="18" name="Line 11"/>
            <p:cNvSpPr>
              <a:spLocks noChangeShapeType="1"/>
            </p:cNvSpPr>
            <p:nvPr/>
          </p:nvSpPr>
          <p:spPr bwMode="auto">
            <a:xfrm>
              <a:off x="1447800" y="4267200"/>
              <a:ext cx="609600" cy="0"/>
            </a:xfrm>
            <a:prstGeom prst="line">
              <a:avLst/>
            </a:prstGeom>
            <a:noFill/>
            <a:ln w="28575">
              <a:solidFill>
                <a:schemeClr val="tx1"/>
              </a:solidFill>
              <a:round/>
              <a:headEnd/>
              <a:tailEnd/>
            </a:ln>
            <a:effectLst/>
          </p:spPr>
          <p:txBody>
            <a:bodyPr/>
            <a:lstStyle/>
            <a:p>
              <a:endParaRPr lang="en-US"/>
            </a:p>
          </p:txBody>
        </p:sp>
        <p:sp>
          <p:nvSpPr>
            <p:cNvPr id="19" name="Line 12"/>
            <p:cNvSpPr>
              <a:spLocks noChangeShapeType="1"/>
            </p:cNvSpPr>
            <p:nvPr/>
          </p:nvSpPr>
          <p:spPr bwMode="auto">
            <a:xfrm>
              <a:off x="1447800" y="6172200"/>
              <a:ext cx="6096000" cy="0"/>
            </a:xfrm>
            <a:prstGeom prst="line">
              <a:avLst/>
            </a:prstGeom>
            <a:noFill/>
            <a:ln w="28575">
              <a:solidFill>
                <a:schemeClr val="tx1"/>
              </a:solidFill>
              <a:round/>
              <a:headEnd/>
              <a:tailEnd/>
            </a:ln>
            <a:effectLst/>
          </p:spPr>
          <p:txBody>
            <a:bodyPr/>
            <a:lstStyle/>
            <a:p>
              <a:endParaRPr lang="en-US"/>
            </a:p>
          </p:txBody>
        </p:sp>
        <p:graphicFrame>
          <p:nvGraphicFramePr>
            <p:cNvPr id="20" name="Object 13"/>
            <p:cNvGraphicFramePr>
              <a:graphicFrameLocks noChangeAspect="1"/>
            </p:cNvGraphicFramePr>
            <p:nvPr/>
          </p:nvGraphicFramePr>
          <p:xfrm>
            <a:off x="1981200" y="2209800"/>
            <a:ext cx="965200" cy="990600"/>
          </p:xfrm>
          <a:graphic>
            <a:graphicData uri="http://schemas.openxmlformats.org/presentationml/2006/ole">
              <p:oleObj spid="_x0000_s3077" name="Visio" r:id="rId8" imgW="1272064" imgH="1306354" progId="">
                <p:embed/>
              </p:oleObj>
            </a:graphicData>
          </a:graphic>
        </p:graphicFrame>
        <p:graphicFrame>
          <p:nvGraphicFramePr>
            <p:cNvPr id="21" name="Object 14"/>
            <p:cNvGraphicFramePr>
              <a:graphicFrameLocks noChangeAspect="1"/>
            </p:cNvGraphicFramePr>
            <p:nvPr/>
          </p:nvGraphicFramePr>
          <p:xfrm>
            <a:off x="6019800" y="3581400"/>
            <a:ext cx="962025" cy="990600"/>
          </p:xfrm>
          <a:graphic>
            <a:graphicData uri="http://schemas.openxmlformats.org/presentationml/2006/ole">
              <p:oleObj spid="_x0000_s3078" name="Visio" r:id="rId9" imgW="1272064" imgH="1306354" progId="">
                <p:embed/>
              </p:oleObj>
            </a:graphicData>
          </a:graphic>
        </p:graphicFrame>
        <p:graphicFrame>
          <p:nvGraphicFramePr>
            <p:cNvPr id="22" name="Object 15"/>
            <p:cNvGraphicFramePr>
              <a:graphicFrameLocks noChangeAspect="1"/>
            </p:cNvGraphicFramePr>
            <p:nvPr/>
          </p:nvGraphicFramePr>
          <p:xfrm>
            <a:off x="6019800" y="4953000"/>
            <a:ext cx="965200" cy="990600"/>
          </p:xfrm>
          <a:graphic>
            <a:graphicData uri="http://schemas.openxmlformats.org/presentationml/2006/ole">
              <p:oleObj spid="_x0000_s3079" name="Visio" r:id="rId10" imgW="1272064" imgH="1306354" progId="">
                <p:embed/>
              </p:oleObj>
            </a:graphicData>
          </a:graphic>
        </p:graphicFrame>
        <p:sp>
          <p:nvSpPr>
            <p:cNvPr id="23" name="Line 16"/>
            <p:cNvSpPr>
              <a:spLocks noChangeShapeType="1"/>
            </p:cNvSpPr>
            <p:nvPr/>
          </p:nvSpPr>
          <p:spPr bwMode="auto">
            <a:xfrm flipV="1">
              <a:off x="7543800" y="2438400"/>
              <a:ext cx="0" cy="3733800"/>
            </a:xfrm>
            <a:prstGeom prst="line">
              <a:avLst/>
            </a:prstGeom>
            <a:noFill/>
            <a:ln w="28575">
              <a:solidFill>
                <a:schemeClr val="tx1"/>
              </a:solidFill>
              <a:round/>
              <a:headEnd/>
              <a:tailEnd/>
            </a:ln>
            <a:effectLst/>
          </p:spPr>
          <p:txBody>
            <a:bodyPr/>
            <a:lstStyle/>
            <a:p>
              <a:endParaRPr lang="en-US"/>
            </a:p>
          </p:txBody>
        </p:sp>
        <p:sp>
          <p:nvSpPr>
            <p:cNvPr id="24" name="Line 17"/>
            <p:cNvSpPr>
              <a:spLocks noChangeShapeType="1"/>
            </p:cNvSpPr>
            <p:nvPr/>
          </p:nvSpPr>
          <p:spPr bwMode="auto">
            <a:xfrm>
              <a:off x="6934200" y="5638800"/>
              <a:ext cx="609600" cy="0"/>
            </a:xfrm>
            <a:prstGeom prst="line">
              <a:avLst/>
            </a:prstGeom>
            <a:noFill/>
            <a:ln w="28575">
              <a:solidFill>
                <a:schemeClr val="tx1"/>
              </a:solidFill>
              <a:round/>
              <a:headEnd/>
              <a:tailEnd/>
            </a:ln>
            <a:effectLst/>
          </p:spPr>
          <p:txBody>
            <a:bodyPr/>
            <a:lstStyle/>
            <a:p>
              <a:endParaRPr lang="en-US"/>
            </a:p>
          </p:txBody>
        </p:sp>
        <p:sp>
          <p:nvSpPr>
            <p:cNvPr id="25" name="Line 18"/>
            <p:cNvSpPr>
              <a:spLocks noChangeShapeType="1"/>
            </p:cNvSpPr>
            <p:nvPr/>
          </p:nvSpPr>
          <p:spPr bwMode="auto">
            <a:xfrm>
              <a:off x="6934200" y="4495800"/>
              <a:ext cx="609600" cy="0"/>
            </a:xfrm>
            <a:prstGeom prst="line">
              <a:avLst/>
            </a:prstGeom>
            <a:noFill/>
            <a:ln w="28575">
              <a:solidFill>
                <a:schemeClr val="tx1"/>
              </a:solidFill>
              <a:round/>
              <a:headEnd/>
              <a:tailEnd/>
            </a:ln>
            <a:effectLst/>
          </p:spPr>
          <p:txBody>
            <a:bodyPr/>
            <a:lstStyle/>
            <a:p>
              <a:endParaRPr lang="en-US"/>
            </a:p>
          </p:txBody>
        </p:sp>
        <p:sp>
          <p:nvSpPr>
            <p:cNvPr id="26" name="Line 19"/>
            <p:cNvSpPr>
              <a:spLocks noChangeShapeType="1"/>
            </p:cNvSpPr>
            <p:nvPr/>
          </p:nvSpPr>
          <p:spPr bwMode="auto">
            <a:xfrm>
              <a:off x="6934200" y="3124200"/>
              <a:ext cx="609600" cy="0"/>
            </a:xfrm>
            <a:prstGeom prst="line">
              <a:avLst/>
            </a:prstGeom>
            <a:noFill/>
            <a:ln w="28575">
              <a:solidFill>
                <a:schemeClr val="tx1"/>
              </a:solidFill>
              <a:round/>
              <a:headEnd/>
              <a:tailEnd/>
            </a:ln>
            <a:effectLst/>
          </p:spPr>
          <p:txBody>
            <a:bodyPr/>
            <a:lstStyle/>
            <a:p>
              <a:endParaRPr lang="en-US"/>
            </a:p>
          </p:txBody>
        </p:sp>
        <p:sp>
          <p:nvSpPr>
            <p:cNvPr id="27" name="Line 20"/>
            <p:cNvSpPr>
              <a:spLocks noChangeShapeType="1"/>
            </p:cNvSpPr>
            <p:nvPr/>
          </p:nvSpPr>
          <p:spPr bwMode="auto">
            <a:xfrm flipV="1">
              <a:off x="4419600" y="5867400"/>
              <a:ext cx="0" cy="304800"/>
            </a:xfrm>
            <a:prstGeom prst="line">
              <a:avLst/>
            </a:prstGeom>
            <a:noFill/>
            <a:ln w="28575">
              <a:solidFill>
                <a:schemeClr val="tx1"/>
              </a:solidFill>
              <a:round/>
              <a:headEnd/>
              <a:tailEnd/>
            </a:ln>
            <a:effectLst/>
          </p:spPr>
          <p:txBody>
            <a:bodyPr/>
            <a:lstStyle/>
            <a:p>
              <a:endParaRPr lang="en-US"/>
            </a:p>
          </p:txBody>
        </p:sp>
        <p:sp>
          <p:nvSpPr>
            <p:cNvPr id="28" name="Text Box 21"/>
            <p:cNvSpPr txBox="1">
              <a:spLocks noChangeArrowheads="1"/>
            </p:cNvSpPr>
            <p:nvPr/>
          </p:nvSpPr>
          <p:spPr bwMode="auto">
            <a:xfrm>
              <a:off x="2000250" y="2438400"/>
              <a:ext cx="1143000" cy="366713"/>
            </a:xfrm>
            <a:prstGeom prst="rect">
              <a:avLst/>
            </a:prstGeom>
            <a:noFill/>
            <a:ln w="9525">
              <a:noFill/>
              <a:miter lim="800000"/>
              <a:headEnd/>
              <a:tailEnd/>
            </a:ln>
            <a:effectLst/>
          </p:spPr>
          <p:txBody>
            <a:bodyPr>
              <a:spAutoFit/>
            </a:bodyPr>
            <a:lstStyle/>
            <a:p>
              <a:pPr>
                <a:spcBef>
                  <a:spcPct val="50000"/>
                </a:spcBef>
              </a:pPr>
              <a:r>
                <a:rPr lang="en-US" b="1"/>
                <a:t>Client </a:t>
              </a:r>
            </a:p>
          </p:txBody>
        </p:sp>
        <p:sp>
          <p:nvSpPr>
            <p:cNvPr id="29" name="Text Box 22"/>
            <p:cNvSpPr txBox="1">
              <a:spLocks noChangeArrowheads="1"/>
            </p:cNvSpPr>
            <p:nvPr/>
          </p:nvSpPr>
          <p:spPr bwMode="auto">
            <a:xfrm>
              <a:off x="6038850" y="5181600"/>
              <a:ext cx="1143000" cy="366713"/>
            </a:xfrm>
            <a:prstGeom prst="rect">
              <a:avLst/>
            </a:prstGeom>
            <a:noFill/>
            <a:ln w="9525">
              <a:noFill/>
              <a:miter lim="800000"/>
              <a:headEnd/>
              <a:tailEnd/>
            </a:ln>
            <a:effectLst/>
          </p:spPr>
          <p:txBody>
            <a:bodyPr>
              <a:spAutoFit/>
            </a:bodyPr>
            <a:lstStyle/>
            <a:p>
              <a:pPr>
                <a:spcBef>
                  <a:spcPct val="50000"/>
                </a:spcBef>
              </a:pPr>
              <a:r>
                <a:rPr lang="en-US" b="1"/>
                <a:t>Client </a:t>
              </a:r>
            </a:p>
          </p:txBody>
        </p:sp>
        <p:sp>
          <p:nvSpPr>
            <p:cNvPr id="30" name="Text Box 23"/>
            <p:cNvSpPr txBox="1">
              <a:spLocks noChangeArrowheads="1"/>
            </p:cNvSpPr>
            <p:nvPr/>
          </p:nvSpPr>
          <p:spPr bwMode="auto">
            <a:xfrm>
              <a:off x="2076450" y="5081588"/>
              <a:ext cx="1143000" cy="366712"/>
            </a:xfrm>
            <a:prstGeom prst="rect">
              <a:avLst/>
            </a:prstGeom>
            <a:noFill/>
            <a:ln w="9525">
              <a:noFill/>
              <a:miter lim="800000"/>
              <a:headEnd/>
              <a:tailEnd/>
            </a:ln>
            <a:effectLst/>
          </p:spPr>
          <p:txBody>
            <a:bodyPr>
              <a:spAutoFit/>
            </a:bodyPr>
            <a:lstStyle/>
            <a:p>
              <a:pPr>
                <a:spcBef>
                  <a:spcPct val="50000"/>
                </a:spcBef>
              </a:pPr>
              <a:r>
                <a:rPr lang="en-US" b="1"/>
                <a:t>Client </a:t>
              </a:r>
            </a:p>
          </p:txBody>
        </p:sp>
        <p:sp>
          <p:nvSpPr>
            <p:cNvPr id="31" name="Text Box 24"/>
            <p:cNvSpPr txBox="1">
              <a:spLocks noChangeArrowheads="1"/>
            </p:cNvSpPr>
            <p:nvPr/>
          </p:nvSpPr>
          <p:spPr bwMode="auto">
            <a:xfrm>
              <a:off x="2000250" y="3810000"/>
              <a:ext cx="1143000" cy="366713"/>
            </a:xfrm>
            <a:prstGeom prst="rect">
              <a:avLst/>
            </a:prstGeom>
            <a:noFill/>
            <a:ln w="9525">
              <a:noFill/>
              <a:miter lim="800000"/>
              <a:headEnd/>
              <a:tailEnd/>
            </a:ln>
            <a:effectLst/>
          </p:spPr>
          <p:txBody>
            <a:bodyPr>
              <a:spAutoFit/>
            </a:bodyPr>
            <a:lstStyle/>
            <a:p>
              <a:pPr>
                <a:spcBef>
                  <a:spcPct val="50000"/>
                </a:spcBef>
              </a:pPr>
              <a:r>
                <a:rPr lang="en-US" b="1" dirty="0"/>
                <a:t>Client </a:t>
              </a:r>
            </a:p>
          </p:txBody>
        </p:sp>
        <p:sp>
          <p:nvSpPr>
            <p:cNvPr id="32" name="Text Box 25"/>
            <p:cNvSpPr txBox="1">
              <a:spLocks noChangeArrowheads="1"/>
            </p:cNvSpPr>
            <p:nvPr/>
          </p:nvSpPr>
          <p:spPr bwMode="auto">
            <a:xfrm>
              <a:off x="6038850" y="3848100"/>
              <a:ext cx="1143000" cy="366713"/>
            </a:xfrm>
            <a:prstGeom prst="rect">
              <a:avLst/>
            </a:prstGeom>
            <a:noFill/>
            <a:ln w="9525">
              <a:noFill/>
              <a:miter lim="800000"/>
              <a:headEnd/>
              <a:tailEnd/>
            </a:ln>
            <a:effectLst/>
          </p:spPr>
          <p:txBody>
            <a:bodyPr>
              <a:spAutoFit/>
            </a:bodyPr>
            <a:lstStyle/>
            <a:p>
              <a:pPr>
                <a:spcBef>
                  <a:spcPct val="50000"/>
                </a:spcBef>
              </a:pPr>
              <a:r>
                <a:rPr lang="en-US" b="1" dirty="0"/>
                <a:t>Client </a:t>
              </a:r>
            </a:p>
          </p:txBody>
        </p:sp>
        <p:sp>
          <p:nvSpPr>
            <p:cNvPr id="33" name="Text Box 26"/>
            <p:cNvSpPr txBox="1">
              <a:spLocks noChangeArrowheads="1"/>
            </p:cNvSpPr>
            <p:nvPr/>
          </p:nvSpPr>
          <p:spPr bwMode="auto">
            <a:xfrm>
              <a:off x="6057900" y="2438400"/>
              <a:ext cx="1143000" cy="366713"/>
            </a:xfrm>
            <a:prstGeom prst="rect">
              <a:avLst/>
            </a:prstGeom>
            <a:noFill/>
            <a:ln w="9525">
              <a:noFill/>
              <a:miter lim="800000"/>
              <a:headEnd/>
              <a:tailEnd/>
            </a:ln>
            <a:effectLst/>
          </p:spPr>
          <p:txBody>
            <a:bodyPr>
              <a:spAutoFit/>
            </a:bodyPr>
            <a:lstStyle/>
            <a:p>
              <a:pPr>
                <a:spcBef>
                  <a:spcPct val="50000"/>
                </a:spcBef>
              </a:pPr>
              <a:r>
                <a:rPr lang="en-US" b="1"/>
                <a:t>Client </a:t>
              </a:r>
            </a:p>
          </p:txBody>
        </p:sp>
        <p:graphicFrame>
          <p:nvGraphicFramePr>
            <p:cNvPr id="34" name="Object 27"/>
            <p:cNvGraphicFramePr>
              <a:graphicFrameLocks noChangeAspect="1"/>
            </p:cNvGraphicFramePr>
            <p:nvPr/>
          </p:nvGraphicFramePr>
          <p:xfrm>
            <a:off x="3733800" y="4540250"/>
            <a:ext cx="1327150" cy="1327150"/>
          </p:xfrm>
          <a:graphic>
            <a:graphicData uri="http://schemas.openxmlformats.org/presentationml/2006/ole">
              <p:oleObj spid="_x0000_s3080" name="Visio" r:id="rId11" imgW="1327071" imgH="1327785" progId="">
                <p:embed/>
              </p:oleObj>
            </a:graphicData>
          </a:graphic>
        </p:graphicFrame>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41588" y="1219200"/>
            <a:ext cx="3859212" cy="60325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Cat of Networks</a:t>
            </a:r>
            <a:endParaRPr lang="en-GB" sz="4000" b="1" dirty="0">
              <a:latin typeface="Arial" pitchFamily="34" charset="0"/>
              <a:cs typeface="Arial" pitchFamily="34" charset="0"/>
            </a:endParaRPr>
          </a:p>
        </p:txBody>
      </p:sp>
      <p:sp>
        <p:nvSpPr>
          <p:cNvPr id="22535" name="Text Box 7"/>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sp>
        <p:nvSpPr>
          <p:cNvPr id="22537" name="Rectangle 9"/>
          <p:cNvSpPr>
            <a:spLocks noGrp="1" noChangeArrowheads="1"/>
          </p:cNvSpPr>
          <p:nvPr>
            <p:ph type="body" idx="1"/>
          </p:nvPr>
        </p:nvSpPr>
        <p:spPr>
          <a:xfrm>
            <a:off x="457200" y="1981200"/>
            <a:ext cx="8229600" cy="533400"/>
          </a:xfrm>
        </p:spPr>
        <p:txBody>
          <a:bodyPr/>
          <a:lstStyle/>
          <a:p>
            <a:pPr marL="392113" indent="-293688" algn="just" defTabSz="414338">
              <a:lnSpc>
                <a:spcPct val="80000"/>
              </a:lnSpc>
              <a:buClr>
                <a:srgbClr val="CC0000"/>
              </a:buClr>
              <a:buFont typeface="Wingdings" pitchFamily="2" charset="2"/>
              <a:buBlip>
                <a:blip r:embed="rId3"/>
              </a:buBlip>
            </a:pPr>
            <a:r>
              <a:rPr lang="en-US" sz="2400" b="1" dirty="0" smtClean="0">
                <a:solidFill>
                  <a:srgbClr val="000066"/>
                </a:solidFill>
              </a:rPr>
              <a:t>Network </a:t>
            </a:r>
            <a:r>
              <a:rPr lang="en-US" sz="2400" b="1" dirty="0">
                <a:solidFill>
                  <a:srgbClr val="000066"/>
                </a:solidFill>
              </a:rPr>
              <a:t>in a City is call MAN (Metropolitan Area Network</a:t>
            </a:r>
            <a:r>
              <a:rPr lang="en-US" sz="2400" b="1" dirty="0" smtClean="0">
                <a:solidFill>
                  <a:srgbClr val="000066"/>
                </a:solidFill>
              </a:rPr>
              <a:t>)</a:t>
            </a:r>
          </a:p>
        </p:txBody>
      </p:sp>
      <p:sp>
        <p:nvSpPr>
          <p:cNvPr id="10"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pic>
        <p:nvPicPr>
          <p:cNvPr id="35" name="Picture 34" descr="Wide Area Network"/>
          <p:cNvPicPr>
            <a:picLocks noChangeAspect="1" noChangeArrowheads="1"/>
          </p:cNvPicPr>
          <p:nvPr/>
        </p:nvPicPr>
        <p:blipFill>
          <a:blip r:embed="rId4"/>
          <a:srcRect/>
          <a:stretch>
            <a:fillRect/>
          </a:stretch>
        </p:blipFill>
        <p:spPr bwMode="auto">
          <a:xfrm>
            <a:off x="914400" y="2514600"/>
            <a:ext cx="7239000" cy="3886200"/>
          </a:xfrm>
          <a:prstGeom prst="rect">
            <a:avLst/>
          </a:prstGeom>
          <a:noFill/>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41588" y="1219200"/>
            <a:ext cx="3859212" cy="60325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Cat of Networks</a:t>
            </a:r>
            <a:endParaRPr lang="en-GB" sz="4000" b="1" dirty="0">
              <a:latin typeface="Arial" pitchFamily="34" charset="0"/>
              <a:cs typeface="Arial" pitchFamily="34" charset="0"/>
            </a:endParaRPr>
          </a:p>
        </p:txBody>
      </p:sp>
      <p:sp>
        <p:nvSpPr>
          <p:cNvPr id="22535" name="Text Box 7"/>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sp>
        <p:nvSpPr>
          <p:cNvPr id="22537" name="Rectangle 9"/>
          <p:cNvSpPr>
            <a:spLocks noGrp="1" noChangeArrowheads="1"/>
          </p:cNvSpPr>
          <p:nvPr>
            <p:ph type="body" idx="1"/>
          </p:nvPr>
        </p:nvSpPr>
        <p:spPr>
          <a:xfrm>
            <a:off x="457200" y="1905000"/>
            <a:ext cx="8229600" cy="762000"/>
          </a:xfrm>
        </p:spPr>
        <p:txBody>
          <a:bodyPr/>
          <a:lstStyle/>
          <a:p>
            <a:pPr marL="392113" indent="-293688" algn="just" defTabSz="414338">
              <a:lnSpc>
                <a:spcPct val="80000"/>
              </a:lnSpc>
              <a:buClr>
                <a:srgbClr val="CC0000"/>
              </a:buClr>
              <a:buFont typeface="Wingdings" pitchFamily="2" charset="2"/>
              <a:buBlip>
                <a:blip r:embed="rId3"/>
              </a:buBlip>
            </a:pPr>
            <a:r>
              <a:rPr lang="en-US" sz="2400" b="1" dirty="0" smtClean="0">
                <a:solidFill>
                  <a:srgbClr val="000066"/>
                </a:solidFill>
              </a:rPr>
              <a:t>Network spread geographically (Country or across Globe) is called WAN (Wide Area Network)</a:t>
            </a:r>
            <a:endParaRPr lang="en-US" sz="2400" b="1" dirty="0">
              <a:solidFill>
                <a:srgbClr val="000066"/>
              </a:solidFill>
            </a:endParaRPr>
          </a:p>
        </p:txBody>
      </p:sp>
      <p:sp>
        <p:nvSpPr>
          <p:cNvPr id="10"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pic>
        <p:nvPicPr>
          <p:cNvPr id="7" name="Picture 4" descr="img_solution02_ipmux03"/>
          <p:cNvPicPr>
            <a:picLocks noChangeAspect="1" noChangeArrowheads="1"/>
          </p:cNvPicPr>
          <p:nvPr/>
        </p:nvPicPr>
        <p:blipFill>
          <a:blip r:embed="rId4"/>
          <a:srcRect/>
          <a:stretch>
            <a:fillRect/>
          </a:stretch>
        </p:blipFill>
        <p:spPr>
          <a:xfrm>
            <a:off x="685800" y="2590800"/>
            <a:ext cx="7848600" cy="3886200"/>
          </a:xfrm>
          <a:prstGeom prst="rect">
            <a:avLst/>
          </a:prstGeom>
          <a:noFill/>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5"/>
          <p:cNvSpPr>
            <a:spLocks noChangeArrowheads="1"/>
          </p:cNvSpPr>
          <p:nvPr/>
        </p:nvSpPr>
        <p:spPr bwMode="auto">
          <a:xfrm>
            <a:off x="3846053" y="1066800"/>
            <a:ext cx="1564147" cy="582211"/>
          </a:xfrm>
          <a:prstGeom prst="rect">
            <a:avLst/>
          </a:prstGeom>
          <a:solidFill>
            <a:srgbClr val="FFFF00"/>
          </a:solidFill>
          <a:ln w="12700">
            <a:noFill/>
            <a:miter lim="800000"/>
            <a:headEnd/>
            <a:tailEnd/>
          </a:ln>
          <a:effectLst/>
        </p:spPr>
        <p:txBody>
          <a:bodyPr wrap="none" lIns="90488" tIns="44450" rIns="90488" bIns="44450">
            <a:spAutoFit/>
          </a:bodyPr>
          <a:lstStyle/>
          <a:p>
            <a:pPr algn="ctr"/>
            <a:r>
              <a:rPr lang="en-US" sz="3200" b="1" dirty="0" smtClean="0"/>
              <a:t>Internet</a:t>
            </a:r>
            <a:endParaRPr lang="en-US" sz="3200" b="1" dirty="0"/>
          </a:p>
        </p:txBody>
      </p:sp>
      <p:pic>
        <p:nvPicPr>
          <p:cNvPr id="14342" name="Picture 6"/>
          <p:cNvPicPr>
            <a:picLocks noChangeArrowheads="1"/>
          </p:cNvPicPr>
          <p:nvPr/>
        </p:nvPicPr>
        <p:blipFill>
          <a:blip r:embed="rId3"/>
          <a:srcRect/>
          <a:stretch>
            <a:fillRect/>
          </a:stretch>
        </p:blipFill>
        <p:spPr bwMode="auto">
          <a:xfrm>
            <a:off x="141288" y="1828800"/>
            <a:ext cx="8823325" cy="4397375"/>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ko-KR" b="1" u="sng" dirty="0" smtClean="0">
                <a:latin typeface="Arial" pitchFamily="34" charset="0"/>
                <a:ea typeface="굴림" pitchFamily="50" charset="-127"/>
                <a:cs typeface="Arial" pitchFamily="34" charset="0"/>
              </a:rPr>
              <a:t>Computer Networks - Grading</a:t>
            </a:r>
            <a:endParaRPr lang="en-US" altLang="ko-KR" b="1" u="sng" dirty="0">
              <a:latin typeface="Arial" pitchFamily="34" charset="0"/>
              <a:ea typeface="굴림" pitchFamily="50" charset="-127"/>
              <a:cs typeface="Arial" pitchFamily="34" charset="0"/>
            </a:endParaRPr>
          </a:p>
        </p:txBody>
      </p:sp>
      <p:sp>
        <p:nvSpPr>
          <p:cNvPr id="186371" name="Rectangle 3"/>
          <p:cNvSpPr>
            <a:spLocks noGrp="1" noChangeArrowheads="1"/>
          </p:cNvSpPr>
          <p:nvPr>
            <p:ph type="body" idx="1"/>
          </p:nvPr>
        </p:nvSpPr>
        <p:spPr/>
        <p:txBody>
          <a:bodyPr/>
          <a:lstStyle/>
          <a:p>
            <a:pPr>
              <a:lnSpc>
                <a:spcPct val="150000"/>
              </a:lnSpc>
            </a:pPr>
            <a:r>
              <a:rPr lang="en-US" altLang="ko-KR" dirty="0">
                <a:latin typeface="Arial" pitchFamily="34" charset="0"/>
                <a:ea typeface="굴림" pitchFamily="50" charset="-127"/>
                <a:cs typeface="Arial" pitchFamily="34" charset="0"/>
              </a:rPr>
              <a:t>Assignments </a:t>
            </a:r>
            <a:r>
              <a:rPr lang="en-US" altLang="ko-KR" dirty="0" smtClean="0">
                <a:latin typeface="Arial" pitchFamily="34" charset="0"/>
                <a:ea typeface="굴림" pitchFamily="50" charset="-127"/>
                <a:cs typeface="Arial" pitchFamily="34" charset="0"/>
              </a:rPr>
              <a:t>		: 10 </a:t>
            </a:r>
            <a:endParaRPr lang="en-US" altLang="ko-KR" dirty="0">
              <a:latin typeface="Arial" pitchFamily="34" charset="0"/>
              <a:ea typeface="굴림" pitchFamily="50" charset="-127"/>
              <a:cs typeface="Arial" pitchFamily="34" charset="0"/>
            </a:endParaRPr>
          </a:p>
          <a:p>
            <a:pPr>
              <a:lnSpc>
                <a:spcPct val="150000"/>
              </a:lnSpc>
            </a:pPr>
            <a:r>
              <a:rPr lang="en-US" altLang="ko-KR" dirty="0">
                <a:latin typeface="Arial" pitchFamily="34" charset="0"/>
                <a:ea typeface="굴림" pitchFamily="50" charset="-127"/>
                <a:cs typeface="Arial" pitchFamily="34" charset="0"/>
              </a:rPr>
              <a:t>Quizzes </a:t>
            </a:r>
            <a:r>
              <a:rPr lang="en-US" altLang="ko-KR" dirty="0" smtClean="0">
                <a:latin typeface="Arial" pitchFamily="34" charset="0"/>
                <a:ea typeface="굴림" pitchFamily="50" charset="-127"/>
                <a:cs typeface="Arial" pitchFamily="34" charset="0"/>
              </a:rPr>
              <a:t>			: 10 </a:t>
            </a:r>
            <a:endParaRPr lang="en-US" altLang="ko-KR" dirty="0">
              <a:latin typeface="Arial" pitchFamily="34" charset="0"/>
              <a:ea typeface="굴림" pitchFamily="50" charset="-127"/>
              <a:cs typeface="Arial" pitchFamily="34" charset="0"/>
            </a:endParaRPr>
          </a:p>
          <a:p>
            <a:pPr>
              <a:lnSpc>
                <a:spcPct val="150000"/>
              </a:lnSpc>
            </a:pPr>
            <a:r>
              <a:rPr lang="en-US" altLang="ko-KR" dirty="0" smtClean="0">
                <a:latin typeface="Arial" pitchFamily="34" charset="0"/>
                <a:ea typeface="굴림" pitchFamily="50" charset="-127"/>
                <a:cs typeface="Arial" pitchFamily="34" charset="0"/>
              </a:rPr>
              <a:t>2 x Hourly Exam 		: 30 (15 each)</a:t>
            </a:r>
          </a:p>
          <a:p>
            <a:pPr>
              <a:lnSpc>
                <a:spcPct val="150000"/>
              </a:lnSpc>
            </a:pPr>
            <a:r>
              <a:rPr lang="en-US" altLang="ko-KR" dirty="0" smtClean="0">
                <a:latin typeface="Arial" pitchFamily="34" charset="0"/>
                <a:ea typeface="굴림" pitchFamily="50" charset="-127"/>
                <a:cs typeface="Arial" pitchFamily="34" charset="0"/>
              </a:rPr>
              <a:t>Final </a:t>
            </a:r>
            <a:r>
              <a:rPr lang="en-US" altLang="ko-KR" dirty="0">
                <a:latin typeface="Arial" pitchFamily="34" charset="0"/>
                <a:ea typeface="굴림" pitchFamily="50" charset="-127"/>
                <a:cs typeface="Arial" pitchFamily="34" charset="0"/>
              </a:rPr>
              <a:t>Exam </a:t>
            </a:r>
            <a:r>
              <a:rPr lang="en-US" altLang="ko-KR" dirty="0" smtClean="0">
                <a:latin typeface="Arial" pitchFamily="34" charset="0"/>
                <a:ea typeface="굴림" pitchFamily="50" charset="-127"/>
                <a:cs typeface="Arial" pitchFamily="34" charset="0"/>
              </a:rPr>
              <a:t>			: 50</a:t>
            </a:r>
          </a:p>
          <a:p>
            <a:pPr>
              <a:lnSpc>
                <a:spcPct val="150000"/>
              </a:lnSpc>
              <a:buNone/>
            </a:pPr>
            <a:r>
              <a:rPr lang="en-US" altLang="ko-KR" dirty="0" smtClean="0">
                <a:latin typeface="Arial" pitchFamily="34" charset="0"/>
                <a:ea typeface="굴림" pitchFamily="50" charset="-127"/>
                <a:cs typeface="Arial" pitchFamily="34" charset="0"/>
              </a:rPr>
              <a:t>		</a:t>
            </a:r>
            <a:r>
              <a:rPr lang="en-US" altLang="ko-KR" b="1" dirty="0" smtClean="0">
                <a:latin typeface="Arial" pitchFamily="34" charset="0"/>
                <a:ea typeface="굴림" pitchFamily="50" charset="-127"/>
                <a:cs typeface="Arial" pitchFamily="34" charset="0"/>
              </a:rPr>
              <a:t>Total			: 100</a:t>
            </a:r>
            <a:endParaRPr lang="en-US" altLang="ko-KR" b="1" dirty="0">
              <a:latin typeface="Arial" pitchFamily="34" charset="0"/>
              <a:ea typeface="굴림" pitchFamily="50" charset="-127"/>
              <a:cs typeface="Arial" pitchFamily="34"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209800" y="990600"/>
            <a:ext cx="4724400" cy="685800"/>
          </a:xfrm>
          <a:solidFill>
            <a:srgbClr val="FFFF00"/>
          </a:solidFill>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a:latin typeface="Arial" pitchFamily="34" charset="0"/>
                <a:cs typeface="Arial" pitchFamily="34" charset="0"/>
              </a:rPr>
              <a:t>Network Topology</a:t>
            </a:r>
            <a:endParaRPr lang="en-GB" sz="3600" b="1" dirty="0">
              <a:latin typeface="Arial" pitchFamily="34" charset="0"/>
              <a:cs typeface="Arial" pitchFamily="34" charset="0"/>
            </a:endParaRPr>
          </a:p>
        </p:txBody>
      </p:sp>
      <p:sp>
        <p:nvSpPr>
          <p:cNvPr id="26627" name="Rectangle 3"/>
          <p:cNvSpPr>
            <a:spLocks noGrp="1" noChangeArrowheads="1"/>
          </p:cNvSpPr>
          <p:nvPr>
            <p:ph type="body" sz="half" idx="1"/>
          </p:nvPr>
        </p:nvSpPr>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000" b="1" dirty="0">
              <a:solidFill>
                <a:srgbClr val="000066"/>
              </a:solidFill>
            </a:endParaRPr>
          </a:p>
          <a:p>
            <a:pPr marL="392113" indent="-293688" algn="just" defTabSz="414338">
              <a:lnSpc>
                <a:spcPct val="80000"/>
              </a:lnSpc>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The network topology defines the way in which computers, printers, and other devices are connected</a:t>
            </a:r>
            <a:r>
              <a:rPr lang="en-US" sz="2400" b="1" dirty="0" smtClean="0">
                <a:solidFill>
                  <a:srgbClr val="000066"/>
                </a:solidFill>
                <a:latin typeface="Arial" pitchFamily="34" charset="0"/>
                <a:cs typeface="Arial" pitchFamily="34" charset="0"/>
              </a:rPr>
              <a:t>.</a:t>
            </a:r>
          </a:p>
          <a:p>
            <a:pPr marL="392113" indent="-293688" algn="just" defTabSz="414338">
              <a:lnSpc>
                <a:spcPct val="80000"/>
              </a:lnSpc>
              <a:buClr>
                <a:srgbClr val="CC0000"/>
              </a:buClr>
              <a:buFont typeface="Wingdings" pitchFamily="2" charset="2"/>
              <a:buBlip>
                <a:blip r:embed="rId3"/>
              </a:buBlip>
            </a:pPr>
            <a:r>
              <a:rPr lang="en-US" sz="2400" b="1" dirty="0" smtClean="0">
                <a:solidFill>
                  <a:srgbClr val="000066"/>
                </a:solidFill>
                <a:latin typeface="Arial" pitchFamily="34" charset="0"/>
                <a:cs typeface="Arial" pitchFamily="34" charset="0"/>
              </a:rPr>
              <a:t>A </a:t>
            </a:r>
            <a:r>
              <a:rPr lang="en-US" sz="2400" b="1" dirty="0">
                <a:solidFill>
                  <a:srgbClr val="000066"/>
                </a:solidFill>
                <a:latin typeface="Arial" pitchFamily="34" charset="0"/>
                <a:cs typeface="Arial" pitchFamily="34" charset="0"/>
              </a:rPr>
              <a:t>network topology describes the layout of the wire and devices as well as the paths used by data transmissions.</a:t>
            </a:r>
            <a:r>
              <a:rPr lang="en-US" sz="2400" dirty="0">
                <a:solidFill>
                  <a:srgbClr val="000000"/>
                </a:solidFill>
                <a:latin typeface="Arial" pitchFamily="34" charset="0"/>
                <a:cs typeface="Arial" pitchFamily="34" charset="0"/>
              </a:rPr>
              <a:t> </a:t>
            </a:r>
          </a:p>
        </p:txBody>
      </p:sp>
      <p:sp>
        <p:nvSpPr>
          <p:cNvPr id="26632" name="Text Box 8"/>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pic>
        <p:nvPicPr>
          <p:cNvPr id="26634" name="Picture 10"/>
          <p:cNvPicPr>
            <a:picLocks noGrp="1" noChangeAspect="1" noChangeArrowheads="1"/>
          </p:cNvPicPr>
          <p:nvPr>
            <p:ph sz="half" idx="2"/>
          </p:nvPr>
        </p:nvPicPr>
        <p:blipFill>
          <a:blip r:embed="rId4"/>
          <a:srcRect l="4021" t="15865" r="5528" b="7082"/>
          <a:stretch>
            <a:fillRect/>
          </a:stretch>
        </p:blipFill>
        <p:spPr>
          <a:xfrm>
            <a:off x="4772025" y="2181225"/>
            <a:ext cx="3790950" cy="3362325"/>
          </a:xfrm>
          <a:noFill/>
          <a:ln/>
        </p:spPr>
      </p:pic>
      <p:sp>
        <p:nvSpPr>
          <p:cNvPr id="11"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sz="half" idx="1"/>
          </p:nvPr>
        </p:nvSpPr>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000" b="1" dirty="0">
              <a:solidFill>
                <a:srgbClr val="000066"/>
              </a:solidFill>
            </a:endParaRP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cs typeface="Times New Roman" pitchFamily="18" charset="0"/>
              </a:rPr>
              <a:t>Commonly referred to as a linear bus, all the devices on a bus topology are connected by one single cable.</a:t>
            </a:r>
          </a:p>
        </p:txBody>
      </p:sp>
      <p:pic>
        <p:nvPicPr>
          <p:cNvPr id="28682" name="Picture 10" descr="562"/>
          <p:cNvPicPr>
            <a:picLocks noGrp="1" noChangeAspect="1" noChangeArrowheads="1"/>
          </p:cNvPicPr>
          <p:nvPr>
            <p:ph sz="half" idx="2"/>
          </p:nvPr>
        </p:nvPicPr>
        <p:blipFill>
          <a:blip r:embed="rId4"/>
          <a:srcRect/>
          <a:stretch>
            <a:fillRect/>
          </a:stretch>
        </p:blipFill>
        <p:spPr>
          <a:xfrm>
            <a:off x="4648200" y="2846388"/>
            <a:ext cx="4038600" cy="2032000"/>
          </a:xfrm>
          <a:noFill/>
          <a:ln/>
        </p:spPr>
      </p:pic>
      <p:sp>
        <p:nvSpPr>
          <p:cNvPr id="11"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
        <p:nvSpPr>
          <p:cNvPr id="13" name="Rectangle 2"/>
          <p:cNvSpPr txBox="1">
            <a:spLocks noChangeArrowheads="1"/>
          </p:cNvSpPr>
          <p:nvPr/>
        </p:nvSpPr>
        <p:spPr>
          <a:xfrm>
            <a:off x="2209800" y="990600"/>
            <a:ext cx="4724400" cy="685800"/>
          </a:xfrm>
          <a:prstGeom prst="rect">
            <a:avLst/>
          </a:prstGeom>
          <a:solidFill>
            <a:srgbClr val="FFFF00"/>
          </a:solidFill>
          <a:ln/>
        </p:spPr>
        <p:txBody>
          <a:bodyPr vert="horz" lIns="0" tIns="0" rIns="0" bIns="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US" sz="3600" b="1" dirty="0" smtClean="0">
                <a:latin typeface="Arial" pitchFamily="34" charset="0"/>
                <a:ea typeface="+mj-ea"/>
                <a:cs typeface="Arial" pitchFamily="34" charset="0"/>
              </a:rPr>
              <a:t>Bus</a:t>
            </a:r>
            <a:r>
              <a:rPr kumimoji="0" lang="en-US" sz="3600" b="1" i="0" u="none" strike="noStrike" kern="1200" cap="none" spc="0" normalizeH="0" baseline="0" noProof="0" dirty="0" smtClean="0">
                <a:ln>
                  <a:noFill/>
                </a:ln>
                <a:effectLst/>
                <a:uLnTx/>
                <a:uFillTx/>
                <a:latin typeface="Arial" pitchFamily="34" charset="0"/>
                <a:ea typeface="+mj-ea"/>
                <a:cs typeface="Arial" pitchFamily="34" charset="0"/>
              </a:rPr>
              <a:t> Topology</a:t>
            </a:r>
            <a:endParaRPr kumimoji="0" lang="en-GB" sz="3600" b="1" i="0" u="none"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7" name="Text Box 7"/>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sp>
        <p:nvSpPr>
          <p:cNvPr id="30729" name="Rectangle 9"/>
          <p:cNvSpPr>
            <a:spLocks noGrp="1" noChangeArrowheads="1"/>
          </p:cNvSpPr>
          <p:nvPr>
            <p:ph type="body" idx="1"/>
          </p:nvPr>
        </p:nvSpPr>
        <p:spPr>
          <a:xfrm>
            <a:off x="457200" y="1600200"/>
            <a:ext cx="5181600" cy="5257800"/>
          </a:xfrm>
        </p:spPr>
        <p:txBody>
          <a:bodyPr/>
          <a:lstStyle/>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cs typeface="Times New Roman" pitchFamily="18" charset="0"/>
              </a:rPr>
              <a:t>The star topology is the most commonly used architecture in Ethernet LANs. </a:t>
            </a: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cs typeface="Times New Roman" pitchFamily="18" charset="0"/>
              </a:rPr>
              <a:t>When installed, the star topology resembles spokes in a bicycle wheel.</a:t>
            </a: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cs typeface="Times New Roman" pitchFamily="18" charset="0"/>
              </a:rPr>
              <a:t>Larger networks use the extended star topology also called tree topology. When used with network devices that filter frames or packets, like bridges, switches, and routers, this topology significantly reduces the traffic on the wires by sending packets only to the wires of the destination host.</a:t>
            </a:r>
          </a:p>
        </p:txBody>
      </p:sp>
      <p:pic>
        <p:nvPicPr>
          <p:cNvPr id="30730" name="Picture 10" descr="565star"/>
          <p:cNvPicPr>
            <a:picLocks noChangeAspect="1" noChangeArrowheads="1"/>
          </p:cNvPicPr>
          <p:nvPr/>
        </p:nvPicPr>
        <p:blipFill>
          <a:blip r:embed="rId4"/>
          <a:srcRect/>
          <a:stretch>
            <a:fillRect/>
          </a:stretch>
        </p:blipFill>
        <p:spPr bwMode="auto">
          <a:xfrm>
            <a:off x="5776913" y="1798637"/>
            <a:ext cx="2300287" cy="2185988"/>
          </a:xfrm>
          <a:prstGeom prst="rect">
            <a:avLst/>
          </a:prstGeom>
          <a:noFill/>
          <a:ln w="9525">
            <a:noFill/>
            <a:miter lim="800000"/>
            <a:headEnd/>
            <a:tailEnd/>
          </a:ln>
        </p:spPr>
      </p:pic>
      <p:pic>
        <p:nvPicPr>
          <p:cNvPr id="30731" name="Picture 11" descr="566estar"/>
          <p:cNvPicPr>
            <a:picLocks noChangeAspect="1" noChangeArrowheads="1"/>
          </p:cNvPicPr>
          <p:nvPr/>
        </p:nvPicPr>
        <p:blipFill>
          <a:blip r:embed="rId5"/>
          <a:srcRect/>
          <a:stretch>
            <a:fillRect/>
          </a:stretch>
        </p:blipFill>
        <p:spPr bwMode="auto">
          <a:xfrm>
            <a:off x="5856288" y="4137025"/>
            <a:ext cx="2143125" cy="2187575"/>
          </a:xfrm>
          <a:prstGeom prst="rect">
            <a:avLst/>
          </a:prstGeom>
          <a:noFill/>
          <a:ln w="9525">
            <a:noFill/>
            <a:miter lim="800000"/>
            <a:headEnd/>
            <a:tailEnd/>
          </a:ln>
        </p:spPr>
      </p:pic>
      <p:sp>
        <p:nvSpPr>
          <p:cNvPr id="12"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
        <p:nvSpPr>
          <p:cNvPr id="13" name="Rectangle 2"/>
          <p:cNvSpPr txBox="1">
            <a:spLocks noChangeArrowheads="1"/>
          </p:cNvSpPr>
          <p:nvPr/>
        </p:nvSpPr>
        <p:spPr>
          <a:xfrm>
            <a:off x="2209800" y="990600"/>
            <a:ext cx="4724400" cy="685800"/>
          </a:xfrm>
          <a:prstGeom prst="rect">
            <a:avLst/>
          </a:prstGeom>
          <a:solidFill>
            <a:srgbClr val="FFFF00"/>
          </a:solidFill>
          <a:ln/>
        </p:spPr>
        <p:txBody>
          <a:bodyPr vert="horz" lIns="0" tIns="0" rIns="0" bIns="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3600" b="1" i="0" u="none" strike="noStrike" kern="1200" cap="none" spc="0" normalizeH="0" baseline="0" noProof="0" dirty="0" smtClean="0">
                <a:ln>
                  <a:noFill/>
                </a:ln>
                <a:effectLst/>
                <a:uLnTx/>
                <a:uFillTx/>
                <a:latin typeface="Arial" pitchFamily="34" charset="0"/>
                <a:ea typeface="+mj-ea"/>
                <a:cs typeface="Arial" pitchFamily="34" charset="0"/>
              </a:rPr>
              <a:t>Star &amp; Tree Topology</a:t>
            </a:r>
            <a:endParaRPr kumimoji="0" lang="en-GB" sz="3600" b="1" i="0" u="none"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Text Box 7"/>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dirty="0">
                <a:solidFill>
                  <a:schemeClr val="bg1"/>
                </a:solidFill>
              </a:rPr>
              <a:t>Introduction to Computer Networks</a:t>
            </a:r>
          </a:p>
        </p:txBody>
      </p:sp>
      <p:sp>
        <p:nvSpPr>
          <p:cNvPr id="32777" name="Rectangle 9"/>
          <p:cNvSpPr>
            <a:spLocks noGrp="1" noChangeArrowheads="1"/>
          </p:cNvSpPr>
          <p:nvPr>
            <p:ph type="body" idx="1"/>
          </p:nvPr>
        </p:nvSpPr>
        <p:spPr>
          <a:xfrm>
            <a:off x="457200" y="1600200"/>
            <a:ext cx="5562600" cy="5257800"/>
          </a:xfrm>
        </p:spPr>
        <p:txBody>
          <a:bodyPr/>
          <a:lstStyle/>
          <a:p>
            <a:pPr marL="392113" indent="-293688" algn="just" defTabSz="414338">
              <a:lnSpc>
                <a:spcPct val="90000"/>
              </a:lnSpc>
              <a:spcBef>
                <a:spcPct val="50000"/>
              </a:spcBef>
              <a:buClr>
                <a:srgbClr val="CC0000"/>
              </a:buClr>
              <a:buFont typeface="Wingdings" pitchFamily="2" charset="2"/>
              <a:buBlip>
                <a:blip r:embed="rId3"/>
              </a:buBlip>
            </a:pPr>
            <a:r>
              <a:rPr lang="en-US" sz="2400" b="1">
                <a:solidFill>
                  <a:srgbClr val="000066"/>
                </a:solidFill>
                <a:cs typeface="Times New Roman" pitchFamily="18" charset="0"/>
              </a:rPr>
              <a:t>A frame travels around the ring, stopping at each node. If a node wants to transmit data, it adds the data as well as the destination address to the frame. </a:t>
            </a:r>
          </a:p>
          <a:p>
            <a:pPr marL="392113" indent="-293688" algn="just" defTabSz="414338">
              <a:lnSpc>
                <a:spcPct val="90000"/>
              </a:lnSpc>
              <a:spcBef>
                <a:spcPct val="50000"/>
              </a:spcBef>
              <a:buClr>
                <a:srgbClr val="CC0000"/>
              </a:buClr>
              <a:buFont typeface="Wingdings" pitchFamily="2" charset="2"/>
              <a:buBlip>
                <a:blip r:embed="rId3"/>
              </a:buBlip>
            </a:pPr>
            <a:r>
              <a:rPr lang="en-US" sz="2400" b="1">
                <a:solidFill>
                  <a:srgbClr val="000066"/>
                </a:solidFill>
                <a:cs typeface="Times New Roman" pitchFamily="18" charset="0"/>
              </a:rPr>
              <a:t>The frame then continues around the ring until it finds the destination node, which takes the data out of the frame. </a:t>
            </a:r>
          </a:p>
          <a:p>
            <a:pPr marL="782638" lvl="1" indent="-260350" algn="just" defTabSz="414338">
              <a:lnSpc>
                <a:spcPct val="90000"/>
              </a:lnSpc>
              <a:spcBef>
                <a:spcPct val="50000"/>
              </a:spcBef>
              <a:buClr>
                <a:srgbClr val="CC0000"/>
              </a:buClr>
              <a:buFont typeface="Wingdings" pitchFamily="2" charset="2"/>
              <a:buBlip>
                <a:blip r:embed="rId3"/>
              </a:buBlip>
            </a:pPr>
            <a:r>
              <a:rPr lang="en-US" sz="2400">
                <a:solidFill>
                  <a:srgbClr val="000066"/>
                </a:solidFill>
                <a:cs typeface="Times New Roman" pitchFamily="18" charset="0"/>
              </a:rPr>
              <a:t>Single ring – All the devices on the network share a single cable</a:t>
            </a:r>
            <a:r>
              <a:rPr lang="en-US" sz="2400">
                <a:solidFill>
                  <a:srgbClr val="000066"/>
                </a:solidFill>
              </a:rPr>
              <a:t> </a:t>
            </a:r>
          </a:p>
          <a:p>
            <a:pPr marL="782638" lvl="1" indent="-260350" algn="just" defTabSz="414338">
              <a:lnSpc>
                <a:spcPct val="90000"/>
              </a:lnSpc>
              <a:spcBef>
                <a:spcPct val="50000"/>
              </a:spcBef>
              <a:buClr>
                <a:srgbClr val="CC0000"/>
              </a:buClr>
              <a:buFont typeface="Wingdings" pitchFamily="2" charset="2"/>
              <a:buBlip>
                <a:blip r:embed="rId3"/>
              </a:buBlip>
            </a:pPr>
            <a:r>
              <a:rPr lang="en-US" sz="2400">
                <a:solidFill>
                  <a:srgbClr val="000066"/>
                </a:solidFill>
                <a:cs typeface="Times New Roman" pitchFamily="18" charset="0"/>
              </a:rPr>
              <a:t>Dual ring – The dual ring topology allows data to be sent in both directions. </a:t>
            </a:r>
          </a:p>
        </p:txBody>
      </p:sp>
      <p:pic>
        <p:nvPicPr>
          <p:cNvPr id="32778" name="Picture 10" descr="563ring"/>
          <p:cNvPicPr>
            <a:picLocks noChangeAspect="1" noChangeArrowheads="1"/>
          </p:cNvPicPr>
          <p:nvPr/>
        </p:nvPicPr>
        <p:blipFill>
          <a:blip r:embed="rId4"/>
          <a:srcRect/>
          <a:stretch>
            <a:fillRect/>
          </a:stretch>
        </p:blipFill>
        <p:spPr bwMode="auto">
          <a:xfrm>
            <a:off x="6159500" y="1798637"/>
            <a:ext cx="2563813" cy="2185988"/>
          </a:xfrm>
          <a:prstGeom prst="rect">
            <a:avLst/>
          </a:prstGeom>
          <a:noFill/>
          <a:ln w="9525">
            <a:noFill/>
            <a:miter lim="800000"/>
            <a:headEnd/>
            <a:tailEnd/>
          </a:ln>
        </p:spPr>
      </p:pic>
      <p:pic>
        <p:nvPicPr>
          <p:cNvPr id="32779" name="Picture 11" descr="564dring"/>
          <p:cNvPicPr>
            <a:picLocks noChangeAspect="1" noChangeArrowheads="1"/>
          </p:cNvPicPr>
          <p:nvPr/>
        </p:nvPicPr>
        <p:blipFill>
          <a:blip r:embed="rId5"/>
          <a:srcRect/>
          <a:stretch>
            <a:fillRect/>
          </a:stretch>
        </p:blipFill>
        <p:spPr bwMode="auto">
          <a:xfrm>
            <a:off x="6043613" y="4137025"/>
            <a:ext cx="2795587" cy="2187575"/>
          </a:xfrm>
          <a:prstGeom prst="rect">
            <a:avLst/>
          </a:prstGeom>
          <a:noFill/>
          <a:ln w="9525">
            <a:noFill/>
            <a:miter lim="800000"/>
            <a:headEnd/>
            <a:tailEnd/>
          </a:ln>
        </p:spPr>
      </p:pic>
      <p:sp>
        <p:nvSpPr>
          <p:cNvPr id="13"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
        <p:nvSpPr>
          <p:cNvPr id="15" name="Rectangle 2"/>
          <p:cNvSpPr>
            <a:spLocks noGrp="1" noChangeArrowheads="1"/>
          </p:cNvSpPr>
          <p:nvPr>
            <p:ph type="title"/>
          </p:nvPr>
        </p:nvSpPr>
        <p:spPr>
          <a:xfrm>
            <a:off x="2209800" y="990600"/>
            <a:ext cx="4724400" cy="685800"/>
          </a:xfrm>
          <a:solidFill>
            <a:srgbClr val="FFFF00"/>
          </a:solidFill>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smtClean="0">
                <a:latin typeface="Arial" pitchFamily="34" charset="0"/>
                <a:cs typeface="Arial" pitchFamily="34" charset="0"/>
              </a:rPr>
              <a:t>Ring </a:t>
            </a:r>
            <a:r>
              <a:rPr lang="en-US" sz="3600" b="1" dirty="0">
                <a:latin typeface="Arial" pitchFamily="34" charset="0"/>
                <a:cs typeface="Arial" pitchFamily="34" charset="0"/>
              </a:rPr>
              <a:t>Topology</a:t>
            </a:r>
            <a:endParaRPr lang="en-GB" sz="36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sz="half" idx="1"/>
          </p:nvPr>
        </p:nvSpPr>
        <p:spPr>
          <a:xfrm>
            <a:off x="457200" y="1600200"/>
            <a:ext cx="4038600" cy="5257800"/>
          </a:xfrm>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1600" b="1">
              <a:solidFill>
                <a:srgbClr val="000066"/>
              </a:solidFill>
            </a:endParaRPr>
          </a:p>
          <a:p>
            <a:pPr marL="392113" indent="-293688" algn="just" defTabSz="414338">
              <a:lnSpc>
                <a:spcPct val="80000"/>
              </a:lnSpc>
              <a:spcBef>
                <a:spcPct val="50000"/>
              </a:spcBef>
              <a:buClr>
                <a:srgbClr val="CC0000"/>
              </a:buClr>
              <a:buFont typeface="Wingdings" pitchFamily="2" charset="2"/>
              <a:buBlip>
                <a:blip r:embed="rId3"/>
              </a:buBlip>
            </a:pPr>
            <a:r>
              <a:rPr lang="en-US" sz="2400" b="1">
                <a:solidFill>
                  <a:srgbClr val="000066"/>
                </a:solidFill>
                <a:cs typeface="Times New Roman" pitchFamily="18" charset="0"/>
              </a:rPr>
              <a:t>The mesh topology connects all devices (nodes) to each other for redundancy and fault tolerance. </a:t>
            </a:r>
          </a:p>
          <a:p>
            <a:pPr marL="392113" indent="-293688" algn="just" defTabSz="414338">
              <a:lnSpc>
                <a:spcPct val="80000"/>
              </a:lnSpc>
              <a:spcBef>
                <a:spcPct val="50000"/>
              </a:spcBef>
              <a:buClr>
                <a:srgbClr val="CC0000"/>
              </a:buClr>
              <a:buFont typeface="Wingdings" pitchFamily="2" charset="2"/>
              <a:buBlip>
                <a:blip r:embed="rId3"/>
              </a:buBlip>
            </a:pPr>
            <a:r>
              <a:rPr lang="en-US" sz="2400" b="1">
                <a:solidFill>
                  <a:srgbClr val="000066"/>
                </a:solidFill>
                <a:cs typeface="Times New Roman" pitchFamily="18" charset="0"/>
              </a:rPr>
              <a:t>It is used in WANs to interconnect LANs and for mission critical networks like those used by banks and financial institutions. </a:t>
            </a:r>
          </a:p>
          <a:p>
            <a:pPr marL="392113" indent="-293688" algn="just" defTabSz="414338">
              <a:lnSpc>
                <a:spcPct val="80000"/>
              </a:lnSpc>
              <a:spcBef>
                <a:spcPct val="50000"/>
              </a:spcBef>
              <a:buClr>
                <a:srgbClr val="CC0000"/>
              </a:buClr>
              <a:buFont typeface="Wingdings" pitchFamily="2" charset="2"/>
              <a:buBlip>
                <a:blip r:embed="rId3"/>
              </a:buBlip>
            </a:pPr>
            <a:r>
              <a:rPr lang="en-US" sz="2400" b="1">
                <a:solidFill>
                  <a:srgbClr val="000066"/>
                </a:solidFill>
                <a:cs typeface="Times New Roman" pitchFamily="18" charset="0"/>
              </a:rPr>
              <a:t>Implementing the mesh topology is expensive and difficult.</a:t>
            </a:r>
            <a:r>
              <a:rPr lang="en-US" sz="2400" b="1">
                <a:solidFill>
                  <a:srgbClr val="000066"/>
                </a:solidFill>
              </a:rPr>
              <a:t> </a:t>
            </a:r>
          </a:p>
        </p:txBody>
      </p:sp>
      <p:pic>
        <p:nvPicPr>
          <p:cNvPr id="34826" name="Picture 10" descr="569mesh"/>
          <p:cNvPicPr>
            <a:picLocks noGrp="1" noChangeAspect="1" noChangeArrowheads="1"/>
          </p:cNvPicPr>
          <p:nvPr>
            <p:ph sz="half" idx="2"/>
          </p:nvPr>
        </p:nvPicPr>
        <p:blipFill>
          <a:blip r:embed="rId4"/>
          <a:srcRect/>
          <a:stretch>
            <a:fillRect/>
          </a:stretch>
        </p:blipFill>
        <p:spPr>
          <a:xfrm>
            <a:off x="4748213" y="2481263"/>
            <a:ext cx="3838575" cy="2762250"/>
          </a:xfrm>
          <a:noFill/>
          <a:ln/>
        </p:spPr>
      </p:pic>
      <p:sp>
        <p:nvSpPr>
          <p:cNvPr id="11"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
        <p:nvSpPr>
          <p:cNvPr id="13" name="Rectangle 2"/>
          <p:cNvSpPr>
            <a:spLocks noGrp="1" noChangeArrowheads="1"/>
          </p:cNvSpPr>
          <p:nvPr>
            <p:ph type="title"/>
          </p:nvPr>
        </p:nvSpPr>
        <p:spPr>
          <a:xfrm>
            <a:off x="2209800" y="990600"/>
            <a:ext cx="4724400" cy="685800"/>
          </a:xfrm>
          <a:solidFill>
            <a:srgbClr val="FFFF00"/>
          </a:solidFill>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600" b="1" dirty="0" smtClean="0">
                <a:latin typeface="Arial" pitchFamily="34" charset="0"/>
                <a:cs typeface="Arial" pitchFamily="34" charset="0"/>
              </a:rPr>
              <a:t>Mesh </a:t>
            </a:r>
            <a:r>
              <a:rPr lang="en-US" sz="3600" b="1" dirty="0">
                <a:latin typeface="Arial" pitchFamily="34" charset="0"/>
                <a:cs typeface="Arial" pitchFamily="34" charset="0"/>
              </a:rPr>
              <a:t>Topology</a:t>
            </a:r>
            <a:endParaRPr lang="en-GB" sz="36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3" name="Rectangle 5"/>
          <p:cNvSpPr>
            <a:spLocks noChangeArrowheads="1"/>
          </p:cNvSpPr>
          <p:nvPr/>
        </p:nvSpPr>
        <p:spPr bwMode="auto">
          <a:xfrm>
            <a:off x="2743200" y="1066800"/>
            <a:ext cx="3816174" cy="643766"/>
          </a:xfrm>
          <a:prstGeom prst="rect">
            <a:avLst/>
          </a:prstGeom>
          <a:solidFill>
            <a:srgbClr val="FFFF00"/>
          </a:solidFill>
          <a:ln w="12700">
            <a:noFill/>
            <a:miter lim="800000"/>
            <a:headEnd/>
            <a:tailEnd/>
          </a:ln>
          <a:effectLst/>
        </p:spPr>
        <p:txBody>
          <a:bodyPr wrap="none" lIns="90488" tIns="44450" rIns="90488" bIns="44450">
            <a:spAutoFit/>
          </a:bodyPr>
          <a:lstStyle/>
          <a:p>
            <a:pPr algn="l"/>
            <a:r>
              <a:rPr lang="en-US" sz="3600" b="1" dirty="0">
                <a:latin typeface="Arial" pitchFamily="34" charset="0"/>
                <a:cs typeface="Arial" pitchFamily="34" charset="0"/>
              </a:rPr>
              <a:t>Hybrid Topology</a:t>
            </a:r>
          </a:p>
        </p:txBody>
      </p:sp>
      <p:pic>
        <p:nvPicPr>
          <p:cNvPr id="826374" name="Picture 6"/>
          <p:cNvPicPr>
            <a:picLocks noChangeArrowheads="1"/>
          </p:cNvPicPr>
          <p:nvPr/>
        </p:nvPicPr>
        <p:blipFill>
          <a:blip r:embed="rId2"/>
          <a:srcRect/>
          <a:stretch>
            <a:fillRect/>
          </a:stretch>
        </p:blipFill>
        <p:spPr bwMode="auto">
          <a:xfrm>
            <a:off x="228600" y="1981200"/>
            <a:ext cx="8569325" cy="3560763"/>
          </a:xfrm>
          <a:prstGeom prst="rect">
            <a:avLst/>
          </a:prstGeom>
          <a:noFill/>
          <a:ln w="12700">
            <a:noFill/>
            <a:miter lim="800000"/>
            <a:headEnd/>
            <a:tailEnd/>
          </a:ln>
          <a:effectLst/>
        </p:spPr>
      </p:pic>
      <p:sp>
        <p:nvSpPr>
          <p:cNvPr id="6"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008188" y="990600"/>
            <a:ext cx="5078412" cy="6096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latin typeface="Arial" pitchFamily="34" charset="0"/>
                <a:cs typeface="Arial" pitchFamily="34" charset="0"/>
              </a:rPr>
              <a:t>Network Components</a:t>
            </a:r>
            <a:endParaRPr lang="en-GB" sz="4000" b="1" dirty="0">
              <a:latin typeface="Arial" pitchFamily="34" charset="0"/>
              <a:cs typeface="Arial" pitchFamily="34" charset="0"/>
            </a:endParaRPr>
          </a:p>
        </p:txBody>
      </p:sp>
      <p:sp>
        <p:nvSpPr>
          <p:cNvPr id="36871" name="Text Box 7"/>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sp>
        <p:nvSpPr>
          <p:cNvPr id="36873" name="Rectangle 9"/>
          <p:cNvSpPr>
            <a:spLocks noGrp="1" noChangeArrowheads="1"/>
          </p:cNvSpPr>
          <p:nvPr>
            <p:ph type="body" idx="1"/>
          </p:nvPr>
        </p:nvSpPr>
        <p:spPr>
          <a:xfrm>
            <a:off x="457200" y="1600200"/>
            <a:ext cx="8229600" cy="4724400"/>
          </a:xfrm>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400" b="1" dirty="0">
              <a:solidFill>
                <a:srgbClr val="000066"/>
              </a:solidFill>
            </a:endParaRPr>
          </a:p>
          <a:p>
            <a:pPr marL="914400" indent="-815975" defTabSz="414338">
              <a:lnSpc>
                <a:spcPct val="150000"/>
              </a:lnSpc>
              <a:spcBef>
                <a:spcPct val="50000"/>
              </a:spcBef>
              <a:buClr>
                <a:srgbClr val="CC0000"/>
              </a:buClr>
              <a:buFont typeface="Wingdings" pitchFamily="2" charset="2"/>
              <a:buBlip>
                <a:blip r:embed="rId3"/>
              </a:buBlip>
            </a:pPr>
            <a:r>
              <a:rPr lang="en-US" sz="2400" b="1" dirty="0">
                <a:solidFill>
                  <a:srgbClr val="000066"/>
                </a:solidFill>
              </a:rPr>
              <a:t>Physical Media</a:t>
            </a:r>
          </a:p>
          <a:p>
            <a:pPr marL="914400" indent="-815975" defTabSz="414338">
              <a:lnSpc>
                <a:spcPct val="150000"/>
              </a:lnSpc>
              <a:spcBef>
                <a:spcPct val="50000"/>
              </a:spcBef>
              <a:buClr>
                <a:srgbClr val="CC0000"/>
              </a:buClr>
              <a:buFont typeface="Wingdings" pitchFamily="2" charset="2"/>
              <a:buBlip>
                <a:blip r:embed="rId3"/>
              </a:buBlip>
            </a:pPr>
            <a:r>
              <a:rPr lang="en-US" sz="2400" b="1" dirty="0">
                <a:solidFill>
                  <a:srgbClr val="000066"/>
                </a:solidFill>
              </a:rPr>
              <a:t>Interconnecting Devices</a:t>
            </a:r>
          </a:p>
          <a:p>
            <a:pPr marL="914400" indent="-815975" defTabSz="414338">
              <a:lnSpc>
                <a:spcPct val="150000"/>
              </a:lnSpc>
              <a:spcBef>
                <a:spcPct val="50000"/>
              </a:spcBef>
              <a:buClr>
                <a:srgbClr val="CC0000"/>
              </a:buClr>
              <a:buFont typeface="Wingdings" pitchFamily="2" charset="2"/>
              <a:buBlip>
                <a:blip r:embed="rId3"/>
              </a:buBlip>
            </a:pPr>
            <a:r>
              <a:rPr lang="en-US" sz="2400" b="1" dirty="0">
                <a:solidFill>
                  <a:srgbClr val="000066"/>
                </a:solidFill>
              </a:rPr>
              <a:t>Computers</a:t>
            </a:r>
          </a:p>
          <a:p>
            <a:pPr marL="914400" indent="-815975" defTabSz="414338">
              <a:lnSpc>
                <a:spcPct val="150000"/>
              </a:lnSpc>
              <a:spcBef>
                <a:spcPct val="50000"/>
              </a:spcBef>
              <a:buClr>
                <a:srgbClr val="CC0000"/>
              </a:buClr>
              <a:buFont typeface="Wingdings" pitchFamily="2" charset="2"/>
              <a:buBlip>
                <a:blip r:embed="rId3"/>
              </a:buBlip>
            </a:pPr>
            <a:r>
              <a:rPr lang="en-US" sz="2400" b="1" dirty="0">
                <a:solidFill>
                  <a:srgbClr val="000066"/>
                </a:solidFill>
              </a:rPr>
              <a:t>Networking Software</a:t>
            </a:r>
          </a:p>
          <a:p>
            <a:pPr marL="914400" indent="-815975" defTabSz="414338">
              <a:lnSpc>
                <a:spcPct val="150000"/>
              </a:lnSpc>
              <a:spcBef>
                <a:spcPct val="50000"/>
              </a:spcBef>
              <a:buClr>
                <a:srgbClr val="CC0000"/>
              </a:buClr>
              <a:buFont typeface="Wingdings" pitchFamily="2" charset="2"/>
              <a:buBlip>
                <a:blip r:embed="rId3"/>
              </a:buBlip>
            </a:pPr>
            <a:r>
              <a:rPr lang="en-US" sz="2400" b="1" dirty="0">
                <a:solidFill>
                  <a:srgbClr val="000066"/>
                </a:solidFill>
              </a:rPr>
              <a:t>Applications</a:t>
            </a: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438400" y="1066800"/>
            <a:ext cx="4191000" cy="6858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latin typeface="Arial" pitchFamily="34" charset="0"/>
                <a:cs typeface="Arial" pitchFamily="34" charset="0"/>
              </a:rPr>
              <a:t>Networking Media</a:t>
            </a:r>
            <a:endParaRPr lang="en-GB" sz="4000" b="1" dirty="0">
              <a:latin typeface="Arial" pitchFamily="34" charset="0"/>
              <a:cs typeface="Arial" pitchFamily="34" charset="0"/>
            </a:endParaRPr>
          </a:p>
        </p:txBody>
      </p:sp>
      <p:sp>
        <p:nvSpPr>
          <p:cNvPr id="38915" name="Rectangle 3"/>
          <p:cNvSpPr>
            <a:spLocks noGrp="1" noChangeArrowheads="1"/>
          </p:cNvSpPr>
          <p:nvPr>
            <p:ph type="body" sz="half" idx="1"/>
          </p:nvPr>
        </p:nvSpPr>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000" b="1" dirty="0">
              <a:solidFill>
                <a:srgbClr val="000066"/>
              </a:solidFill>
            </a:endParaRPr>
          </a:p>
          <a:p>
            <a:pPr marL="392113" indent="-293688" algn="just" defTabSz="414338">
              <a:lnSpc>
                <a:spcPct val="80000"/>
              </a:lnSpc>
              <a:spcBef>
                <a:spcPct val="50000"/>
              </a:spcBef>
              <a:buClr>
                <a:srgbClr val="CC0000"/>
              </a:buClr>
              <a:buFont typeface="Wingdings" pitchFamily="2" charset="2"/>
              <a:buBlip>
                <a:blip r:embed="rId3"/>
              </a:buBlip>
            </a:pPr>
            <a:r>
              <a:rPr lang="en-US" sz="2400" b="1" dirty="0">
                <a:solidFill>
                  <a:srgbClr val="000066"/>
                </a:solidFill>
                <a:cs typeface="Times New Roman" pitchFamily="18" charset="0"/>
              </a:rPr>
              <a:t>Networking media can be defined simply as the means by which signals (data) are sent from one computer to another (either by cable or wireless means).</a:t>
            </a:r>
          </a:p>
        </p:txBody>
      </p:sp>
      <p:sp>
        <p:nvSpPr>
          <p:cNvPr id="38920" name="Text Box 8"/>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pic>
        <p:nvPicPr>
          <p:cNvPr id="38922" name="Picture 10"/>
          <p:cNvPicPr>
            <a:picLocks noGrp="1" noChangeAspect="1" noChangeArrowheads="1"/>
          </p:cNvPicPr>
          <p:nvPr>
            <p:ph sz="half" idx="2"/>
          </p:nvPr>
        </p:nvPicPr>
        <p:blipFill>
          <a:blip r:embed="rId4"/>
          <a:srcRect l="6400" t="15854" r="1866" b="3659"/>
          <a:stretch>
            <a:fillRect/>
          </a:stretch>
        </p:blipFill>
        <p:spPr>
          <a:xfrm>
            <a:off x="4881563" y="2300288"/>
            <a:ext cx="3571875" cy="3124200"/>
          </a:xfrm>
          <a:noFill/>
          <a:ln/>
        </p:spPr>
      </p:pic>
      <p:sp>
        <p:nvSpPr>
          <p:cNvPr id="11"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362200" y="979488"/>
            <a:ext cx="4406900" cy="696912"/>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latin typeface="Arial" pitchFamily="34" charset="0"/>
                <a:cs typeface="Arial" pitchFamily="34" charset="0"/>
              </a:rPr>
              <a:t>Networking Devices</a:t>
            </a:r>
            <a:endParaRPr lang="en-GB" sz="4000" b="1" dirty="0">
              <a:latin typeface="Arial" pitchFamily="34" charset="0"/>
              <a:cs typeface="Arial" pitchFamily="34" charset="0"/>
            </a:endParaRPr>
          </a:p>
        </p:txBody>
      </p:sp>
      <p:sp>
        <p:nvSpPr>
          <p:cNvPr id="40967" name="Text Box 7"/>
          <p:cNvSpPr txBox="1">
            <a:spLocks noChangeArrowheads="1"/>
          </p:cNvSpPr>
          <p:nvPr/>
        </p:nvSpPr>
        <p:spPr bwMode="auto">
          <a:xfrm>
            <a:off x="123825" y="104775"/>
            <a:ext cx="5819775" cy="5778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endParaRPr lang="en-GB" sz="2000" b="1">
              <a:solidFill>
                <a:schemeClr val="bg1"/>
              </a:solidFill>
              <a:latin typeface="Times" pitchFamily="18" charset="0"/>
            </a:endParaRPr>
          </a:p>
        </p:txBody>
      </p:sp>
      <p:sp>
        <p:nvSpPr>
          <p:cNvPr id="40969" name="Rectangle 9"/>
          <p:cNvSpPr>
            <a:spLocks noGrp="1" noChangeArrowheads="1"/>
          </p:cNvSpPr>
          <p:nvPr>
            <p:ph type="body" idx="1"/>
          </p:nvPr>
        </p:nvSpPr>
        <p:spPr>
          <a:xfrm>
            <a:off x="457200" y="1600200"/>
            <a:ext cx="4572000" cy="5257800"/>
          </a:xfrm>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400" b="1">
              <a:solidFill>
                <a:srgbClr val="000066"/>
              </a:solidFill>
            </a:endParaRPr>
          </a:p>
          <a:p>
            <a:pPr marL="392113" indent="-293688" algn="just" defTabSz="414338">
              <a:lnSpc>
                <a:spcPct val="80000"/>
              </a:lnSpc>
              <a:buClr>
                <a:srgbClr val="CC0000"/>
              </a:buClr>
              <a:buFont typeface="Wingdings" pitchFamily="2" charset="2"/>
              <a:buBlip>
                <a:blip r:embed="rId3"/>
              </a:buBlip>
            </a:pPr>
            <a:r>
              <a:rPr lang="en-US" sz="2400" b="1">
                <a:solidFill>
                  <a:srgbClr val="000066"/>
                </a:solidFill>
              </a:rPr>
              <a:t>HUB, Switches, Routers, Wireless Access Points, Modems etc.</a:t>
            </a:r>
          </a:p>
        </p:txBody>
      </p:sp>
      <p:pic>
        <p:nvPicPr>
          <p:cNvPr id="40970" name="Picture 10" descr="PC620939"/>
          <p:cNvPicPr>
            <a:picLocks noChangeAspect="1" noChangeArrowheads="1"/>
          </p:cNvPicPr>
          <p:nvPr/>
        </p:nvPicPr>
        <p:blipFill>
          <a:blip r:embed="rId4"/>
          <a:srcRect/>
          <a:stretch>
            <a:fillRect/>
          </a:stretch>
        </p:blipFill>
        <p:spPr bwMode="auto">
          <a:xfrm>
            <a:off x="5038725" y="2114550"/>
            <a:ext cx="3876675" cy="1162050"/>
          </a:xfrm>
          <a:prstGeom prst="rect">
            <a:avLst/>
          </a:prstGeom>
          <a:noFill/>
          <a:ln w="9525">
            <a:noFill/>
            <a:miter lim="800000"/>
            <a:headEnd/>
            <a:tailEnd/>
          </a:ln>
        </p:spPr>
      </p:pic>
      <p:pic>
        <p:nvPicPr>
          <p:cNvPr id="40971" name="Picture 11"/>
          <p:cNvPicPr>
            <a:picLocks noChangeAspect="1" noChangeArrowheads="1"/>
          </p:cNvPicPr>
          <p:nvPr/>
        </p:nvPicPr>
        <p:blipFill>
          <a:blip r:embed="rId5"/>
          <a:srcRect t="18462" r="5984" b="10428"/>
          <a:stretch>
            <a:fillRect/>
          </a:stretch>
        </p:blipFill>
        <p:spPr bwMode="auto">
          <a:xfrm>
            <a:off x="5289550" y="3938588"/>
            <a:ext cx="3373438" cy="2187575"/>
          </a:xfrm>
          <a:prstGeom prst="rect">
            <a:avLst/>
          </a:prstGeom>
          <a:noFill/>
          <a:ln w="9525">
            <a:noFill/>
            <a:miter lim="800000"/>
            <a:headEnd/>
            <a:tailEnd/>
          </a:ln>
        </p:spPr>
      </p:pic>
      <p:sp>
        <p:nvSpPr>
          <p:cNvPr id="12" name="Rectangle 2"/>
          <p:cNvSpPr txBox="1">
            <a:spLocks noChangeArrowheads="1"/>
          </p:cNvSpPr>
          <p:nvPr/>
        </p:nvSpPr>
        <p:spPr>
          <a:xfrm>
            <a:off x="457200" y="228600"/>
            <a:ext cx="8229600" cy="1066800"/>
          </a:xfrm>
          <a:prstGeom prst="rect">
            <a:avLst/>
          </a:prstGeom>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400" b="1" i="0" u="sng" strike="noStrike" kern="1200" cap="none" spc="0" normalizeH="0" baseline="0" noProof="0" dirty="0" smtClean="0">
                <a:ln>
                  <a:noFill/>
                </a:ln>
                <a:effectLst/>
                <a:uLnTx/>
                <a:uFillTx/>
                <a:latin typeface="Arial" pitchFamily="34" charset="0"/>
                <a:ea typeface="+mj-ea"/>
                <a:cs typeface="Arial" pitchFamily="34" charset="0"/>
              </a:rPr>
              <a:t>Computer Networks</a:t>
            </a:r>
            <a:endParaRPr kumimoji="0" lang="en-GB" sz="4400" b="1" i="0" u="sng" strike="noStrike" kern="1200" cap="none" spc="0" normalizeH="0" baseline="0" noProof="0" dirty="0">
              <a:ln>
                <a:noFill/>
              </a:ln>
              <a:effectLst/>
              <a:uLnTx/>
              <a:uFillTx/>
              <a:latin typeface="Arial" pitchFamily="34" charset="0"/>
              <a:ea typeface="+mj-ea"/>
              <a:cs typeface="Arial" pitchFamily="34" charset="0"/>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685800"/>
            <a:ext cx="8229600" cy="1066800"/>
          </a:xfrm>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t>Applications</a:t>
            </a:r>
            <a:endParaRPr lang="en-GB" sz="4000" b="1" dirty="0"/>
          </a:p>
        </p:txBody>
      </p:sp>
      <p:sp>
        <p:nvSpPr>
          <p:cNvPr id="47107" name="Rectangle 3"/>
          <p:cNvSpPr>
            <a:spLocks noGrp="1" noChangeArrowheads="1"/>
          </p:cNvSpPr>
          <p:nvPr>
            <p:ph type="body" sz="half" idx="1"/>
          </p:nvPr>
        </p:nvSpPr>
        <p:spPr>
          <a:xfrm>
            <a:off x="457200" y="1600200"/>
            <a:ext cx="4953000" cy="4525963"/>
          </a:xfrm>
        </p:spPr>
        <p:txBody>
          <a:bodyPr/>
          <a:lstStyle/>
          <a:p>
            <a:pPr marL="392113" indent="-293688" defTabSz="414338">
              <a:lnSpc>
                <a:spcPct val="80000"/>
              </a:lnSpc>
              <a:spcBef>
                <a:spcPct val="50000"/>
              </a:spcBef>
              <a:buClr>
                <a:srgbClr val="CC0000"/>
              </a:buClr>
              <a:buFont typeface="Wingdings" pitchFamily="2" charset="2"/>
              <a:buBlip>
                <a:blip r:embed="rId3"/>
              </a:buBlip>
            </a:pPr>
            <a:endParaRPr lang="en-US" sz="2000" b="1">
              <a:solidFill>
                <a:srgbClr val="000066"/>
              </a:solidFill>
            </a:endParaRPr>
          </a:p>
          <a:p>
            <a:pPr marL="392113" indent="-293688" defTabSz="414338">
              <a:lnSpc>
                <a:spcPct val="80000"/>
              </a:lnSpc>
              <a:buClr>
                <a:srgbClr val="CC0000"/>
              </a:buClr>
              <a:buFont typeface="Wingdings" pitchFamily="2" charset="2"/>
              <a:buBlip>
                <a:blip r:embed="rId3"/>
              </a:buBlip>
            </a:pPr>
            <a:r>
              <a:rPr lang="en-US" sz="2400" b="1">
                <a:solidFill>
                  <a:srgbClr val="000066"/>
                </a:solidFill>
              </a:rPr>
              <a:t>E-mail</a:t>
            </a:r>
          </a:p>
          <a:p>
            <a:pPr marL="392113" indent="-293688" defTabSz="414338">
              <a:lnSpc>
                <a:spcPct val="80000"/>
              </a:lnSpc>
              <a:buClr>
                <a:srgbClr val="CC0000"/>
              </a:buClr>
              <a:buFont typeface="Wingdings" pitchFamily="2" charset="2"/>
              <a:buBlip>
                <a:blip r:embed="rId3"/>
              </a:buBlip>
            </a:pPr>
            <a:r>
              <a:rPr lang="en-US" sz="2400" b="1">
                <a:solidFill>
                  <a:srgbClr val="000066"/>
                </a:solidFill>
              </a:rPr>
              <a:t>Searchable Data (Web Sites)</a:t>
            </a:r>
          </a:p>
          <a:p>
            <a:pPr marL="392113" indent="-293688" defTabSz="414338">
              <a:lnSpc>
                <a:spcPct val="80000"/>
              </a:lnSpc>
              <a:buClr>
                <a:srgbClr val="CC0000"/>
              </a:buClr>
              <a:buFont typeface="Wingdings" pitchFamily="2" charset="2"/>
              <a:buBlip>
                <a:blip r:embed="rId3"/>
              </a:buBlip>
            </a:pPr>
            <a:r>
              <a:rPr lang="en-US" sz="2400" b="1">
                <a:solidFill>
                  <a:srgbClr val="000066"/>
                </a:solidFill>
              </a:rPr>
              <a:t>E-Commerce</a:t>
            </a:r>
          </a:p>
          <a:p>
            <a:pPr marL="392113" indent="-293688" defTabSz="414338">
              <a:lnSpc>
                <a:spcPct val="80000"/>
              </a:lnSpc>
              <a:buClr>
                <a:srgbClr val="CC0000"/>
              </a:buClr>
              <a:buFont typeface="Wingdings" pitchFamily="2" charset="2"/>
              <a:buBlip>
                <a:blip r:embed="rId3"/>
              </a:buBlip>
            </a:pPr>
            <a:r>
              <a:rPr lang="en-US" sz="2400" b="1">
                <a:solidFill>
                  <a:srgbClr val="000066"/>
                </a:solidFill>
              </a:rPr>
              <a:t>News Groups</a:t>
            </a:r>
          </a:p>
          <a:p>
            <a:pPr marL="392113" indent="-293688" defTabSz="414338">
              <a:lnSpc>
                <a:spcPct val="80000"/>
              </a:lnSpc>
              <a:buClr>
                <a:srgbClr val="CC0000"/>
              </a:buClr>
              <a:buFont typeface="Wingdings" pitchFamily="2" charset="2"/>
              <a:buBlip>
                <a:blip r:embed="rId3"/>
              </a:buBlip>
            </a:pPr>
            <a:r>
              <a:rPr lang="en-US" sz="2400" b="1">
                <a:solidFill>
                  <a:srgbClr val="000066"/>
                </a:solidFill>
              </a:rPr>
              <a:t>Internet Telephony (VoIP)</a:t>
            </a:r>
          </a:p>
          <a:p>
            <a:pPr marL="392113" indent="-293688" defTabSz="414338">
              <a:lnSpc>
                <a:spcPct val="80000"/>
              </a:lnSpc>
              <a:buClr>
                <a:srgbClr val="CC0000"/>
              </a:buClr>
              <a:buFont typeface="Wingdings" pitchFamily="2" charset="2"/>
              <a:buBlip>
                <a:blip r:embed="rId3"/>
              </a:buBlip>
            </a:pPr>
            <a:r>
              <a:rPr lang="en-US" sz="2400" b="1">
                <a:solidFill>
                  <a:srgbClr val="000066"/>
                </a:solidFill>
              </a:rPr>
              <a:t>Video Conferencing</a:t>
            </a:r>
          </a:p>
          <a:p>
            <a:pPr marL="392113" indent="-293688" defTabSz="414338">
              <a:lnSpc>
                <a:spcPct val="80000"/>
              </a:lnSpc>
              <a:buClr>
                <a:srgbClr val="CC0000"/>
              </a:buClr>
              <a:buFont typeface="Wingdings" pitchFamily="2" charset="2"/>
              <a:buBlip>
                <a:blip r:embed="rId3"/>
              </a:buBlip>
            </a:pPr>
            <a:r>
              <a:rPr lang="en-US" sz="2400" b="1">
                <a:solidFill>
                  <a:srgbClr val="000066"/>
                </a:solidFill>
              </a:rPr>
              <a:t>Chat Groups</a:t>
            </a:r>
          </a:p>
          <a:p>
            <a:pPr marL="392113" indent="-293688" defTabSz="414338">
              <a:lnSpc>
                <a:spcPct val="80000"/>
              </a:lnSpc>
              <a:buClr>
                <a:srgbClr val="CC0000"/>
              </a:buClr>
              <a:buFont typeface="Wingdings" pitchFamily="2" charset="2"/>
              <a:buBlip>
                <a:blip r:embed="rId3"/>
              </a:buBlip>
            </a:pPr>
            <a:r>
              <a:rPr lang="en-US" sz="2400" b="1">
                <a:solidFill>
                  <a:srgbClr val="000066"/>
                </a:solidFill>
              </a:rPr>
              <a:t>Instant Messengers </a:t>
            </a:r>
          </a:p>
          <a:p>
            <a:pPr marL="392113" indent="-293688" defTabSz="414338">
              <a:lnSpc>
                <a:spcPct val="80000"/>
              </a:lnSpc>
              <a:buClr>
                <a:srgbClr val="CC0000"/>
              </a:buClr>
              <a:buFont typeface="Wingdings" pitchFamily="2" charset="2"/>
              <a:buBlip>
                <a:blip r:embed="rId3"/>
              </a:buBlip>
            </a:pPr>
            <a:r>
              <a:rPr lang="en-US" sz="2400" b="1">
                <a:solidFill>
                  <a:srgbClr val="000066"/>
                </a:solidFill>
              </a:rPr>
              <a:t>Internet Radio</a:t>
            </a:r>
          </a:p>
        </p:txBody>
      </p:sp>
      <p:pic>
        <p:nvPicPr>
          <p:cNvPr id="47114" name="Picture 10" descr="00006872"/>
          <p:cNvPicPr>
            <a:picLocks noGrp="1" noChangeAspect="1" noChangeArrowheads="1"/>
          </p:cNvPicPr>
          <p:nvPr>
            <p:ph sz="half" idx="2"/>
          </p:nvPr>
        </p:nvPicPr>
        <p:blipFill>
          <a:blip r:embed="rId4">
            <a:clrChange>
              <a:clrFrom>
                <a:srgbClr val="FFFFFF"/>
              </a:clrFrom>
              <a:clrTo>
                <a:srgbClr val="FFFFFF">
                  <a:alpha val="0"/>
                </a:srgbClr>
              </a:clrTo>
            </a:clrChange>
          </a:blip>
          <a:srcRect/>
          <a:stretch>
            <a:fillRect/>
          </a:stretch>
        </p:blipFill>
        <p:spPr>
          <a:xfrm>
            <a:off x="5592763" y="1600200"/>
            <a:ext cx="3017837" cy="4525963"/>
          </a:xfrm>
          <a:noFill/>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304800"/>
            <a:ext cx="7772400" cy="990600"/>
          </a:xfrm>
        </p:spPr>
        <p:txBody>
          <a:bodyPr>
            <a:normAutofit/>
          </a:bodyPr>
          <a:lstStyle/>
          <a:p>
            <a:r>
              <a:rPr lang="en-US" altLang="ko-KR" b="1" u="sng" dirty="0" smtClean="0">
                <a:latin typeface="Arial" pitchFamily="34" charset="0"/>
                <a:ea typeface="굴림" pitchFamily="50" charset="-127"/>
                <a:cs typeface="Arial" pitchFamily="34" charset="0"/>
              </a:rPr>
              <a:t>Computer Networks</a:t>
            </a:r>
            <a:endParaRPr lang="en-US" altLang="ko-KR" b="1" u="sng" dirty="0">
              <a:latin typeface="Arial" pitchFamily="34" charset="0"/>
              <a:ea typeface="굴림" pitchFamily="50" charset="-127"/>
              <a:cs typeface="Arial" pitchFamily="34" charset="0"/>
            </a:endParaRPr>
          </a:p>
        </p:txBody>
      </p:sp>
      <p:sp>
        <p:nvSpPr>
          <p:cNvPr id="2053" name="Text Box 5"/>
          <p:cNvSpPr txBox="1">
            <a:spLocks noChangeArrowheads="1"/>
          </p:cNvSpPr>
          <p:nvPr/>
        </p:nvSpPr>
        <p:spPr bwMode="auto">
          <a:xfrm>
            <a:off x="685800" y="1219200"/>
            <a:ext cx="8229600" cy="861774"/>
          </a:xfrm>
          <a:prstGeom prst="rect">
            <a:avLst/>
          </a:prstGeom>
          <a:noFill/>
          <a:ln w="9525">
            <a:noFill/>
            <a:miter lim="800000"/>
            <a:headEnd/>
            <a:tailEnd/>
          </a:ln>
          <a:effectLst/>
        </p:spPr>
        <p:txBody>
          <a:bodyPr wrap="square">
            <a:spAutoFit/>
          </a:bodyPr>
          <a:lstStyle/>
          <a:p>
            <a:pPr>
              <a:spcBef>
                <a:spcPct val="50000"/>
              </a:spcBef>
            </a:pPr>
            <a:r>
              <a:rPr lang="en-US" altLang="ko-KR" sz="2000" b="1" dirty="0">
                <a:latin typeface="Arial" pitchFamily="34" charset="0"/>
                <a:ea typeface="굴림" pitchFamily="50" charset="-127"/>
                <a:cs typeface="Arial" pitchFamily="34" charset="0"/>
              </a:rPr>
              <a:t>Text Book</a:t>
            </a:r>
            <a:r>
              <a:rPr lang="en-US" altLang="ko-KR" sz="2000" b="1" dirty="0" smtClean="0">
                <a:latin typeface="Arial" pitchFamily="34" charset="0"/>
                <a:ea typeface="굴림" pitchFamily="50" charset="-127"/>
                <a:cs typeface="Arial" pitchFamily="34" charset="0"/>
              </a:rPr>
              <a:t>:	Data Communications and Networking, </a:t>
            </a:r>
            <a:r>
              <a:rPr lang="en-US" altLang="ko-KR" sz="2000" b="1" dirty="0" smtClean="0">
                <a:latin typeface="Arial" pitchFamily="34" charset="0"/>
                <a:ea typeface="굴림" pitchFamily="50" charset="-127"/>
                <a:cs typeface="Arial" pitchFamily="34" charset="0"/>
              </a:rPr>
              <a:t>4</a:t>
            </a:r>
            <a:r>
              <a:rPr lang="en-US" altLang="ko-KR" sz="2000" b="1" baseline="30000" dirty="0" smtClean="0">
                <a:latin typeface="Arial" pitchFamily="34" charset="0"/>
                <a:ea typeface="굴림" pitchFamily="50" charset="-127"/>
                <a:cs typeface="Arial" pitchFamily="34" charset="0"/>
              </a:rPr>
              <a:t>TH</a:t>
            </a:r>
            <a:r>
              <a:rPr lang="en-US" altLang="ko-KR" sz="2000" b="1" dirty="0" smtClean="0">
                <a:latin typeface="Arial" pitchFamily="34" charset="0"/>
                <a:ea typeface="굴림" pitchFamily="50" charset="-127"/>
                <a:cs typeface="Arial" pitchFamily="34" charset="0"/>
              </a:rPr>
              <a:t> </a:t>
            </a:r>
            <a:r>
              <a:rPr lang="en-US" altLang="ko-KR" sz="2000" b="1" dirty="0" smtClean="0">
                <a:latin typeface="Arial" pitchFamily="34" charset="0"/>
                <a:ea typeface="굴림" pitchFamily="50" charset="-127"/>
                <a:cs typeface="Arial" pitchFamily="34" charset="0"/>
              </a:rPr>
              <a:t>Edition</a:t>
            </a:r>
            <a:endParaRPr lang="en-US" altLang="ko-KR" sz="2000" b="1" dirty="0">
              <a:latin typeface="Arial" pitchFamily="34" charset="0"/>
              <a:ea typeface="굴림" pitchFamily="50" charset="-127"/>
              <a:cs typeface="Arial" pitchFamily="34" charset="0"/>
            </a:endParaRPr>
          </a:p>
          <a:p>
            <a:pPr>
              <a:spcBef>
                <a:spcPct val="50000"/>
              </a:spcBef>
            </a:pPr>
            <a:r>
              <a:rPr lang="en-US" altLang="ko-KR" sz="2000" b="1" dirty="0" smtClean="0">
                <a:latin typeface="Arial" pitchFamily="34" charset="0"/>
                <a:ea typeface="굴림" pitchFamily="50" charset="-127"/>
                <a:cs typeface="Arial" pitchFamily="34" charset="0"/>
              </a:rPr>
              <a:t>		</a:t>
            </a:r>
            <a:r>
              <a:rPr lang="en-US" altLang="ko-KR" sz="2000" b="1" dirty="0" smtClean="0">
                <a:solidFill>
                  <a:srgbClr val="FF0000"/>
                </a:solidFill>
                <a:latin typeface="Arial" pitchFamily="34" charset="0"/>
                <a:ea typeface="굴림" pitchFamily="50" charset="-127"/>
                <a:cs typeface="Arial" pitchFamily="34" charset="0"/>
              </a:rPr>
              <a:t>By </a:t>
            </a:r>
            <a:r>
              <a:rPr lang="en-US" altLang="ko-KR" sz="2000" b="1" dirty="0" err="1" smtClean="0">
                <a:solidFill>
                  <a:srgbClr val="FF0000"/>
                </a:solidFill>
                <a:latin typeface="Arial" pitchFamily="34" charset="0"/>
                <a:ea typeface="굴림" pitchFamily="50" charset="-127"/>
                <a:cs typeface="Arial" pitchFamily="34" charset="0"/>
              </a:rPr>
              <a:t>Behrouz</a:t>
            </a:r>
            <a:r>
              <a:rPr lang="en-US" altLang="ko-KR" sz="2000" b="1" dirty="0" smtClean="0">
                <a:solidFill>
                  <a:srgbClr val="FF0000"/>
                </a:solidFill>
                <a:latin typeface="Arial" pitchFamily="34" charset="0"/>
                <a:ea typeface="굴림" pitchFamily="50" charset="-127"/>
                <a:cs typeface="Arial" pitchFamily="34" charset="0"/>
              </a:rPr>
              <a:t> A </a:t>
            </a:r>
            <a:r>
              <a:rPr lang="en-US" altLang="ko-KR" sz="2000" b="1" dirty="0" err="1" smtClean="0">
                <a:solidFill>
                  <a:srgbClr val="FF0000"/>
                </a:solidFill>
                <a:latin typeface="Arial" pitchFamily="34" charset="0"/>
                <a:ea typeface="굴림" pitchFamily="50" charset="-127"/>
                <a:cs typeface="Arial" pitchFamily="34" charset="0"/>
              </a:rPr>
              <a:t>Forouzan</a:t>
            </a:r>
            <a:endParaRPr lang="en-US" altLang="ko-KR" sz="2000" b="1" dirty="0">
              <a:solidFill>
                <a:srgbClr val="FF0000"/>
              </a:solidFill>
              <a:latin typeface="Arial" pitchFamily="34" charset="0"/>
              <a:ea typeface="굴림" pitchFamily="50" charset="-127"/>
              <a:cs typeface="Arial" pitchFamily="34" charset="0"/>
            </a:endParaRPr>
          </a:p>
        </p:txBody>
      </p:sp>
      <p:sp>
        <p:nvSpPr>
          <p:cNvPr id="5" name="Text Box 5"/>
          <p:cNvSpPr txBox="1">
            <a:spLocks noChangeArrowheads="1"/>
          </p:cNvSpPr>
          <p:nvPr/>
        </p:nvSpPr>
        <p:spPr bwMode="auto">
          <a:xfrm>
            <a:off x="747252" y="2414826"/>
            <a:ext cx="7467600" cy="2708434"/>
          </a:xfrm>
          <a:prstGeom prst="rect">
            <a:avLst/>
          </a:prstGeom>
          <a:noFill/>
          <a:ln w="9525">
            <a:noFill/>
            <a:miter lim="800000"/>
            <a:headEnd/>
            <a:tailEnd/>
          </a:ln>
          <a:effectLst/>
        </p:spPr>
        <p:txBody>
          <a:bodyPr>
            <a:spAutoFit/>
          </a:bodyPr>
          <a:lstStyle/>
          <a:p>
            <a:pPr>
              <a:spcBef>
                <a:spcPct val="50000"/>
              </a:spcBef>
              <a:tabLst>
                <a:tab pos="1770063" algn="l"/>
              </a:tabLst>
            </a:pPr>
            <a:r>
              <a:rPr lang="en-US" altLang="ko-KR" sz="2000" b="1" dirty="0" smtClean="0">
                <a:latin typeface="Arial" pitchFamily="34" charset="0"/>
                <a:ea typeface="굴림" pitchFamily="50" charset="-127"/>
                <a:cs typeface="Arial" pitchFamily="34" charset="0"/>
              </a:rPr>
              <a:t>Ref Books:	1.    Computer Networks, 4</a:t>
            </a:r>
            <a:r>
              <a:rPr lang="en-US" altLang="ko-KR" sz="2000" b="1" baseline="30000" dirty="0" smtClean="0">
                <a:latin typeface="Arial" pitchFamily="34" charset="0"/>
                <a:ea typeface="굴림" pitchFamily="50" charset="-127"/>
                <a:cs typeface="Arial" pitchFamily="34" charset="0"/>
              </a:rPr>
              <a:t>TH</a:t>
            </a:r>
            <a:r>
              <a:rPr lang="en-US" altLang="ko-KR" sz="2000" b="1" dirty="0" smtClean="0">
                <a:latin typeface="Arial" pitchFamily="34" charset="0"/>
                <a:ea typeface="굴림" pitchFamily="50" charset="-127"/>
                <a:cs typeface="Arial" pitchFamily="34" charset="0"/>
              </a:rPr>
              <a:t> Edition</a:t>
            </a:r>
            <a:endParaRPr lang="en-US" altLang="ko-KR" sz="2000" b="1" dirty="0">
              <a:latin typeface="Arial" pitchFamily="34" charset="0"/>
              <a:ea typeface="굴림" pitchFamily="50" charset="-127"/>
              <a:cs typeface="Arial" pitchFamily="34" charset="0"/>
            </a:endParaRPr>
          </a:p>
          <a:p>
            <a:pPr>
              <a:spcBef>
                <a:spcPct val="50000"/>
              </a:spcBef>
            </a:pPr>
            <a:r>
              <a:rPr lang="en-US" altLang="ko-KR" sz="2000" b="1" dirty="0" smtClean="0">
                <a:latin typeface="Arial" pitchFamily="34" charset="0"/>
                <a:ea typeface="굴림" pitchFamily="50" charset="-127"/>
                <a:cs typeface="Arial" pitchFamily="34" charset="0"/>
              </a:rPr>
              <a:t>		</a:t>
            </a:r>
            <a:r>
              <a:rPr lang="en-US" altLang="ko-KR" sz="2000" b="1" dirty="0" smtClean="0">
                <a:solidFill>
                  <a:srgbClr val="FF0000"/>
                </a:solidFill>
                <a:latin typeface="Arial" pitchFamily="34" charset="0"/>
                <a:ea typeface="굴림" pitchFamily="50" charset="-127"/>
                <a:cs typeface="Arial" pitchFamily="34" charset="0"/>
              </a:rPr>
              <a:t>       By Andrew S. </a:t>
            </a:r>
            <a:r>
              <a:rPr lang="en-US" altLang="ko-KR" sz="2000" b="1" dirty="0" err="1" smtClean="0">
                <a:solidFill>
                  <a:srgbClr val="FF0000"/>
                </a:solidFill>
                <a:latin typeface="Arial" pitchFamily="34" charset="0"/>
                <a:ea typeface="굴림" pitchFamily="50" charset="-127"/>
                <a:cs typeface="Arial" pitchFamily="34" charset="0"/>
              </a:rPr>
              <a:t>Tanenbaum</a:t>
            </a:r>
            <a:endParaRPr lang="en-US" altLang="ko-KR" sz="2000" b="1" dirty="0" smtClean="0">
              <a:solidFill>
                <a:srgbClr val="FF0000"/>
              </a:solidFill>
              <a:latin typeface="Arial" pitchFamily="34" charset="0"/>
              <a:ea typeface="굴림" pitchFamily="50" charset="-127"/>
              <a:cs typeface="Arial" pitchFamily="34" charset="0"/>
            </a:endParaRPr>
          </a:p>
          <a:p>
            <a:pPr>
              <a:spcBef>
                <a:spcPct val="50000"/>
              </a:spcBef>
            </a:pPr>
            <a:r>
              <a:rPr lang="en-US" altLang="ko-KR" sz="2000" b="1" dirty="0" smtClean="0">
                <a:latin typeface="Arial" pitchFamily="34" charset="0"/>
                <a:ea typeface="굴림" pitchFamily="50" charset="-127"/>
                <a:cs typeface="Arial" pitchFamily="34" charset="0"/>
              </a:rPr>
              <a:t>		2.    Communication Networks, 2</a:t>
            </a:r>
            <a:r>
              <a:rPr lang="en-US" altLang="ko-KR" sz="2000" b="1" baseline="30000" dirty="0" smtClean="0">
                <a:latin typeface="Arial" pitchFamily="34" charset="0"/>
                <a:ea typeface="굴림" pitchFamily="50" charset="-127"/>
                <a:cs typeface="Arial" pitchFamily="34" charset="0"/>
              </a:rPr>
              <a:t>ND</a:t>
            </a:r>
            <a:r>
              <a:rPr lang="en-US" altLang="ko-KR" sz="2000" b="1" dirty="0" smtClean="0">
                <a:latin typeface="Arial" pitchFamily="34" charset="0"/>
                <a:ea typeface="굴림" pitchFamily="50" charset="-127"/>
                <a:cs typeface="Arial" pitchFamily="34" charset="0"/>
              </a:rPr>
              <a:t> Edition</a:t>
            </a:r>
          </a:p>
          <a:p>
            <a:pPr>
              <a:spcBef>
                <a:spcPct val="50000"/>
              </a:spcBef>
            </a:pPr>
            <a:r>
              <a:rPr lang="en-US" altLang="ko-KR" sz="2000" b="1" dirty="0" smtClean="0">
                <a:latin typeface="Arial" pitchFamily="34" charset="0"/>
                <a:ea typeface="굴림" pitchFamily="50" charset="-127"/>
                <a:cs typeface="Arial" pitchFamily="34" charset="0"/>
              </a:rPr>
              <a:t>		       </a:t>
            </a:r>
            <a:r>
              <a:rPr lang="en-US" altLang="ko-KR" sz="2000" b="1" dirty="0" smtClean="0">
                <a:solidFill>
                  <a:srgbClr val="FF0000"/>
                </a:solidFill>
                <a:latin typeface="Arial" pitchFamily="34" charset="0"/>
                <a:ea typeface="굴림" pitchFamily="50" charset="-127"/>
                <a:cs typeface="Arial" pitchFamily="34" charset="0"/>
              </a:rPr>
              <a:t>By Alberto Leon Garcia</a:t>
            </a:r>
          </a:p>
          <a:p>
            <a:pPr>
              <a:spcBef>
                <a:spcPct val="50000"/>
              </a:spcBef>
            </a:pPr>
            <a:r>
              <a:rPr lang="en-US" altLang="ko-KR" sz="2000" b="1" dirty="0" smtClean="0">
                <a:latin typeface="Arial" pitchFamily="34" charset="0"/>
                <a:ea typeface="굴림" pitchFamily="50" charset="-127"/>
                <a:cs typeface="Arial" pitchFamily="34" charset="0"/>
              </a:rPr>
              <a:t>		3.    Computer Networking, 4</a:t>
            </a:r>
            <a:r>
              <a:rPr lang="en-US" altLang="ko-KR" sz="2000" b="1" baseline="30000" dirty="0" smtClean="0">
                <a:latin typeface="Arial" pitchFamily="34" charset="0"/>
                <a:ea typeface="굴림" pitchFamily="50" charset="-127"/>
                <a:cs typeface="Arial" pitchFamily="34" charset="0"/>
              </a:rPr>
              <a:t>TH</a:t>
            </a:r>
            <a:r>
              <a:rPr lang="en-US" altLang="ko-KR" sz="2000" b="1" dirty="0" smtClean="0">
                <a:latin typeface="Arial" pitchFamily="34" charset="0"/>
                <a:ea typeface="굴림" pitchFamily="50" charset="-127"/>
                <a:cs typeface="Arial" pitchFamily="34" charset="0"/>
              </a:rPr>
              <a:t> Edition</a:t>
            </a:r>
          </a:p>
          <a:p>
            <a:pPr>
              <a:spcBef>
                <a:spcPct val="50000"/>
              </a:spcBef>
            </a:pPr>
            <a:r>
              <a:rPr lang="en-US" altLang="ko-KR" sz="2000" b="1" dirty="0" smtClean="0">
                <a:latin typeface="Arial" pitchFamily="34" charset="0"/>
                <a:ea typeface="굴림" pitchFamily="50" charset="-127"/>
                <a:cs typeface="Arial" pitchFamily="34" charset="0"/>
              </a:rPr>
              <a:t>		       </a:t>
            </a:r>
            <a:r>
              <a:rPr lang="en-US" altLang="ko-KR" sz="2000" b="1" dirty="0" smtClean="0">
                <a:solidFill>
                  <a:srgbClr val="FF0000"/>
                </a:solidFill>
                <a:latin typeface="Arial" pitchFamily="34" charset="0"/>
                <a:ea typeface="굴림" pitchFamily="50" charset="-127"/>
                <a:cs typeface="Arial" pitchFamily="34" charset="0"/>
              </a:rPr>
              <a:t>By James F. Kurose </a:t>
            </a:r>
            <a:endParaRPr lang="en-US" altLang="ko-KR" sz="2000" b="1" dirty="0">
              <a:solidFill>
                <a:srgbClr val="FF0000"/>
              </a:solidFill>
              <a:latin typeface="Arial" pitchFamily="34" charset="0"/>
              <a:ea typeface="굴림" pitchFamily="50" charset="-127"/>
              <a:cs typeface="Arial" pitchFamily="34"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429000" y="1055688"/>
            <a:ext cx="2286000" cy="620712"/>
          </a:xfrm>
          <a:solidFill>
            <a:srgbClr val="FFFF00"/>
          </a:solid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smtClean="0"/>
              <a:t>Protocol</a:t>
            </a:r>
            <a:endParaRPr lang="en-GB" sz="4000" b="1" dirty="0"/>
          </a:p>
        </p:txBody>
      </p:sp>
      <p:sp>
        <p:nvSpPr>
          <p:cNvPr id="45063" name="Text Box 7"/>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sp>
        <p:nvSpPr>
          <p:cNvPr id="1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Protocols and Standards</a:t>
            </a:r>
          </a:p>
        </p:txBody>
      </p:sp>
      <p:sp>
        <p:nvSpPr>
          <p:cNvPr id="12" name="Rectangle 9"/>
          <p:cNvSpPr txBox="1">
            <a:spLocks noChangeArrowheads="1"/>
          </p:cNvSpPr>
          <p:nvPr/>
        </p:nvSpPr>
        <p:spPr>
          <a:xfrm>
            <a:off x="228600" y="1828800"/>
            <a:ext cx="8686800" cy="4800600"/>
          </a:xfrm>
          <a:prstGeom prst="rect">
            <a:avLst/>
          </a:prstGeom>
        </p:spPr>
        <p:txBody>
          <a:bodyPr vert="horz" lIns="91440" tIns="45720" rIns="91440" bIns="45720" rtlCol="0">
            <a:noAutofit/>
          </a:bodyPr>
          <a:lstStyle/>
          <a:p>
            <a:pPr marL="914400" marR="0" lvl="0" indent="-815975" algn="l" defTabSz="414338" rtl="0" eaLnBrk="1" fontAlgn="auto" latinLnBrk="0" hangingPunct="1">
              <a:lnSpc>
                <a:spcPct val="130000"/>
              </a:lnSpc>
              <a:spcBef>
                <a:spcPct val="50000"/>
              </a:spcBef>
              <a:spcAft>
                <a:spcPts val="0"/>
              </a:spcAft>
              <a:buClr>
                <a:srgbClr val="CC0000"/>
              </a:buClr>
              <a:buSzTx/>
              <a:buFont typeface="Wingdings" pitchFamily="2" charset="2"/>
              <a:buBlip>
                <a:blip r:embed="rId3"/>
              </a:buBlip>
              <a:tabLst/>
              <a:defRPr/>
            </a:pPr>
            <a:r>
              <a:rPr kumimoji="0" lang="en-US" sz="3200" b="1" i="0" u="none" strike="noStrike" kern="1200" cap="none" spc="0" normalizeH="0" baseline="0" noProof="0" dirty="0" smtClean="0">
                <a:ln>
                  <a:noFill/>
                </a:ln>
                <a:solidFill>
                  <a:srgbClr val="000066"/>
                </a:solidFill>
                <a:effectLst/>
                <a:uLnTx/>
                <a:uFillTx/>
                <a:latin typeface="Arial" pitchFamily="34" charset="0"/>
                <a:cs typeface="Arial" pitchFamily="34" charset="0"/>
              </a:rPr>
              <a:t>Protocol is a</a:t>
            </a:r>
            <a:r>
              <a:rPr kumimoji="0" lang="en-US" sz="3200" b="1" i="0" u="none" strike="noStrike" kern="1200" cap="none" spc="0" normalizeH="0" noProof="0" dirty="0" smtClean="0">
                <a:ln>
                  <a:noFill/>
                </a:ln>
                <a:solidFill>
                  <a:srgbClr val="000066"/>
                </a:solidFill>
                <a:effectLst/>
                <a:uLnTx/>
                <a:uFillTx/>
                <a:latin typeface="Arial" pitchFamily="34" charset="0"/>
                <a:cs typeface="Arial" pitchFamily="34" charset="0"/>
              </a:rPr>
              <a:t> set of rules that govern data communication</a:t>
            </a:r>
            <a:r>
              <a:rPr kumimoji="0" lang="en-US" sz="3200" b="1" i="0" u="none" strike="noStrike" kern="1200" cap="none" spc="0" normalizeH="0" baseline="0" noProof="0" dirty="0" smtClean="0">
                <a:ln>
                  <a:noFill/>
                </a:ln>
                <a:solidFill>
                  <a:srgbClr val="000066"/>
                </a:solidFill>
                <a:effectLst/>
                <a:uLnTx/>
                <a:uFillTx/>
                <a:latin typeface="Arial" pitchFamily="34" charset="0"/>
                <a:cs typeface="Arial" pitchFamily="34" charset="0"/>
              </a:rPr>
              <a:t> </a:t>
            </a:r>
          </a:p>
          <a:p>
            <a:pPr marL="914400" marR="0" lvl="0" indent="-815975" algn="l" defTabSz="414338" rtl="0" eaLnBrk="1" fontAlgn="auto" latinLnBrk="0" hangingPunct="1">
              <a:lnSpc>
                <a:spcPct val="130000"/>
              </a:lnSpc>
              <a:spcBef>
                <a:spcPct val="50000"/>
              </a:spcBef>
              <a:spcAft>
                <a:spcPts val="0"/>
              </a:spcAft>
              <a:buClr>
                <a:srgbClr val="CC0000"/>
              </a:buClr>
              <a:buSzTx/>
              <a:buFont typeface="Wingdings" pitchFamily="2" charset="2"/>
              <a:buBlip>
                <a:blip r:embed="rId3"/>
              </a:buBlip>
              <a:tabLst/>
              <a:defRPr/>
            </a:pPr>
            <a:r>
              <a:rPr kumimoji="0" lang="en-US" sz="3200" b="1" i="0" u="none" strike="noStrike" kern="1200" cap="none" spc="0" normalizeH="0" baseline="0" noProof="0" dirty="0" smtClean="0">
                <a:ln>
                  <a:noFill/>
                </a:ln>
                <a:solidFill>
                  <a:srgbClr val="000066"/>
                </a:solidFill>
                <a:effectLst/>
                <a:uLnTx/>
                <a:uFillTx/>
                <a:latin typeface="Arial" pitchFamily="34" charset="0"/>
                <a:cs typeface="Arial" pitchFamily="34" charset="0"/>
              </a:rPr>
              <a:t>A protocol defines:-</a:t>
            </a:r>
          </a:p>
          <a:p>
            <a:pPr marL="1371600" lvl="1" indent="-815975" defTabSz="414338">
              <a:lnSpc>
                <a:spcPct val="130000"/>
              </a:lnSpc>
              <a:spcBef>
                <a:spcPct val="50000"/>
              </a:spcBef>
              <a:buClr>
                <a:srgbClr val="CC0000"/>
              </a:buClr>
              <a:buFont typeface="Wingdings" pitchFamily="2" charset="2"/>
              <a:buBlip>
                <a:blip r:embed="rId3"/>
              </a:buBlip>
            </a:pPr>
            <a:r>
              <a:rPr lang="en-US" sz="3200" b="1" dirty="0" smtClean="0">
                <a:solidFill>
                  <a:srgbClr val="000066"/>
                </a:solidFill>
                <a:latin typeface="Arial" pitchFamily="34" charset="0"/>
                <a:cs typeface="Arial" pitchFamily="34" charset="0"/>
              </a:rPr>
              <a:t>What is communicated</a:t>
            </a:r>
          </a:p>
          <a:p>
            <a:pPr marL="1371600" lvl="1" indent="-815975" defTabSz="414338">
              <a:lnSpc>
                <a:spcPct val="130000"/>
              </a:lnSpc>
              <a:spcBef>
                <a:spcPct val="50000"/>
              </a:spcBef>
              <a:buClr>
                <a:srgbClr val="CC0000"/>
              </a:buClr>
              <a:buFont typeface="Wingdings" pitchFamily="2" charset="2"/>
              <a:buBlip>
                <a:blip r:embed="rId3"/>
              </a:buBlip>
            </a:pPr>
            <a:r>
              <a:rPr kumimoji="0" lang="en-US" sz="3200" b="1" i="0" u="none" strike="noStrike" kern="1200" cap="none" spc="0" normalizeH="0" baseline="0" noProof="0" dirty="0" smtClean="0">
                <a:ln>
                  <a:noFill/>
                </a:ln>
                <a:solidFill>
                  <a:srgbClr val="000066"/>
                </a:solidFill>
                <a:effectLst/>
                <a:uLnTx/>
                <a:uFillTx/>
                <a:latin typeface="Arial" pitchFamily="34" charset="0"/>
                <a:cs typeface="Arial" pitchFamily="34" charset="0"/>
              </a:rPr>
              <a:t>How it is communicated</a:t>
            </a:r>
          </a:p>
          <a:p>
            <a:pPr marL="1371600" lvl="1" indent="-815975" defTabSz="414338">
              <a:lnSpc>
                <a:spcPct val="130000"/>
              </a:lnSpc>
              <a:spcBef>
                <a:spcPct val="50000"/>
              </a:spcBef>
              <a:buClr>
                <a:srgbClr val="CC0000"/>
              </a:buClr>
              <a:buFont typeface="Wingdings" pitchFamily="2" charset="2"/>
              <a:buBlip>
                <a:blip r:embed="rId3"/>
              </a:buBlip>
            </a:pPr>
            <a:r>
              <a:rPr kumimoji="0" lang="en-US" sz="3200" b="1" i="0" u="none" strike="noStrike" kern="1200" cap="none" spc="0" normalizeH="0" baseline="0" noProof="0" dirty="0" smtClean="0">
                <a:ln>
                  <a:noFill/>
                </a:ln>
                <a:solidFill>
                  <a:srgbClr val="000066"/>
                </a:solidFill>
                <a:effectLst/>
                <a:uLnTx/>
                <a:uFillTx/>
                <a:latin typeface="Arial" pitchFamily="34" charset="0"/>
                <a:cs typeface="Arial" pitchFamily="34" charset="0"/>
              </a:rPr>
              <a:t>When it is </a:t>
            </a:r>
            <a:r>
              <a:rPr kumimoji="0" lang="en-US" sz="3200" b="1" i="0" u="none" strike="noStrike" kern="1200" cap="none" spc="0" normalizeH="0" baseline="0" noProof="0" dirty="0" smtClean="0">
                <a:ln>
                  <a:noFill/>
                </a:ln>
                <a:solidFill>
                  <a:srgbClr val="000066"/>
                </a:solidFill>
                <a:effectLst/>
                <a:uLnTx/>
                <a:uFillTx/>
                <a:latin typeface="Arial" pitchFamily="34" charset="0"/>
                <a:cs typeface="Arial" pitchFamily="34" charset="0"/>
              </a:rPr>
              <a:t>communicated</a:t>
            </a:r>
            <a:endParaRPr kumimoji="0" lang="en-US" sz="3200" b="1" i="0" u="none" strike="noStrike" kern="1200" cap="none" spc="0" normalizeH="0" baseline="0" noProof="0" dirty="0" smtClean="0">
              <a:ln>
                <a:noFill/>
              </a:ln>
              <a:solidFill>
                <a:srgbClr val="000066"/>
              </a:solidFill>
              <a:effectLst/>
              <a:uLnTx/>
              <a:uFillTx/>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685800" y="171450"/>
            <a:ext cx="7772400" cy="728663"/>
          </a:xfrm>
        </p:spPr>
        <p:txBody>
          <a:bodyPr>
            <a:normAutofit fontScale="90000"/>
          </a:bodyPr>
          <a:lstStyle/>
          <a:p>
            <a:r>
              <a:rPr lang="en-US">
                <a:solidFill>
                  <a:schemeClr val="bg1"/>
                </a:solidFill>
              </a:rPr>
              <a:t>Key Features of a Protocol</a:t>
            </a:r>
          </a:p>
        </p:txBody>
      </p:sp>
      <p:sp>
        <p:nvSpPr>
          <p:cNvPr id="699395" name="Rectangle 3"/>
          <p:cNvSpPr>
            <a:spLocks noGrp="1" noChangeArrowheads="1"/>
          </p:cNvSpPr>
          <p:nvPr>
            <p:ph type="body" idx="1"/>
          </p:nvPr>
        </p:nvSpPr>
        <p:spPr>
          <a:xfrm>
            <a:off x="685800" y="1676400"/>
            <a:ext cx="8072438" cy="4419600"/>
          </a:xfrm>
        </p:spPr>
        <p:txBody>
          <a:bodyPr>
            <a:normAutofit fontScale="92500"/>
          </a:bodyPr>
          <a:lstStyle/>
          <a:p>
            <a:pPr algn="just"/>
            <a:r>
              <a:rPr lang="en-US" sz="3200" b="1" dirty="0">
                <a:latin typeface="Arial" pitchFamily="34" charset="0"/>
                <a:cs typeface="Arial" pitchFamily="34" charset="0"/>
              </a:rPr>
              <a:t>Syntax</a:t>
            </a:r>
          </a:p>
          <a:p>
            <a:pPr lvl="1" algn="just"/>
            <a:r>
              <a:rPr lang="en-US" sz="3200" b="1" dirty="0">
                <a:latin typeface="Arial" pitchFamily="34" charset="0"/>
                <a:cs typeface="Arial" pitchFamily="34" charset="0"/>
              </a:rPr>
              <a:t>Concerns the format of the data blocks</a:t>
            </a:r>
          </a:p>
          <a:p>
            <a:pPr algn="just"/>
            <a:r>
              <a:rPr lang="en-US" sz="3200" b="1" dirty="0">
                <a:latin typeface="Arial" pitchFamily="34" charset="0"/>
                <a:cs typeface="Arial" pitchFamily="34" charset="0"/>
              </a:rPr>
              <a:t>Semantics</a:t>
            </a:r>
          </a:p>
          <a:p>
            <a:pPr lvl="1" algn="just"/>
            <a:r>
              <a:rPr lang="en-US" sz="3200" b="1" dirty="0">
                <a:latin typeface="Arial" pitchFamily="34" charset="0"/>
                <a:cs typeface="Arial" pitchFamily="34" charset="0"/>
              </a:rPr>
              <a:t>Includes control information for coordination and error handling</a:t>
            </a:r>
          </a:p>
          <a:p>
            <a:pPr algn="just"/>
            <a:r>
              <a:rPr lang="en-US" sz="3200" b="1" dirty="0">
                <a:latin typeface="Arial" pitchFamily="34" charset="0"/>
                <a:cs typeface="Arial" pitchFamily="34" charset="0"/>
              </a:rPr>
              <a:t>Timing</a:t>
            </a:r>
          </a:p>
          <a:p>
            <a:pPr lvl="1" algn="just"/>
            <a:r>
              <a:rPr lang="en-US" sz="3200" b="1" dirty="0">
                <a:latin typeface="Arial" pitchFamily="34" charset="0"/>
                <a:cs typeface="Arial" pitchFamily="34" charset="0"/>
              </a:rPr>
              <a:t>Includes speed matching and sequencing</a:t>
            </a:r>
          </a:p>
        </p:txBody>
      </p:sp>
      <p:sp>
        <p:nvSpPr>
          <p:cNvPr id="4" name="Rectangle 2"/>
          <p:cNvSpPr txBox="1">
            <a:spLocks noChangeArrowheads="1"/>
          </p:cNvSpPr>
          <p:nvPr/>
        </p:nvSpPr>
        <p:spPr>
          <a:xfrm>
            <a:off x="2743200" y="1055688"/>
            <a:ext cx="4191000" cy="620712"/>
          </a:xfrm>
          <a:prstGeom prst="rect">
            <a:avLst/>
          </a:prstGeom>
          <a:solidFill>
            <a:srgbClr val="FFFF00"/>
          </a:solidFill>
          <a:ln/>
        </p:spPr>
        <p:txBody>
          <a:bodyPr vert="horz" lIns="0" tIns="0" rIns="0" bIns="0" rtlCol="0" anchor="ctr">
            <a:normAutofit fontScale="77500" lnSpcReduction="20000"/>
          </a:bodyPr>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US" sz="4000" b="1" i="0" u="none" strike="noStrike" kern="1200" cap="none" spc="0" normalizeH="0" baseline="0" noProof="0" dirty="0" smtClean="0">
                <a:ln>
                  <a:noFill/>
                </a:ln>
                <a:solidFill>
                  <a:schemeClr val="tx1"/>
                </a:solidFill>
                <a:effectLst/>
                <a:uLnTx/>
                <a:uFillTx/>
                <a:latin typeface="+mj-lt"/>
                <a:ea typeface="+mj-ea"/>
                <a:cs typeface="+mj-cs"/>
              </a:rPr>
              <a:t>Key Element of Protocol</a:t>
            </a:r>
            <a:endParaRPr kumimoji="0" lang="en-GB" sz="4000" b="1" i="0" u="none" strike="noStrike" kern="1200" cap="none" spc="0" normalizeH="0" baseline="0" noProof="0" dirty="0">
              <a:ln>
                <a:noFill/>
              </a:ln>
              <a:solidFill>
                <a:schemeClr val="tx1"/>
              </a:solidFill>
              <a:effectLst/>
              <a:uLnTx/>
              <a:uFillTx/>
              <a:latin typeface="+mj-lt"/>
              <a:ea typeface="+mj-ea"/>
              <a:cs typeface="+mj-cs"/>
            </a:endParaRPr>
          </a:p>
        </p:txBody>
      </p:sp>
      <p:sp>
        <p:nvSpPr>
          <p:cNvPr id="5"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Protocols and Standards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219200" y="1055688"/>
            <a:ext cx="6629400" cy="620712"/>
          </a:xfrm>
          <a:solidFill>
            <a:srgbClr val="FFFF00"/>
          </a:solidFill>
          <a:ln/>
        </p:spPr>
        <p:txBody>
          <a:bodyPr lIns="0" tIns="0" rIns="0" bIns="0"/>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t>Networking Protocol: TCP/IP</a:t>
            </a:r>
            <a:endParaRPr lang="en-GB" sz="4000" b="1" dirty="0"/>
          </a:p>
        </p:txBody>
      </p:sp>
      <p:sp>
        <p:nvSpPr>
          <p:cNvPr id="45063" name="Text Box 7"/>
          <p:cNvSpPr txBox="1">
            <a:spLocks noChangeArrowheads="1"/>
          </p:cNvSpPr>
          <p:nvPr/>
        </p:nvSpPr>
        <p:spPr bwMode="auto">
          <a:xfrm>
            <a:off x="123825" y="104775"/>
            <a:ext cx="5819775" cy="288925"/>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sz="2000" b="1">
                <a:solidFill>
                  <a:schemeClr val="bg1"/>
                </a:solidFill>
              </a:rPr>
              <a:t>Introduction to Computer Networks</a:t>
            </a:r>
          </a:p>
        </p:txBody>
      </p:sp>
      <p:sp>
        <p:nvSpPr>
          <p:cNvPr id="45065" name="Rectangle 9"/>
          <p:cNvSpPr>
            <a:spLocks noGrp="1" noChangeArrowheads="1"/>
          </p:cNvSpPr>
          <p:nvPr>
            <p:ph type="body" idx="1"/>
          </p:nvPr>
        </p:nvSpPr>
        <p:spPr>
          <a:xfrm>
            <a:off x="457200" y="1905000"/>
            <a:ext cx="8229600" cy="4953000"/>
          </a:xfrm>
        </p:spPr>
        <p:txBody>
          <a:bodyPr/>
          <a:lstStyle/>
          <a:p>
            <a:pPr marL="392113" indent="-293688" defTabSz="414338">
              <a:lnSpc>
                <a:spcPct val="80000"/>
              </a:lnSpc>
              <a:spcBef>
                <a:spcPct val="50000"/>
              </a:spcBef>
              <a:buClr>
                <a:srgbClr val="CC0000"/>
              </a:buClr>
              <a:buFont typeface="Wingdings" pitchFamily="2" charset="2"/>
              <a:buNone/>
            </a:pPr>
            <a:endParaRPr lang="en-US" sz="2400" b="1" dirty="0">
              <a:solidFill>
                <a:srgbClr val="000066"/>
              </a:solidFill>
            </a:endParaRPr>
          </a:p>
        </p:txBody>
      </p:sp>
      <p:pic>
        <p:nvPicPr>
          <p:cNvPr id="45066" name="Picture 10"/>
          <p:cNvPicPr>
            <a:picLocks noChangeAspect="1" noChangeArrowheads="1"/>
          </p:cNvPicPr>
          <p:nvPr/>
        </p:nvPicPr>
        <p:blipFill>
          <a:blip r:embed="rId3"/>
          <a:srcRect r="2563"/>
          <a:stretch>
            <a:fillRect/>
          </a:stretch>
        </p:blipFill>
        <p:spPr bwMode="auto">
          <a:xfrm>
            <a:off x="228600" y="1646238"/>
            <a:ext cx="2971800" cy="2441575"/>
          </a:xfrm>
          <a:prstGeom prst="rect">
            <a:avLst/>
          </a:prstGeom>
          <a:noFill/>
          <a:ln w="9525">
            <a:noFill/>
            <a:miter lim="800000"/>
            <a:headEnd/>
            <a:tailEnd/>
          </a:ln>
          <a:effectLst/>
        </p:spPr>
      </p:pic>
      <p:pic>
        <p:nvPicPr>
          <p:cNvPr id="45067" name="Picture 11"/>
          <p:cNvPicPr>
            <a:picLocks noChangeAspect="1" noChangeArrowheads="1"/>
          </p:cNvPicPr>
          <p:nvPr/>
        </p:nvPicPr>
        <p:blipFill>
          <a:blip r:embed="rId4"/>
          <a:srcRect l="2777" r="2777"/>
          <a:stretch>
            <a:fillRect/>
          </a:stretch>
        </p:blipFill>
        <p:spPr bwMode="auto">
          <a:xfrm>
            <a:off x="3276600" y="3003550"/>
            <a:ext cx="2743200" cy="2678113"/>
          </a:xfrm>
          <a:prstGeom prst="rect">
            <a:avLst/>
          </a:prstGeom>
          <a:noFill/>
          <a:ln w="9525">
            <a:noFill/>
            <a:miter lim="800000"/>
            <a:headEnd/>
            <a:tailEnd/>
          </a:ln>
          <a:effectLst/>
        </p:spPr>
      </p:pic>
      <p:pic>
        <p:nvPicPr>
          <p:cNvPr id="45068" name="Picture 12"/>
          <p:cNvPicPr>
            <a:picLocks noChangeAspect="1" noChangeArrowheads="1"/>
          </p:cNvPicPr>
          <p:nvPr/>
        </p:nvPicPr>
        <p:blipFill>
          <a:blip r:embed="rId5"/>
          <a:srcRect r="5714"/>
          <a:stretch>
            <a:fillRect/>
          </a:stretch>
        </p:blipFill>
        <p:spPr bwMode="auto">
          <a:xfrm>
            <a:off x="6249988" y="4084638"/>
            <a:ext cx="2665412" cy="2697162"/>
          </a:xfrm>
          <a:prstGeom prst="rect">
            <a:avLst/>
          </a:prstGeom>
          <a:noFill/>
          <a:ln w="9525">
            <a:noFill/>
            <a:miter lim="800000"/>
            <a:headEnd/>
            <a:tailEnd/>
          </a:ln>
          <a:effectLst/>
        </p:spPr>
      </p:pic>
      <p:sp>
        <p:nvSpPr>
          <p:cNvPr id="45069" name="Line 13"/>
          <p:cNvSpPr>
            <a:spLocks noChangeShapeType="1"/>
          </p:cNvSpPr>
          <p:nvPr/>
        </p:nvSpPr>
        <p:spPr bwMode="auto">
          <a:xfrm flipH="1">
            <a:off x="1384300" y="2243138"/>
            <a:ext cx="533400" cy="0"/>
          </a:xfrm>
          <a:prstGeom prst="line">
            <a:avLst/>
          </a:prstGeom>
          <a:noFill/>
          <a:ln w="9525">
            <a:solidFill>
              <a:schemeClr val="tx1"/>
            </a:solidFill>
            <a:round/>
            <a:headEnd/>
            <a:tailEnd type="triangle" w="med" len="med"/>
          </a:ln>
          <a:effectLst/>
        </p:spPr>
        <p:txBody>
          <a:bodyPr/>
          <a:lstStyle/>
          <a:p>
            <a:endParaRPr lang="en-US"/>
          </a:p>
        </p:txBody>
      </p:sp>
      <p:sp>
        <p:nvSpPr>
          <p:cNvPr id="45070" name="Line 14"/>
          <p:cNvSpPr>
            <a:spLocks noChangeShapeType="1"/>
          </p:cNvSpPr>
          <p:nvPr/>
        </p:nvSpPr>
        <p:spPr bwMode="auto">
          <a:xfrm flipH="1">
            <a:off x="4648200" y="4313238"/>
            <a:ext cx="749300" cy="0"/>
          </a:xfrm>
          <a:prstGeom prst="line">
            <a:avLst/>
          </a:prstGeom>
          <a:noFill/>
          <a:ln w="9525">
            <a:solidFill>
              <a:schemeClr val="tx1"/>
            </a:solidFill>
            <a:round/>
            <a:headEnd/>
            <a:tailEnd type="triangle" w="med" len="med"/>
          </a:ln>
          <a:effectLst/>
        </p:spPr>
        <p:txBody>
          <a:bodyPr/>
          <a:lstStyle/>
          <a:p>
            <a:endParaRPr lang="en-US"/>
          </a:p>
        </p:txBody>
      </p:sp>
      <p:sp>
        <p:nvSpPr>
          <p:cNvPr id="45071" name="Line 15"/>
          <p:cNvSpPr>
            <a:spLocks noChangeShapeType="1"/>
          </p:cNvSpPr>
          <p:nvPr/>
        </p:nvSpPr>
        <p:spPr bwMode="auto">
          <a:xfrm flipH="1">
            <a:off x="7620000" y="5608638"/>
            <a:ext cx="749300" cy="0"/>
          </a:xfrm>
          <a:prstGeom prst="line">
            <a:avLst/>
          </a:prstGeom>
          <a:noFill/>
          <a:ln w="9525">
            <a:solidFill>
              <a:schemeClr val="tx1"/>
            </a:solidFill>
            <a:round/>
            <a:headEnd/>
            <a:tailEnd type="triangle" w="med" len="med"/>
          </a:ln>
          <a:effectLst/>
        </p:spPr>
        <p:txBody>
          <a:bodyPr/>
          <a:lstStyle/>
          <a:p>
            <a:endParaRPr lang="en-US"/>
          </a:p>
        </p:txBody>
      </p:sp>
      <p:sp>
        <p:nvSpPr>
          <p:cNvPr id="1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Protocols and Standards</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srcRect/>
          <a:stretch>
            <a:fillRect/>
          </a:stretch>
        </p:blipFill>
        <p:spPr bwMode="auto">
          <a:xfrm>
            <a:off x="1050925" y="2286000"/>
            <a:ext cx="7029450" cy="2743200"/>
          </a:xfrm>
          <a:prstGeom prst="rect">
            <a:avLst/>
          </a:prstGeom>
          <a:noFill/>
          <a:ln w="12700">
            <a:noFill/>
            <a:miter lim="800000"/>
            <a:headEnd/>
            <a:tailEnd/>
          </a:ln>
          <a:effectLst/>
        </p:spPr>
      </p:pic>
      <p:sp>
        <p:nvSpPr>
          <p:cNvPr id="6" name="Rectangle 2"/>
          <p:cNvSpPr txBox="1">
            <a:spLocks noChangeArrowheads="1"/>
          </p:cNvSpPr>
          <p:nvPr/>
        </p:nvSpPr>
        <p:spPr>
          <a:xfrm>
            <a:off x="3429000" y="1055688"/>
            <a:ext cx="2514600" cy="620712"/>
          </a:xfrm>
          <a:prstGeom prst="rect">
            <a:avLst/>
          </a:prstGeom>
          <a:solidFill>
            <a:srgbClr val="FFFF00"/>
          </a:solidFill>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GB" sz="4000" b="1" i="0" u="none" strike="noStrike" kern="1200" cap="none" spc="0" normalizeH="0" baseline="0" noProof="0" dirty="0" smtClean="0">
                <a:ln>
                  <a:noFill/>
                </a:ln>
                <a:effectLst/>
                <a:uLnTx/>
                <a:uFillTx/>
                <a:latin typeface="+mj-lt"/>
                <a:ea typeface="+mj-ea"/>
                <a:cs typeface="+mj-cs"/>
              </a:rPr>
              <a:t>Standards</a:t>
            </a:r>
            <a:endParaRPr kumimoji="0" lang="en-GB" sz="4000" b="1" i="0" u="none" strike="noStrike" kern="1200" cap="none" spc="0" normalizeH="0" baseline="0" noProof="0" dirty="0">
              <a:ln>
                <a:noFill/>
              </a:ln>
              <a:effectLst/>
              <a:uLnTx/>
              <a:uFillTx/>
              <a:latin typeface="+mj-lt"/>
              <a:ea typeface="+mj-ea"/>
              <a:cs typeface="+mj-cs"/>
            </a:endParaRPr>
          </a:p>
        </p:txBody>
      </p:sp>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Protocols and Standards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524000" y="1055688"/>
            <a:ext cx="6096000" cy="620712"/>
          </a:xfrm>
          <a:prstGeom prst="rect">
            <a:avLst/>
          </a:prstGeom>
          <a:solidFill>
            <a:srgbClr val="FFFF00"/>
          </a:solidFill>
          <a:ln/>
        </p:spPr>
        <p:txBody>
          <a:bodyPr lIns="0" tIns="0" rIns="0" bIns="0"/>
          <a:lstStyle/>
          <a:p>
            <a:pPr marL="0" marR="0" lvl="0" indent="0" algn="ctr" defTabSz="457200" rtl="0" eaLnBrk="1" fontAlgn="auto" latinLnBrk="0" hangingPunct="1">
              <a:lnSpc>
                <a:spcPct val="100000"/>
              </a:lnSpc>
              <a:spcBef>
                <a:spcPct val="0"/>
              </a:spcBef>
              <a:spcAft>
                <a:spcPts val="0"/>
              </a:spcAft>
              <a:buClrTx/>
              <a:buSzTx/>
              <a:buFontTx/>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kumimoji="0" lang="en-GB" sz="4000" b="1" i="0" u="none" strike="noStrike" kern="1200" cap="none" spc="0" normalizeH="0" baseline="0" noProof="0" dirty="0" smtClean="0">
                <a:ln>
                  <a:noFill/>
                </a:ln>
                <a:effectLst/>
                <a:uLnTx/>
                <a:uFillTx/>
                <a:latin typeface="Arial" pitchFamily="34" charset="0"/>
                <a:ea typeface="+mj-ea"/>
                <a:cs typeface="Arial" pitchFamily="34" charset="0"/>
              </a:rPr>
              <a:t>Standards Organizations</a:t>
            </a:r>
            <a:endParaRPr kumimoji="0" lang="en-GB" sz="4000" b="1" i="0" u="none" strike="noStrike" kern="1200" cap="none" spc="0" normalizeH="0" baseline="0" noProof="0" dirty="0">
              <a:ln>
                <a:noFill/>
              </a:ln>
              <a:effectLst/>
              <a:uLnTx/>
              <a:uFillTx/>
              <a:latin typeface="Arial" pitchFamily="34" charset="0"/>
              <a:ea typeface="+mj-ea"/>
              <a:cs typeface="Arial" pitchFamily="34" charset="0"/>
            </a:endParaRPr>
          </a:p>
        </p:txBody>
      </p:sp>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Protocols and Standards</a:t>
            </a:r>
          </a:p>
        </p:txBody>
      </p:sp>
      <p:sp>
        <p:nvSpPr>
          <p:cNvPr id="9" name="Rectangle 9"/>
          <p:cNvSpPr txBox="1">
            <a:spLocks noChangeArrowheads="1"/>
          </p:cNvSpPr>
          <p:nvPr/>
        </p:nvSpPr>
        <p:spPr>
          <a:xfrm>
            <a:off x="228600" y="1828800"/>
            <a:ext cx="8686800" cy="4724400"/>
          </a:xfrm>
          <a:prstGeom prst="rect">
            <a:avLst/>
          </a:prstGeom>
        </p:spPr>
        <p:txBody>
          <a:bodyPr vert="horz" lIns="91440" tIns="45720" rIns="91440" bIns="45720" rtlCol="0">
            <a:normAutofit fontScale="92500" lnSpcReduction="10000"/>
          </a:bodyPr>
          <a:lstStyle/>
          <a:p>
            <a:pPr marL="914400" marR="0" lvl="0" indent="-815975" algn="just" defTabSz="414338" rtl="0" eaLnBrk="1" fontAlgn="auto" latinLnBrk="0" hangingPunct="1">
              <a:spcBef>
                <a:spcPct val="50000"/>
              </a:spcBef>
              <a:spcAft>
                <a:spcPts val="0"/>
              </a:spcAft>
              <a:buClr>
                <a:srgbClr val="CC0000"/>
              </a:buClr>
              <a:buSzTx/>
              <a:buFont typeface="Wingdings" pitchFamily="2" charset="2"/>
              <a:buBlip>
                <a:blip r:embed="rId2"/>
              </a:buBlip>
              <a:tabLst/>
              <a:defRPr/>
            </a:pPr>
            <a:r>
              <a:rPr kumimoji="0" lang="en-US" sz="2400" b="1" i="0" u="none" strike="noStrike" kern="1200" cap="none" spc="0" normalizeH="0" baseline="0" noProof="0" dirty="0" smtClean="0">
                <a:ln>
                  <a:noFill/>
                </a:ln>
                <a:solidFill>
                  <a:srgbClr val="000066"/>
                </a:solidFill>
                <a:effectLst/>
                <a:uLnTx/>
                <a:uFillTx/>
                <a:latin typeface="Arial" pitchFamily="34" charset="0"/>
                <a:cs typeface="Arial" pitchFamily="34" charset="0"/>
              </a:rPr>
              <a:t>Standards are developed through the cooperation of standards creation</a:t>
            </a:r>
            <a:r>
              <a:rPr kumimoji="0" lang="en-US" sz="2400" b="1" i="0" u="none" strike="noStrike" kern="1200" cap="none" spc="0" normalizeH="0" noProof="0" dirty="0" smtClean="0">
                <a:ln>
                  <a:noFill/>
                </a:ln>
                <a:solidFill>
                  <a:srgbClr val="000066"/>
                </a:solidFill>
                <a:effectLst/>
                <a:uLnTx/>
                <a:uFillTx/>
                <a:latin typeface="Arial" pitchFamily="34" charset="0"/>
                <a:cs typeface="Arial" pitchFamily="34" charset="0"/>
              </a:rPr>
              <a:t> committees, forums and government regulatory </a:t>
            </a:r>
            <a:r>
              <a:rPr lang="en-US" sz="2400" b="1" dirty="0" smtClean="0">
                <a:solidFill>
                  <a:srgbClr val="000066"/>
                </a:solidFill>
                <a:latin typeface="Arial" pitchFamily="34" charset="0"/>
                <a:cs typeface="Arial" pitchFamily="34" charset="0"/>
              </a:rPr>
              <a:t>agencies</a:t>
            </a:r>
            <a:r>
              <a:rPr kumimoji="0" lang="en-US" sz="2400" b="1" i="0" u="none" strike="noStrike" kern="1200" cap="none" spc="0" normalizeH="0" noProof="0" dirty="0" smtClean="0">
                <a:ln>
                  <a:noFill/>
                </a:ln>
                <a:solidFill>
                  <a:srgbClr val="000066"/>
                </a:solidFill>
                <a:effectLst/>
                <a:uLnTx/>
                <a:uFillTx/>
                <a:latin typeface="Arial" pitchFamily="34" charset="0"/>
                <a:cs typeface="Arial" pitchFamily="34" charset="0"/>
              </a:rPr>
              <a:t>.</a:t>
            </a:r>
          </a:p>
          <a:p>
            <a:pPr marL="914400" lvl="0" indent="-815975" defTabSz="414338">
              <a:spcBef>
                <a:spcPct val="50000"/>
              </a:spcBef>
              <a:buClr>
                <a:srgbClr val="CC0000"/>
              </a:buClr>
              <a:buBlip>
                <a:blip r:embed="rId2"/>
              </a:buBlip>
            </a:pPr>
            <a:r>
              <a:rPr lang="en-US" sz="2400" b="1" dirty="0" smtClean="0">
                <a:solidFill>
                  <a:srgbClr val="000066"/>
                </a:solidFill>
                <a:latin typeface="Arial" pitchFamily="34" charset="0"/>
                <a:cs typeface="Arial" pitchFamily="34" charset="0"/>
              </a:rPr>
              <a:t>Standards Creation Committees</a:t>
            </a:r>
          </a:p>
          <a:p>
            <a:pPr marL="1371600" lvl="1" indent="-815975" defTabSz="414338">
              <a:spcBef>
                <a:spcPct val="50000"/>
              </a:spcBef>
              <a:buClr>
                <a:srgbClr val="CC0000"/>
              </a:buClr>
              <a:buBlip>
                <a:blip r:embed="rId2"/>
              </a:buBlip>
            </a:pPr>
            <a:r>
              <a:rPr kumimoji="0" lang="en-US" sz="2400" b="1" i="0" u="none" strike="noStrike" kern="1200" cap="none" spc="0" normalizeH="0" baseline="0" noProof="0" dirty="0" smtClean="0">
                <a:ln>
                  <a:noFill/>
                </a:ln>
                <a:solidFill>
                  <a:srgbClr val="000066"/>
                </a:solidFill>
                <a:effectLst/>
                <a:uLnTx/>
                <a:uFillTx/>
                <a:latin typeface="Arial" pitchFamily="34" charset="0"/>
                <a:cs typeface="Arial" pitchFamily="34" charset="0"/>
              </a:rPr>
              <a:t>International Organization for standardization (ISO)</a:t>
            </a:r>
          </a:p>
          <a:p>
            <a:pPr marL="1371600" lvl="1" indent="-815975" defTabSz="414338">
              <a:spcBef>
                <a:spcPct val="50000"/>
              </a:spcBef>
              <a:buClr>
                <a:srgbClr val="CC0000"/>
              </a:buClr>
              <a:buBlip>
                <a:blip r:embed="rId2"/>
              </a:buBlip>
            </a:pPr>
            <a:r>
              <a:rPr lang="en-US" sz="2400" b="1" dirty="0" smtClean="0">
                <a:solidFill>
                  <a:srgbClr val="000066"/>
                </a:solidFill>
                <a:latin typeface="Arial" pitchFamily="34" charset="0"/>
                <a:cs typeface="Arial" pitchFamily="34" charset="0"/>
              </a:rPr>
              <a:t>International Telecommunication Union – Telecommunication standards Sector (ITU-T)</a:t>
            </a:r>
          </a:p>
          <a:p>
            <a:pPr marL="1371600" lvl="1" indent="-815975" defTabSz="414338">
              <a:spcBef>
                <a:spcPct val="50000"/>
              </a:spcBef>
              <a:buClr>
                <a:srgbClr val="CC0000"/>
              </a:buClr>
              <a:buBlip>
                <a:blip r:embed="rId2"/>
              </a:buBlip>
            </a:pPr>
            <a:r>
              <a:rPr kumimoji="0" lang="en-US" sz="2400" b="1" i="0" u="none" strike="noStrike" kern="1200" cap="none" spc="0" normalizeH="0" baseline="0" noProof="0" dirty="0" smtClean="0">
                <a:ln>
                  <a:noFill/>
                </a:ln>
                <a:solidFill>
                  <a:srgbClr val="000066"/>
                </a:solidFill>
                <a:effectLst/>
                <a:uLnTx/>
                <a:uFillTx/>
                <a:latin typeface="Arial" pitchFamily="34" charset="0"/>
                <a:cs typeface="Arial" pitchFamily="34" charset="0"/>
              </a:rPr>
              <a:t>American National Standards</a:t>
            </a:r>
            <a:r>
              <a:rPr kumimoji="0" lang="en-US" sz="2400" b="1" i="0" u="none" strike="noStrike" kern="1200" cap="none" spc="0" normalizeH="0" noProof="0" dirty="0" smtClean="0">
                <a:ln>
                  <a:noFill/>
                </a:ln>
                <a:solidFill>
                  <a:srgbClr val="000066"/>
                </a:solidFill>
                <a:effectLst/>
                <a:uLnTx/>
                <a:uFillTx/>
                <a:latin typeface="Arial" pitchFamily="34" charset="0"/>
                <a:cs typeface="Arial" pitchFamily="34" charset="0"/>
              </a:rPr>
              <a:t> Institute (ANSI)</a:t>
            </a:r>
          </a:p>
          <a:p>
            <a:pPr marL="1371600" lvl="1" indent="-815975" defTabSz="414338">
              <a:spcBef>
                <a:spcPct val="50000"/>
              </a:spcBef>
              <a:buClr>
                <a:srgbClr val="CC0000"/>
              </a:buClr>
              <a:buBlip>
                <a:blip r:embed="rId2"/>
              </a:buBlip>
            </a:pPr>
            <a:r>
              <a:rPr lang="en-US" sz="2400" b="1" baseline="0" dirty="0" smtClean="0">
                <a:solidFill>
                  <a:srgbClr val="000066"/>
                </a:solidFill>
                <a:latin typeface="Arial" pitchFamily="34" charset="0"/>
                <a:cs typeface="Arial" pitchFamily="34" charset="0"/>
              </a:rPr>
              <a:t>Institute of Electrical and Electronics Engineers (IEEE)</a:t>
            </a:r>
          </a:p>
          <a:p>
            <a:pPr marL="1371600" lvl="1" indent="-815975" defTabSz="414338">
              <a:spcBef>
                <a:spcPct val="50000"/>
              </a:spcBef>
              <a:buClr>
                <a:srgbClr val="CC0000"/>
              </a:buClr>
              <a:buBlip>
                <a:blip r:embed="rId2"/>
              </a:buBlip>
            </a:pPr>
            <a:r>
              <a:rPr kumimoji="0" lang="en-US" sz="2400" b="1" i="0" u="none" strike="noStrike" kern="1200" cap="none" spc="0" normalizeH="0" noProof="0" dirty="0" smtClean="0">
                <a:ln>
                  <a:noFill/>
                </a:ln>
                <a:solidFill>
                  <a:srgbClr val="000066"/>
                </a:solidFill>
                <a:effectLst/>
                <a:uLnTx/>
                <a:uFillTx/>
                <a:latin typeface="Arial" pitchFamily="34" charset="0"/>
                <a:cs typeface="Arial" pitchFamily="34" charset="0"/>
              </a:rPr>
              <a:t>Electronic Industries Association (EIA)</a:t>
            </a:r>
            <a:endParaRPr kumimoji="0" lang="en-US" sz="2400" b="1" i="0" u="none" strike="noStrike" kern="1200" cap="none" spc="0" normalizeH="0" baseline="0" noProof="0" dirty="0" smtClean="0">
              <a:ln>
                <a:noFill/>
              </a:ln>
              <a:solidFill>
                <a:srgbClr val="000066"/>
              </a:solidFill>
              <a:effectLst/>
              <a:uLnTx/>
              <a:uFillTx/>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3100" y="368300"/>
            <a:ext cx="7772400" cy="2082800"/>
          </a:xfrm>
          <a:noFill/>
          <a:ln/>
        </p:spPr>
        <p:txBody>
          <a:bodyPr>
            <a:normAutofit/>
          </a:bodyPr>
          <a:lstStyle/>
          <a:p>
            <a:r>
              <a:rPr lang="en-US" dirty="0">
                <a:latin typeface="Arial" pitchFamily="34" charset="0"/>
                <a:cs typeface="Arial" pitchFamily="34" charset="0"/>
              </a:rPr>
              <a:t>Chapter </a:t>
            </a:r>
            <a:r>
              <a:rPr lang="en-US" dirty="0" smtClean="0">
                <a:latin typeface="Arial" pitchFamily="34" charset="0"/>
                <a:cs typeface="Arial" pitchFamily="34" charset="0"/>
              </a:rPr>
              <a:t>2</a:t>
            </a:r>
            <a:r>
              <a:rPr lang="en-US" dirty="0">
                <a:latin typeface="Arial" pitchFamily="34" charset="0"/>
                <a:cs typeface="Arial" pitchFamily="34" charset="0"/>
              </a:rPr>
              <a:t/>
            </a:r>
            <a:br>
              <a:rPr lang="en-US" dirty="0">
                <a:latin typeface="Arial" pitchFamily="34" charset="0"/>
                <a:cs typeface="Arial" pitchFamily="34" charset="0"/>
              </a:rPr>
            </a:br>
            <a:r>
              <a:rPr lang="en-US" b="1" dirty="0" smtClean="0">
                <a:latin typeface="Arial" pitchFamily="34" charset="0"/>
                <a:cs typeface="Arial" pitchFamily="34" charset="0"/>
              </a:rPr>
              <a:t>OSI Model</a:t>
            </a:r>
            <a:endParaRPr lang="en-US" b="1" dirty="0">
              <a:latin typeface="Arial" pitchFamily="34" charset="0"/>
              <a:cs typeface="Arial" pitchFamily="34" charset="0"/>
            </a:endParaRPr>
          </a:p>
        </p:txBody>
      </p:sp>
      <p:sp>
        <p:nvSpPr>
          <p:cNvPr id="4099" name="Rectangle 3"/>
          <p:cNvSpPr>
            <a:spLocks noGrp="1" noChangeArrowheads="1"/>
          </p:cNvSpPr>
          <p:nvPr>
            <p:ph type="body" sz="half" idx="1"/>
          </p:nvPr>
        </p:nvSpPr>
        <p:spPr>
          <a:xfrm>
            <a:off x="749300" y="3048000"/>
            <a:ext cx="7772400" cy="1714500"/>
          </a:xfrm>
          <a:noFill/>
          <a:ln/>
        </p:spPr>
        <p:txBody>
          <a:bodyPr/>
          <a:lstStyle/>
          <a:p>
            <a:pPr>
              <a:lnSpc>
                <a:spcPct val="150000"/>
              </a:lnSpc>
            </a:pPr>
            <a:r>
              <a:rPr lang="en-US" sz="2800" b="1" dirty="0">
                <a:latin typeface="Arial" pitchFamily="34" charset="0"/>
                <a:cs typeface="Arial" pitchFamily="34" charset="0"/>
              </a:rPr>
              <a:t>The model</a:t>
            </a:r>
          </a:p>
          <a:p>
            <a:pPr>
              <a:lnSpc>
                <a:spcPct val="150000"/>
              </a:lnSpc>
            </a:pPr>
            <a:r>
              <a:rPr lang="en-US" sz="2800" b="1" dirty="0">
                <a:latin typeface="Arial" pitchFamily="34" charset="0"/>
                <a:cs typeface="Arial" pitchFamily="34" charset="0"/>
              </a:rPr>
              <a:t>Functions of the layers</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Text Box 2"/>
          <p:cNvSpPr txBox="1">
            <a:spLocks noChangeArrowheads="1"/>
          </p:cNvSpPr>
          <p:nvPr/>
        </p:nvSpPr>
        <p:spPr bwMode="auto">
          <a:xfrm>
            <a:off x="2286000" y="319088"/>
            <a:ext cx="4191000" cy="707886"/>
          </a:xfrm>
          <a:prstGeom prst="rect">
            <a:avLst/>
          </a:prstGeom>
          <a:solidFill>
            <a:srgbClr val="FFFF00"/>
          </a:solidFill>
          <a:ln w="9525">
            <a:noFill/>
            <a:miter lim="800000"/>
            <a:headEnd/>
            <a:tailEnd/>
          </a:ln>
          <a:effectLst/>
        </p:spPr>
        <p:txBody>
          <a:bodyPr wrap="square">
            <a:spAutoFit/>
          </a:bodyPr>
          <a:lstStyle/>
          <a:p>
            <a:pPr algn="l"/>
            <a:r>
              <a:rPr lang="en-US" sz="4000" b="1" i="1" dirty="0" smtClean="0">
                <a:solidFill>
                  <a:schemeClr val="tx1"/>
                </a:solidFill>
                <a:latin typeface="Arial" pitchFamily="34" charset="0"/>
                <a:cs typeface="Arial" pitchFamily="34" charset="0"/>
              </a:rPr>
              <a:t>Sending </a:t>
            </a:r>
            <a:r>
              <a:rPr lang="en-US" sz="4000" b="1" i="1" dirty="0">
                <a:solidFill>
                  <a:schemeClr val="tx1"/>
                </a:solidFill>
                <a:latin typeface="Arial" pitchFamily="34" charset="0"/>
                <a:cs typeface="Arial" pitchFamily="34" charset="0"/>
              </a:rPr>
              <a:t>a </a:t>
            </a:r>
            <a:r>
              <a:rPr lang="en-US" sz="4000" b="1" i="1" dirty="0" smtClean="0">
                <a:solidFill>
                  <a:schemeClr val="tx1"/>
                </a:solidFill>
                <a:latin typeface="Arial" pitchFamily="34" charset="0"/>
                <a:cs typeface="Arial" pitchFamily="34" charset="0"/>
              </a:rPr>
              <a:t>Letter</a:t>
            </a:r>
            <a:endParaRPr lang="en-US" sz="4000" b="1" i="1" dirty="0">
              <a:solidFill>
                <a:schemeClr val="tx1"/>
              </a:solidFill>
              <a:latin typeface="Arial" pitchFamily="34" charset="0"/>
              <a:cs typeface="Arial" pitchFamily="34" charset="0"/>
            </a:endParaRPr>
          </a:p>
        </p:txBody>
      </p:sp>
      <p:pic>
        <p:nvPicPr>
          <p:cNvPr id="834570" name="Picture 10"/>
          <p:cNvPicPr>
            <a:picLocks noChangeAspect="1" noChangeArrowheads="1"/>
          </p:cNvPicPr>
          <p:nvPr/>
        </p:nvPicPr>
        <p:blipFill>
          <a:blip r:embed="rId2"/>
          <a:srcRect/>
          <a:stretch>
            <a:fillRect/>
          </a:stretch>
        </p:blipFill>
        <p:spPr bwMode="auto">
          <a:xfrm>
            <a:off x="914400" y="1074738"/>
            <a:ext cx="6435725" cy="52498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743200" y="990600"/>
            <a:ext cx="37338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t>Layer Architecture</a:t>
            </a:r>
            <a:endParaRPr lang="en-GB" sz="4000" b="1" dirty="0"/>
          </a:p>
        </p:txBody>
      </p:sp>
      <p:sp>
        <p:nvSpPr>
          <p:cNvPr id="8195" name="Rectangle 3"/>
          <p:cNvSpPr>
            <a:spLocks noGrp="1" noChangeArrowheads="1"/>
          </p:cNvSpPr>
          <p:nvPr>
            <p:ph type="body" sz="half" idx="1"/>
          </p:nvPr>
        </p:nvSpPr>
        <p:spPr>
          <a:xfrm>
            <a:off x="457200" y="1676400"/>
            <a:ext cx="8229600" cy="5029200"/>
          </a:xfrm>
        </p:spPr>
        <p:txBody>
          <a:bodyPr>
            <a:normAutofit lnSpcReduction="10000"/>
          </a:bodyPr>
          <a:lstStyle/>
          <a:p>
            <a:pPr marL="392113" indent="-293688" algn="just" defTabSz="414338">
              <a:lnSpc>
                <a:spcPct val="130000"/>
              </a:lnSpc>
              <a:spcBef>
                <a:spcPct val="50000"/>
              </a:spcBef>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Layer architecture simplifies the network design.</a:t>
            </a:r>
          </a:p>
          <a:p>
            <a:pPr marL="392113" indent="-293688" algn="just" defTabSz="414338">
              <a:lnSpc>
                <a:spcPct val="130000"/>
              </a:lnSpc>
              <a:spcBef>
                <a:spcPct val="50000"/>
              </a:spcBef>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It is easy to debug network applications in a layered architecture network.</a:t>
            </a:r>
          </a:p>
          <a:p>
            <a:pPr marL="392113" indent="-293688" algn="just" defTabSz="414338">
              <a:lnSpc>
                <a:spcPct val="130000"/>
              </a:lnSpc>
              <a:spcBef>
                <a:spcPct val="50000"/>
              </a:spcBef>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The network management is easier due to the layered architecture.</a:t>
            </a:r>
          </a:p>
          <a:p>
            <a:pPr marL="392113" indent="-293688" algn="just" defTabSz="414338">
              <a:lnSpc>
                <a:spcPct val="130000"/>
              </a:lnSpc>
              <a:spcBef>
                <a:spcPct val="50000"/>
              </a:spcBef>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Network layers follow a set of rules, called protocol.</a:t>
            </a:r>
          </a:p>
          <a:p>
            <a:pPr marL="392113" indent="-293688" algn="just" defTabSz="414338">
              <a:lnSpc>
                <a:spcPct val="130000"/>
              </a:lnSpc>
              <a:spcBef>
                <a:spcPct val="50000"/>
              </a:spcBef>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The protocol defines the format of the data being exchanged, and the control and timing for the handshake between layers.</a:t>
            </a:r>
          </a:p>
          <a:p>
            <a:pPr marL="392113" indent="-293688" defTabSz="414338">
              <a:lnSpc>
                <a:spcPct val="130000"/>
              </a:lnSpc>
              <a:spcBef>
                <a:spcPct val="50000"/>
              </a:spcBef>
              <a:buClr>
                <a:srgbClr val="CC0000"/>
              </a:buClr>
              <a:buFont typeface="Wingdings" pitchFamily="2" charset="2"/>
              <a:buBlip>
                <a:blip r:embed="rId3"/>
              </a:buBlip>
            </a:pPr>
            <a:endParaRPr lang="en-US" sz="2400" b="1" dirty="0">
              <a:solidFill>
                <a:srgbClr val="000066"/>
              </a:solidFill>
              <a:latin typeface="Arial" pitchFamily="34" charset="0"/>
              <a:cs typeface="Arial" pitchFamily="34" charset="0"/>
            </a:endParaRPr>
          </a:p>
        </p:txBody>
      </p:sp>
      <p:sp>
        <p:nvSpPr>
          <p:cNvPr id="8200"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p:txBody>
      </p:sp>
      <p:sp>
        <p:nvSpPr>
          <p:cNvPr id="10"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990600"/>
            <a:ext cx="7696200" cy="533400"/>
          </a:xfrm>
          <a:solidFill>
            <a:srgbClr val="FFFF00"/>
          </a:solidFill>
          <a:ln/>
        </p:spPr>
        <p:txBody>
          <a:bodyPr lIns="0" tIns="0" rIns="0" bIns="0">
            <a:normAutofit/>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dirty="0">
                <a:latin typeface="Arial" pitchFamily="34" charset="0"/>
                <a:cs typeface="Arial" pitchFamily="34" charset="0"/>
              </a:rPr>
              <a:t>Open Systems Interconnection (OSI) Model</a:t>
            </a:r>
            <a:endParaRPr lang="en-GB" sz="2800" b="1" dirty="0">
              <a:latin typeface="Arial" pitchFamily="34" charset="0"/>
              <a:cs typeface="Arial" pitchFamily="34" charset="0"/>
            </a:endParaRPr>
          </a:p>
        </p:txBody>
      </p:sp>
      <p:sp>
        <p:nvSpPr>
          <p:cNvPr id="10243" name="Rectangle 3"/>
          <p:cNvSpPr>
            <a:spLocks noGrp="1" noChangeArrowheads="1"/>
          </p:cNvSpPr>
          <p:nvPr>
            <p:ph type="body" sz="half" idx="1"/>
          </p:nvPr>
        </p:nvSpPr>
        <p:spPr>
          <a:xfrm>
            <a:off x="457200" y="1676400"/>
            <a:ext cx="8229600" cy="4953000"/>
          </a:xfrm>
        </p:spPr>
        <p:txBody>
          <a:bodyPr>
            <a:normAutofit fontScale="92500" lnSpcReduction="10000"/>
          </a:bodyPr>
          <a:lstStyle/>
          <a:p>
            <a:pPr marL="392113" indent="-293688" algn="just" defTabSz="414338">
              <a:lnSpc>
                <a:spcPct val="120000"/>
              </a:lnSpc>
              <a:spcBef>
                <a:spcPct val="50000"/>
              </a:spcBef>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International standard organization (ISO) established a committee in 1977 to develop an architecture for computer communication.</a:t>
            </a:r>
          </a:p>
          <a:p>
            <a:pPr marL="392113" indent="-293688" algn="just" defTabSz="414338">
              <a:lnSpc>
                <a:spcPct val="120000"/>
              </a:lnSpc>
              <a:spcBef>
                <a:spcPct val="50000"/>
              </a:spcBef>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Open Systems Interconnection (OSI) reference model is the result of this effort.</a:t>
            </a:r>
          </a:p>
          <a:p>
            <a:pPr marL="392113" indent="-293688" algn="just" defTabSz="414338">
              <a:lnSpc>
                <a:spcPct val="120000"/>
              </a:lnSpc>
              <a:spcBef>
                <a:spcPct val="50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In 1984, the Open Systems Interconnection (OSI) reference model was approved as an international standard for communications architecture.</a:t>
            </a:r>
          </a:p>
          <a:p>
            <a:pPr marL="392113" indent="-293688" algn="just" defTabSz="414338">
              <a:lnSpc>
                <a:spcPct val="120000"/>
              </a:lnSpc>
              <a:spcBef>
                <a:spcPct val="50000"/>
              </a:spcBef>
              <a:buClr>
                <a:srgbClr val="CC0000"/>
              </a:buClr>
              <a:buFont typeface="Wingdings" pitchFamily="2" charset="2"/>
              <a:buBlip>
                <a:blip r:embed="rId3"/>
              </a:buBlip>
            </a:pPr>
            <a:r>
              <a:rPr lang="en-US" sz="2400" b="1" dirty="0">
                <a:solidFill>
                  <a:srgbClr val="000066"/>
                </a:solidFill>
                <a:latin typeface="Arial" pitchFamily="34" charset="0"/>
                <a:cs typeface="Arial" pitchFamily="34" charset="0"/>
              </a:rPr>
              <a:t>Term  “open”  denotes the ability to connect any two systems which conform to the reference model and associated standards.</a:t>
            </a:r>
          </a:p>
          <a:p>
            <a:pPr marL="392113" indent="-293688" defTabSz="414338">
              <a:lnSpc>
                <a:spcPct val="120000"/>
              </a:lnSpc>
              <a:spcBef>
                <a:spcPct val="50000"/>
              </a:spcBef>
              <a:buClr>
                <a:srgbClr val="CC0000"/>
              </a:buClr>
              <a:buFont typeface="Wingdings" pitchFamily="2" charset="2"/>
              <a:buBlip>
                <a:blip r:embed="rId3"/>
              </a:buBlip>
            </a:pPr>
            <a:endParaRPr lang="en-US" sz="2400" b="1" dirty="0">
              <a:solidFill>
                <a:srgbClr val="000066"/>
              </a:solidFill>
              <a:latin typeface="Arial" pitchFamily="34" charset="0"/>
              <a:cs typeface="Arial" pitchFamily="34" charset="0"/>
            </a:endParaRPr>
          </a:p>
        </p:txBody>
      </p:sp>
      <p:sp>
        <p:nvSpPr>
          <p:cNvPr id="10248"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362200" y="990600"/>
            <a:ext cx="4648200" cy="6096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latin typeface="Arial" pitchFamily="34" charset="0"/>
                <a:cs typeface="Arial" pitchFamily="34" charset="0"/>
              </a:rPr>
              <a:t>OSI Reference Model</a:t>
            </a:r>
            <a:endParaRPr lang="en-GB" sz="4000" b="1" dirty="0">
              <a:latin typeface="Arial" pitchFamily="34" charset="0"/>
              <a:cs typeface="Arial" pitchFamily="34" charset="0"/>
            </a:endParaRPr>
          </a:p>
        </p:txBody>
      </p:sp>
      <p:sp>
        <p:nvSpPr>
          <p:cNvPr id="12291" name="Rectangle 3"/>
          <p:cNvSpPr>
            <a:spLocks noGrp="1" noChangeArrowheads="1"/>
          </p:cNvSpPr>
          <p:nvPr>
            <p:ph type="body" sz="half" idx="1"/>
          </p:nvPr>
        </p:nvSpPr>
        <p:spPr>
          <a:xfrm>
            <a:off x="457200" y="1676400"/>
            <a:ext cx="8229600" cy="5029200"/>
          </a:xfrm>
        </p:spPr>
        <p:txBody>
          <a:bodyPr>
            <a:normAutofit lnSpcReduction="10000"/>
          </a:bodyPr>
          <a:lstStyle/>
          <a:p>
            <a:pPr marL="392113" indent="-293688" algn="just" defTabSz="414338">
              <a:lnSpc>
                <a:spcPct val="90000"/>
              </a:lnSpc>
              <a:spcBef>
                <a:spcPct val="50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The OSI model is now considered the primary Architectural  model for inter-computer communications.</a:t>
            </a:r>
          </a:p>
          <a:p>
            <a:pPr marL="392113" indent="-293688" algn="just" defTabSz="414338">
              <a:lnSpc>
                <a:spcPct val="90000"/>
              </a:lnSpc>
              <a:spcBef>
                <a:spcPct val="50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The OSI model describes how information or data makes its way from application programmes (such as spreadsheets) through a network medium (such as wire) to another application programme located on another network.</a:t>
            </a:r>
          </a:p>
          <a:p>
            <a:pPr marL="392113" indent="-293688" algn="just" defTabSz="414338">
              <a:lnSpc>
                <a:spcPct val="90000"/>
              </a:lnSpc>
              <a:spcBef>
                <a:spcPct val="50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The OSI reference model divides the problem of moving information between computers over a network medium into SEVEN smaller and more manageable problems .</a:t>
            </a:r>
          </a:p>
          <a:p>
            <a:pPr marL="392113" indent="-293688" algn="just" defTabSz="414338">
              <a:lnSpc>
                <a:spcPct val="90000"/>
              </a:lnSpc>
              <a:spcBef>
                <a:spcPct val="50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This separation into smaller more manageable functions is known as layering.</a:t>
            </a:r>
            <a:endParaRPr lang="en-US" sz="2400" b="1" dirty="0">
              <a:solidFill>
                <a:srgbClr val="000066"/>
              </a:solidFill>
              <a:latin typeface="Arial" pitchFamily="34" charset="0"/>
              <a:cs typeface="Arial" pitchFamily="34" charset="0"/>
            </a:endParaRPr>
          </a:p>
        </p:txBody>
      </p:sp>
      <p:sp>
        <p:nvSpPr>
          <p:cNvPr id="12296" name="Text Box 8"/>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p:txBody>
      </p:sp>
      <p:sp>
        <p:nvSpPr>
          <p:cNvPr id="10"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ltLang="ko-KR" b="1" u="sng" dirty="0">
                <a:latin typeface="Arial" pitchFamily="34" charset="0"/>
                <a:ea typeface="굴림" pitchFamily="50" charset="-127"/>
                <a:cs typeface="Arial" pitchFamily="34" charset="0"/>
              </a:rPr>
              <a:t>Course Contents</a:t>
            </a:r>
          </a:p>
        </p:txBody>
      </p:sp>
      <p:sp>
        <p:nvSpPr>
          <p:cNvPr id="185347" name="Rectangle 3"/>
          <p:cNvSpPr>
            <a:spLocks noGrp="1" noChangeArrowheads="1"/>
          </p:cNvSpPr>
          <p:nvPr>
            <p:ph type="body" idx="1"/>
          </p:nvPr>
        </p:nvSpPr>
        <p:spPr/>
        <p:txBody>
          <a:bodyPr/>
          <a:lstStyle/>
          <a:p>
            <a:pPr>
              <a:lnSpc>
                <a:spcPct val="150000"/>
              </a:lnSpc>
            </a:pPr>
            <a:r>
              <a:rPr lang="en-US" altLang="ko-KR" sz="2400" dirty="0" smtClean="0">
                <a:latin typeface="Arial" pitchFamily="34" charset="0"/>
                <a:ea typeface="굴림" pitchFamily="50" charset="-127"/>
                <a:cs typeface="Arial" pitchFamily="34" charset="0"/>
              </a:rPr>
              <a:t>Part 1	:	Introduction and Network Models</a:t>
            </a:r>
          </a:p>
          <a:p>
            <a:pPr>
              <a:lnSpc>
                <a:spcPct val="150000"/>
              </a:lnSpc>
            </a:pPr>
            <a:r>
              <a:rPr lang="en-US" altLang="ko-KR" sz="2400" dirty="0" smtClean="0">
                <a:latin typeface="Arial" pitchFamily="34" charset="0"/>
                <a:ea typeface="굴림" pitchFamily="50" charset="-127"/>
                <a:cs typeface="Arial" pitchFamily="34" charset="0"/>
              </a:rPr>
              <a:t>Part 2	:	Physical Layer and Media</a:t>
            </a:r>
          </a:p>
          <a:p>
            <a:pPr>
              <a:lnSpc>
                <a:spcPct val="150000"/>
              </a:lnSpc>
            </a:pPr>
            <a:r>
              <a:rPr lang="en-US" altLang="ko-KR" sz="2400" dirty="0" smtClean="0">
                <a:latin typeface="Arial" pitchFamily="34" charset="0"/>
                <a:ea typeface="굴림" pitchFamily="50" charset="-127"/>
                <a:cs typeface="Arial" pitchFamily="34" charset="0"/>
              </a:rPr>
              <a:t>Part 3	:	Data Link Layer</a:t>
            </a:r>
          </a:p>
          <a:p>
            <a:pPr>
              <a:lnSpc>
                <a:spcPct val="150000"/>
              </a:lnSpc>
            </a:pPr>
            <a:r>
              <a:rPr lang="en-US" altLang="ko-KR" sz="2400" dirty="0" smtClean="0">
                <a:latin typeface="Arial" pitchFamily="34" charset="0"/>
                <a:ea typeface="굴림" pitchFamily="50" charset="-127"/>
                <a:cs typeface="Arial" pitchFamily="34" charset="0"/>
              </a:rPr>
              <a:t>Part 4	:	Network Layer</a:t>
            </a:r>
          </a:p>
          <a:p>
            <a:pPr>
              <a:lnSpc>
                <a:spcPct val="150000"/>
              </a:lnSpc>
            </a:pPr>
            <a:r>
              <a:rPr lang="en-US" altLang="ko-KR" sz="2400" dirty="0" smtClean="0">
                <a:latin typeface="Arial" pitchFamily="34" charset="0"/>
                <a:ea typeface="굴림" pitchFamily="50" charset="-127"/>
                <a:cs typeface="Arial" pitchFamily="34" charset="0"/>
              </a:rPr>
              <a:t>Part 5	:	Transport layer</a:t>
            </a:r>
          </a:p>
          <a:p>
            <a:pPr>
              <a:lnSpc>
                <a:spcPct val="150000"/>
              </a:lnSpc>
            </a:pPr>
            <a:r>
              <a:rPr lang="en-US" altLang="ko-KR" sz="2400" dirty="0" smtClean="0">
                <a:latin typeface="Arial" pitchFamily="34" charset="0"/>
                <a:ea typeface="굴림" pitchFamily="50" charset="-127"/>
                <a:cs typeface="Arial" pitchFamily="34" charset="0"/>
              </a:rPr>
              <a:t>Part 6	:	Application Layer</a:t>
            </a:r>
          </a:p>
          <a:p>
            <a:pPr>
              <a:lnSpc>
                <a:spcPct val="150000"/>
              </a:lnSpc>
            </a:pPr>
            <a:r>
              <a:rPr lang="en-US" altLang="ko-KR" sz="2400" dirty="0" smtClean="0">
                <a:latin typeface="Arial" pitchFamily="34" charset="0"/>
                <a:ea typeface="굴림" pitchFamily="50" charset="-127"/>
                <a:cs typeface="Arial" pitchFamily="34" charset="0"/>
              </a:rPr>
              <a:t>Part 7	:	Security</a:t>
            </a:r>
            <a:endParaRPr lang="en-US" altLang="ko-KR" sz="2400" dirty="0">
              <a:latin typeface="Arial" pitchFamily="34" charset="0"/>
              <a:ea typeface="굴림" pitchFamily="50" charset="-127"/>
              <a:cs typeface="Arial" pitchFamily="34" charset="0"/>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143000" y="990600"/>
            <a:ext cx="70104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latin typeface="Arial" pitchFamily="34" charset="0"/>
                <a:cs typeface="Arial" pitchFamily="34" charset="0"/>
              </a:rPr>
              <a:t>OSI Reference Model: 7 Layers</a:t>
            </a:r>
            <a:endParaRPr lang="en-GB" sz="4000" b="1" dirty="0">
              <a:latin typeface="Arial" pitchFamily="34" charset="0"/>
              <a:cs typeface="Arial" pitchFamily="34" charset="0"/>
            </a:endParaRPr>
          </a:p>
        </p:txBody>
      </p:sp>
      <p:sp>
        <p:nvSpPr>
          <p:cNvPr id="14343" name="Text Box 7"/>
          <p:cNvSpPr txBox="1">
            <a:spLocks noChangeArrowheads="1"/>
          </p:cNvSpPr>
          <p:nvPr/>
        </p:nvSpPr>
        <p:spPr bwMode="auto">
          <a:xfrm>
            <a:off x="123825" y="104775"/>
            <a:ext cx="5819775" cy="260350"/>
          </a:xfrm>
          <a:prstGeom prst="rect">
            <a:avLst/>
          </a:prstGeom>
          <a:noFill/>
          <a:ln w="9525">
            <a:noFill/>
            <a:miter lim="800000"/>
            <a:headEnd/>
            <a:tailEnd/>
          </a:ln>
        </p:spPr>
        <p:txBody>
          <a:bodyPr lIns="0" tIns="0" rIns="0" bIns="0">
            <a:spAutoFit/>
          </a:bodyPr>
          <a:lstStyle/>
          <a:p>
            <a:pPr defTabSz="828675" hangingPunct="0">
              <a:lnSpc>
                <a:spcPct val="95000"/>
              </a:lnSpc>
              <a:buClr>
                <a:srgbClr val="000000"/>
              </a:buClr>
              <a:buSzPct val="45000"/>
              <a:buFont typeface="StarSymbol" charset="0"/>
              <a:buNone/>
              <a:tabLst>
                <a:tab pos="657225" algn="l"/>
                <a:tab pos="1312863" algn="l"/>
                <a:tab pos="1970088" algn="l"/>
                <a:tab pos="2627313" algn="l"/>
                <a:tab pos="3282950" algn="l"/>
                <a:tab pos="3940175" algn="l"/>
                <a:tab pos="4595813" algn="l"/>
                <a:tab pos="5253038" algn="l"/>
              </a:tabLst>
            </a:pPr>
            <a:r>
              <a:rPr lang="en-GB" b="1">
                <a:solidFill>
                  <a:schemeClr val="bg1"/>
                </a:solidFill>
              </a:rPr>
              <a:t>OSI Model</a:t>
            </a:r>
          </a:p>
        </p:txBody>
      </p:sp>
      <p:pic>
        <p:nvPicPr>
          <p:cNvPr id="14345" name="Picture 9"/>
          <p:cNvPicPr>
            <a:picLocks noChangeAspect="1" noChangeArrowheads="1"/>
          </p:cNvPicPr>
          <p:nvPr>
            <p:ph idx="1"/>
          </p:nvPr>
        </p:nvPicPr>
        <p:blipFill>
          <a:blip r:embed="rId3"/>
          <a:srcRect/>
          <a:stretch>
            <a:fillRect/>
          </a:stretch>
        </p:blipFill>
        <p:spPr>
          <a:xfrm>
            <a:off x="609600" y="1771650"/>
            <a:ext cx="8153400" cy="4705350"/>
          </a:xfrm>
          <a:noFill/>
          <a:ln/>
        </p:spPr>
      </p:pic>
      <p:sp>
        <p:nvSpPr>
          <p:cNvPr id="10"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84383" y="958468"/>
            <a:ext cx="69342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000" b="1" dirty="0">
                <a:latin typeface="Arial" pitchFamily="34" charset="0"/>
                <a:cs typeface="Arial" pitchFamily="34" charset="0"/>
              </a:rPr>
              <a:t>OSI: A Layered Network Model</a:t>
            </a:r>
            <a:endParaRPr lang="en-GB" sz="4000" b="1" dirty="0">
              <a:latin typeface="Arial" pitchFamily="34" charset="0"/>
              <a:cs typeface="Arial" pitchFamily="34" charset="0"/>
            </a:endParaRPr>
          </a:p>
        </p:txBody>
      </p:sp>
      <p:sp>
        <p:nvSpPr>
          <p:cNvPr id="16387" name="Rectangle 3"/>
          <p:cNvSpPr>
            <a:spLocks noGrp="1" noChangeArrowheads="1"/>
          </p:cNvSpPr>
          <p:nvPr>
            <p:ph type="body" sz="half" idx="1"/>
          </p:nvPr>
        </p:nvSpPr>
        <p:spPr>
          <a:xfrm>
            <a:off x="457200" y="1600200"/>
            <a:ext cx="8305800" cy="4953000"/>
          </a:xfrm>
        </p:spPr>
        <p:txBody>
          <a:bodyPr>
            <a:normAutofit lnSpcReduction="10000"/>
          </a:bodyPr>
          <a:lstStyle/>
          <a:p>
            <a:pPr marL="392113" indent="-293688" algn="just" defTabSz="414338">
              <a:lnSpc>
                <a:spcPct val="80000"/>
              </a:lnSpc>
              <a:spcBef>
                <a:spcPct val="45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The process of breaking up the functions or tasks of networking into layers reduces complexity.</a:t>
            </a:r>
          </a:p>
          <a:p>
            <a:pPr marL="392113" indent="-293688" algn="just" defTabSz="414338">
              <a:lnSpc>
                <a:spcPct val="80000"/>
              </a:lnSpc>
              <a:spcBef>
                <a:spcPct val="45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Each layer provides a service to the layer above it in the protocol specification.</a:t>
            </a:r>
          </a:p>
          <a:p>
            <a:pPr marL="392113" indent="-293688" algn="just" defTabSz="414338">
              <a:lnSpc>
                <a:spcPct val="80000"/>
              </a:lnSpc>
              <a:spcBef>
                <a:spcPct val="45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 Each layer communicates with the same layer’s software or hardware on other computers. </a:t>
            </a:r>
          </a:p>
          <a:p>
            <a:pPr marL="392113" indent="-293688" algn="just" defTabSz="414338">
              <a:lnSpc>
                <a:spcPct val="80000"/>
              </a:lnSpc>
              <a:spcBef>
                <a:spcPct val="45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The lower 4 layers (transport, network, data link and physical —Layers 4, 3, 2, and 1) are concerned with the flow of data from end to end through the network. </a:t>
            </a:r>
          </a:p>
          <a:p>
            <a:pPr marL="392113" indent="-293688" algn="just" defTabSz="414338">
              <a:lnSpc>
                <a:spcPct val="80000"/>
              </a:lnSpc>
              <a:spcBef>
                <a:spcPct val="45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The upper four layers of the OSI model (application, presentation and session—Layers 7, 6 and 5) are orientated more toward services to the applications. </a:t>
            </a:r>
          </a:p>
          <a:p>
            <a:pPr marL="392113" indent="-293688" algn="just" defTabSz="414338">
              <a:lnSpc>
                <a:spcPct val="80000"/>
              </a:lnSpc>
              <a:spcBef>
                <a:spcPct val="45000"/>
              </a:spcBef>
              <a:buClr>
                <a:srgbClr val="CC0000"/>
              </a:buClr>
              <a:buFont typeface="Wingdings" pitchFamily="2" charset="2"/>
              <a:buBlip>
                <a:blip r:embed="rId3"/>
              </a:buBlip>
            </a:pPr>
            <a:r>
              <a:rPr lang="en-GB" sz="2400" b="1" dirty="0">
                <a:solidFill>
                  <a:srgbClr val="000066"/>
                </a:solidFill>
                <a:latin typeface="Arial" pitchFamily="34" charset="0"/>
                <a:cs typeface="Arial" pitchFamily="34" charset="0"/>
              </a:rPr>
              <a:t>Data is </a:t>
            </a:r>
            <a:r>
              <a:rPr lang="en-US" sz="2400" b="1" dirty="0">
                <a:solidFill>
                  <a:srgbClr val="000066"/>
                </a:solidFill>
                <a:latin typeface="Arial" pitchFamily="34" charset="0"/>
                <a:cs typeface="Arial" pitchFamily="34" charset="0"/>
              </a:rPr>
              <a:t>Encapsulated with the necessary protocol information as it moves down the layers before network transit.</a:t>
            </a: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0" name="Picture 6"/>
          <p:cNvPicPr>
            <a:picLocks noChangeArrowheads="1"/>
          </p:cNvPicPr>
          <p:nvPr/>
        </p:nvPicPr>
        <p:blipFill>
          <a:blip r:embed="rId2"/>
          <a:srcRect/>
          <a:stretch>
            <a:fillRect/>
          </a:stretch>
        </p:blipFill>
        <p:spPr bwMode="auto">
          <a:xfrm>
            <a:off x="1230313" y="1073150"/>
            <a:ext cx="6645275" cy="5632450"/>
          </a:xfrm>
          <a:prstGeom prst="rect">
            <a:avLst/>
          </a:prstGeom>
          <a:noFill/>
          <a:ln w="12700">
            <a:noFill/>
            <a:miter lim="800000"/>
            <a:headEnd/>
            <a:tailEnd/>
          </a:ln>
          <a:effectLst/>
        </p:spPr>
      </p:pic>
      <p:sp>
        <p:nvSpPr>
          <p:cNvPr id="7" name="Rectangle 2"/>
          <p:cNvSpPr txBox="1">
            <a:spLocks noChangeArrowheads="1"/>
          </p:cNvSpPr>
          <p:nvPr/>
        </p:nvSpPr>
        <p:spPr>
          <a:xfrm>
            <a:off x="5334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1633788" y="762919"/>
            <a:ext cx="5911850" cy="588963"/>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solidFill>
                  <a:srgbClr val="063DE8"/>
                </a:solidFill>
              </a:rPr>
              <a:t>An Exchange Using the OSI Model</a:t>
            </a:r>
          </a:p>
        </p:txBody>
      </p:sp>
      <p:pic>
        <p:nvPicPr>
          <p:cNvPr id="7174" name="Picture 6"/>
          <p:cNvPicPr>
            <a:picLocks noChangeArrowheads="1"/>
          </p:cNvPicPr>
          <p:nvPr/>
        </p:nvPicPr>
        <p:blipFill>
          <a:blip r:embed="rId2"/>
          <a:srcRect/>
          <a:stretch>
            <a:fillRect/>
          </a:stretch>
        </p:blipFill>
        <p:spPr bwMode="auto">
          <a:xfrm>
            <a:off x="514350" y="1435864"/>
            <a:ext cx="8277225" cy="525780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9875" name="Picture 3"/>
          <p:cNvPicPr>
            <a:picLocks noChangeAspect="1" noChangeArrowheads="1"/>
          </p:cNvPicPr>
          <p:nvPr/>
        </p:nvPicPr>
        <p:blipFill>
          <a:blip r:embed="rId3"/>
          <a:srcRect/>
          <a:stretch>
            <a:fillRect/>
          </a:stretch>
        </p:blipFill>
        <p:spPr bwMode="auto">
          <a:xfrm>
            <a:off x="457200" y="1219200"/>
            <a:ext cx="8229600" cy="4997450"/>
          </a:xfrm>
          <a:prstGeom prst="rect">
            <a:avLst/>
          </a:prstGeom>
          <a:noFill/>
          <a:ln w="9525">
            <a:noFill/>
            <a:miter lim="800000"/>
            <a:headEnd/>
            <a:tailEnd/>
          </a:ln>
        </p:spPr>
      </p:pic>
      <p:sp>
        <p:nvSpPr>
          <p:cNvPr id="4" name="Rectangle 2"/>
          <p:cNvSpPr txBox="1">
            <a:spLocks noChangeArrowheads="1"/>
          </p:cNvSpPr>
          <p:nvPr/>
        </p:nvSpPr>
        <p:spPr>
          <a:xfrm>
            <a:off x="2743200" y="817562"/>
            <a:ext cx="3422650" cy="630238"/>
          </a:xfrm>
          <a:prstGeom prst="rect">
            <a:avLst/>
          </a:prstGeom>
          <a:solidFill>
            <a:srgbClr val="FFFF00"/>
          </a:solidFill>
          <a:ln/>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effectLst/>
                <a:uLnTx/>
                <a:uFillTx/>
                <a:latin typeface="Arial" pitchFamily="34" charset="0"/>
                <a:ea typeface="+mj-ea"/>
                <a:cs typeface="Arial" pitchFamily="34" charset="0"/>
              </a:rPr>
              <a:t>Flow of Data</a:t>
            </a:r>
            <a:endParaRPr kumimoji="0" lang="en-US" sz="4400" b="0" i="0" u="none" strike="noStrike" kern="1200" cap="none" spc="0" normalizeH="0" baseline="0" noProof="0" dirty="0">
              <a:ln>
                <a:noFill/>
              </a:ln>
              <a:effectLst/>
              <a:uLnTx/>
              <a:uFillTx/>
              <a:latin typeface="Arial" pitchFamily="34" charset="0"/>
              <a:ea typeface="+mj-ea"/>
              <a:cs typeface="Arial" pitchFamily="34" charset="0"/>
            </a:endParaRPr>
          </a:p>
        </p:txBody>
      </p:sp>
      <p:sp>
        <p:nvSpPr>
          <p:cNvPr id="6" name="Rectangle 2"/>
          <p:cNvSpPr txBox="1">
            <a:spLocks noChangeArrowheads="1"/>
          </p:cNvSpPr>
          <p:nvPr/>
        </p:nvSpPr>
        <p:spPr>
          <a:xfrm>
            <a:off x="457200" y="32132"/>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3048000" y="1143000"/>
            <a:ext cx="3052119" cy="582211"/>
          </a:xfrm>
          <a:prstGeom prst="rect">
            <a:avLst/>
          </a:prstGeom>
          <a:solidFill>
            <a:srgbClr val="FFFF00"/>
          </a:solidFill>
          <a:ln w="12700">
            <a:noFill/>
            <a:miter lim="800000"/>
            <a:headEnd/>
            <a:tailEnd/>
          </a:ln>
          <a:effectLst/>
        </p:spPr>
        <p:txBody>
          <a:bodyPr wrap="none" lIns="90488" tIns="44450" rIns="90488" bIns="44450">
            <a:spAutoFit/>
          </a:bodyPr>
          <a:lstStyle/>
          <a:p>
            <a:r>
              <a:rPr lang="en-US" sz="3200" b="1" dirty="0">
                <a:latin typeface="Arial" pitchFamily="34" charset="0"/>
                <a:cs typeface="Arial" pitchFamily="34" charset="0"/>
              </a:rPr>
              <a:t>Physical Layer</a:t>
            </a:r>
          </a:p>
        </p:txBody>
      </p:sp>
      <p:pic>
        <p:nvPicPr>
          <p:cNvPr id="8198" name="Picture 6"/>
          <p:cNvPicPr>
            <a:picLocks noChangeArrowheads="1"/>
          </p:cNvPicPr>
          <p:nvPr/>
        </p:nvPicPr>
        <p:blipFill>
          <a:blip r:embed="rId2"/>
          <a:srcRect/>
          <a:stretch>
            <a:fillRect/>
          </a:stretch>
        </p:blipFill>
        <p:spPr bwMode="auto">
          <a:xfrm>
            <a:off x="168275" y="2209800"/>
            <a:ext cx="8823325" cy="3502025"/>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958468"/>
            <a:ext cx="6183217"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Functions of Physical Layer</a:t>
            </a:r>
            <a:endParaRPr lang="en-GB" sz="4000" b="1" dirty="0">
              <a:latin typeface="Arial" pitchFamily="34" charset="0"/>
              <a:cs typeface="Arial" pitchFamily="34" charset="0"/>
            </a:endParaRPr>
          </a:p>
        </p:txBody>
      </p:sp>
      <p:sp>
        <p:nvSpPr>
          <p:cNvPr id="16387" name="Rectangle 3"/>
          <p:cNvSpPr>
            <a:spLocks noGrp="1" noChangeArrowheads="1"/>
          </p:cNvSpPr>
          <p:nvPr>
            <p:ph type="body" sz="half" idx="1"/>
          </p:nvPr>
        </p:nvSpPr>
        <p:spPr>
          <a:xfrm>
            <a:off x="457200" y="1600200"/>
            <a:ext cx="8305800" cy="4953000"/>
          </a:xfrm>
        </p:spPr>
        <p:txBody>
          <a:bodyPr>
            <a:normAutofit/>
          </a:bodyPr>
          <a:lstStyle/>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solidFill>
                  <a:srgbClr val="000066"/>
                </a:solidFill>
                <a:latin typeface="Arial" pitchFamily="34" charset="0"/>
                <a:cs typeface="Arial" pitchFamily="34" charset="0"/>
              </a:rPr>
              <a:t>Physical Characteristics of interfaces and medium</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solidFill>
                  <a:srgbClr val="000066"/>
                </a:solidFill>
                <a:latin typeface="Arial" pitchFamily="34" charset="0"/>
                <a:cs typeface="Arial" pitchFamily="34" charset="0"/>
              </a:rPr>
              <a:t>Representation of Bits</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solidFill>
                  <a:srgbClr val="000066"/>
                </a:solidFill>
                <a:latin typeface="Arial" pitchFamily="34" charset="0"/>
                <a:cs typeface="Arial" pitchFamily="34" charset="0"/>
              </a:rPr>
              <a:t>Data Rate</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solidFill>
                  <a:srgbClr val="000066"/>
                </a:solidFill>
                <a:latin typeface="Arial" pitchFamily="34" charset="0"/>
                <a:cs typeface="Arial" pitchFamily="34" charset="0"/>
              </a:rPr>
              <a:t>Synchronization of Bits</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solidFill>
                  <a:srgbClr val="000066"/>
                </a:solidFill>
                <a:latin typeface="Arial" pitchFamily="34" charset="0"/>
                <a:cs typeface="Arial" pitchFamily="34" charset="0"/>
              </a:rPr>
              <a:t>Line Configuration</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solidFill>
                  <a:srgbClr val="000066"/>
                </a:solidFill>
                <a:latin typeface="Arial" pitchFamily="34" charset="0"/>
                <a:cs typeface="Arial" pitchFamily="34" charset="0"/>
              </a:rPr>
              <a:t>Physical Topology</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solidFill>
                  <a:srgbClr val="000066"/>
                </a:solidFill>
                <a:latin typeface="Arial" pitchFamily="34" charset="0"/>
                <a:cs typeface="Arial" pitchFamily="34" charset="0"/>
              </a:rPr>
              <a:t>Transmission Mode</a:t>
            </a:r>
            <a:endParaRPr lang="en-US" sz="2400" b="1" dirty="0">
              <a:solidFill>
                <a:srgbClr val="000066"/>
              </a:solidFill>
              <a:latin typeface="Arial" pitchFamily="34" charset="0"/>
              <a:cs typeface="Arial" pitchFamily="34" charset="0"/>
            </a:endParaRP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ChangeArrowheads="1"/>
          </p:cNvSpPr>
          <p:nvPr/>
        </p:nvSpPr>
        <p:spPr bwMode="auto">
          <a:xfrm>
            <a:off x="2959100" y="1170389"/>
            <a:ext cx="3213100" cy="582211"/>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latin typeface="Arial" pitchFamily="34" charset="0"/>
                <a:cs typeface="Arial" pitchFamily="34" charset="0"/>
              </a:rPr>
              <a:t>Data Link Layer</a:t>
            </a:r>
          </a:p>
        </p:txBody>
      </p:sp>
      <p:pic>
        <p:nvPicPr>
          <p:cNvPr id="9222" name="Picture 6"/>
          <p:cNvPicPr>
            <a:picLocks noChangeArrowheads="1"/>
          </p:cNvPicPr>
          <p:nvPr/>
        </p:nvPicPr>
        <p:blipFill>
          <a:blip r:embed="rId2"/>
          <a:srcRect/>
          <a:stretch>
            <a:fillRect/>
          </a:stretch>
        </p:blipFill>
        <p:spPr bwMode="auto">
          <a:xfrm>
            <a:off x="381000" y="2133600"/>
            <a:ext cx="8532813" cy="3992563"/>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2419350" y="1163637"/>
            <a:ext cx="4286250" cy="588963"/>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t>Data Link Layer Example</a:t>
            </a:r>
          </a:p>
        </p:txBody>
      </p:sp>
      <p:pic>
        <p:nvPicPr>
          <p:cNvPr id="10246" name="Picture 6"/>
          <p:cNvPicPr>
            <a:picLocks noChangeArrowheads="1"/>
          </p:cNvPicPr>
          <p:nvPr/>
        </p:nvPicPr>
        <p:blipFill>
          <a:blip r:embed="rId2"/>
          <a:srcRect/>
          <a:stretch>
            <a:fillRect/>
          </a:stretch>
        </p:blipFill>
        <p:spPr bwMode="auto">
          <a:xfrm>
            <a:off x="153988" y="2286000"/>
            <a:ext cx="8839200" cy="3389313"/>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p:cNvPicPr>
            <a:picLocks noChangeAspect="1" noChangeArrowheads="1"/>
          </p:cNvPicPr>
          <p:nvPr/>
        </p:nvPicPr>
        <p:blipFill>
          <a:blip r:embed="rId2"/>
          <a:srcRect/>
          <a:stretch>
            <a:fillRect/>
          </a:stretch>
        </p:blipFill>
        <p:spPr bwMode="auto">
          <a:xfrm>
            <a:off x="381000" y="1295400"/>
            <a:ext cx="8458200" cy="4343400"/>
          </a:xfrm>
          <a:prstGeom prst="rect">
            <a:avLst/>
          </a:prstGeom>
          <a:noFill/>
          <a:ln w="9525">
            <a:noFill/>
            <a:miter lim="800000"/>
            <a:headEnd/>
            <a:tailEnd/>
          </a:ln>
          <a:effectLst/>
        </p:spPr>
      </p:pic>
      <p:sp>
        <p:nvSpPr>
          <p:cNvPr id="3" name="Rectangle 5"/>
          <p:cNvSpPr>
            <a:spLocks noChangeArrowheads="1"/>
          </p:cNvSpPr>
          <p:nvPr/>
        </p:nvSpPr>
        <p:spPr bwMode="auto">
          <a:xfrm>
            <a:off x="2419350" y="762000"/>
            <a:ext cx="4286250" cy="588963"/>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t>Data Link Layer Example</a:t>
            </a:r>
          </a:p>
        </p:txBody>
      </p:sp>
      <p:sp>
        <p:nvSpPr>
          <p:cNvPr id="4" name="Rectangle 2"/>
          <p:cNvSpPr txBox="1">
            <a:spLocks noChangeArrowheads="1"/>
          </p:cNvSpPr>
          <p:nvPr/>
        </p:nvSpPr>
        <p:spPr>
          <a:xfrm>
            <a:off x="457200" y="762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
        <p:nvSpPr>
          <p:cNvPr id="6" name="TextBox 5"/>
          <p:cNvSpPr txBox="1"/>
          <p:nvPr/>
        </p:nvSpPr>
        <p:spPr>
          <a:xfrm>
            <a:off x="533400" y="5638800"/>
            <a:ext cx="8001000" cy="1077218"/>
          </a:xfrm>
          <a:prstGeom prst="rect">
            <a:avLst/>
          </a:prstGeom>
          <a:solidFill>
            <a:srgbClr val="FFFF00"/>
          </a:solidFill>
        </p:spPr>
        <p:txBody>
          <a:bodyPr wrap="square" rtlCol="0">
            <a:spAutoFit/>
          </a:bodyPr>
          <a:lstStyle/>
          <a:p>
            <a:pPr algn="ctr"/>
            <a:r>
              <a:rPr lang="en-US" sz="3200" b="1" dirty="0" smtClean="0">
                <a:latin typeface="Arial" pitchFamily="34" charset="0"/>
                <a:cs typeface="Arial" pitchFamily="34" charset="0"/>
              </a:rPr>
              <a:t>The data link layer is responsible for moving frames from hop to hop</a:t>
            </a:r>
            <a:endParaRPr lang="en-US" sz="32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2590800"/>
            <a:ext cx="4114845" cy="144655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800" b="1" u="sng"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rPr>
              <a:t>PART 1</a:t>
            </a:r>
            <a:endParaRPr lang="en-US" sz="8800" b="1" u="sng"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958468"/>
            <a:ext cx="63246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Functions of Data Link Layer</a:t>
            </a:r>
            <a:endParaRPr lang="en-GB" sz="4000" b="1" dirty="0">
              <a:latin typeface="Arial" pitchFamily="34" charset="0"/>
              <a:cs typeface="Arial" pitchFamily="34" charset="0"/>
            </a:endParaRPr>
          </a:p>
        </p:txBody>
      </p:sp>
      <p:sp>
        <p:nvSpPr>
          <p:cNvPr id="16387" name="Rectangle 3"/>
          <p:cNvSpPr>
            <a:spLocks noGrp="1" noChangeArrowheads="1"/>
          </p:cNvSpPr>
          <p:nvPr>
            <p:ph type="body" sz="half" idx="1"/>
          </p:nvPr>
        </p:nvSpPr>
        <p:spPr>
          <a:xfrm>
            <a:off x="457200" y="1600200"/>
            <a:ext cx="8305800" cy="4953000"/>
          </a:xfrm>
        </p:spPr>
        <p:txBody>
          <a:bodyPr>
            <a:normAutofit/>
          </a:bodyPr>
          <a:lstStyle/>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Framing</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Physical Addressing</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Flow Control</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Error Control</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Access Control</a:t>
            </a:r>
            <a:endParaRPr lang="en-US" sz="2400" b="1" dirty="0">
              <a:latin typeface="Arial" pitchFamily="34" charset="0"/>
              <a:cs typeface="Arial" pitchFamily="34" charset="0"/>
            </a:endParaRP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ChangeArrowheads="1"/>
          </p:cNvSpPr>
          <p:nvPr/>
        </p:nvSpPr>
        <p:spPr bwMode="auto">
          <a:xfrm>
            <a:off x="3048000" y="1143000"/>
            <a:ext cx="3007235" cy="582211"/>
          </a:xfrm>
          <a:prstGeom prst="rect">
            <a:avLst/>
          </a:prstGeom>
          <a:solidFill>
            <a:srgbClr val="FFFF00"/>
          </a:solidFill>
          <a:ln w="12700">
            <a:noFill/>
            <a:miter lim="800000"/>
            <a:headEnd/>
            <a:tailEnd/>
          </a:ln>
          <a:effectLst/>
        </p:spPr>
        <p:txBody>
          <a:bodyPr wrap="none" lIns="90488" tIns="44450" rIns="90488" bIns="44450">
            <a:spAutoFit/>
          </a:bodyPr>
          <a:lstStyle/>
          <a:p>
            <a:r>
              <a:rPr lang="en-US" sz="3200" b="1" dirty="0">
                <a:latin typeface="Arial" pitchFamily="34" charset="0"/>
                <a:cs typeface="Arial" pitchFamily="34" charset="0"/>
              </a:rPr>
              <a:t>Network Layer</a:t>
            </a:r>
          </a:p>
        </p:txBody>
      </p:sp>
      <p:pic>
        <p:nvPicPr>
          <p:cNvPr id="11270" name="Picture 6"/>
          <p:cNvPicPr>
            <a:picLocks noChangeArrowheads="1"/>
          </p:cNvPicPr>
          <p:nvPr/>
        </p:nvPicPr>
        <p:blipFill>
          <a:blip r:embed="rId2"/>
          <a:srcRect/>
          <a:stretch>
            <a:fillRect/>
          </a:stretch>
        </p:blipFill>
        <p:spPr bwMode="auto">
          <a:xfrm>
            <a:off x="204788" y="1905000"/>
            <a:ext cx="8693150" cy="4457700"/>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5"/>
          <p:cNvSpPr>
            <a:spLocks noChangeArrowheads="1"/>
          </p:cNvSpPr>
          <p:nvPr/>
        </p:nvSpPr>
        <p:spPr bwMode="auto">
          <a:xfrm>
            <a:off x="2133600" y="990600"/>
            <a:ext cx="4887912" cy="582211"/>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latin typeface="Arial" pitchFamily="34" charset="0"/>
                <a:cs typeface="Arial" pitchFamily="34" charset="0"/>
              </a:rPr>
              <a:t>Network Layer Example</a:t>
            </a:r>
          </a:p>
        </p:txBody>
      </p:sp>
      <p:pic>
        <p:nvPicPr>
          <p:cNvPr id="4102" name="Picture 6"/>
          <p:cNvPicPr>
            <a:picLocks noChangeArrowheads="1"/>
          </p:cNvPicPr>
          <p:nvPr/>
        </p:nvPicPr>
        <p:blipFill>
          <a:blip r:embed="rId2"/>
          <a:srcRect/>
          <a:stretch>
            <a:fillRect/>
          </a:stretch>
        </p:blipFill>
        <p:spPr bwMode="auto">
          <a:xfrm>
            <a:off x="723900" y="1599281"/>
            <a:ext cx="7645400" cy="5105400"/>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p:cNvPicPr>
            <a:picLocks noChangeArrowheads="1"/>
          </p:cNvPicPr>
          <p:nvPr/>
        </p:nvPicPr>
        <p:blipFill>
          <a:blip r:embed="rId2"/>
          <a:srcRect/>
          <a:stretch>
            <a:fillRect/>
          </a:stretch>
        </p:blipFill>
        <p:spPr bwMode="auto">
          <a:xfrm>
            <a:off x="1201738" y="1657350"/>
            <a:ext cx="6723062" cy="5048250"/>
          </a:xfrm>
          <a:prstGeom prst="rect">
            <a:avLst/>
          </a:prstGeom>
          <a:noFill/>
          <a:ln w="12700">
            <a:noFill/>
            <a:miter lim="800000"/>
            <a:headEnd/>
            <a:tailEnd/>
          </a:ln>
          <a:effectLst/>
        </p:spPr>
      </p:pic>
      <p:sp>
        <p:nvSpPr>
          <p:cNvPr id="7" name="Rectangle 5"/>
          <p:cNvSpPr>
            <a:spLocks noChangeArrowheads="1"/>
          </p:cNvSpPr>
          <p:nvPr/>
        </p:nvSpPr>
        <p:spPr bwMode="auto">
          <a:xfrm>
            <a:off x="2133600" y="990600"/>
            <a:ext cx="4887912" cy="582211"/>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latin typeface="Arial" pitchFamily="34" charset="0"/>
                <a:cs typeface="Arial" pitchFamily="34" charset="0"/>
              </a:rPr>
              <a:t>Network Layer Example</a:t>
            </a:r>
          </a:p>
        </p:txBody>
      </p:sp>
      <p:sp>
        <p:nvSpPr>
          <p:cNvPr id="8"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p:cNvPicPr>
            <a:picLocks noChangeAspect="1" noChangeArrowheads="1"/>
          </p:cNvPicPr>
          <p:nvPr/>
        </p:nvPicPr>
        <p:blipFill>
          <a:blip r:embed="rId2"/>
          <a:srcRect/>
          <a:stretch>
            <a:fillRect/>
          </a:stretch>
        </p:blipFill>
        <p:spPr bwMode="auto">
          <a:xfrm>
            <a:off x="890588" y="1305498"/>
            <a:ext cx="7362825" cy="4462463"/>
          </a:xfrm>
          <a:prstGeom prst="rect">
            <a:avLst/>
          </a:prstGeom>
          <a:noFill/>
          <a:ln w="9525">
            <a:noFill/>
            <a:miter lim="800000"/>
            <a:headEnd/>
            <a:tailEnd/>
          </a:ln>
          <a:effectLst/>
        </p:spPr>
      </p:pic>
      <p:sp>
        <p:nvSpPr>
          <p:cNvPr id="3" name="Rectangle 5"/>
          <p:cNvSpPr>
            <a:spLocks noChangeArrowheads="1"/>
          </p:cNvSpPr>
          <p:nvPr/>
        </p:nvSpPr>
        <p:spPr bwMode="auto">
          <a:xfrm>
            <a:off x="2133600" y="762000"/>
            <a:ext cx="4887912" cy="582211"/>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latin typeface="Arial" pitchFamily="34" charset="0"/>
                <a:cs typeface="Arial" pitchFamily="34" charset="0"/>
              </a:rPr>
              <a:t>Network Layer Example</a:t>
            </a:r>
          </a:p>
        </p:txBody>
      </p:sp>
      <p:sp>
        <p:nvSpPr>
          <p:cNvPr id="4" name="Rectangle 2"/>
          <p:cNvSpPr txBox="1">
            <a:spLocks noChangeArrowheads="1"/>
          </p:cNvSpPr>
          <p:nvPr/>
        </p:nvSpPr>
        <p:spPr>
          <a:xfrm>
            <a:off x="457200" y="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pic>
        <p:nvPicPr>
          <p:cNvPr id="41987" name="Picture 3"/>
          <p:cNvPicPr>
            <a:picLocks noChangeAspect="1" noChangeArrowheads="1"/>
          </p:cNvPicPr>
          <p:nvPr/>
        </p:nvPicPr>
        <p:blipFill>
          <a:blip r:embed="rId3"/>
          <a:srcRect/>
          <a:stretch>
            <a:fillRect/>
          </a:stretch>
        </p:blipFill>
        <p:spPr bwMode="auto">
          <a:xfrm>
            <a:off x="533400" y="5867400"/>
            <a:ext cx="8382000" cy="723900"/>
          </a:xfrm>
          <a:prstGeom prst="rect">
            <a:avLst/>
          </a:prstGeom>
          <a:solidFill>
            <a:srgbClr val="FFFF00"/>
          </a:solidFill>
          <a:ln w="9525">
            <a:noFill/>
            <a:miter lim="800000"/>
            <a:headEnd/>
            <a:tailEnd/>
          </a:ln>
          <a:effec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0200" y="958468"/>
            <a:ext cx="63246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Functions of Network Layer</a:t>
            </a:r>
            <a:endParaRPr lang="en-GB" sz="4000" b="1" dirty="0">
              <a:latin typeface="Arial" pitchFamily="34" charset="0"/>
              <a:cs typeface="Arial" pitchFamily="34" charset="0"/>
            </a:endParaRPr>
          </a:p>
        </p:txBody>
      </p:sp>
      <p:sp>
        <p:nvSpPr>
          <p:cNvPr id="16387" name="Rectangle 3"/>
          <p:cNvSpPr>
            <a:spLocks noGrp="1" noChangeArrowheads="1"/>
          </p:cNvSpPr>
          <p:nvPr>
            <p:ph type="body" sz="half" idx="1"/>
          </p:nvPr>
        </p:nvSpPr>
        <p:spPr>
          <a:xfrm>
            <a:off x="457200" y="1600200"/>
            <a:ext cx="8305800" cy="4953000"/>
          </a:xfrm>
        </p:spPr>
        <p:txBody>
          <a:bodyPr>
            <a:normAutofit/>
          </a:bodyPr>
          <a:lstStyle/>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Logical Addressing</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Routing</a:t>
            </a:r>
            <a:endParaRPr lang="en-US" sz="2400" b="1" dirty="0">
              <a:latin typeface="Arial" pitchFamily="34" charset="0"/>
              <a:cs typeface="Arial" pitchFamily="34" charset="0"/>
            </a:endParaRP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5"/>
          <p:cNvSpPr>
            <a:spLocks noChangeArrowheads="1"/>
          </p:cNvSpPr>
          <p:nvPr/>
        </p:nvSpPr>
        <p:spPr bwMode="auto">
          <a:xfrm>
            <a:off x="3045047" y="1066800"/>
            <a:ext cx="3279553" cy="582211"/>
          </a:xfrm>
          <a:prstGeom prst="rect">
            <a:avLst/>
          </a:prstGeom>
          <a:solidFill>
            <a:srgbClr val="FFFF00"/>
          </a:solidFill>
          <a:ln w="12700">
            <a:noFill/>
            <a:miter lim="800000"/>
            <a:headEnd/>
            <a:tailEnd/>
          </a:ln>
          <a:effectLst/>
        </p:spPr>
        <p:txBody>
          <a:bodyPr wrap="none" lIns="90488" tIns="44450" rIns="90488" bIns="44450">
            <a:spAutoFit/>
          </a:bodyPr>
          <a:lstStyle/>
          <a:p>
            <a:r>
              <a:rPr lang="en-US" sz="3200" b="1" dirty="0">
                <a:latin typeface="Arial" pitchFamily="34" charset="0"/>
                <a:cs typeface="Arial" pitchFamily="34" charset="0"/>
              </a:rPr>
              <a:t>Transport Layer</a:t>
            </a:r>
          </a:p>
        </p:txBody>
      </p:sp>
      <p:pic>
        <p:nvPicPr>
          <p:cNvPr id="6150" name="Picture 6"/>
          <p:cNvPicPr>
            <a:picLocks noChangeArrowheads="1"/>
          </p:cNvPicPr>
          <p:nvPr/>
        </p:nvPicPr>
        <p:blipFill>
          <a:blip r:embed="rId2"/>
          <a:srcRect/>
          <a:stretch>
            <a:fillRect/>
          </a:stretch>
        </p:blipFill>
        <p:spPr bwMode="auto">
          <a:xfrm>
            <a:off x="200025" y="1828800"/>
            <a:ext cx="8704263" cy="4330700"/>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ChangeArrowheads="1"/>
          </p:cNvSpPr>
          <p:nvPr/>
        </p:nvSpPr>
        <p:spPr bwMode="auto">
          <a:xfrm>
            <a:off x="2133599" y="990600"/>
            <a:ext cx="5105401" cy="582211"/>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latin typeface="Arial" pitchFamily="34" charset="0"/>
                <a:cs typeface="Arial" pitchFamily="34" charset="0"/>
              </a:rPr>
              <a:t>Transport Layer Example</a:t>
            </a:r>
          </a:p>
        </p:txBody>
      </p:sp>
      <p:pic>
        <p:nvPicPr>
          <p:cNvPr id="7174" name="Picture 6"/>
          <p:cNvPicPr>
            <a:picLocks noChangeArrowheads="1"/>
          </p:cNvPicPr>
          <p:nvPr/>
        </p:nvPicPr>
        <p:blipFill>
          <a:blip r:embed="rId2"/>
          <a:srcRect/>
          <a:stretch>
            <a:fillRect/>
          </a:stretch>
        </p:blipFill>
        <p:spPr bwMode="auto">
          <a:xfrm>
            <a:off x="1720850" y="1676400"/>
            <a:ext cx="5651500" cy="5105400"/>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Picture 6"/>
          <p:cNvPicPr>
            <a:picLocks noChangeArrowheads="1"/>
          </p:cNvPicPr>
          <p:nvPr/>
        </p:nvPicPr>
        <p:blipFill>
          <a:blip r:embed="rId2"/>
          <a:srcRect/>
          <a:stretch>
            <a:fillRect/>
          </a:stretch>
        </p:blipFill>
        <p:spPr bwMode="auto">
          <a:xfrm>
            <a:off x="1447800" y="1676400"/>
            <a:ext cx="6324600" cy="4953000"/>
          </a:xfrm>
          <a:prstGeom prst="rect">
            <a:avLst/>
          </a:prstGeom>
          <a:noFill/>
          <a:ln w="12700">
            <a:noFill/>
            <a:miter lim="800000"/>
            <a:headEnd/>
            <a:tailEnd/>
          </a:ln>
          <a:effectLst/>
        </p:spPr>
      </p:pic>
      <p:sp>
        <p:nvSpPr>
          <p:cNvPr id="7" name="Rectangle 5"/>
          <p:cNvSpPr>
            <a:spLocks noChangeArrowheads="1"/>
          </p:cNvSpPr>
          <p:nvPr/>
        </p:nvSpPr>
        <p:spPr bwMode="auto">
          <a:xfrm>
            <a:off x="2133599" y="990600"/>
            <a:ext cx="5105401" cy="582211"/>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latin typeface="Arial" pitchFamily="34" charset="0"/>
                <a:cs typeface="Arial" pitchFamily="34" charset="0"/>
              </a:rPr>
              <a:t>Transport Layer Example</a:t>
            </a:r>
          </a:p>
        </p:txBody>
      </p:sp>
      <p:sp>
        <p:nvSpPr>
          <p:cNvPr id="8"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srcRect/>
          <a:stretch>
            <a:fillRect/>
          </a:stretch>
        </p:blipFill>
        <p:spPr bwMode="auto">
          <a:xfrm>
            <a:off x="381000" y="1733550"/>
            <a:ext cx="8382000" cy="3981450"/>
          </a:xfrm>
          <a:prstGeom prst="rect">
            <a:avLst/>
          </a:prstGeom>
          <a:noFill/>
          <a:ln w="9525">
            <a:noFill/>
            <a:miter lim="800000"/>
            <a:headEnd/>
            <a:tailEnd/>
          </a:ln>
          <a:effectLst/>
        </p:spPr>
      </p:pic>
      <p:sp>
        <p:nvSpPr>
          <p:cNvPr id="3" name="Rectangle 5"/>
          <p:cNvSpPr>
            <a:spLocks noChangeArrowheads="1"/>
          </p:cNvSpPr>
          <p:nvPr/>
        </p:nvSpPr>
        <p:spPr bwMode="auto">
          <a:xfrm>
            <a:off x="2133599" y="990600"/>
            <a:ext cx="5105401" cy="582211"/>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latin typeface="Arial" pitchFamily="34" charset="0"/>
                <a:cs typeface="Arial" pitchFamily="34" charset="0"/>
              </a:rPr>
              <a:t>Transport Layer Example</a:t>
            </a:r>
          </a:p>
        </p:txBody>
      </p:sp>
      <p:sp>
        <p:nvSpPr>
          <p:cNvPr id="4"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pic>
        <p:nvPicPr>
          <p:cNvPr id="43011" name="Picture 3"/>
          <p:cNvPicPr>
            <a:picLocks noChangeAspect="1" noChangeArrowheads="1"/>
          </p:cNvPicPr>
          <p:nvPr/>
        </p:nvPicPr>
        <p:blipFill>
          <a:blip r:embed="rId3"/>
          <a:srcRect/>
          <a:stretch>
            <a:fillRect/>
          </a:stretch>
        </p:blipFill>
        <p:spPr bwMode="auto">
          <a:xfrm>
            <a:off x="266700" y="5915025"/>
            <a:ext cx="8724900" cy="4095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normAutofit fontScale="90000"/>
          </a:bodyPr>
          <a:lstStyle/>
          <a:p>
            <a:r>
              <a:rPr lang="en-US" dirty="0">
                <a:latin typeface="Arial" pitchFamily="34" charset="0"/>
                <a:cs typeface="Arial" pitchFamily="34" charset="0"/>
              </a:rPr>
              <a:t>Chapter 1</a:t>
            </a:r>
            <a:br>
              <a:rPr lang="en-US" dirty="0">
                <a:latin typeface="Arial" pitchFamily="34" charset="0"/>
                <a:cs typeface="Arial" pitchFamily="34" charset="0"/>
              </a:rPr>
            </a:br>
            <a:r>
              <a:rPr lang="en-US" sz="4900" b="1" u="sng" dirty="0">
                <a:latin typeface="Arial" pitchFamily="34" charset="0"/>
                <a:cs typeface="Arial" pitchFamily="34" charset="0"/>
              </a:rPr>
              <a:t>Introduction</a:t>
            </a:r>
          </a:p>
        </p:txBody>
      </p:sp>
      <p:sp>
        <p:nvSpPr>
          <p:cNvPr id="4099" name="Rectangle 3"/>
          <p:cNvSpPr>
            <a:spLocks noGrp="1" noChangeArrowheads="1"/>
          </p:cNvSpPr>
          <p:nvPr>
            <p:ph type="body" sz="half" idx="1"/>
          </p:nvPr>
        </p:nvSpPr>
        <p:spPr>
          <a:xfrm>
            <a:off x="685800" y="2209800"/>
            <a:ext cx="7772400" cy="3657600"/>
          </a:xfrm>
          <a:noFill/>
          <a:ln/>
        </p:spPr>
        <p:txBody>
          <a:bodyPr>
            <a:normAutofit/>
          </a:bodyPr>
          <a:lstStyle/>
          <a:p>
            <a:pPr>
              <a:lnSpc>
                <a:spcPct val="150000"/>
              </a:lnSpc>
            </a:pPr>
            <a:r>
              <a:rPr lang="en-US" sz="2800" b="1" dirty="0">
                <a:latin typeface="Arial" pitchFamily="34" charset="0"/>
                <a:cs typeface="Arial" pitchFamily="34" charset="0"/>
              </a:rPr>
              <a:t>Data Communication</a:t>
            </a:r>
          </a:p>
          <a:p>
            <a:pPr>
              <a:lnSpc>
                <a:spcPct val="150000"/>
              </a:lnSpc>
            </a:pPr>
            <a:r>
              <a:rPr lang="en-US" sz="2800" b="1" dirty="0">
                <a:latin typeface="Arial" pitchFamily="34" charset="0"/>
                <a:cs typeface="Arial" pitchFamily="34" charset="0"/>
              </a:rPr>
              <a:t>Networks</a:t>
            </a:r>
          </a:p>
          <a:p>
            <a:pPr>
              <a:lnSpc>
                <a:spcPct val="150000"/>
              </a:lnSpc>
            </a:pPr>
            <a:r>
              <a:rPr lang="en-US" sz="2800" b="1" dirty="0">
                <a:latin typeface="Arial" pitchFamily="34" charset="0"/>
                <a:cs typeface="Arial" pitchFamily="34" charset="0"/>
              </a:rPr>
              <a:t>Protocols and Standards</a:t>
            </a:r>
          </a:p>
          <a:p>
            <a:pPr>
              <a:lnSpc>
                <a:spcPct val="150000"/>
              </a:lnSpc>
            </a:pPr>
            <a:r>
              <a:rPr lang="en-US" sz="2800" b="1" dirty="0">
                <a:latin typeface="Arial" pitchFamily="34" charset="0"/>
                <a:cs typeface="Arial" pitchFamily="34" charset="0"/>
              </a:rPr>
              <a:t>Standard Organizations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71600" y="958468"/>
            <a:ext cx="66294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Functions of Transport Layer</a:t>
            </a:r>
            <a:endParaRPr lang="en-GB" sz="4000" b="1" dirty="0">
              <a:latin typeface="Arial" pitchFamily="34" charset="0"/>
              <a:cs typeface="Arial" pitchFamily="34" charset="0"/>
            </a:endParaRPr>
          </a:p>
        </p:txBody>
      </p:sp>
      <p:sp>
        <p:nvSpPr>
          <p:cNvPr id="16387" name="Rectangle 3"/>
          <p:cNvSpPr>
            <a:spLocks noGrp="1" noChangeArrowheads="1"/>
          </p:cNvSpPr>
          <p:nvPr>
            <p:ph type="body" sz="half" idx="1"/>
          </p:nvPr>
        </p:nvSpPr>
        <p:spPr>
          <a:xfrm>
            <a:off x="457200" y="1600200"/>
            <a:ext cx="8305800" cy="4953000"/>
          </a:xfrm>
        </p:spPr>
        <p:txBody>
          <a:bodyPr>
            <a:normAutofit/>
          </a:bodyPr>
          <a:lstStyle/>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Service Point Addressing</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Segmentation and reassembly</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Connection Control</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Flow Control</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Error Control</a:t>
            </a:r>
          </a:p>
          <a:p>
            <a:pPr marL="392113" indent="-293688" algn="just" defTabSz="414338">
              <a:lnSpc>
                <a:spcPct val="150000"/>
              </a:lnSpc>
              <a:spcBef>
                <a:spcPct val="45000"/>
              </a:spcBef>
              <a:buClr>
                <a:srgbClr val="CC0000"/>
              </a:buClr>
              <a:buFont typeface="Wingdings" pitchFamily="2" charset="2"/>
              <a:buBlip>
                <a:blip r:embed="rId3"/>
              </a:buBlip>
            </a:pPr>
            <a:endParaRPr lang="en-US" sz="2400" b="1" dirty="0">
              <a:latin typeface="Arial" pitchFamily="34" charset="0"/>
              <a:cs typeface="Arial" pitchFamily="34" charset="0"/>
            </a:endParaRP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5"/>
          <p:cNvSpPr>
            <a:spLocks noChangeArrowheads="1"/>
          </p:cNvSpPr>
          <p:nvPr/>
        </p:nvSpPr>
        <p:spPr bwMode="auto">
          <a:xfrm>
            <a:off x="3124200" y="1066800"/>
            <a:ext cx="2960748" cy="582211"/>
          </a:xfrm>
          <a:prstGeom prst="rect">
            <a:avLst/>
          </a:prstGeom>
          <a:solidFill>
            <a:srgbClr val="FFFF00"/>
          </a:solidFill>
          <a:ln w="12700">
            <a:noFill/>
            <a:miter lim="800000"/>
            <a:headEnd/>
            <a:tailEnd/>
          </a:ln>
          <a:effectLst/>
        </p:spPr>
        <p:txBody>
          <a:bodyPr wrap="none" lIns="90488" tIns="44450" rIns="90488" bIns="44450">
            <a:spAutoFit/>
          </a:bodyPr>
          <a:lstStyle/>
          <a:p>
            <a:r>
              <a:rPr lang="en-US" sz="3200" b="1" dirty="0">
                <a:latin typeface="Arial" pitchFamily="34" charset="0"/>
                <a:cs typeface="Arial" pitchFamily="34" charset="0"/>
              </a:rPr>
              <a:t>Session Layer</a:t>
            </a:r>
          </a:p>
        </p:txBody>
      </p:sp>
      <p:pic>
        <p:nvPicPr>
          <p:cNvPr id="9222" name="Picture 6"/>
          <p:cNvPicPr>
            <a:picLocks noChangeArrowheads="1"/>
          </p:cNvPicPr>
          <p:nvPr/>
        </p:nvPicPr>
        <p:blipFill>
          <a:blip r:embed="rId2"/>
          <a:srcRect/>
          <a:stretch>
            <a:fillRect/>
          </a:stretch>
        </p:blipFill>
        <p:spPr bwMode="auto">
          <a:xfrm>
            <a:off x="193675" y="1989137"/>
            <a:ext cx="8689975" cy="4183063"/>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71600" y="958468"/>
            <a:ext cx="66294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Functions of Session Layer</a:t>
            </a:r>
            <a:endParaRPr lang="en-GB" sz="4000" b="1" dirty="0">
              <a:latin typeface="Arial" pitchFamily="34" charset="0"/>
              <a:cs typeface="Arial" pitchFamily="34" charset="0"/>
            </a:endParaRPr>
          </a:p>
        </p:txBody>
      </p:sp>
      <p:sp>
        <p:nvSpPr>
          <p:cNvPr id="16387" name="Rectangle 3"/>
          <p:cNvSpPr>
            <a:spLocks noGrp="1" noChangeArrowheads="1"/>
          </p:cNvSpPr>
          <p:nvPr>
            <p:ph type="body" sz="half" idx="1"/>
          </p:nvPr>
        </p:nvSpPr>
        <p:spPr>
          <a:xfrm>
            <a:off x="457200" y="1600200"/>
            <a:ext cx="8305800" cy="4953000"/>
          </a:xfrm>
        </p:spPr>
        <p:txBody>
          <a:bodyPr>
            <a:normAutofit/>
          </a:bodyPr>
          <a:lstStyle/>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Dialog Control</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Synchronization</a:t>
            </a:r>
            <a:endParaRPr lang="en-US" sz="2400" b="1" dirty="0">
              <a:latin typeface="Arial" pitchFamily="34" charset="0"/>
              <a:cs typeface="Arial" pitchFamily="34" charset="0"/>
            </a:endParaRP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5"/>
          <p:cNvSpPr>
            <a:spLocks noChangeArrowheads="1"/>
          </p:cNvSpPr>
          <p:nvPr/>
        </p:nvSpPr>
        <p:spPr bwMode="auto">
          <a:xfrm>
            <a:off x="2590800" y="990600"/>
            <a:ext cx="3871254" cy="582211"/>
          </a:xfrm>
          <a:prstGeom prst="rect">
            <a:avLst/>
          </a:prstGeom>
          <a:solidFill>
            <a:srgbClr val="FFFF00"/>
          </a:solidFill>
          <a:ln w="12700">
            <a:noFill/>
            <a:miter lim="800000"/>
            <a:headEnd/>
            <a:tailEnd/>
          </a:ln>
          <a:effectLst/>
        </p:spPr>
        <p:txBody>
          <a:bodyPr wrap="none" lIns="90488" tIns="44450" rIns="90488" bIns="44450">
            <a:spAutoFit/>
          </a:bodyPr>
          <a:lstStyle/>
          <a:p>
            <a:r>
              <a:rPr lang="en-US" sz="3200" b="1" dirty="0">
                <a:latin typeface="Arial" pitchFamily="34" charset="0"/>
                <a:cs typeface="Arial" pitchFamily="34" charset="0"/>
              </a:rPr>
              <a:t>Presentation Layer</a:t>
            </a:r>
          </a:p>
        </p:txBody>
      </p:sp>
      <p:pic>
        <p:nvPicPr>
          <p:cNvPr id="10246" name="Picture 6"/>
          <p:cNvPicPr>
            <a:picLocks noChangeArrowheads="1"/>
          </p:cNvPicPr>
          <p:nvPr/>
        </p:nvPicPr>
        <p:blipFill>
          <a:blip r:embed="rId2"/>
          <a:srcRect/>
          <a:stretch>
            <a:fillRect/>
          </a:stretch>
        </p:blipFill>
        <p:spPr bwMode="auto">
          <a:xfrm>
            <a:off x="517525" y="1905000"/>
            <a:ext cx="8070850" cy="4144963"/>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19200" y="958468"/>
            <a:ext cx="70104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Functions of Presentation Layer</a:t>
            </a:r>
            <a:endParaRPr lang="en-GB" sz="4000" b="1" dirty="0">
              <a:latin typeface="Arial" pitchFamily="34" charset="0"/>
              <a:cs typeface="Arial" pitchFamily="34" charset="0"/>
            </a:endParaRPr>
          </a:p>
        </p:txBody>
      </p:sp>
      <p:sp>
        <p:nvSpPr>
          <p:cNvPr id="16387" name="Rectangle 3"/>
          <p:cNvSpPr>
            <a:spLocks noGrp="1" noChangeArrowheads="1"/>
          </p:cNvSpPr>
          <p:nvPr>
            <p:ph type="body" sz="half" idx="1"/>
          </p:nvPr>
        </p:nvSpPr>
        <p:spPr>
          <a:xfrm>
            <a:off x="457200" y="1600200"/>
            <a:ext cx="8305800" cy="4953000"/>
          </a:xfrm>
        </p:spPr>
        <p:txBody>
          <a:bodyPr>
            <a:normAutofit/>
          </a:bodyPr>
          <a:lstStyle/>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Translation</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Encryption</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Compression</a:t>
            </a:r>
            <a:endParaRPr lang="en-US" sz="2400" b="1" dirty="0">
              <a:latin typeface="Arial" pitchFamily="34" charset="0"/>
              <a:cs typeface="Arial" pitchFamily="34" charset="0"/>
            </a:endParaRP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5"/>
          <p:cNvSpPr>
            <a:spLocks noChangeArrowheads="1"/>
          </p:cNvSpPr>
          <p:nvPr/>
        </p:nvSpPr>
        <p:spPr bwMode="auto">
          <a:xfrm>
            <a:off x="2806700" y="1017989"/>
            <a:ext cx="3619582" cy="582211"/>
          </a:xfrm>
          <a:prstGeom prst="rect">
            <a:avLst/>
          </a:prstGeom>
          <a:solidFill>
            <a:srgbClr val="FFFF00"/>
          </a:solidFill>
          <a:ln w="12700">
            <a:noFill/>
            <a:miter lim="800000"/>
            <a:headEnd/>
            <a:tailEnd/>
          </a:ln>
          <a:effectLst/>
        </p:spPr>
        <p:txBody>
          <a:bodyPr wrap="none" lIns="90488" tIns="44450" rIns="90488" bIns="44450">
            <a:spAutoFit/>
          </a:bodyPr>
          <a:lstStyle/>
          <a:p>
            <a:r>
              <a:rPr lang="en-US" sz="3200" b="1" dirty="0">
                <a:latin typeface="Arial" pitchFamily="34" charset="0"/>
                <a:cs typeface="Arial" pitchFamily="34" charset="0"/>
              </a:rPr>
              <a:t>Application Layer</a:t>
            </a:r>
          </a:p>
        </p:txBody>
      </p:sp>
      <p:pic>
        <p:nvPicPr>
          <p:cNvPr id="11270" name="Picture 6"/>
          <p:cNvPicPr>
            <a:picLocks noChangeArrowheads="1"/>
          </p:cNvPicPr>
          <p:nvPr/>
        </p:nvPicPr>
        <p:blipFill>
          <a:blip r:embed="rId2"/>
          <a:srcRect/>
          <a:stretch>
            <a:fillRect/>
          </a:stretch>
        </p:blipFill>
        <p:spPr bwMode="auto">
          <a:xfrm>
            <a:off x="76200" y="1981200"/>
            <a:ext cx="8937625" cy="4051300"/>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371600" y="958468"/>
            <a:ext cx="6705600" cy="533400"/>
          </a:xfrm>
          <a:solidFill>
            <a:srgbClr val="FFFF00"/>
          </a:solidFill>
          <a:ln/>
        </p:spPr>
        <p:txBody>
          <a:bodyPr lIns="0" tIns="0" rIns="0" bIns="0">
            <a:normAutofit fontScale="90000"/>
          </a:bodyPr>
          <a:lstStyle/>
          <a:p>
            <a:pPr defTabSz="457200">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4000" b="1" dirty="0" smtClean="0">
                <a:latin typeface="Arial" pitchFamily="34" charset="0"/>
                <a:cs typeface="Arial" pitchFamily="34" charset="0"/>
              </a:rPr>
              <a:t>Functions of Application Layer</a:t>
            </a:r>
            <a:endParaRPr lang="en-GB" sz="4000" b="1" dirty="0">
              <a:latin typeface="Arial" pitchFamily="34" charset="0"/>
              <a:cs typeface="Arial" pitchFamily="34" charset="0"/>
            </a:endParaRPr>
          </a:p>
        </p:txBody>
      </p:sp>
      <p:sp>
        <p:nvSpPr>
          <p:cNvPr id="16387" name="Rectangle 3"/>
          <p:cNvSpPr>
            <a:spLocks noGrp="1" noChangeArrowheads="1"/>
          </p:cNvSpPr>
          <p:nvPr>
            <p:ph type="body" sz="half" idx="1"/>
          </p:nvPr>
        </p:nvSpPr>
        <p:spPr>
          <a:xfrm>
            <a:off x="457200" y="1600200"/>
            <a:ext cx="8305800" cy="4953000"/>
          </a:xfrm>
        </p:spPr>
        <p:txBody>
          <a:bodyPr>
            <a:normAutofit/>
          </a:bodyPr>
          <a:lstStyle/>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Network Virtual Terminal</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File transfer, access and management</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Mail Services</a:t>
            </a:r>
          </a:p>
          <a:p>
            <a:pPr marL="392113" indent="-293688" algn="just" defTabSz="414338">
              <a:lnSpc>
                <a:spcPct val="150000"/>
              </a:lnSpc>
              <a:spcBef>
                <a:spcPct val="45000"/>
              </a:spcBef>
              <a:buClr>
                <a:srgbClr val="CC0000"/>
              </a:buClr>
              <a:buFont typeface="Wingdings" pitchFamily="2" charset="2"/>
              <a:buBlip>
                <a:blip r:embed="rId3"/>
              </a:buBlip>
            </a:pPr>
            <a:r>
              <a:rPr lang="en-US" sz="2400" b="1" dirty="0" smtClean="0">
                <a:latin typeface="Arial" pitchFamily="34" charset="0"/>
                <a:cs typeface="Arial" pitchFamily="34" charset="0"/>
              </a:rPr>
              <a:t>Directory Services</a:t>
            </a:r>
            <a:endParaRPr lang="en-US" sz="2400" b="1" dirty="0">
              <a:latin typeface="Arial" pitchFamily="34" charset="0"/>
              <a:cs typeface="Arial" pitchFamily="34" charset="0"/>
            </a:endParaRPr>
          </a:p>
        </p:txBody>
      </p:sp>
      <p:sp>
        <p:nvSpPr>
          <p:cNvPr id="11"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p:cNvSpPr>
            <a:spLocks noChangeArrowheads="1"/>
          </p:cNvSpPr>
          <p:nvPr/>
        </p:nvSpPr>
        <p:spPr bwMode="auto">
          <a:xfrm>
            <a:off x="1919288" y="1170389"/>
            <a:ext cx="5776912" cy="582211"/>
          </a:xfrm>
          <a:prstGeom prst="rect">
            <a:avLst/>
          </a:prstGeom>
          <a:solidFill>
            <a:srgbClr val="FFFF00"/>
          </a:solidFill>
          <a:ln w="12700">
            <a:noFill/>
            <a:miter lim="800000"/>
            <a:headEnd/>
            <a:tailEnd/>
          </a:ln>
          <a:effectLst/>
        </p:spPr>
        <p:txBody>
          <a:bodyPr wrap="square" lIns="90488" tIns="44450" rIns="90488" bIns="44450">
            <a:spAutoFit/>
          </a:bodyPr>
          <a:lstStyle/>
          <a:p>
            <a:r>
              <a:rPr lang="en-US" sz="3200" b="1" dirty="0">
                <a:latin typeface="Arial" pitchFamily="34" charset="0"/>
                <a:cs typeface="Arial" pitchFamily="34" charset="0"/>
              </a:rPr>
              <a:t>Summary of Layer Functions</a:t>
            </a:r>
          </a:p>
        </p:txBody>
      </p:sp>
      <p:pic>
        <p:nvPicPr>
          <p:cNvPr id="12294" name="Picture 6"/>
          <p:cNvPicPr>
            <a:picLocks noChangeArrowheads="1"/>
          </p:cNvPicPr>
          <p:nvPr/>
        </p:nvPicPr>
        <p:blipFill>
          <a:blip r:embed="rId2"/>
          <a:srcRect/>
          <a:stretch>
            <a:fillRect/>
          </a:stretch>
        </p:blipFill>
        <p:spPr bwMode="auto">
          <a:xfrm>
            <a:off x="69850" y="2057400"/>
            <a:ext cx="8966200" cy="4062413"/>
          </a:xfrm>
          <a:prstGeom prst="rect">
            <a:avLst/>
          </a:prstGeom>
          <a:noFill/>
          <a:ln w="12700">
            <a:noFill/>
            <a:miter lim="800000"/>
            <a:headEnd/>
            <a:tailEnd/>
          </a:ln>
          <a:effectLst/>
        </p:spPr>
      </p:pic>
      <p:sp>
        <p:nvSpPr>
          <p:cNvPr id="7"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OSI Model</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srcRect/>
          <a:stretch>
            <a:fillRect/>
          </a:stretch>
        </p:blipFill>
        <p:spPr bwMode="auto">
          <a:xfrm>
            <a:off x="457200" y="1143000"/>
            <a:ext cx="8305800" cy="5410200"/>
          </a:xfrm>
          <a:prstGeom prst="rect">
            <a:avLst/>
          </a:prstGeom>
          <a:noFill/>
          <a:ln w="9525">
            <a:noFill/>
            <a:miter lim="800000"/>
            <a:headEnd/>
            <a:tailEnd/>
          </a:ln>
          <a:effectLst/>
        </p:spPr>
      </p:pic>
      <p:sp>
        <p:nvSpPr>
          <p:cNvPr id="3" name="Rectangle 2"/>
          <p:cNvSpPr txBox="1">
            <a:spLocks noChangeArrowheads="1"/>
          </p:cNvSpPr>
          <p:nvPr/>
        </p:nvSpPr>
        <p:spPr>
          <a:xfrm>
            <a:off x="457200" y="228600"/>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TCP/ IP Protocol Suite </a:t>
            </a:r>
            <a:endParaRPr lang="en-US" sz="4400" b="1" u="sng"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129447"/>
            <a:ext cx="8229600" cy="1066800"/>
          </a:xfrm>
          <a:prstGeom prst="rect">
            <a:avLst/>
          </a:prstGeom>
          <a:ln/>
        </p:spPr>
        <p:txBody>
          <a:bodyPr lIns="0" tIns="0" rIns="0" bIns="0"/>
          <a:lstStyle/>
          <a:p>
            <a:pPr algn="ctr" defTabSz="457200">
              <a:spcBef>
                <a:spcPct val="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b="1" u="sng" dirty="0" smtClean="0">
                <a:latin typeface="Arial" pitchFamily="34" charset="0"/>
                <a:cs typeface="Arial" pitchFamily="34" charset="0"/>
              </a:rPr>
              <a:t>Addressing </a:t>
            </a:r>
            <a:endParaRPr lang="en-US" sz="4400" b="1" u="sng" dirty="0" smtClean="0">
              <a:latin typeface="Arial" pitchFamily="34" charset="0"/>
              <a:cs typeface="Arial" pitchFamily="34" charset="0"/>
            </a:endParaRPr>
          </a:p>
        </p:txBody>
      </p:sp>
      <p:pic>
        <p:nvPicPr>
          <p:cNvPr id="39938" name="Picture 2"/>
          <p:cNvPicPr>
            <a:picLocks noChangeAspect="1" noChangeArrowheads="1"/>
          </p:cNvPicPr>
          <p:nvPr/>
        </p:nvPicPr>
        <p:blipFill>
          <a:blip r:embed="rId3"/>
          <a:srcRect/>
          <a:stretch>
            <a:fillRect/>
          </a:stretch>
        </p:blipFill>
        <p:spPr bwMode="auto">
          <a:xfrm>
            <a:off x="814388" y="792294"/>
            <a:ext cx="7515225" cy="1914525"/>
          </a:xfrm>
          <a:prstGeom prst="rect">
            <a:avLst/>
          </a:prstGeom>
          <a:noFill/>
          <a:ln w="9525">
            <a:noFill/>
            <a:miter lim="800000"/>
            <a:headEnd/>
            <a:tailEnd/>
          </a:ln>
          <a:effectLst/>
        </p:spPr>
      </p:pic>
      <p:pic>
        <p:nvPicPr>
          <p:cNvPr id="39939" name="Picture 3"/>
          <p:cNvPicPr>
            <a:picLocks noChangeAspect="1" noChangeArrowheads="1"/>
          </p:cNvPicPr>
          <p:nvPr/>
        </p:nvPicPr>
        <p:blipFill>
          <a:blip r:embed="rId4"/>
          <a:srcRect/>
          <a:stretch>
            <a:fillRect/>
          </a:stretch>
        </p:blipFill>
        <p:spPr bwMode="auto">
          <a:xfrm>
            <a:off x="457200" y="2590800"/>
            <a:ext cx="8305800" cy="41910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04800"/>
            <a:ext cx="7772400" cy="1143000"/>
          </a:xfrm>
          <a:noFill/>
          <a:ln/>
        </p:spPr>
        <p:txBody>
          <a:bodyPr>
            <a:normAutofit/>
          </a:bodyPr>
          <a:lstStyle/>
          <a:p>
            <a:r>
              <a:rPr lang="en-US" b="1" u="sng" dirty="0" smtClean="0">
                <a:latin typeface="Arial" pitchFamily="34" charset="0"/>
                <a:cs typeface="Arial" pitchFamily="34" charset="0"/>
              </a:rPr>
              <a:t>Data Communication</a:t>
            </a:r>
            <a:endParaRPr lang="en-US" b="1" u="sng" dirty="0">
              <a:latin typeface="Arial" pitchFamily="34" charset="0"/>
              <a:cs typeface="Arial" pitchFamily="34" charset="0"/>
            </a:endParaRPr>
          </a:p>
        </p:txBody>
      </p:sp>
      <p:sp>
        <p:nvSpPr>
          <p:cNvPr id="4099" name="Rectangle 3"/>
          <p:cNvSpPr>
            <a:spLocks noGrp="1" noChangeArrowheads="1"/>
          </p:cNvSpPr>
          <p:nvPr>
            <p:ph type="body" sz="half" idx="1"/>
          </p:nvPr>
        </p:nvSpPr>
        <p:spPr>
          <a:xfrm>
            <a:off x="685800" y="1676400"/>
            <a:ext cx="7772400" cy="4572000"/>
          </a:xfrm>
          <a:noFill/>
          <a:ln/>
        </p:spPr>
        <p:txBody>
          <a:bodyPr>
            <a:normAutofit/>
          </a:bodyPr>
          <a:lstStyle/>
          <a:p>
            <a:pPr>
              <a:lnSpc>
                <a:spcPct val="150000"/>
              </a:lnSpc>
            </a:pPr>
            <a:r>
              <a:rPr lang="en-US" sz="2800" b="1" dirty="0" smtClean="0">
                <a:latin typeface="Arial" pitchFamily="34" charset="0"/>
                <a:cs typeface="Arial" pitchFamily="34" charset="0"/>
              </a:rPr>
              <a:t>Data Communication System depends upon four fundamental Characteristics</a:t>
            </a:r>
          </a:p>
          <a:p>
            <a:pPr lvl="1">
              <a:lnSpc>
                <a:spcPct val="150000"/>
              </a:lnSpc>
            </a:pPr>
            <a:r>
              <a:rPr lang="en-US" sz="2400" b="1" dirty="0" smtClean="0">
                <a:latin typeface="Arial" pitchFamily="34" charset="0"/>
                <a:cs typeface="Arial" pitchFamily="34" charset="0"/>
              </a:rPr>
              <a:t>Delivery</a:t>
            </a:r>
            <a:endParaRPr lang="en-US" sz="2400" b="1" dirty="0">
              <a:latin typeface="Arial" pitchFamily="34" charset="0"/>
              <a:cs typeface="Arial" pitchFamily="34" charset="0"/>
            </a:endParaRPr>
          </a:p>
          <a:p>
            <a:pPr lvl="1">
              <a:lnSpc>
                <a:spcPct val="150000"/>
              </a:lnSpc>
            </a:pPr>
            <a:r>
              <a:rPr lang="en-US" sz="2400" b="1" dirty="0" smtClean="0">
                <a:latin typeface="Arial" pitchFamily="34" charset="0"/>
                <a:cs typeface="Arial" pitchFamily="34" charset="0"/>
              </a:rPr>
              <a:t>Accuracy</a:t>
            </a:r>
            <a:endParaRPr lang="en-US" sz="2400" b="1" dirty="0">
              <a:latin typeface="Arial" pitchFamily="34" charset="0"/>
              <a:cs typeface="Arial" pitchFamily="34" charset="0"/>
            </a:endParaRPr>
          </a:p>
          <a:p>
            <a:pPr lvl="1">
              <a:lnSpc>
                <a:spcPct val="150000"/>
              </a:lnSpc>
            </a:pPr>
            <a:r>
              <a:rPr lang="en-US" sz="2400" b="1" dirty="0" smtClean="0">
                <a:latin typeface="Arial" pitchFamily="34" charset="0"/>
                <a:cs typeface="Arial" pitchFamily="34" charset="0"/>
              </a:rPr>
              <a:t>Timeliness</a:t>
            </a:r>
            <a:endParaRPr lang="en-US" sz="2400" b="1" dirty="0">
              <a:latin typeface="Arial" pitchFamily="34" charset="0"/>
              <a:cs typeface="Arial" pitchFamily="34" charset="0"/>
            </a:endParaRPr>
          </a:p>
          <a:p>
            <a:pPr lvl="1">
              <a:lnSpc>
                <a:spcPct val="150000"/>
              </a:lnSpc>
            </a:pPr>
            <a:r>
              <a:rPr lang="en-US" sz="2400" b="1" dirty="0" smtClean="0">
                <a:latin typeface="Arial" pitchFamily="34" charset="0"/>
                <a:cs typeface="Arial" pitchFamily="34" charset="0"/>
              </a:rPr>
              <a:t>Jitter</a:t>
            </a:r>
            <a:endParaRPr lang="en-US" sz="2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rrowheads="1"/>
          </p:cNvPicPr>
          <p:nvPr/>
        </p:nvPicPr>
        <p:blipFill>
          <a:blip r:embed="rId2"/>
          <a:srcRect/>
          <a:stretch>
            <a:fillRect/>
          </a:stretch>
        </p:blipFill>
        <p:spPr bwMode="auto">
          <a:xfrm>
            <a:off x="414338" y="1830388"/>
            <a:ext cx="8123237" cy="3351212"/>
          </a:xfrm>
          <a:prstGeom prst="rect">
            <a:avLst/>
          </a:prstGeom>
          <a:noFill/>
          <a:ln w="12700">
            <a:noFill/>
            <a:miter lim="800000"/>
            <a:headEnd/>
            <a:tailEnd/>
          </a:ln>
          <a:effectLst/>
        </p:spPr>
      </p:pic>
      <p:sp>
        <p:nvSpPr>
          <p:cNvPr id="6150" name="Rectangle 6"/>
          <p:cNvSpPr>
            <a:spLocks noChangeArrowheads="1"/>
          </p:cNvSpPr>
          <p:nvPr/>
        </p:nvSpPr>
        <p:spPr bwMode="auto">
          <a:xfrm>
            <a:off x="152400" y="304800"/>
            <a:ext cx="8972009" cy="582211"/>
          </a:xfrm>
          <a:prstGeom prst="rect">
            <a:avLst/>
          </a:prstGeom>
          <a:noFill/>
          <a:ln w="12700">
            <a:noFill/>
            <a:miter lim="800000"/>
            <a:headEnd/>
            <a:tailEnd/>
          </a:ln>
          <a:effectLst/>
        </p:spPr>
        <p:txBody>
          <a:bodyPr wrap="none" lIns="90488" tIns="44450" rIns="90488" bIns="44450">
            <a:spAutoFit/>
          </a:bodyPr>
          <a:lstStyle/>
          <a:p>
            <a:r>
              <a:rPr lang="en-US" sz="3200" b="1" u="sng" dirty="0" smtClean="0">
                <a:latin typeface="Arial" pitchFamily="34" charset="0"/>
                <a:cs typeface="Arial" pitchFamily="34" charset="0"/>
              </a:rPr>
              <a:t>Components of Data </a:t>
            </a:r>
            <a:r>
              <a:rPr lang="en-US" sz="3200" b="1" u="sng" dirty="0">
                <a:latin typeface="Arial" pitchFamily="34" charset="0"/>
                <a:cs typeface="Arial" pitchFamily="34" charset="0"/>
              </a:rPr>
              <a:t>Communication </a:t>
            </a:r>
            <a:r>
              <a:rPr lang="en-US" sz="3200" b="1" u="sng" dirty="0" smtClean="0">
                <a:latin typeface="Arial" pitchFamily="34" charset="0"/>
                <a:cs typeface="Arial" pitchFamily="34" charset="0"/>
              </a:rPr>
              <a:t>System</a:t>
            </a:r>
            <a:endParaRPr lang="en-US" sz="3200" b="1" u="sng" dirty="0">
              <a:latin typeface="Arial" pitchFamily="34" charset="0"/>
              <a:cs typeface="Arial" pitchFamily="34" charset="0"/>
            </a:endParaRPr>
          </a:p>
        </p:txBody>
      </p:sp>
      <p:sp>
        <p:nvSpPr>
          <p:cNvPr id="7" name="TextBox 6"/>
          <p:cNvSpPr txBox="1"/>
          <p:nvPr/>
        </p:nvSpPr>
        <p:spPr>
          <a:xfrm>
            <a:off x="2667000" y="1290935"/>
            <a:ext cx="3733800" cy="461665"/>
          </a:xfrm>
          <a:prstGeom prst="rect">
            <a:avLst/>
          </a:prstGeom>
          <a:solidFill>
            <a:srgbClr val="FFFF00"/>
          </a:solidFill>
        </p:spPr>
        <p:txBody>
          <a:bodyPr wrap="square" rtlCol="0">
            <a:spAutoFit/>
          </a:bodyPr>
          <a:lstStyle/>
          <a:p>
            <a:r>
              <a:rPr lang="en-US" sz="2400" b="1" dirty="0" smtClean="0">
                <a:latin typeface="Arial" pitchFamily="34" charset="0"/>
                <a:cs typeface="Arial" pitchFamily="34" charset="0"/>
              </a:rPr>
              <a:t>Five Major Components</a:t>
            </a:r>
            <a:endParaRPr lang="en-US" sz="2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04800"/>
            <a:ext cx="7772400" cy="1143000"/>
          </a:xfrm>
          <a:noFill/>
          <a:ln/>
        </p:spPr>
        <p:txBody>
          <a:bodyPr>
            <a:normAutofit/>
          </a:bodyPr>
          <a:lstStyle/>
          <a:p>
            <a:r>
              <a:rPr lang="en-US" b="1" u="sng" dirty="0" smtClean="0">
                <a:latin typeface="Arial" pitchFamily="34" charset="0"/>
                <a:cs typeface="Arial" pitchFamily="34" charset="0"/>
              </a:rPr>
              <a:t>Data Communication</a:t>
            </a:r>
            <a:endParaRPr lang="en-US" b="1" u="sng" dirty="0">
              <a:latin typeface="Arial" pitchFamily="34" charset="0"/>
              <a:cs typeface="Arial" pitchFamily="34" charset="0"/>
            </a:endParaRPr>
          </a:p>
        </p:txBody>
      </p:sp>
      <p:sp>
        <p:nvSpPr>
          <p:cNvPr id="4099" name="Rectangle 3"/>
          <p:cNvSpPr>
            <a:spLocks noGrp="1" noChangeArrowheads="1"/>
          </p:cNvSpPr>
          <p:nvPr>
            <p:ph type="body" sz="half" idx="1"/>
          </p:nvPr>
        </p:nvSpPr>
        <p:spPr>
          <a:xfrm>
            <a:off x="685800" y="1676400"/>
            <a:ext cx="7772400" cy="4572000"/>
          </a:xfrm>
          <a:noFill/>
          <a:ln/>
        </p:spPr>
        <p:txBody>
          <a:bodyPr>
            <a:normAutofit/>
          </a:bodyPr>
          <a:lstStyle/>
          <a:p>
            <a:pPr>
              <a:lnSpc>
                <a:spcPct val="150000"/>
              </a:lnSpc>
            </a:pPr>
            <a:r>
              <a:rPr lang="en-US" sz="2800" b="1" dirty="0" smtClean="0">
                <a:latin typeface="Arial" pitchFamily="34" charset="0"/>
                <a:cs typeface="Arial" pitchFamily="34" charset="0"/>
              </a:rPr>
              <a:t>Data can be represented as:-</a:t>
            </a:r>
          </a:p>
          <a:p>
            <a:pPr lvl="1">
              <a:lnSpc>
                <a:spcPct val="150000"/>
              </a:lnSpc>
            </a:pPr>
            <a:r>
              <a:rPr lang="en-US" sz="2400" b="1" dirty="0" smtClean="0">
                <a:latin typeface="Arial" pitchFamily="34" charset="0"/>
                <a:cs typeface="Arial" pitchFamily="34" charset="0"/>
              </a:rPr>
              <a:t>Text</a:t>
            </a:r>
            <a:endParaRPr lang="en-US" sz="2400" b="1" dirty="0">
              <a:latin typeface="Arial" pitchFamily="34" charset="0"/>
              <a:cs typeface="Arial" pitchFamily="34" charset="0"/>
            </a:endParaRPr>
          </a:p>
          <a:p>
            <a:pPr lvl="1">
              <a:lnSpc>
                <a:spcPct val="150000"/>
              </a:lnSpc>
            </a:pPr>
            <a:r>
              <a:rPr lang="en-US" sz="2400" b="1" dirty="0" smtClean="0">
                <a:latin typeface="Arial" pitchFamily="34" charset="0"/>
                <a:cs typeface="Arial" pitchFamily="34" charset="0"/>
              </a:rPr>
              <a:t>Numbers</a:t>
            </a:r>
            <a:endParaRPr lang="en-US" sz="2400" b="1" dirty="0">
              <a:latin typeface="Arial" pitchFamily="34" charset="0"/>
              <a:cs typeface="Arial" pitchFamily="34" charset="0"/>
            </a:endParaRPr>
          </a:p>
          <a:p>
            <a:pPr lvl="1">
              <a:lnSpc>
                <a:spcPct val="150000"/>
              </a:lnSpc>
            </a:pPr>
            <a:r>
              <a:rPr lang="en-US" sz="2400" b="1" dirty="0" smtClean="0">
                <a:latin typeface="Arial" pitchFamily="34" charset="0"/>
                <a:cs typeface="Arial" pitchFamily="34" charset="0"/>
              </a:rPr>
              <a:t>Images</a:t>
            </a:r>
            <a:endParaRPr lang="en-US" sz="2400" b="1" dirty="0">
              <a:latin typeface="Arial" pitchFamily="34" charset="0"/>
              <a:cs typeface="Arial" pitchFamily="34" charset="0"/>
            </a:endParaRPr>
          </a:p>
          <a:p>
            <a:pPr lvl="1">
              <a:lnSpc>
                <a:spcPct val="150000"/>
              </a:lnSpc>
            </a:pPr>
            <a:r>
              <a:rPr lang="en-US" sz="2400" b="1" dirty="0" smtClean="0">
                <a:latin typeface="Arial" pitchFamily="34" charset="0"/>
                <a:cs typeface="Arial" pitchFamily="34" charset="0"/>
              </a:rPr>
              <a:t>Audio</a:t>
            </a:r>
          </a:p>
          <a:p>
            <a:pPr lvl="1">
              <a:lnSpc>
                <a:spcPct val="150000"/>
              </a:lnSpc>
            </a:pPr>
            <a:r>
              <a:rPr lang="en-US" sz="2400" b="1" dirty="0" smtClean="0">
                <a:latin typeface="Arial" pitchFamily="34" charset="0"/>
                <a:cs typeface="Arial" pitchFamily="34" charset="0"/>
              </a:rPr>
              <a:t>Video</a:t>
            </a:r>
            <a:endParaRPr lang="en-US" sz="2400" b="1" dirty="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1438</Words>
  <Application>Microsoft Office PowerPoint</Application>
  <PresentationFormat>On-screen Show (4:3)</PresentationFormat>
  <Paragraphs>331</Paragraphs>
  <Slides>69</Slides>
  <Notes>33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Office Theme</vt:lpstr>
      <vt:lpstr>Visio</vt:lpstr>
      <vt:lpstr>Computer Networks</vt:lpstr>
      <vt:lpstr>Computer Networks - Grading</vt:lpstr>
      <vt:lpstr>Computer Networks</vt:lpstr>
      <vt:lpstr>Course Contents</vt:lpstr>
      <vt:lpstr>Slide 5</vt:lpstr>
      <vt:lpstr>Chapter 1 Introduction</vt:lpstr>
      <vt:lpstr>Data Communication</vt:lpstr>
      <vt:lpstr>Slide 8</vt:lpstr>
      <vt:lpstr>Data Communication</vt:lpstr>
      <vt:lpstr>Slide 10</vt:lpstr>
      <vt:lpstr>Slide 11</vt:lpstr>
      <vt:lpstr>Slide 12</vt:lpstr>
      <vt:lpstr>Slide 13</vt:lpstr>
      <vt:lpstr>Slide 14</vt:lpstr>
      <vt:lpstr>Cat of Networks</vt:lpstr>
      <vt:lpstr>Cat of Networks</vt:lpstr>
      <vt:lpstr>Cat of Networks</vt:lpstr>
      <vt:lpstr>Cat of Networks</vt:lpstr>
      <vt:lpstr>Slide 19</vt:lpstr>
      <vt:lpstr>Network Topology</vt:lpstr>
      <vt:lpstr>Slide 21</vt:lpstr>
      <vt:lpstr>Slide 22</vt:lpstr>
      <vt:lpstr>Ring Topology</vt:lpstr>
      <vt:lpstr>Mesh Topology</vt:lpstr>
      <vt:lpstr>Slide 25</vt:lpstr>
      <vt:lpstr>Network Components</vt:lpstr>
      <vt:lpstr>Networking Media</vt:lpstr>
      <vt:lpstr>Networking Devices</vt:lpstr>
      <vt:lpstr>Applications</vt:lpstr>
      <vt:lpstr>Protocol</vt:lpstr>
      <vt:lpstr>Key Features of a Protocol</vt:lpstr>
      <vt:lpstr>Networking Protocol: TCP/IP</vt:lpstr>
      <vt:lpstr>Slide 33</vt:lpstr>
      <vt:lpstr>Slide 34</vt:lpstr>
      <vt:lpstr>Chapter 2 OSI Model</vt:lpstr>
      <vt:lpstr>Slide 36</vt:lpstr>
      <vt:lpstr>Layer Architecture</vt:lpstr>
      <vt:lpstr>Open Systems Interconnection (OSI) Model</vt:lpstr>
      <vt:lpstr>OSI Reference Model</vt:lpstr>
      <vt:lpstr>OSI Reference Model: 7 Layers</vt:lpstr>
      <vt:lpstr>OSI: A Layered Network Model</vt:lpstr>
      <vt:lpstr>Slide 42</vt:lpstr>
      <vt:lpstr>Slide 43</vt:lpstr>
      <vt:lpstr>Slide 44</vt:lpstr>
      <vt:lpstr>Slide 45</vt:lpstr>
      <vt:lpstr>Functions of Physical Layer</vt:lpstr>
      <vt:lpstr>Slide 47</vt:lpstr>
      <vt:lpstr>Slide 48</vt:lpstr>
      <vt:lpstr>Slide 49</vt:lpstr>
      <vt:lpstr>Functions of Data Link Layer</vt:lpstr>
      <vt:lpstr>Slide 51</vt:lpstr>
      <vt:lpstr>Slide 52</vt:lpstr>
      <vt:lpstr>Slide 53</vt:lpstr>
      <vt:lpstr>Slide 54</vt:lpstr>
      <vt:lpstr>Functions of Network Layer</vt:lpstr>
      <vt:lpstr>Slide 56</vt:lpstr>
      <vt:lpstr>Slide 57</vt:lpstr>
      <vt:lpstr>Slide 58</vt:lpstr>
      <vt:lpstr>Slide 59</vt:lpstr>
      <vt:lpstr>Functions of Transport Layer</vt:lpstr>
      <vt:lpstr>Slide 61</vt:lpstr>
      <vt:lpstr>Functions of Session Layer</vt:lpstr>
      <vt:lpstr>Slide 63</vt:lpstr>
      <vt:lpstr>Functions of Presentation Layer</vt:lpstr>
      <vt:lpstr>Slide 65</vt:lpstr>
      <vt:lpstr>Functions of Application Layer</vt:lpstr>
      <vt:lpstr>Slide 67</vt:lpstr>
      <vt:lpstr>Slide 68</vt:lpstr>
      <vt:lpstr>Slide 69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
  <cp:lastModifiedBy>Dell</cp:lastModifiedBy>
  <cp:revision>84</cp:revision>
  <dcterms:created xsi:type="dcterms:W3CDTF">2006-08-16T00:00:00Z</dcterms:created>
  <dcterms:modified xsi:type="dcterms:W3CDTF">2012-08-24T20:40:32Z</dcterms:modified>
</cp:coreProperties>
</file>